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95" r:id="rId4"/>
    <p:sldId id="259" r:id="rId5"/>
    <p:sldId id="288" r:id="rId6"/>
    <p:sldId id="261" r:id="rId7"/>
    <p:sldId id="291" r:id="rId8"/>
    <p:sldId id="297" r:id="rId9"/>
    <p:sldId id="292" r:id="rId10"/>
    <p:sldId id="263" r:id="rId11"/>
    <p:sldId id="298" r:id="rId12"/>
    <p:sldId id="266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D5"/>
    <a:srgbClr val="FEF7C2"/>
    <a:srgbClr val="EDE1EF"/>
    <a:srgbClr val="FFCC00"/>
    <a:srgbClr val="E7E2EE"/>
    <a:srgbClr val="270A70"/>
    <a:srgbClr val="300C8A"/>
    <a:srgbClr val="4211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8" autoAdjust="0"/>
    <p:restoredTop sz="94686" autoAdjust="0"/>
  </p:normalViewPr>
  <p:slideViewPr>
    <p:cSldViewPr>
      <p:cViewPr varScale="1">
        <p:scale>
          <a:sx n="65" d="100"/>
          <a:sy n="65" d="100"/>
        </p:scale>
        <p:origin x="596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304800" y="19050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b="1" dirty="0">
                <a:solidFill>
                  <a:srgbClr val="007DC4"/>
                </a:solidFill>
                <a:latin typeface="Tw Cen MT" pitchFamily="34" charset="0"/>
              </a:rPr>
              <a:t>C H A P T E R  2</a:t>
            </a:r>
          </a:p>
        </p:txBody>
      </p:sp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304800" y="2514600"/>
            <a:ext cx="3048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>
                <a:latin typeface="Tw Cen MT" pitchFamily="34" charset="0"/>
              </a:rPr>
              <a:t>Input, Processing, and Output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609600"/>
            <a:ext cx="4586288" cy="57150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855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932B6-E2CD-4997-9CBE-7319B53756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56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86416-A743-41CA-9853-5C7F8550A4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888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Font typeface="Arial" panose="020B0604020202020204" pitchFamily="34" charset="0"/>
              <a:buChar char="•"/>
              <a:defRPr/>
            </a:lvl1pPr>
            <a:lvl2pPr marL="742950" indent="-285750">
              <a:buClrTx/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 marL="1600200" indent="-228600">
              <a:buClrTx/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96968-B852-44E8-AE17-D0846E3C30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0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C6A3C-F241-4760-B07F-D74FA1CC46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435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B6BFD-9444-4A97-AF4A-7DF48D78AC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371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16147-3746-4B49-98B3-8C91E8587E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796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8510C1-BA81-42FA-B34E-89BD9C4A79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009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FD2F9-91C0-4DB2-BA1B-D17B2C71CC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417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6716C-1B99-4F63-9964-E4C8F5AB05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400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EE720-4CD3-466F-ABCD-5049445014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2193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11D6A580-2299-4C46-AF45-5839A78A77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Topics</a:t>
            </a:r>
            <a:endParaRPr lang="he-IL" alt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Review of Low-Level vs. High-Level Languages</a:t>
            </a:r>
          </a:p>
          <a:p>
            <a:pPr eaLnBrk="1" hangingPunct="1"/>
            <a:r>
              <a:rPr lang="en-US" altLang="en-US" sz="2400" dirty="0" smtClean="0"/>
              <a:t>Algorithms - the Process of Designing a Program</a:t>
            </a:r>
          </a:p>
          <a:p>
            <a:pPr eaLnBrk="1" hangingPunct="1"/>
            <a:r>
              <a:rPr lang="en-US" altLang="en-US" sz="2400" dirty="0" smtClean="0"/>
              <a:t>Input, Processing, Output</a:t>
            </a:r>
          </a:p>
          <a:p>
            <a:pPr eaLnBrk="1" hangingPunct="1"/>
            <a:r>
              <a:rPr lang="en-US" altLang="en-US" sz="2400" dirty="0" smtClean="0"/>
              <a:t>Python Language Basics</a:t>
            </a:r>
          </a:p>
          <a:p>
            <a:pPr lvl="1" eaLnBrk="1" hangingPunct="1"/>
            <a:r>
              <a:rPr lang="en-US" altLang="en-US" sz="2000" dirty="0" smtClean="0"/>
              <a:t>Coding Rules</a:t>
            </a:r>
          </a:p>
          <a:p>
            <a:pPr lvl="1" eaLnBrk="1" hangingPunct="1"/>
            <a:r>
              <a:rPr lang="en-US" altLang="en-US" sz="2000" dirty="0" smtClean="0"/>
              <a:t>Comments</a:t>
            </a:r>
          </a:p>
          <a:p>
            <a:pPr lvl="1" eaLnBrk="1" hangingPunct="1"/>
            <a:r>
              <a:rPr lang="en-US" altLang="en-US" sz="2000" dirty="0" smtClean="0"/>
              <a:t>Variables and Data Types</a:t>
            </a:r>
          </a:p>
          <a:p>
            <a:pPr lvl="1" eaLnBrk="1" hangingPunct="1"/>
            <a:r>
              <a:rPr lang="en-US" altLang="en-US" sz="2000" dirty="0" smtClean="0"/>
              <a:t>Displaying Output</a:t>
            </a:r>
          </a:p>
          <a:p>
            <a:pPr lvl="1" eaLnBrk="1" hangingPunct="1"/>
            <a:r>
              <a:rPr lang="en-US" altLang="en-US" sz="2000" dirty="0" smtClean="0"/>
              <a:t>Reading Input</a:t>
            </a:r>
          </a:p>
          <a:p>
            <a:pPr lvl="1" eaLnBrk="1" hangingPunct="1"/>
            <a:r>
              <a:rPr lang="en-US" altLang="en-US" sz="2000" dirty="0" smtClean="0"/>
              <a:t>Performing Calculations</a:t>
            </a: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Input, Processing, Output</a:t>
            </a:r>
            <a:endParaRPr lang="he-IL" altLang="en-US" sz="400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Typically, computer programs perform a three-step process</a:t>
            </a:r>
          </a:p>
          <a:p>
            <a:pPr lvl="1" eaLnBrk="1" hangingPunct="1"/>
            <a:r>
              <a:rPr lang="en-US" altLang="en-US" dirty="0" smtClean="0"/>
              <a:t>Receive </a:t>
            </a:r>
            <a:r>
              <a:rPr lang="en-US" altLang="en-US" b="1" dirty="0" smtClean="0"/>
              <a:t>input</a:t>
            </a:r>
          </a:p>
          <a:p>
            <a:pPr lvl="1" eaLnBrk="1" hangingPunct="1"/>
            <a:r>
              <a:rPr lang="en-US" altLang="en-US" dirty="0" smtClean="0"/>
              <a:t>Perform some </a:t>
            </a:r>
            <a:r>
              <a:rPr lang="en-US" altLang="en-US" b="1" dirty="0" smtClean="0"/>
              <a:t>process</a:t>
            </a:r>
            <a:r>
              <a:rPr lang="en-US" altLang="en-US" dirty="0" smtClean="0"/>
              <a:t> on the input</a:t>
            </a:r>
          </a:p>
          <a:p>
            <a:pPr lvl="1" eaLnBrk="1" hangingPunct="1"/>
            <a:r>
              <a:rPr lang="en-US" altLang="en-US" dirty="0" smtClean="0"/>
              <a:t>Produce </a:t>
            </a:r>
            <a:r>
              <a:rPr lang="en-US" altLang="en-US" b="1" dirty="0" smtClean="0"/>
              <a:t>output</a:t>
            </a:r>
          </a:p>
          <a:p>
            <a:pPr eaLnBrk="1" hangingPunct="1"/>
            <a:r>
              <a:rPr lang="en-US" altLang="en-US" dirty="0" smtClean="0"/>
              <a:t>When programming, always think IPO.</a:t>
            </a:r>
            <a:endParaRPr lang="en-US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Python Coding Rules</a:t>
            </a:r>
            <a:endParaRPr lang="he-IL" altLang="en-US" sz="4000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465006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Python relies on proper indentation. Standard indentation is 4 spaces.</a:t>
            </a:r>
          </a:p>
          <a:p>
            <a:pPr eaLnBrk="1" hangingPunct="1"/>
            <a:endParaRPr lang="en-US" altLang="en-US" sz="1200" dirty="0" smtClean="0"/>
          </a:p>
          <a:p>
            <a:pPr eaLnBrk="1" hangingPunct="1"/>
            <a:r>
              <a:rPr lang="en-US" altLang="en-US" sz="2800" dirty="0" smtClean="0"/>
              <a:t>Can write one statement on multiple lines using the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2800" dirty="0" smtClean="0"/>
              <a:t> </a:t>
            </a:r>
            <a:r>
              <a:rPr lang="en-US" altLang="en-US" sz="2800" i="1" dirty="0" smtClean="0"/>
              <a:t>(backslash)</a:t>
            </a:r>
            <a:r>
              <a:rPr lang="en-US" altLang="en-US" sz="2800" dirty="0" smtClean="0"/>
              <a:t> character.</a:t>
            </a:r>
          </a:p>
          <a:p>
            <a:pPr eaLnBrk="1" hangingPunct="1"/>
            <a:endParaRPr lang="en-US" altLang="en-US" sz="1200" b="1" dirty="0"/>
          </a:p>
          <a:p>
            <a:pPr eaLnBrk="1" hangingPunct="1"/>
            <a:r>
              <a:rPr lang="en-US" altLang="en-US" sz="2800" b="1" dirty="0" smtClean="0"/>
              <a:t>Normally, statements will execute in the order they appear from top-to-bottom.</a:t>
            </a:r>
          </a:p>
        </p:txBody>
      </p:sp>
    </p:spTree>
    <p:extLst>
      <p:ext uri="{BB962C8B-B14F-4D97-AF65-F5344CB8AC3E}">
        <p14:creationId xmlns:p14="http://schemas.microsoft.com/office/powerpoint/2010/main" val="129529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Comments</a:t>
            </a:r>
            <a:endParaRPr lang="he-IL" altLang="en-US" sz="4000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55174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 u="sng" dirty="0" smtClean="0"/>
              <a:t>Comments</a:t>
            </a:r>
            <a:r>
              <a:rPr lang="en-US" altLang="en-US" sz="2400" dirty="0" smtClean="0"/>
              <a:t>: notes of explanation within a program</a:t>
            </a:r>
          </a:p>
          <a:p>
            <a:pPr lvl="1" eaLnBrk="1" hangingPunct="1"/>
            <a:r>
              <a:rPr lang="en-US" altLang="en-US" sz="2000" dirty="0" smtClean="0"/>
              <a:t>Ignored by Python interpreter</a:t>
            </a:r>
          </a:p>
          <a:p>
            <a:pPr lvl="1" eaLnBrk="1" hangingPunct="1"/>
            <a:r>
              <a:rPr lang="en-US" altLang="en-US" sz="2000" dirty="0" smtClean="0"/>
              <a:t>Begin with a # character</a:t>
            </a:r>
          </a:p>
          <a:p>
            <a:pPr lvl="1" eaLnBrk="1" hangingPunct="1"/>
            <a:r>
              <a:rPr lang="en-US" altLang="en-US" sz="2000" dirty="0" smtClean="0"/>
              <a:t>End-line (or line) comment – appears at end of a line of code and describes the purpose of that line.</a:t>
            </a:r>
          </a:p>
          <a:p>
            <a:pPr lvl="1" eaLnBrk="1" hangingPunct="1"/>
            <a:r>
              <a:rPr lang="en-US" altLang="en-US" sz="2000" dirty="0" smtClean="0"/>
              <a:t>Block comment – appears on its own line and describes a section of code.</a:t>
            </a:r>
          </a:p>
          <a:p>
            <a:pPr eaLnBrk="1" hangingPunct="1"/>
            <a:r>
              <a:rPr lang="en-US" altLang="en-US" sz="2400" dirty="0" smtClean="0"/>
              <a:t>Why is commenting important?</a:t>
            </a:r>
          </a:p>
          <a:p>
            <a:pPr lvl="1" eaLnBrk="1" hangingPunct="1"/>
            <a:r>
              <a:rPr lang="en-US" altLang="en-US" sz="2000" dirty="0" smtClean="0"/>
              <a:t>Helps in debugging errors – comment one line at a time until your program runs with no errors.</a:t>
            </a:r>
          </a:p>
          <a:p>
            <a:pPr lvl="1" eaLnBrk="1" hangingPunct="1"/>
            <a:r>
              <a:rPr lang="en-US" altLang="en-US" sz="2000" dirty="0" smtClean="0"/>
              <a:t>Helps a programmer after you understand difficult portions of code logic and what you were trying to 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u="sng" dirty="0"/>
              <a:t>Variable</a:t>
            </a:r>
            <a:r>
              <a:rPr lang="en-US" sz="2400" dirty="0"/>
              <a:t>: name that represents a value stored in the computer </a:t>
            </a:r>
            <a:r>
              <a:rPr lang="en-US" sz="2400" dirty="0" smtClean="0"/>
              <a:t>memory</a:t>
            </a:r>
            <a:br>
              <a:rPr lang="en-US" sz="2400" dirty="0" smtClean="0"/>
            </a:br>
            <a:endParaRPr lang="en-US" sz="2400" dirty="0"/>
          </a:p>
          <a:p>
            <a:pPr eaLnBrk="1" hangingPunct="1">
              <a:defRPr/>
            </a:pPr>
            <a:r>
              <a:rPr lang="en-US" sz="2400" u="sng" dirty="0" smtClean="0"/>
              <a:t>Assignment </a:t>
            </a:r>
            <a:r>
              <a:rPr lang="en-US" sz="2400" u="sng" dirty="0"/>
              <a:t>statement</a:t>
            </a:r>
            <a:r>
              <a:rPr lang="en-US" sz="2400" dirty="0"/>
              <a:t>: used to create a variable and make it reference data</a:t>
            </a:r>
          </a:p>
          <a:p>
            <a:pPr lvl="1" eaLnBrk="1" hangingPunct="1">
              <a:defRPr/>
            </a:pPr>
            <a:r>
              <a:rPr lang="en-US" sz="2400" dirty="0"/>
              <a:t>General format is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variable = expression</a:t>
            </a:r>
          </a:p>
          <a:p>
            <a:pPr lvl="2" eaLnBrk="1" hangingPunct="1">
              <a:defRPr/>
            </a:pPr>
            <a:r>
              <a:rPr lang="en-US" sz="2000" dirty="0"/>
              <a:t>Example: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age = 29</a:t>
            </a:r>
          </a:p>
          <a:p>
            <a:pPr lvl="2" eaLnBrk="1" hangingPunct="1">
              <a:defRPr/>
            </a:pPr>
            <a:r>
              <a:rPr lang="en-US" sz="2000" u="sng" dirty="0">
                <a:latin typeface="+mj-lt"/>
                <a:cs typeface="Courier New" pitchFamily="49" charset="0"/>
              </a:rPr>
              <a:t>Assignment operator</a:t>
            </a:r>
            <a:r>
              <a:rPr lang="en-US" sz="2000" dirty="0">
                <a:latin typeface="+mj-lt"/>
                <a:cs typeface="Courier New" pitchFamily="49" charset="0"/>
              </a:rPr>
              <a:t>: the equal sign </a:t>
            </a:r>
            <a:r>
              <a:rPr lang="en-US" sz="2000" dirty="0" smtClean="0">
                <a:latin typeface="+mj-lt"/>
                <a:cs typeface="Courier New" pitchFamily="49" charset="0"/>
              </a:rPr>
              <a:t>(=)</a:t>
            </a:r>
            <a:br>
              <a:rPr lang="en-US" sz="2000" dirty="0" smtClean="0">
                <a:latin typeface="+mj-lt"/>
                <a:cs typeface="Courier New" pitchFamily="49" charset="0"/>
              </a:rPr>
            </a:br>
            <a:endParaRPr lang="en-US" sz="2000" dirty="0" smtClean="0">
              <a:latin typeface="+mj-lt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2400" dirty="0" smtClean="0">
                <a:latin typeface="+mj-lt"/>
                <a:cs typeface="Courier New" pitchFamily="49" charset="0"/>
              </a:rPr>
              <a:t>You can only use a variable if a value is assigned to it.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Variables and Data Types</a:t>
            </a:r>
            <a:endParaRPr lang="he-IL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39241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Rules for naming variables in Python:</a:t>
            </a:r>
          </a:p>
          <a:p>
            <a:pPr lvl="1" eaLnBrk="1" hangingPunct="1"/>
            <a:r>
              <a:rPr lang="en-US" altLang="en-US" sz="2000" dirty="0" smtClean="0"/>
              <a:t>Variable name cannot be a Python key word </a:t>
            </a:r>
          </a:p>
          <a:p>
            <a:pPr lvl="1" eaLnBrk="1" hangingPunct="1"/>
            <a:r>
              <a:rPr lang="en-US" altLang="en-US" sz="2000" dirty="0" smtClean="0"/>
              <a:t>Variable name cannot contain spaces</a:t>
            </a:r>
          </a:p>
          <a:p>
            <a:pPr lvl="1" eaLnBrk="1" hangingPunct="1"/>
            <a:r>
              <a:rPr lang="en-US" altLang="en-US" sz="2000" dirty="0" smtClean="0"/>
              <a:t>First character must be a letter or an underscore</a:t>
            </a:r>
          </a:p>
          <a:p>
            <a:pPr lvl="1" eaLnBrk="1" hangingPunct="1"/>
            <a:r>
              <a:rPr lang="en-US" altLang="en-US" sz="2000" dirty="0" smtClean="0"/>
              <a:t>After first character may use letters, digits, or underscores</a:t>
            </a:r>
          </a:p>
          <a:p>
            <a:pPr lvl="1" eaLnBrk="1" hangingPunct="1"/>
            <a:r>
              <a:rPr lang="en-US" altLang="en-US" sz="2000" dirty="0" smtClean="0"/>
              <a:t>Variable names are case sensitive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endParaRPr lang="en-US" altLang="en-US" sz="900" dirty="0" smtClean="0"/>
          </a:p>
          <a:p>
            <a:pPr eaLnBrk="1" hangingPunct="1"/>
            <a:r>
              <a:rPr lang="en-US" altLang="en-US" sz="2400" dirty="0" smtClean="0"/>
              <a:t>Variable name should reflect its use</a:t>
            </a:r>
            <a:br>
              <a:rPr lang="en-US" altLang="en-US" sz="2400" dirty="0" smtClean="0"/>
            </a:br>
            <a:endParaRPr lang="en-US" altLang="en-US" sz="1000" dirty="0" smtClean="0"/>
          </a:p>
          <a:p>
            <a:pPr eaLnBrk="1" hangingPunct="1"/>
            <a:r>
              <a:rPr lang="en-US" altLang="en-US" sz="2400" dirty="0" smtClean="0"/>
              <a:t>Good practice to separate words in variable name with underscores or use camel-case.</a:t>
            </a:r>
          </a:p>
          <a:p>
            <a:pPr lvl="1" eaLnBrk="1" hangingPunct="1"/>
            <a:r>
              <a:rPr lang="en-US" altLang="en-US" sz="2000" dirty="0" smtClean="0"/>
              <a:t>Examples: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miles_per_gallon</a:t>
            </a:r>
            <a:r>
              <a:rPr lang="en-US" altLang="en-US" sz="2000" dirty="0" smtClean="0"/>
              <a:t> or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milesPerGallon</a:t>
            </a: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Variables and Data Types</a:t>
            </a:r>
            <a:endParaRPr lang="he-IL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94067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u="sng" dirty="0" smtClean="0"/>
              <a:t>Data Type</a:t>
            </a:r>
            <a:r>
              <a:rPr lang="en-US" altLang="en-US" sz="2400" dirty="0" smtClean="0"/>
              <a:t>: defines the type of data you are using in a variable.</a:t>
            </a:r>
            <a:br>
              <a:rPr lang="en-US" altLang="en-US" sz="2400" dirty="0" smtClean="0"/>
            </a:b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Three Python Data Types:</a:t>
            </a:r>
          </a:p>
          <a:p>
            <a:pPr lvl="1" eaLnBrk="1" hangingPunct="1"/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400" dirty="0" smtClean="0"/>
              <a:t> – String – character or text data</a:t>
            </a:r>
          </a:p>
          <a:p>
            <a:pPr lvl="2" eaLnBrk="1" hangingPunct="1"/>
            <a:r>
              <a:rPr lang="en-US" altLang="en-US" sz="2000" dirty="0" smtClean="0"/>
              <a:t>Examples: “Mike”, “40”, “Please Enter Name:”</a:t>
            </a:r>
          </a:p>
          <a:p>
            <a:pPr lvl="1" eaLnBrk="1" hangingPunct="1"/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altLang="en-US" sz="2400" dirty="0" smtClean="0"/>
              <a:t> – Integer – set of whole number</a:t>
            </a:r>
          </a:p>
          <a:p>
            <a:pPr lvl="2" eaLnBrk="1" hangingPunct="1"/>
            <a:r>
              <a:rPr lang="en-US" altLang="en-US" sz="2000" dirty="0" smtClean="0"/>
              <a:t>Examples: 21, 450, 0, -35</a:t>
            </a:r>
          </a:p>
          <a:p>
            <a:pPr lvl="1" eaLnBrk="1" hangingPunct="1"/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sz="2400" dirty="0" smtClean="0"/>
              <a:t> – Floating Point Number – set of numbers requiring decimal points</a:t>
            </a:r>
          </a:p>
          <a:p>
            <a:pPr lvl="2" eaLnBrk="1" hangingPunct="1"/>
            <a:r>
              <a:rPr lang="en-US" altLang="en-US" sz="2000" dirty="0" smtClean="0"/>
              <a:t>Examples: 21.9, 450.25, 0.01, -25.2, 3.1416</a:t>
            </a:r>
            <a:endParaRPr lang="en-US" altLang="en-US" sz="28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Variables and Data Types</a:t>
            </a:r>
            <a:endParaRPr lang="he-IL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99606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Variables can be reassigned to new values during program execution. </a:t>
            </a:r>
          </a:p>
          <a:p>
            <a:pPr lvl="1" eaLnBrk="1" hangingPunct="1"/>
            <a:r>
              <a:rPr lang="en-US" altLang="en-US" sz="2000" dirty="0" smtClean="0"/>
              <a:t>Python removes the previous value (called “garbage collection”).</a:t>
            </a:r>
          </a:p>
          <a:p>
            <a:pPr lvl="1" eaLnBrk="1" hangingPunct="1"/>
            <a:r>
              <a:rPr lang="en-US" altLang="en-US" sz="2000" dirty="0" smtClean="0"/>
              <a:t>The new value can have a different data type than the previous value.</a:t>
            </a:r>
          </a:p>
          <a:p>
            <a:pPr eaLnBrk="1" hangingPunct="1"/>
            <a:r>
              <a:rPr lang="en-US" altLang="en-US" sz="2400" dirty="0" smtClean="0"/>
              <a:t>Representing strings and numbers in code:</a:t>
            </a:r>
          </a:p>
          <a:p>
            <a:pPr lvl="1" eaLnBrk="1" hangingPunct="1"/>
            <a:r>
              <a:rPr lang="en-US" altLang="en-US" sz="2000" dirty="0" smtClean="0"/>
              <a:t>String literals – strings that actually appear in code.</a:t>
            </a:r>
          </a:p>
          <a:p>
            <a:pPr lvl="2" eaLnBrk="1" hangingPunct="1"/>
            <a:r>
              <a:rPr lang="en-US" altLang="en-US" sz="2000" dirty="0" smtClean="0"/>
              <a:t>Enclose string literals with either double or single quotes.</a:t>
            </a:r>
          </a:p>
          <a:p>
            <a:pPr lvl="1" eaLnBrk="1" hangingPunct="1"/>
            <a:r>
              <a:rPr lang="en-US" altLang="en-US" sz="2000" dirty="0" smtClean="0"/>
              <a:t>Numeric literals – numbers that actually appear in code.</a:t>
            </a:r>
          </a:p>
          <a:p>
            <a:pPr lvl="2" eaLnBrk="1" hangingPunct="1"/>
            <a:r>
              <a:rPr lang="en-US" altLang="en-US" sz="2000" dirty="0" smtClean="0"/>
              <a:t>Do not enclose numeric literals with quotes.</a:t>
            </a:r>
          </a:p>
          <a:p>
            <a:pPr lvl="1" eaLnBrk="1" hangingPunct="1"/>
            <a:r>
              <a:rPr lang="en-US" altLang="en-US" sz="2000" dirty="0" smtClean="0"/>
              <a:t>For numbers, a string literal is different than a numeric literal (example – “5” does not equal 5 – “5” is the “character 5”)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Variables and Data Types</a:t>
            </a:r>
            <a:endParaRPr lang="he-IL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15679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ariable/Data Type example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1" y="400157"/>
            <a:ext cx="8381084" cy="536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eyword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57" y="398815"/>
            <a:ext cx="7213426" cy="470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2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Displaying Output with </a:t>
            </a:r>
            <a:br>
              <a:rPr lang="en-US" altLang="en-US" sz="3600" dirty="0" smtClean="0"/>
            </a:br>
            <a:r>
              <a:rPr lang="en-US" altLang="en-US" sz="3600" dirty="0" smtClean="0"/>
              <a:t>the </a:t>
            </a:r>
            <a:r>
              <a:rPr lang="en-US" alt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3600" dirty="0" smtClean="0"/>
              <a:t> Function</a:t>
            </a:r>
            <a:endParaRPr lang="he-IL" altLang="en-US" sz="3600" dirty="0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49826" y="17526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 u="sng" dirty="0" smtClean="0"/>
              <a:t>Function</a:t>
            </a:r>
            <a:r>
              <a:rPr lang="en-US" altLang="en-US" sz="2400" dirty="0" smtClean="0"/>
              <a:t>: unit of prewritten code that performs a specific operation</a:t>
            </a:r>
          </a:p>
          <a:p>
            <a:pPr eaLnBrk="1" hangingPunct="1"/>
            <a:r>
              <a:rPr lang="en-US" altLang="en-US" sz="2400" u="sng" dirty="0"/>
              <a:t>Argument</a:t>
            </a:r>
            <a:r>
              <a:rPr lang="en-US" altLang="en-US" sz="2400" dirty="0"/>
              <a:t>: data given to a function</a:t>
            </a:r>
          </a:p>
          <a:p>
            <a:pPr marL="0" indent="0" eaLnBrk="1" hangingPunct="1">
              <a:buNone/>
            </a:pPr>
            <a:endParaRPr lang="en-US" altLang="en-US" sz="2400" u="sn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4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u="sng" dirty="0" smtClean="0"/>
              <a:t> function</a:t>
            </a:r>
            <a:r>
              <a:rPr lang="en-US" altLang="en-US" sz="2400" dirty="0" smtClean="0"/>
              <a:t>: displays output on the screen</a:t>
            </a:r>
            <a:endParaRPr lang="en-US" altLang="en-US" sz="2400" dirty="0"/>
          </a:p>
          <a:p>
            <a:pPr lvl="1" eaLnBrk="1" hangingPunct="1"/>
            <a:r>
              <a:rPr lang="en-US" altLang="en-US" sz="2000" dirty="0" smtClean="0"/>
              <a:t>Arguments are the data to be printed to the screen.</a:t>
            </a:r>
          </a:p>
          <a:p>
            <a:pPr lvl="1" eaLnBrk="1" hangingPunct="1"/>
            <a:r>
              <a:rPr lang="en-US" altLang="en-US" sz="2000" dirty="0" smtClean="0"/>
              <a:t>Python </a:t>
            </a:r>
            <a:r>
              <a:rPr lang="en-US" altLang="en-US" sz="2000" dirty="0"/>
              <a:t>allows </a:t>
            </a:r>
            <a:r>
              <a:rPr lang="en-US" altLang="en-US" sz="2000" dirty="0" smtClean="0"/>
              <a:t>multiple arguments for a single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/>
            <a:r>
              <a:rPr lang="en-US" altLang="en-US" sz="2000" dirty="0" smtClean="0"/>
              <a:t>Arguments are separated by commas</a:t>
            </a:r>
          </a:p>
          <a:p>
            <a:pPr lvl="2" eaLnBrk="1" hangingPunct="1"/>
            <a:r>
              <a:rPr lang="en-US" altLang="en-US" sz="2000" dirty="0" smtClean="0"/>
              <a:t>Arguments </a:t>
            </a:r>
            <a:r>
              <a:rPr lang="en-US" altLang="en-US" sz="2000" dirty="0"/>
              <a:t>displayed in the order they are passed to the </a:t>
            </a:r>
            <a:r>
              <a:rPr lang="en-US" altLang="en-US" sz="2000" dirty="0" smtClean="0"/>
              <a:t>function</a:t>
            </a:r>
          </a:p>
          <a:p>
            <a:pPr lvl="2" eaLnBrk="1" hangingPunct="1"/>
            <a:r>
              <a:rPr lang="en-US" altLang="en-US" sz="2000" dirty="0" smtClean="0"/>
              <a:t>Items </a:t>
            </a:r>
            <a:r>
              <a:rPr lang="en-US" altLang="en-US" sz="2000" dirty="0"/>
              <a:t>are automatically separated by a space when displayed on screen</a:t>
            </a:r>
            <a:endParaRPr lang="he-IL" altLang="en-US" sz="2000" dirty="0"/>
          </a:p>
          <a:p>
            <a:pPr eaLnBrk="1" hangingPunct="1"/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80867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Review of Low-Level vs. </a:t>
            </a:r>
            <a:br>
              <a:rPr lang="en-US" altLang="en-US" sz="4000" dirty="0" smtClean="0"/>
            </a:br>
            <a:r>
              <a:rPr lang="en-US" altLang="en-US" sz="4000" dirty="0" smtClean="0"/>
              <a:t>High-Level Languages</a:t>
            </a:r>
            <a:endParaRPr lang="he-IL" altLang="en-US" sz="4000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Low-Level Language</a:t>
            </a:r>
          </a:p>
          <a:p>
            <a:pPr lvl="1" eaLnBrk="1" hangingPunct="1"/>
            <a:r>
              <a:rPr lang="en-US" altLang="en-US" sz="2400" dirty="0" smtClean="0"/>
              <a:t>A language that machines understand.</a:t>
            </a:r>
          </a:p>
          <a:p>
            <a:pPr lvl="1" eaLnBrk="1" hangingPunct="1"/>
            <a:r>
              <a:rPr lang="en-US" altLang="en-US" sz="2400" dirty="0" smtClean="0"/>
              <a:t>Slight abstraction (if any) from machine code.</a:t>
            </a:r>
          </a:p>
          <a:p>
            <a:pPr eaLnBrk="1" hangingPunct="1"/>
            <a:r>
              <a:rPr lang="en-US" altLang="en-US" sz="2800" dirty="0" smtClean="0"/>
              <a:t>High-Level Language</a:t>
            </a:r>
          </a:p>
          <a:p>
            <a:pPr lvl="1" eaLnBrk="1" hangingPunct="1"/>
            <a:r>
              <a:rPr lang="en-US" altLang="en-US" sz="2400" dirty="0" smtClean="0"/>
              <a:t>A language humans understand.</a:t>
            </a:r>
          </a:p>
          <a:p>
            <a:pPr lvl="1" eaLnBrk="1" hangingPunct="1"/>
            <a:r>
              <a:rPr lang="en-US" altLang="en-US" sz="2400" dirty="0" smtClean="0"/>
              <a:t>Python is a High-Level, Interpreted Language</a:t>
            </a:r>
          </a:p>
          <a:p>
            <a:pPr lvl="1" eaLnBrk="1" hangingPunct="1"/>
            <a:r>
              <a:rPr lang="en-US" altLang="en-US" sz="2400" dirty="0" err="1" smtClean="0"/>
              <a:t>PyCharm</a:t>
            </a:r>
            <a:r>
              <a:rPr lang="en-US" altLang="en-US" sz="2400" dirty="0" smtClean="0"/>
              <a:t> is an Integrated Development Environment (IDE) we can write Python code in.</a:t>
            </a:r>
          </a:p>
          <a:p>
            <a:pPr lvl="2" eaLnBrk="1" hangingPunct="1"/>
            <a:r>
              <a:rPr lang="en-US" altLang="en-US" sz="2000" dirty="0" smtClean="0"/>
              <a:t>Text Editor</a:t>
            </a:r>
          </a:p>
          <a:p>
            <a:pPr lvl="2" eaLnBrk="1" hangingPunct="1"/>
            <a:r>
              <a:rPr lang="en-US" altLang="en-US" sz="2000" dirty="0" smtClean="0"/>
              <a:t>File Organizer/Explorer</a:t>
            </a:r>
          </a:p>
          <a:p>
            <a:pPr lvl="2" eaLnBrk="1" hangingPunct="1"/>
            <a:r>
              <a:rPr lang="en-US" altLang="en-US" sz="2000" dirty="0" smtClean="0"/>
              <a:t>Interpreter and Debugger</a:t>
            </a:r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int function example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97" b="1191"/>
          <a:stretch/>
        </p:blipFill>
        <p:spPr>
          <a:xfrm>
            <a:off x="301328" y="152400"/>
            <a:ext cx="6781800" cy="4801165"/>
          </a:xfrm>
          <a:prstGeom prst="rect">
            <a:avLst/>
          </a:prstGeom>
        </p:spPr>
      </p:pic>
      <p:pic>
        <p:nvPicPr>
          <p:cNvPr id="3" name="Picture 2" descr="print function example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05" b="67152"/>
          <a:stretch/>
        </p:blipFill>
        <p:spPr>
          <a:xfrm>
            <a:off x="457199" y="5105400"/>
            <a:ext cx="7332731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6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Reading Input </a:t>
            </a:r>
            <a:r>
              <a:rPr lang="en-US" altLang="en-US" sz="4000" smtClean="0"/>
              <a:t>with </a:t>
            </a:r>
            <a:br>
              <a:rPr lang="en-US" altLang="en-US" sz="4000" smtClean="0"/>
            </a:br>
            <a:r>
              <a:rPr lang="en-US" altLang="en-US" sz="4000" smtClean="0"/>
              <a:t>the </a:t>
            </a:r>
            <a:r>
              <a:rPr lang="en-US" alt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en-US" sz="4000" dirty="0" smtClean="0"/>
              <a:t> function</a:t>
            </a:r>
            <a:endParaRPr lang="he-IL" altLang="en-US" sz="4000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/>
              <a:t>Most programs need to read input from the user</a:t>
            </a:r>
          </a:p>
          <a:p>
            <a:pPr eaLnBrk="1" hangingPunct="1">
              <a:defRPr/>
            </a:pPr>
            <a:r>
              <a:rPr lang="en-US" sz="2400" dirty="0"/>
              <a:t>Built-in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sz="2400" dirty="0"/>
              <a:t> function reads input from keyboard</a:t>
            </a:r>
          </a:p>
          <a:p>
            <a:pPr lvl="1" eaLnBrk="1" hangingPunct="1">
              <a:defRPr/>
            </a:pPr>
            <a:r>
              <a:rPr lang="en-US" sz="2000" dirty="0"/>
              <a:t>Returns the data as a string</a:t>
            </a:r>
          </a:p>
          <a:p>
            <a:pPr lvl="1" eaLnBrk="1" hangingPunct="1">
              <a:defRPr/>
            </a:pPr>
            <a:r>
              <a:rPr lang="en-US" sz="2000" dirty="0"/>
              <a:t>Format: 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variable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input(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prompt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 eaLnBrk="1" hangingPunct="1"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prompt </a:t>
            </a:r>
            <a:r>
              <a:rPr lang="en-US" sz="2000" dirty="0">
                <a:latin typeface="+mj-lt"/>
                <a:cs typeface="Courier New" pitchFamily="49" charset="0"/>
              </a:rPr>
              <a:t>is typically a string instructing user to enter a value</a:t>
            </a:r>
          </a:p>
          <a:p>
            <a:pPr lvl="1" eaLnBrk="1" hangingPunct="1">
              <a:defRPr/>
            </a:pPr>
            <a:r>
              <a:rPr lang="en-US" sz="2000" dirty="0">
                <a:latin typeface="+mj-lt"/>
                <a:cs typeface="Courier New" pitchFamily="49" charset="0"/>
              </a:rPr>
              <a:t>Does not automatically display a space after the prompt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 descr="input function definitio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69361"/>
          <a:stretch/>
        </p:blipFill>
        <p:spPr>
          <a:xfrm>
            <a:off x="1371600" y="4267200"/>
            <a:ext cx="6933815" cy="212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9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put function example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37" b="92"/>
          <a:stretch/>
        </p:blipFill>
        <p:spPr>
          <a:xfrm>
            <a:off x="457200" y="457200"/>
            <a:ext cx="7699872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0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Reading Numbers with the </a:t>
            </a:r>
            <a:r>
              <a:rPr lang="en-US" alt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en-US" sz="4000" dirty="0" smtClean="0"/>
              <a:t> Function</a:t>
            </a:r>
            <a:endParaRPr lang="he-IL" altLang="en-US" sz="40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input </a:t>
            </a:r>
            <a:r>
              <a:rPr lang="en-US" sz="2400" dirty="0"/>
              <a:t>function always returns a </a:t>
            </a:r>
            <a:r>
              <a:rPr lang="en-US" sz="2400" dirty="0" smtClean="0"/>
              <a:t>string</a:t>
            </a:r>
            <a:br>
              <a:rPr lang="en-US" sz="2400" dirty="0" smtClean="0"/>
            </a:br>
            <a:endParaRPr lang="en-US" sz="2400" dirty="0"/>
          </a:p>
          <a:p>
            <a:pPr eaLnBrk="1" hangingPunct="1">
              <a:defRPr/>
            </a:pPr>
            <a:r>
              <a:rPr lang="en-US" sz="2400" dirty="0"/>
              <a:t>Built-in functions convert between data types</a:t>
            </a:r>
          </a:p>
          <a:p>
            <a:pPr lvl="1" eaLnBrk="1" hangingPunct="1"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int(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/>
              <a:t> converts 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2000" dirty="0"/>
              <a:t> to an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int</a:t>
            </a:r>
          </a:p>
          <a:p>
            <a:pPr lvl="1" eaLnBrk="1" hangingPunct="1"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float(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/>
              <a:t> converts 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2000" dirty="0"/>
              <a:t> to a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lvl="1" eaLnBrk="1" hangingPunct="1">
              <a:defRPr/>
            </a:pPr>
            <a:r>
              <a:rPr lang="en-US" sz="2000" u="sng" dirty="0">
                <a:latin typeface="+mj-lt"/>
                <a:cs typeface="Courier New" pitchFamily="49" charset="0"/>
              </a:rPr>
              <a:t>Nested function call</a:t>
            </a:r>
            <a:r>
              <a:rPr lang="en-US" sz="2000" dirty="0">
                <a:latin typeface="+mj-lt"/>
                <a:cs typeface="Courier New" pitchFamily="49" charset="0"/>
              </a:rPr>
              <a:t>: general format</a:t>
            </a:r>
            <a:r>
              <a:rPr lang="en-US" sz="2000" dirty="0" smtClean="0">
                <a:latin typeface="+mj-lt"/>
                <a:cs typeface="Courier New" pitchFamily="49" charset="0"/>
              </a:rPr>
              <a:t>: (also called “chaining”) 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function1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function2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argument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lvl="2" eaLnBrk="1" hangingPunct="1">
              <a:defRPr/>
            </a:pPr>
            <a:r>
              <a:rPr lang="en-US" sz="2000" dirty="0">
                <a:latin typeface="+mj-lt"/>
                <a:cs typeface="Courier New" pitchFamily="49" charset="0"/>
              </a:rPr>
              <a:t>value returned by function2 is passed to function1</a:t>
            </a:r>
          </a:p>
          <a:p>
            <a:pPr lvl="1" eaLnBrk="1" hangingPunct="1">
              <a:defRPr/>
            </a:pPr>
            <a:r>
              <a:rPr lang="en-US" sz="2000" dirty="0">
                <a:latin typeface="+mj-lt"/>
                <a:cs typeface="Courier New" pitchFamily="49" charset="0"/>
              </a:rPr>
              <a:t>Type conversion only works if item is valid numeric value, otherwise, throws exception</a:t>
            </a:r>
            <a:endParaRPr lang="he-IL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92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 descr="additional examples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9" t="25637" r="179" b="19991"/>
          <a:stretch/>
        </p:blipFill>
        <p:spPr>
          <a:xfrm>
            <a:off x="381000" y="304800"/>
            <a:ext cx="8504673" cy="5852160"/>
          </a:xfrm>
        </p:spPr>
      </p:pic>
    </p:spTree>
    <p:extLst>
      <p:ext uri="{BB962C8B-B14F-4D97-AF65-F5344CB8AC3E}">
        <p14:creationId xmlns:p14="http://schemas.microsoft.com/office/powerpoint/2010/main" val="96461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Performing Calculations</a:t>
            </a:r>
            <a:endParaRPr lang="he-IL" altLang="en-US" sz="4000" dirty="0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Math expression: performs calculation and gives a value (usually to a variable)</a:t>
            </a:r>
          </a:p>
          <a:p>
            <a:pPr lvl="1" eaLnBrk="1" hangingPunct="1"/>
            <a:r>
              <a:rPr lang="en-US" altLang="en-US" sz="2400" u="sng" dirty="0" smtClean="0"/>
              <a:t>Math Operator</a:t>
            </a:r>
            <a:r>
              <a:rPr lang="en-US" altLang="en-US" sz="2400" dirty="0" smtClean="0"/>
              <a:t>: tool for performing calculation</a:t>
            </a:r>
          </a:p>
          <a:p>
            <a:pPr lvl="1" eaLnBrk="1" hangingPunct="1"/>
            <a:r>
              <a:rPr lang="en-US" altLang="en-US" sz="2400" u="sng" dirty="0" smtClean="0"/>
              <a:t>Operands</a:t>
            </a:r>
            <a:r>
              <a:rPr lang="en-US" altLang="en-US" sz="2400" dirty="0" smtClean="0"/>
              <a:t>: values or variables surrounding operator</a:t>
            </a:r>
          </a:p>
        </p:txBody>
      </p:sp>
      <p:pic>
        <p:nvPicPr>
          <p:cNvPr id="4" name="Picture 3" descr="performing calculation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1" b="60105"/>
          <a:stretch/>
        </p:blipFill>
        <p:spPr>
          <a:xfrm>
            <a:off x="148080" y="3500835"/>
            <a:ext cx="6406590" cy="2590800"/>
          </a:xfrm>
          <a:prstGeom prst="rect">
            <a:avLst/>
          </a:prstGeom>
        </p:spPr>
      </p:pic>
      <p:pic>
        <p:nvPicPr>
          <p:cNvPr id="5" name="Picture 4" descr="performing calculation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9229" r="57722" b="35485"/>
          <a:stretch/>
        </p:blipFill>
        <p:spPr>
          <a:xfrm>
            <a:off x="6304544" y="3429000"/>
            <a:ext cx="2839456" cy="185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9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Performing Calculations</a:t>
            </a:r>
            <a:endParaRPr lang="he-IL" altLang="en-US" sz="4000" dirty="0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722438"/>
            <a:ext cx="8229600" cy="45259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dirty="0"/>
              <a:t>Python operator precedence:</a:t>
            </a:r>
          </a:p>
          <a:p>
            <a:pPr marL="971550" lvl="1" indent="-514350" eaLnBrk="1" hangingPunct="1">
              <a:buFontTx/>
              <a:buAutoNum type="arabicPeriod"/>
              <a:defRPr/>
            </a:pPr>
            <a:r>
              <a:rPr lang="en-US" altLang="en-US" sz="2400" dirty="0"/>
              <a:t>Operations enclosed in parentheses</a:t>
            </a:r>
          </a:p>
          <a:p>
            <a:pPr marL="971550" lvl="1" indent="-514350" eaLnBrk="1" hangingPunct="1">
              <a:buFontTx/>
              <a:buAutoNum type="arabicPeriod"/>
              <a:defRPr/>
            </a:pPr>
            <a:r>
              <a:rPr lang="en-US" altLang="en-US" sz="2400" dirty="0" smtClean="0"/>
              <a:t>Exponentiation </a:t>
            </a:r>
            <a:r>
              <a:rPr lang="en-US" altLang="en-US" sz="2400" dirty="0"/>
              <a:t>(**)</a:t>
            </a:r>
          </a:p>
          <a:p>
            <a:pPr marL="971550" lvl="1" indent="-514350" eaLnBrk="1" hangingPunct="1">
              <a:buFontTx/>
              <a:buAutoNum type="arabicPeriod"/>
              <a:defRPr/>
            </a:pPr>
            <a:r>
              <a:rPr lang="en-US" altLang="en-US" sz="2400" dirty="0"/>
              <a:t>Multiplication (*), division (/ and //), and remainder (%)</a:t>
            </a:r>
          </a:p>
          <a:p>
            <a:pPr marL="971550" lvl="1" indent="-514350" eaLnBrk="1" hangingPunct="1">
              <a:buFontTx/>
              <a:buAutoNum type="arabicPeriod"/>
              <a:defRPr/>
            </a:pPr>
            <a:r>
              <a:rPr lang="en-US" altLang="en-US" sz="2400" dirty="0"/>
              <a:t>Addition (+) and subtraction (-)</a:t>
            </a:r>
          </a:p>
          <a:p>
            <a:pPr eaLnBrk="1" hangingPunct="1">
              <a:defRPr/>
            </a:pPr>
            <a:r>
              <a:rPr lang="en-US" altLang="en-US" sz="2800" dirty="0"/>
              <a:t>Higher precedence performed first</a:t>
            </a:r>
          </a:p>
          <a:p>
            <a:pPr lvl="1" eaLnBrk="1" hangingPunct="1">
              <a:defRPr/>
            </a:pPr>
            <a:r>
              <a:rPr lang="en-US" altLang="en-US" sz="2400" dirty="0"/>
              <a:t>Same precedence operators execute from left to right</a:t>
            </a:r>
          </a:p>
        </p:txBody>
      </p:sp>
    </p:spTree>
    <p:extLst>
      <p:ext uri="{BB962C8B-B14F-4D97-AF65-F5344CB8AC3E}">
        <p14:creationId xmlns:p14="http://schemas.microsoft.com/office/powerpoint/2010/main" val="145942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Performing Calculations</a:t>
            </a:r>
            <a:endParaRPr lang="he-IL" altLang="en-US" sz="4000" dirty="0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Data type resulting from math operation depends on data types of operands</a:t>
            </a:r>
          </a:p>
          <a:p>
            <a:pPr lvl="1" eaLnBrk="1" hangingPunct="1"/>
            <a:r>
              <a:rPr lang="en-US" altLang="en-US" sz="2400" dirty="0" smtClean="0"/>
              <a:t>Two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 smtClean="0"/>
              <a:t> values: result is an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en-US" sz="2400" dirty="0" smtClean="0"/>
              <a:t>Two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sz="2400" dirty="0" smtClean="0"/>
              <a:t> values: result is a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 eaLnBrk="1" hangingPunct="1"/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 smtClean="0"/>
              <a:t> and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sz="2400" dirty="0" smtClean="0"/>
              <a:t>: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 smtClean="0"/>
              <a:t> temporarily converted to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sz="2400" dirty="0" smtClean="0"/>
              <a:t>, result of the operation is a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2" eaLnBrk="1" hangingPunct="1"/>
            <a:r>
              <a:rPr lang="en-US" altLang="en-US" sz="2000" dirty="0" smtClean="0"/>
              <a:t>Mixed-type expression</a:t>
            </a:r>
          </a:p>
          <a:p>
            <a:pPr lvl="1" eaLnBrk="1" hangingPunct="1"/>
            <a:r>
              <a:rPr lang="en-US" altLang="en-US" sz="2400" dirty="0" smtClean="0"/>
              <a:t>Type conversion of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sz="2400" dirty="0" smtClean="0"/>
              <a:t> to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 smtClean="0"/>
              <a:t> causes truncation of fractional part</a:t>
            </a:r>
            <a:endParaRPr lang="he-IL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7070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lculation example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33" b="97"/>
          <a:stretch/>
        </p:blipFill>
        <p:spPr>
          <a:xfrm>
            <a:off x="457200" y="381000"/>
            <a:ext cx="6949564" cy="2725877"/>
          </a:xfrm>
          <a:prstGeom prst="rect">
            <a:avLst/>
          </a:prstGeom>
        </p:spPr>
      </p:pic>
      <p:pic>
        <p:nvPicPr>
          <p:cNvPr id="5" name="Picture 4" descr="calculation example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71471"/>
          <a:stretch/>
        </p:blipFill>
        <p:spPr>
          <a:xfrm>
            <a:off x="462116" y="3505200"/>
            <a:ext cx="7014785" cy="252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34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Algorithms - the Process of Designing a Program</a:t>
            </a:r>
            <a:endParaRPr lang="he-IL" altLang="en-US" sz="4000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Programs must be designed before they are written</a:t>
            </a:r>
          </a:p>
          <a:p>
            <a:pPr eaLnBrk="1" hangingPunct="1"/>
            <a:r>
              <a:rPr lang="en-US" altLang="en-US" dirty="0" smtClean="0"/>
              <a:t>Program development cycle:</a:t>
            </a:r>
          </a:p>
          <a:p>
            <a:pPr lvl="1" eaLnBrk="1" hangingPunct="1"/>
            <a:r>
              <a:rPr lang="en-US" altLang="en-US" dirty="0" smtClean="0"/>
              <a:t>Design the program</a:t>
            </a:r>
          </a:p>
          <a:p>
            <a:pPr lvl="1" eaLnBrk="1" hangingPunct="1"/>
            <a:r>
              <a:rPr lang="en-US" altLang="en-US" dirty="0" smtClean="0"/>
              <a:t>Write the code</a:t>
            </a:r>
          </a:p>
          <a:p>
            <a:pPr lvl="1" eaLnBrk="1" hangingPunct="1"/>
            <a:r>
              <a:rPr lang="en-US" altLang="en-US" dirty="0" smtClean="0"/>
              <a:t>Correct syntax errors</a:t>
            </a:r>
          </a:p>
          <a:p>
            <a:pPr lvl="1" eaLnBrk="1" hangingPunct="1"/>
            <a:r>
              <a:rPr lang="en-US" altLang="en-US" dirty="0" smtClean="0"/>
              <a:t>Test the program</a:t>
            </a:r>
          </a:p>
          <a:p>
            <a:pPr lvl="1" eaLnBrk="1" hangingPunct="1"/>
            <a:r>
              <a:rPr lang="en-US" altLang="en-US" dirty="0" smtClean="0"/>
              <a:t>Correct logic errors</a:t>
            </a:r>
            <a:endParaRPr lang="he-IL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41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Designing a Program (cont’d.)</a:t>
            </a:r>
            <a:endParaRPr lang="he-IL" altLang="en-US" sz="4000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Design is the most important part of the program development cycle</a:t>
            </a:r>
          </a:p>
          <a:p>
            <a:pPr eaLnBrk="1" hangingPunct="1"/>
            <a:r>
              <a:rPr lang="en-US" altLang="en-US" smtClean="0"/>
              <a:t>Understand the task that the program is to perform</a:t>
            </a:r>
          </a:p>
          <a:p>
            <a:pPr lvl="1" eaLnBrk="1" hangingPunct="1"/>
            <a:r>
              <a:rPr lang="en-US" altLang="en-US" smtClean="0"/>
              <a:t>Work with customer to get a sense what the program is supposed to do</a:t>
            </a:r>
          </a:p>
          <a:p>
            <a:pPr lvl="1" eaLnBrk="1" hangingPunct="1"/>
            <a:r>
              <a:rPr lang="en-US" altLang="en-US" smtClean="0"/>
              <a:t>Ask questions about program details</a:t>
            </a:r>
          </a:p>
          <a:p>
            <a:pPr lvl="1" eaLnBrk="1" hangingPunct="1"/>
            <a:r>
              <a:rPr lang="en-US" altLang="en-US" smtClean="0"/>
              <a:t>Create one or more software requirements</a:t>
            </a:r>
            <a:endParaRPr lang="he-IL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Designing a Program (cont’d.)</a:t>
            </a:r>
            <a:endParaRPr lang="he-IL" altLang="en-US" sz="4000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Determine the steps that must be taken to perform the task</a:t>
            </a:r>
          </a:p>
          <a:p>
            <a:pPr lvl="1" eaLnBrk="1" hangingPunct="1"/>
            <a:r>
              <a:rPr lang="en-US" altLang="en-US" smtClean="0"/>
              <a:t>Break down required task into a series of steps</a:t>
            </a:r>
          </a:p>
          <a:p>
            <a:pPr lvl="1" eaLnBrk="1" hangingPunct="1"/>
            <a:r>
              <a:rPr lang="en-US" altLang="en-US" smtClean="0"/>
              <a:t>Create an algorithm, listing logical steps that must be taken</a:t>
            </a:r>
          </a:p>
          <a:p>
            <a:pPr eaLnBrk="1" hangingPunct="1"/>
            <a:r>
              <a:rPr lang="en-US" altLang="en-US" u="sng" smtClean="0"/>
              <a:t>Algorithm</a:t>
            </a:r>
            <a:r>
              <a:rPr lang="en-US" altLang="en-US" smtClean="0"/>
              <a:t>: set of well-defined logical steps that must be taken to perform a task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 smtClean="0"/>
              <a:t>Pseudocode</a:t>
            </a:r>
            <a:r>
              <a:rPr lang="en-US" altLang="en-US" dirty="0" smtClean="0"/>
              <a:t>: fake code</a:t>
            </a:r>
          </a:p>
          <a:p>
            <a:pPr lvl="1" eaLnBrk="1" hangingPunct="1"/>
            <a:r>
              <a:rPr lang="en-US" altLang="en-US" dirty="0" smtClean="0"/>
              <a:t>Informal language that has no syntax rule </a:t>
            </a:r>
          </a:p>
          <a:p>
            <a:pPr lvl="1" eaLnBrk="1" hangingPunct="1"/>
            <a:r>
              <a:rPr lang="en-US" altLang="en-US" dirty="0" smtClean="0"/>
              <a:t>Not meant to be compiled or executed</a:t>
            </a:r>
          </a:p>
          <a:p>
            <a:pPr lvl="1" eaLnBrk="1" hangingPunct="1"/>
            <a:r>
              <a:rPr lang="en-US" altLang="en-US" dirty="0" smtClean="0"/>
              <a:t>Used to create model program</a:t>
            </a:r>
          </a:p>
          <a:p>
            <a:pPr lvl="2" eaLnBrk="1" hangingPunct="1"/>
            <a:r>
              <a:rPr lang="en-US" altLang="en-US" dirty="0" smtClean="0"/>
              <a:t>No need to worry about syntax errors, can focus on program’s design</a:t>
            </a:r>
          </a:p>
          <a:p>
            <a:pPr lvl="2" eaLnBrk="1" hangingPunct="1"/>
            <a:r>
              <a:rPr lang="en-US" altLang="en-US" dirty="0" smtClean="0"/>
              <a:t>Can be translated directly into actual code in any programming language</a:t>
            </a:r>
            <a:endParaRPr lang="he-IL" alt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Designing a Program (cont’d.)</a:t>
            </a:r>
            <a:endParaRPr lang="he-IL" alt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Algorithm – </a:t>
            </a:r>
            <a:br>
              <a:rPr lang="en-US" altLang="en-US" sz="4000" dirty="0" smtClean="0"/>
            </a:br>
            <a:r>
              <a:rPr lang="en-US" altLang="en-US" sz="4000" dirty="0" smtClean="0"/>
              <a:t>Boiling Water Problem</a:t>
            </a:r>
            <a:endParaRPr lang="he-IL" altLang="en-US" sz="4000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0" dirty="0" smtClean="0"/>
              <a:t>Problem: Boil a pot of water.</a:t>
            </a:r>
          </a:p>
          <a:p>
            <a:pPr eaLnBrk="1" hangingPunct="1"/>
            <a:endParaRPr lang="en-US" altLang="en-US" sz="1200" b="0" dirty="0"/>
          </a:p>
          <a:p>
            <a:pPr eaLnBrk="1" hangingPunct="1"/>
            <a:r>
              <a:rPr lang="en-US" altLang="en-US" sz="2800" b="0" dirty="0" smtClean="0"/>
              <a:t>Algorithm Steps/Tasks: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en-US" sz="2400" dirty="0" smtClean="0"/>
              <a:t>Get a pot.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en-US" sz="2400" dirty="0" smtClean="0"/>
              <a:t>Pour desired amount of water in the pot.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en-US" sz="2400" dirty="0" smtClean="0"/>
              <a:t>Put the pot on a stove burner.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en-US" sz="2400" dirty="0" smtClean="0"/>
              <a:t>Turn the burner to high.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en-US" sz="2400" dirty="0" smtClean="0"/>
              <a:t>Watch the water until you see bubbles rapidly rising.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0972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Algorithm – </a:t>
            </a:r>
            <a:br>
              <a:rPr lang="en-US" altLang="en-US" sz="4000" dirty="0" smtClean="0"/>
            </a:br>
            <a:r>
              <a:rPr lang="en-US" altLang="en-US" sz="4000" dirty="0" smtClean="0"/>
              <a:t>Pay Calculation Problem</a:t>
            </a:r>
            <a:endParaRPr lang="he-IL" altLang="en-US" sz="4000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0" dirty="0" smtClean="0"/>
              <a:t>Problem: Write a program to calculate and display gross pay for an hourly-paid employee.</a:t>
            </a:r>
          </a:p>
          <a:p>
            <a:pPr eaLnBrk="1" hangingPunct="1"/>
            <a:endParaRPr lang="en-US" altLang="en-US" sz="1200" b="0" dirty="0"/>
          </a:p>
          <a:p>
            <a:pPr eaLnBrk="1" hangingPunct="1"/>
            <a:r>
              <a:rPr lang="en-US" altLang="en-US" sz="2800" b="0" dirty="0" smtClean="0"/>
              <a:t>Algorithm Steps/Tasks: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en-US" sz="2400" dirty="0" smtClean="0"/>
              <a:t>Get the number of hours worked.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en-US" sz="2400" b="0" dirty="0" smtClean="0"/>
              <a:t>Get the hourly pay rate.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en-US" sz="2400" dirty="0" smtClean="0"/>
              <a:t>Multiply the number of hours worked by the hourly pay rate.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en-US" sz="2400" b="0" dirty="0" smtClean="0"/>
              <a:t>Display the result of the calculation performed in step 3.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8603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0" dirty="0" smtClean="0"/>
              <a:t>Pseudocode:</a:t>
            </a:r>
          </a:p>
          <a:p>
            <a:pPr lvl="1" eaLnBrk="1" hangingPunct="1"/>
            <a:r>
              <a:rPr lang="en-US" altLang="en-US" sz="2400" dirty="0" smtClean="0"/>
              <a:t>Display “Enter the number of hours the employee worked:”</a:t>
            </a:r>
          </a:p>
          <a:p>
            <a:pPr lvl="1" eaLnBrk="1" hangingPunct="1"/>
            <a:r>
              <a:rPr lang="en-US" altLang="en-US" sz="2400" b="0" dirty="0" smtClean="0"/>
              <a:t>Input hours</a:t>
            </a:r>
          </a:p>
          <a:p>
            <a:pPr lvl="1" eaLnBrk="1" hangingPunct="1"/>
            <a:r>
              <a:rPr lang="en-US" altLang="en-US" sz="2400" dirty="0" smtClean="0"/>
              <a:t>Display “Enter the employee’s hourly pay rate:”</a:t>
            </a:r>
          </a:p>
          <a:p>
            <a:pPr lvl="1" eaLnBrk="1" hangingPunct="1"/>
            <a:r>
              <a:rPr lang="en-US" altLang="en-US" sz="2400" b="0" dirty="0" smtClean="0"/>
              <a:t>Input </a:t>
            </a:r>
            <a:r>
              <a:rPr lang="en-US" altLang="en-US" sz="2400" b="0" dirty="0" err="1" smtClean="0"/>
              <a:t>payRate</a:t>
            </a:r>
            <a:endParaRPr lang="en-US" altLang="en-US" sz="2400" b="0" dirty="0" smtClean="0"/>
          </a:p>
          <a:p>
            <a:pPr lvl="1" eaLnBrk="1" hangingPunct="1"/>
            <a:r>
              <a:rPr lang="en-US" altLang="en-US" sz="2400" dirty="0" smtClean="0"/>
              <a:t>Set </a:t>
            </a:r>
            <a:r>
              <a:rPr lang="en-US" altLang="en-US" sz="2400" dirty="0" err="1" smtClean="0"/>
              <a:t>grossPay</a:t>
            </a:r>
            <a:r>
              <a:rPr lang="en-US" altLang="en-US" sz="2400" dirty="0" smtClean="0"/>
              <a:t> = hours * </a:t>
            </a:r>
            <a:r>
              <a:rPr lang="en-US" altLang="en-US" sz="2400" dirty="0" err="1" smtClean="0"/>
              <a:t>payRate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b="0" dirty="0" smtClean="0"/>
              <a:t>Display “The employee’s gross pay is $”, </a:t>
            </a:r>
            <a:r>
              <a:rPr lang="en-US" altLang="en-US" sz="2400" b="0" dirty="0" err="1" smtClean="0"/>
              <a:t>grossPay</a:t>
            </a:r>
            <a:endParaRPr lang="en-US" altLang="en-US" sz="2400" b="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Algorithm – </a:t>
            </a:r>
            <a:br>
              <a:rPr lang="en-US" altLang="en-US" sz="4000" dirty="0" smtClean="0"/>
            </a:br>
            <a:r>
              <a:rPr lang="en-US" altLang="en-US" sz="4000" dirty="0" smtClean="0"/>
              <a:t>Pay Calculation Problem</a:t>
            </a:r>
            <a:endParaRPr lang="he-IL" alt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0635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ython3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7DC4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7DC4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Python3e</Template>
  <TotalTime>6908</TotalTime>
  <Words>1303</Words>
  <Application>Microsoft Office PowerPoint</Application>
  <PresentationFormat>On-screen Show (4:3)</PresentationFormat>
  <Paragraphs>174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Courier New</vt:lpstr>
      <vt:lpstr>Tw Cen MT</vt:lpstr>
      <vt:lpstr>Python3e</vt:lpstr>
      <vt:lpstr>Topics</vt:lpstr>
      <vt:lpstr>Review of Low-Level vs.  High-Level Languages</vt:lpstr>
      <vt:lpstr>Algorithms - the Process of Designing a Program</vt:lpstr>
      <vt:lpstr>Designing a Program (cont’d.)</vt:lpstr>
      <vt:lpstr>Designing a Program (cont’d.)</vt:lpstr>
      <vt:lpstr>Designing a Program (cont’d.)</vt:lpstr>
      <vt:lpstr>Algorithm –  Boiling Water Problem</vt:lpstr>
      <vt:lpstr>Algorithm –  Pay Calculation Problem</vt:lpstr>
      <vt:lpstr>Algorithm –  Pay Calculation Problem</vt:lpstr>
      <vt:lpstr>Input, Processing, Output</vt:lpstr>
      <vt:lpstr>Python Coding Rules</vt:lpstr>
      <vt:lpstr>Comments</vt:lpstr>
      <vt:lpstr>Variables and Data Types</vt:lpstr>
      <vt:lpstr>Variables and Data Types</vt:lpstr>
      <vt:lpstr>Variables and Data Types</vt:lpstr>
      <vt:lpstr>Variables and Data Types</vt:lpstr>
      <vt:lpstr>PowerPoint Presentation</vt:lpstr>
      <vt:lpstr>PowerPoint Presentation</vt:lpstr>
      <vt:lpstr>Displaying Output with  the print Function</vt:lpstr>
      <vt:lpstr>PowerPoint Presentation</vt:lpstr>
      <vt:lpstr>Reading Input with  the input function</vt:lpstr>
      <vt:lpstr>PowerPoint Presentation</vt:lpstr>
      <vt:lpstr>Reading Numbers with the input Function</vt:lpstr>
      <vt:lpstr>PowerPoint Presentation</vt:lpstr>
      <vt:lpstr>Performing Calculations</vt:lpstr>
      <vt:lpstr>Performing Calculations</vt:lpstr>
      <vt:lpstr>Performing Calculations</vt:lpstr>
      <vt:lpstr>PowerPoint Presentation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Chelsea Bell</dc:creator>
  <cp:lastModifiedBy>Curtis Knowles</cp:lastModifiedBy>
  <cp:revision>156</cp:revision>
  <dcterms:created xsi:type="dcterms:W3CDTF">2011-02-21T19:15:53Z</dcterms:created>
  <dcterms:modified xsi:type="dcterms:W3CDTF">2021-09-06T15:15:26Z</dcterms:modified>
</cp:coreProperties>
</file>