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9" r:id="rId10"/>
    <p:sldId id="268" r:id="rId11"/>
    <p:sldId id="270" r:id="rId12"/>
    <p:sldId id="278" r:id="rId13"/>
    <p:sldId id="279" r:id="rId14"/>
    <p:sldId id="280" r:id="rId15"/>
    <p:sldId id="281" r:id="rId16"/>
    <p:sldId id="283" r:id="rId17"/>
    <p:sldId id="285" r:id="rId18"/>
    <p:sldId id="284" r:id="rId19"/>
    <p:sldId id="286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3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7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2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D252BD-1F6D-4D4F-BBDC-45E6A161DA06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3BBEF49-FD2B-4D7D-B1AB-5A1D4E884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2891122"/>
            <a:ext cx="7510506" cy="2219108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Code Control Statements</a:t>
            </a:r>
          </a:p>
          <a:p>
            <a:r>
              <a:rPr lang="en-US" sz="4400" b="1" dirty="0" smtClean="0"/>
              <a:t>In Python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510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7" y="77132"/>
            <a:ext cx="7269480" cy="13255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 (examples)</a:t>
            </a:r>
            <a:endParaRPr lang="en-US" dirty="0"/>
          </a:p>
        </p:txBody>
      </p:sp>
      <p:sp>
        <p:nvSpPr>
          <p:cNvPr id="6" name="Title 1" descr="if statement examples"/>
          <p:cNvSpPr txBox="1">
            <a:spLocks/>
          </p:cNvSpPr>
          <p:nvPr/>
        </p:nvSpPr>
        <p:spPr>
          <a:xfrm>
            <a:off x="605117" y="1555451"/>
            <a:ext cx="7315200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an if clause</a:t>
            </a:r>
            <a:endParaRPr lang="en-US" sz="24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 descr="if statement exampl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52817"/>
              </p:ext>
            </p:extLst>
          </p:nvPr>
        </p:nvGraphicFramePr>
        <p:xfrm>
          <a:off x="739588" y="1994647"/>
          <a:ext cx="7301323" cy="445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Document" r:id="rId3" imgW="7315200" imgH="4445492" progId="Word.Document.12">
                  <p:embed/>
                </p:oleObj>
              </mc:Choice>
              <mc:Fallback>
                <p:oleObj name="Document" r:id="rId3" imgW="7315200" imgH="44454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588" y="1994647"/>
                        <a:ext cx="7301323" cy="4457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descr="if statement examples"/>
          <p:cNvSpPr/>
          <p:nvPr/>
        </p:nvSpPr>
        <p:spPr>
          <a:xfrm>
            <a:off x="403911" y="1410165"/>
            <a:ext cx="7636997" cy="1168963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if statement examples"/>
          <p:cNvSpPr/>
          <p:nvPr/>
        </p:nvSpPr>
        <p:spPr>
          <a:xfrm>
            <a:off x="403913" y="2600416"/>
            <a:ext cx="7636997" cy="1528671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if statement examples"/>
          <p:cNvSpPr/>
          <p:nvPr/>
        </p:nvSpPr>
        <p:spPr>
          <a:xfrm>
            <a:off x="403912" y="4143466"/>
            <a:ext cx="7636997" cy="2500222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39" y="110266"/>
            <a:ext cx="7269480" cy="91171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 (examples)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98486" y="1326816"/>
            <a:ext cx="7315200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if statement used for grading</a:t>
            </a:r>
            <a:endParaRPr lang="en-US" sz="2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f statement exam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8" y="2000988"/>
            <a:ext cx="6321586" cy="27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45" y="95344"/>
            <a:ext cx="7269480" cy="13255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6404" y="1929354"/>
            <a:ext cx="7315200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syntax of the while statement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6404" y="4137884"/>
            <a:ext cx="7107705" cy="1429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 </a:t>
            </a:r>
            <a:r>
              <a:rPr lang="en-US" sz="2400" dirty="0" smtClean="0"/>
              <a:t>series of actions will continue to be performed in a looping fashion until some predefined condition becomes False.</a:t>
            </a:r>
            <a:endParaRPr lang="en-US" sz="2400" dirty="0"/>
          </a:p>
        </p:txBody>
      </p:sp>
      <p:graphicFrame>
        <p:nvGraphicFramePr>
          <p:cNvPr id="7" name="Object 6" descr="while cnstruct syntax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085794"/>
              </p:ext>
            </p:extLst>
          </p:nvPr>
        </p:nvGraphicFramePr>
        <p:xfrm>
          <a:off x="1206500" y="2692400"/>
          <a:ext cx="721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3" imgW="7419960" imgH="936781" progId="Word.Document.12">
                  <p:embed/>
                </p:oleObj>
              </mc:Choice>
              <mc:Fallback>
                <p:oleObj name="Document" r:id="rId3" imgW="7419960" imgH="9367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2692400"/>
                        <a:ext cx="7213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5734" y="26266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5733" y="1912219"/>
            <a:ext cx="70223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In a </a:t>
            </a:r>
            <a:r>
              <a:rPr lang="en-US" sz="2000" i="1" dirty="0"/>
              <a:t>while statement</a:t>
            </a:r>
            <a:r>
              <a:rPr lang="en-US" sz="2000" dirty="0"/>
              <a:t>, Python begins by testing the condition defined by the Boolean expression at the top of the statement. Then, if this condition is True, Python executes the statements in the </a:t>
            </a:r>
            <a:r>
              <a:rPr lang="en-US" sz="2000" i="1" dirty="0"/>
              <a:t>while loop</a:t>
            </a:r>
            <a:r>
              <a:rPr lang="en-US" sz="2000" dirty="0"/>
              <a:t> until the condition is </a:t>
            </a:r>
            <a:r>
              <a:rPr lang="en-US" sz="2000" dirty="0" smtClean="0"/>
              <a:t>False.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condition initially evaluates to False, Python never executes the code in the loop. </a:t>
            </a:r>
            <a:endParaRPr lang="en-US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condition never evaluates to False, the loop never ends. This is </a:t>
            </a:r>
            <a:r>
              <a:rPr lang="en-US" sz="2000" dirty="0" smtClean="0"/>
              <a:t>an logic error known </a:t>
            </a:r>
            <a:r>
              <a:rPr lang="en-US" sz="2000" dirty="0"/>
              <a:t>as an </a:t>
            </a:r>
            <a:r>
              <a:rPr lang="en-US" sz="2000" i="1" dirty="0"/>
              <a:t>infinite </a:t>
            </a:r>
            <a:r>
              <a:rPr lang="en-US" sz="2000" i="1" dirty="0" smtClean="0"/>
              <a:t>loop</a:t>
            </a:r>
            <a:r>
              <a:rPr lang="en-US" sz="20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while loop uses a Boolean condition to determine the number of times it </a:t>
            </a:r>
            <a:r>
              <a:rPr lang="en-US" sz="2000" dirty="0" smtClean="0"/>
              <a:t>executes.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734" y="26266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statement (examples)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5734" y="1944767"/>
            <a:ext cx="6724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 while loop that continues as long as</a:t>
            </a:r>
          </a:p>
          <a:p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The user enters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Y“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choice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(choice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or (choice ==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choice = input("Say hello again? (y/n):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Bye!")   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runs when loop ends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example 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16" y="4632209"/>
            <a:ext cx="632548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734" y="26266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statement (examples)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734" y="1944767"/>
            <a:ext cx="7068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 while loop that prints the numbers</a:t>
            </a:r>
          </a:p>
          <a:p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0 to 4 to the console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 counter &lt; 5: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print(counter)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counter = counter + 1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loop has ended.")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runs when loop ends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example 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4" y="4818262"/>
            <a:ext cx="706853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45" y="95344"/>
            <a:ext cx="7269480" cy="13255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6404" y="1929354"/>
            <a:ext cx="7315200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syntax of the for statement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46404" y="4137884"/>
            <a:ext cx="6978396" cy="1429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 </a:t>
            </a:r>
            <a:r>
              <a:rPr lang="en-US" sz="2400" dirty="0" smtClean="0"/>
              <a:t>series of actions will continue to be performed in a looping fashion until some predefined number of loops are completed.</a:t>
            </a:r>
            <a:endParaRPr lang="en-US" sz="2400" dirty="0"/>
          </a:p>
        </p:txBody>
      </p:sp>
      <p:graphicFrame>
        <p:nvGraphicFramePr>
          <p:cNvPr id="7" name="Object 6" descr="for construct syntax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057437"/>
              </p:ext>
            </p:extLst>
          </p:nvPr>
        </p:nvGraphicFramePr>
        <p:xfrm>
          <a:off x="1206500" y="2692400"/>
          <a:ext cx="7213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cument" r:id="rId3" imgW="7419960" imgH="934268" progId="Word.Document.12">
                  <p:embed/>
                </p:oleObj>
              </mc:Choice>
              <mc:Fallback>
                <p:oleObj name="Document" r:id="rId3" imgW="7419960" imgH="9342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6500" y="2692400"/>
                        <a:ext cx="72136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5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5734" y="26266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5733" y="1843087"/>
            <a:ext cx="7373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you use the </a:t>
            </a:r>
            <a:r>
              <a:rPr lang="en-US" sz="2000" i="1" dirty="0"/>
              <a:t>for </a:t>
            </a:r>
            <a:r>
              <a:rPr lang="en-US" sz="2000" i="1" dirty="0" smtClean="0"/>
              <a:t>statement</a:t>
            </a:r>
            <a:r>
              <a:rPr lang="en-US" sz="2000" dirty="0" smtClean="0"/>
              <a:t>, </a:t>
            </a:r>
            <a:r>
              <a:rPr lang="en-US" sz="2000" dirty="0"/>
              <a:t>it executes a </a:t>
            </a:r>
            <a:r>
              <a:rPr lang="en-US" sz="2000" i="1" dirty="0"/>
              <a:t>for loop</a:t>
            </a:r>
            <a:r>
              <a:rPr lang="en-US" sz="2000" dirty="0"/>
              <a:t> once for each integer in </a:t>
            </a:r>
            <a:r>
              <a:rPr lang="en-US" sz="2000" dirty="0" smtClean="0"/>
              <a:t>a predefined </a:t>
            </a:r>
            <a:r>
              <a:rPr lang="en-US" sz="2000" dirty="0"/>
              <a:t>collection of </a:t>
            </a:r>
            <a:r>
              <a:rPr lang="en-US" sz="2000" dirty="0" smtClean="0"/>
              <a:t>integers.</a:t>
            </a: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time through the loop, the integer variable at the top of the loop receives the next integer in the </a:t>
            </a:r>
            <a:r>
              <a:rPr lang="en-US" sz="2000" dirty="0" smtClean="0"/>
              <a:t>collection. </a:t>
            </a:r>
            <a:r>
              <a:rPr lang="en-US" sz="2000" dirty="0"/>
              <a:t>The loop ends after it executes for the last integer in the </a:t>
            </a:r>
            <a:r>
              <a:rPr lang="en-US" sz="2000" dirty="0" smtClean="0"/>
              <a:t>collection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predefined collection of integers is called the </a:t>
            </a:r>
            <a:r>
              <a:rPr lang="en-US" sz="2000" i="1" dirty="0" smtClean="0"/>
              <a:t>range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20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781" y="311971"/>
            <a:ext cx="7269480" cy="1325562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b="1" dirty="0" smtClean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 smtClean="0"/>
              <a:t>function with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loops</a:t>
            </a:r>
            <a:endParaRPr lang="en-US" dirty="0"/>
          </a:p>
        </p:txBody>
      </p:sp>
      <p:graphicFrame>
        <p:nvGraphicFramePr>
          <p:cNvPr id="4" name="Object 3" descr="range func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778101"/>
              </p:ext>
            </p:extLst>
          </p:nvPr>
        </p:nvGraphicFramePr>
        <p:xfrm>
          <a:off x="764240" y="1958788"/>
          <a:ext cx="8243121" cy="354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Document" r:id="rId3" imgW="7315200" imgH="3144626" progId="Word.Document.12">
                  <p:embed/>
                </p:oleObj>
              </mc:Choice>
              <mc:Fallback>
                <p:oleObj name="Document" r:id="rId3" imgW="7315200" imgH="31446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4240" y="1958788"/>
                        <a:ext cx="8243121" cy="354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descr="range function"/>
          <p:cNvSpPr/>
          <p:nvPr/>
        </p:nvSpPr>
        <p:spPr>
          <a:xfrm>
            <a:off x="413022" y="2075566"/>
            <a:ext cx="7636997" cy="132486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range function"/>
          <p:cNvSpPr/>
          <p:nvPr/>
        </p:nvSpPr>
        <p:spPr>
          <a:xfrm>
            <a:off x="413021" y="3490029"/>
            <a:ext cx="7636997" cy="1753484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85348" y="5106503"/>
            <a:ext cx="6292342" cy="1429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Note: the for loop is NOT entered for the “stop” number of the range. When the for loop hits the “stop” number, then the for loop is no longer executed.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028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58" y="282388"/>
            <a:ext cx="7269480" cy="90967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statement (examples)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245" y="1745942"/>
            <a:ext cx="7068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 for loop that prints the numbers 0 to 4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counter in range(5):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print(counter)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loop has ended.")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runs when loop ends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example 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2" y="3628802"/>
            <a:ext cx="671606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81596" cy="4351337"/>
          </a:xfrm>
        </p:spPr>
        <p:txBody>
          <a:bodyPr>
            <a:noAutofit/>
          </a:bodyPr>
          <a:lstStyle/>
          <a:p>
            <a:r>
              <a:rPr lang="en-US" sz="2400" dirty="0" smtClean="0"/>
              <a:t>Understand how Boolean (true/false) expressions are evaluated</a:t>
            </a:r>
          </a:p>
          <a:p>
            <a:r>
              <a:rPr lang="en-US" sz="2400" dirty="0" smtClean="0"/>
              <a:t>Code</a:t>
            </a:r>
            <a:r>
              <a:rPr lang="en-US" sz="2400" dirty="0" smtClean="0"/>
              <a:t>, test, and debug programs that require skills in using the following programming constructs in Python: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2400" dirty="0" smtClean="0"/>
              <a:t>statements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hile</a:t>
            </a:r>
            <a:r>
              <a:rPr lang="en-US" sz="2400" dirty="0" smtClean="0"/>
              <a:t> statements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 smtClean="0"/>
              <a:t> </a:t>
            </a:r>
            <a:r>
              <a:rPr lang="en-US" sz="2400" dirty="0" smtClean="0"/>
              <a:t>statements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402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58" y="282388"/>
            <a:ext cx="7269480" cy="90967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statement (examples)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993" y="1431862"/>
            <a:ext cx="7068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 for loop that sums the numbers 1 to 4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sum_of_numbers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counter in range(1,5):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sum_of_numbers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sum_of_numbers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counter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sum_of_numbers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runs when loop ends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example 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3" y="3303736"/>
            <a:ext cx="6697010" cy="924054"/>
          </a:xfrm>
          <a:prstGeom prst="rect">
            <a:avLst/>
          </a:prstGeom>
        </p:spPr>
      </p:pic>
      <p:graphicFrame>
        <p:nvGraphicFramePr>
          <p:cNvPr id="9" name="Table 8" descr="IPO table for for loop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55014"/>
              </p:ext>
            </p:extLst>
          </p:nvPr>
        </p:nvGraphicFramePr>
        <p:xfrm>
          <a:off x="366414" y="4302912"/>
          <a:ext cx="771236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3">
                  <a:extLst>
                    <a:ext uri="{9D8B030D-6E8A-4147-A177-3AD203B41FA5}">
                      <a16:colId xmlns:a16="http://schemas.microsoft.com/office/drawing/2014/main" val="3691332805"/>
                    </a:ext>
                  </a:extLst>
                </a:gridCol>
                <a:gridCol w="2535381">
                  <a:extLst>
                    <a:ext uri="{9D8B030D-6E8A-4147-A177-3AD203B41FA5}">
                      <a16:colId xmlns:a16="http://schemas.microsoft.com/office/drawing/2014/main" val="22431530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61366123"/>
                    </a:ext>
                  </a:extLst>
                </a:gridCol>
                <a:gridCol w="2586184">
                  <a:extLst>
                    <a:ext uri="{9D8B030D-6E8A-4147-A177-3AD203B41FA5}">
                      <a16:colId xmlns:a16="http://schemas.microsoft.com/office/drawing/2014/main" val="179933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Loop 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Starting </a:t>
                      </a:r>
                      <a:r>
                        <a:rPr lang="en-US" dirty="0" err="1" smtClean="0"/>
                        <a:t>sum_of_numbers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Ending </a:t>
                      </a:r>
                      <a:r>
                        <a:rPr lang="en-US" dirty="0" err="1" smtClean="0"/>
                        <a:t>sum_of_numbers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5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0+1 =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2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1+2 =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3+3 =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2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+ 4 =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7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750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799102" cy="45451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Boolean expressions are expressions that will evaluate to either True (1) or False (0).</a:t>
            </a:r>
          </a:p>
          <a:p>
            <a:r>
              <a:rPr lang="en-US" sz="2400" dirty="0" smtClean="0"/>
              <a:t>A combination of </a:t>
            </a:r>
            <a:r>
              <a:rPr lang="en-US" sz="2400" b="1" i="1" dirty="0" smtClean="0"/>
              <a:t>relational operators </a:t>
            </a:r>
            <a:r>
              <a:rPr lang="en-US" sz="2400" dirty="0" smtClean="0"/>
              <a:t>and </a:t>
            </a:r>
            <a:r>
              <a:rPr lang="en-US" sz="2400" b="1" i="1" dirty="0" smtClean="0"/>
              <a:t>logical operators </a:t>
            </a:r>
            <a:r>
              <a:rPr lang="en-US" sz="2400" dirty="0" smtClean="0"/>
              <a:t>can be used to evaluate Boolean expressions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437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13" y="236451"/>
            <a:ext cx="7269480" cy="668713"/>
          </a:xfrm>
        </p:spPr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4" name="Object 3" descr="Relational Operator Tab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088019"/>
              </p:ext>
            </p:extLst>
          </p:nvPr>
        </p:nvGraphicFramePr>
        <p:xfrm>
          <a:off x="468664" y="1080111"/>
          <a:ext cx="7301323" cy="277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3" imgW="7301323" imgH="2775028" progId="Word.Document.12">
                  <p:embed/>
                </p:oleObj>
              </mc:Choice>
              <mc:Fallback>
                <p:oleObj name="Document" r:id="rId3" imgW="7301323" imgH="27750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664" y="1080111"/>
                        <a:ext cx="7301323" cy="2775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55277" y="4096262"/>
            <a:ext cx="7269480" cy="8359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6" name="Object 5" descr="Logical Operator Tab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93969"/>
              </p:ext>
            </p:extLst>
          </p:nvPr>
        </p:nvGraphicFramePr>
        <p:xfrm>
          <a:off x="535870" y="5173341"/>
          <a:ext cx="7318029" cy="324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5" imgW="7315200" imgH="3225414" progId="Word.Document.12">
                  <p:embed/>
                </p:oleObj>
              </mc:Choice>
              <mc:Fallback>
                <p:oleObj name="Document" r:id="rId5" imgW="7315200" imgH="3225414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870" y="5173341"/>
                        <a:ext cx="7318029" cy="3241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 descr="Logical Operator Order of Precedence"/>
          <p:cNvSpPr txBox="1"/>
          <p:nvPr/>
        </p:nvSpPr>
        <p:spPr>
          <a:xfrm>
            <a:off x="5477164" y="5343876"/>
            <a:ext cx="24568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Order of Precedence:</a:t>
            </a:r>
          </a:p>
          <a:p>
            <a:pPr marL="342900" indent="-342900">
              <a:buAutoNum type="arabicPeriod"/>
            </a:pPr>
            <a:r>
              <a:rPr lang="en-US" dirty="0" smtClean="0"/>
              <a:t>NOT</a:t>
            </a:r>
          </a:p>
          <a:p>
            <a:pPr marL="342900" indent="-342900">
              <a:buAutoNum type="arabicPeriod"/>
            </a:pPr>
            <a:r>
              <a:rPr lang="en-US" dirty="0" smtClean="0"/>
              <a:t>AND</a:t>
            </a:r>
          </a:p>
          <a:p>
            <a:pPr marL="342900" indent="-342900">
              <a:buAutoNum type="arabicPeriod"/>
            </a:pPr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6" y="204395"/>
            <a:ext cx="7269480" cy="1325562"/>
          </a:xfrm>
        </p:spPr>
        <p:txBody>
          <a:bodyPr/>
          <a:lstStyle/>
          <a:p>
            <a:r>
              <a:rPr lang="en-US" dirty="0" smtClean="0"/>
              <a:t>Relational Operators (examples)</a:t>
            </a:r>
            <a:endParaRPr lang="en-US" dirty="0"/>
          </a:p>
        </p:txBody>
      </p:sp>
      <p:graphicFrame>
        <p:nvGraphicFramePr>
          <p:cNvPr id="5" name="Object 4" descr="Example expressio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219135"/>
              </p:ext>
            </p:extLst>
          </p:nvPr>
        </p:nvGraphicFramePr>
        <p:xfrm>
          <a:off x="431800" y="1765300"/>
          <a:ext cx="779780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3" imgW="7315200" imgH="4362191" progId="Word.Document.12">
                  <p:embed/>
                </p:oleObj>
              </mc:Choice>
              <mc:Fallback>
                <p:oleObj name="Document" r:id="rId3" imgW="7315200" imgH="43621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" y="1765300"/>
                        <a:ext cx="7797800" cy="466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descr="Example expressions"/>
          <p:cNvSpPr/>
          <p:nvPr/>
        </p:nvSpPr>
        <p:spPr>
          <a:xfrm>
            <a:off x="300946" y="1757363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Example expressions"/>
          <p:cNvSpPr/>
          <p:nvPr/>
        </p:nvSpPr>
        <p:spPr>
          <a:xfrm>
            <a:off x="300945" y="2486029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Example expressions"/>
          <p:cNvSpPr/>
          <p:nvPr/>
        </p:nvSpPr>
        <p:spPr>
          <a:xfrm>
            <a:off x="339042" y="3252791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Example expressions"/>
          <p:cNvSpPr/>
          <p:nvPr/>
        </p:nvSpPr>
        <p:spPr>
          <a:xfrm>
            <a:off x="381906" y="3838598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Example expressions"/>
          <p:cNvSpPr/>
          <p:nvPr/>
        </p:nvSpPr>
        <p:spPr>
          <a:xfrm>
            <a:off x="381906" y="4481513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Example expressions"/>
          <p:cNvSpPr/>
          <p:nvPr/>
        </p:nvSpPr>
        <p:spPr>
          <a:xfrm>
            <a:off x="381906" y="5210179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Example expressions"/>
          <p:cNvSpPr/>
          <p:nvPr/>
        </p:nvSpPr>
        <p:spPr>
          <a:xfrm>
            <a:off x="381906" y="5881697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52" y="0"/>
            <a:ext cx="7269480" cy="1325562"/>
          </a:xfrm>
        </p:spPr>
        <p:txBody>
          <a:bodyPr/>
          <a:lstStyle/>
          <a:p>
            <a:r>
              <a:rPr lang="en-US" dirty="0" smtClean="0"/>
              <a:t>Logical Operators (examples)</a:t>
            </a:r>
            <a:endParaRPr lang="en-US" dirty="0"/>
          </a:p>
        </p:txBody>
      </p:sp>
      <p:graphicFrame>
        <p:nvGraphicFramePr>
          <p:cNvPr id="4" name="Object 3" descr="Example expressio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569455"/>
              </p:ext>
            </p:extLst>
          </p:nvPr>
        </p:nvGraphicFramePr>
        <p:xfrm>
          <a:off x="443752" y="1668928"/>
          <a:ext cx="7945111" cy="4422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752" y="1668928"/>
                        <a:ext cx="7945111" cy="4422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descr="Example expressions"/>
          <p:cNvSpPr/>
          <p:nvPr/>
        </p:nvSpPr>
        <p:spPr>
          <a:xfrm>
            <a:off x="274052" y="1557338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Example expressions"/>
          <p:cNvSpPr/>
          <p:nvPr/>
        </p:nvSpPr>
        <p:spPr>
          <a:xfrm>
            <a:off x="274051" y="2297578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 descr="Example expressions"/>
          <p:cNvSpPr/>
          <p:nvPr/>
        </p:nvSpPr>
        <p:spPr>
          <a:xfrm>
            <a:off x="274050" y="2980668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Example expressions"/>
          <p:cNvSpPr/>
          <p:nvPr/>
        </p:nvSpPr>
        <p:spPr>
          <a:xfrm>
            <a:off x="274049" y="3567252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Example expressions"/>
          <p:cNvSpPr/>
          <p:nvPr/>
        </p:nvSpPr>
        <p:spPr>
          <a:xfrm>
            <a:off x="274048" y="4194547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Example expressions"/>
          <p:cNvSpPr/>
          <p:nvPr/>
        </p:nvSpPr>
        <p:spPr>
          <a:xfrm>
            <a:off x="274047" y="4842618"/>
            <a:ext cx="8114816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Example expressions"/>
          <p:cNvSpPr/>
          <p:nvPr/>
        </p:nvSpPr>
        <p:spPr>
          <a:xfrm>
            <a:off x="274047" y="5514927"/>
            <a:ext cx="7971517" cy="571500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16918"/>
            <a:ext cx="7269480" cy="1325562"/>
          </a:xfrm>
        </p:spPr>
        <p:txBody>
          <a:bodyPr/>
          <a:lstStyle/>
          <a:p>
            <a:r>
              <a:rPr lang="en-US" dirty="0" smtClean="0"/>
              <a:t>String </a:t>
            </a:r>
            <a:r>
              <a:rPr lang="en-US" dirty="0" smtClean="0"/>
              <a:t>Comparisons in Boolean Expressions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6404" y="1653988"/>
            <a:ext cx="7269480" cy="50023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Strings are evaluated 1 character at a time, moving left-to-right, according to sort sequence of digits and letters.</a:t>
            </a:r>
          </a:p>
          <a:p>
            <a:r>
              <a:rPr lang="en-US" sz="2400" dirty="0" smtClean="0"/>
              <a:t>Sort sequence of digits and letters:</a:t>
            </a:r>
          </a:p>
          <a:p>
            <a:pPr lvl="1"/>
            <a:r>
              <a:rPr lang="en-US" sz="2200" dirty="0" smtClean="0"/>
              <a:t>Digits from 0-9</a:t>
            </a:r>
          </a:p>
          <a:p>
            <a:pPr lvl="1"/>
            <a:r>
              <a:rPr lang="en-US" sz="2200" dirty="0" smtClean="0"/>
              <a:t>Uppercase letters from A-Z</a:t>
            </a:r>
          </a:p>
          <a:p>
            <a:pPr lvl="1"/>
            <a:r>
              <a:rPr lang="en-US" sz="2200" dirty="0" smtClean="0"/>
              <a:t>Lowercase letters from </a:t>
            </a:r>
            <a:r>
              <a:rPr lang="en-US" sz="2200" dirty="0" smtClean="0"/>
              <a:t>a-z</a:t>
            </a:r>
            <a:endParaRPr lang="en-US" sz="2200" dirty="0" smtClean="0"/>
          </a:p>
        </p:txBody>
      </p:sp>
      <p:graphicFrame>
        <p:nvGraphicFramePr>
          <p:cNvPr id="4" name="Object 3" descr="String Comparison exampl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19583"/>
              </p:ext>
            </p:extLst>
          </p:nvPr>
        </p:nvGraphicFramePr>
        <p:xfrm>
          <a:off x="1214259" y="4740564"/>
          <a:ext cx="72136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3" imgW="7315200" imgH="3399557" progId="Word.Document.12">
                  <p:embed/>
                </p:oleObj>
              </mc:Choice>
              <mc:Fallback>
                <p:oleObj name="Document" r:id="rId3" imgW="7315200" imgH="3399557" progId="Word.Documen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4259" y="4740564"/>
                        <a:ext cx="721360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4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45" y="95344"/>
            <a:ext cx="7269480" cy="13255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46404" y="1929354"/>
            <a:ext cx="7315200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syntax of the if statement</a:t>
            </a:r>
            <a:endParaRPr lang="en-US" dirty="0"/>
          </a:p>
        </p:txBody>
      </p:sp>
      <p:graphicFrame>
        <p:nvGraphicFramePr>
          <p:cNvPr id="5" name="Object 4" descr="if construct syntax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879811"/>
              </p:ext>
            </p:extLst>
          </p:nvPr>
        </p:nvGraphicFramePr>
        <p:xfrm>
          <a:off x="946404" y="2447365"/>
          <a:ext cx="9809509" cy="1855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Document" r:id="rId3" imgW="7301323" imgH="1381213" progId="Word.Document.12">
                  <p:embed/>
                </p:oleObj>
              </mc:Choice>
              <mc:Fallback>
                <p:oleObj name="Document" r:id="rId3" imgW="7301323" imgH="13812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6404" y="2447365"/>
                        <a:ext cx="9809509" cy="1855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46404" y="4811507"/>
            <a:ext cx="7315200" cy="1347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Depending </a:t>
            </a:r>
            <a:r>
              <a:rPr lang="en-US" sz="2400" dirty="0" smtClean="0"/>
              <a:t>on the logic or one or more conditions, multiple paths of action may be taken by your program.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21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5734" y="26266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734" y="1810464"/>
            <a:ext cx="7567757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0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always contains an </a:t>
            </a:r>
            <a:r>
              <a:rPr lang="en-US" sz="20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clause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In addition, it </a:t>
            </a:r>
            <a:r>
              <a:rPr lang="en-US" sz="200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can optionally contain 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 or more </a:t>
            </a:r>
            <a:r>
              <a:rPr lang="en-US" sz="2000" i="1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elif</a:t>
            </a:r>
            <a:r>
              <a:rPr lang="en-US" sz="20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clauses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one </a:t>
            </a:r>
            <a:r>
              <a:rPr lang="en-US" sz="20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else clause</a:t>
            </a:r>
            <a:r>
              <a:rPr lang="en-US" sz="200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an if statement is executed, the if clause is evaluated first. 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true, the statements in this clause are executed and the if statement ends. Otherwise, the first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elif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(else if) clause is </a:t>
            </a:r>
            <a:r>
              <a:rPr lang="en-US" sz="200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evaluated.</a:t>
            </a:r>
            <a:endParaRPr lang="en-US" sz="20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statement in the first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elif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clause is true, the statements in this clause are executed. Otherwise, the next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elif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clause is evaluated. This continues until the condition in one of the </a:t>
            </a:r>
            <a:r>
              <a:rPr lang="en-US" sz="2000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elif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clauses is true or the else clause is reached</a:t>
            </a:r>
            <a:r>
              <a:rPr lang="en-US" sz="2000" spc="-1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27432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statements in the else clause are executed if the conditions in all of the preceding clauses are false.</a:t>
            </a:r>
          </a:p>
          <a:p>
            <a:pPr marL="342900" marR="27432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Only one block of statements can be run for each time an if statement is executed.</a:t>
            </a:r>
          </a:p>
          <a:p>
            <a:pPr marL="342900" marR="27432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1136</TotalTime>
  <Words>872</Words>
  <Application>Microsoft Office PowerPoint</Application>
  <PresentationFormat>On-screen Show (4:3)</PresentationFormat>
  <Paragraphs>112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Century Schoolbook</vt:lpstr>
      <vt:lpstr>Courier New</vt:lpstr>
      <vt:lpstr>Symbol</vt:lpstr>
      <vt:lpstr>Times New Roman</vt:lpstr>
      <vt:lpstr>Wingdings 2</vt:lpstr>
      <vt:lpstr>View</vt:lpstr>
      <vt:lpstr>Document</vt:lpstr>
      <vt:lpstr>PowerPoint Presentation</vt:lpstr>
      <vt:lpstr>Objectives</vt:lpstr>
      <vt:lpstr>Boolean Expressions</vt:lpstr>
      <vt:lpstr>Relational Operators</vt:lpstr>
      <vt:lpstr>Relational Operators (examples)</vt:lpstr>
      <vt:lpstr>Logical Operators (examples)</vt:lpstr>
      <vt:lpstr>String Comparisons in Boolean Expressions</vt:lpstr>
      <vt:lpstr>The if statement</vt:lpstr>
      <vt:lpstr>PowerPoint Presentation</vt:lpstr>
      <vt:lpstr>The if statement (examples)</vt:lpstr>
      <vt:lpstr>The if statement (examples)</vt:lpstr>
      <vt:lpstr>The while statement</vt:lpstr>
      <vt:lpstr>PowerPoint Presentation</vt:lpstr>
      <vt:lpstr>PowerPoint Presentation</vt:lpstr>
      <vt:lpstr>PowerPoint Presentation</vt:lpstr>
      <vt:lpstr>The for statement</vt:lpstr>
      <vt:lpstr>PowerPoint Presentation</vt:lpstr>
      <vt:lpstr>Using the range() function with for loops</vt:lpstr>
      <vt:lpstr>The for statement (examples)</vt:lpstr>
      <vt:lpstr>The for statement (examples)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Curt</dc:creator>
  <cp:lastModifiedBy>Curtis Knowles</cp:lastModifiedBy>
  <cp:revision>35</cp:revision>
  <dcterms:created xsi:type="dcterms:W3CDTF">2019-09-02T15:25:42Z</dcterms:created>
  <dcterms:modified xsi:type="dcterms:W3CDTF">2021-09-06T15:13:11Z</dcterms:modified>
</cp:coreProperties>
</file>