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BF8B-CE36-4608-A79E-0D2D773F67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CC2-9D5E-42C9-8F6F-5BE62D65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BF8B-CE36-4608-A79E-0D2D773F67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CC2-9D5E-42C9-8F6F-5BE62D65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1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BF8B-CE36-4608-A79E-0D2D773F67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CC2-9D5E-42C9-8F6F-5BE62D65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9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BF8B-CE36-4608-A79E-0D2D773F67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CC2-9D5E-42C9-8F6F-5BE62D65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1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BF8B-CE36-4608-A79E-0D2D773F67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CC2-9D5E-42C9-8F6F-5BE62D65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9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BF8B-CE36-4608-A79E-0D2D773F67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CC2-9D5E-42C9-8F6F-5BE62D65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8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BF8B-CE36-4608-A79E-0D2D773F67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CC2-9D5E-42C9-8F6F-5BE62D65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BF8B-CE36-4608-A79E-0D2D773F67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CC2-9D5E-42C9-8F6F-5BE62D65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1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BF8B-CE36-4608-A79E-0D2D773F67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CC2-9D5E-42C9-8F6F-5BE62D65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8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BF8B-CE36-4608-A79E-0D2D773F67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CC2-9D5E-42C9-8F6F-5BE62D65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7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BF8B-CE36-4608-A79E-0D2D773F67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5CC2-9D5E-42C9-8F6F-5BE62D65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9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BF8B-CE36-4608-A79E-0D2D773F6758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25CC2-9D5E-42C9-8F6F-5BE62D65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Document9.docx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emf"/><Relationship Id="rId5" Type="http://schemas.openxmlformats.org/officeDocument/2006/relationships/package" Target="../embeddings/Microsoft_Word_Document11.docx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Document12.docx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4.docx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CSC120 Computing Fundamentals </a:t>
            </a:r>
          </a:p>
          <a:p>
            <a:r>
              <a:rPr lang="en-US" dirty="0" smtClean="0"/>
              <a:t>Curt Knowles, Instructor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descr="List Examples"/>
          <p:cNvSpPr>
            <a:spLocks noGrp="1"/>
          </p:cNvSpPr>
          <p:nvPr>
            <p:ph type="title"/>
          </p:nvPr>
        </p:nvSpPr>
        <p:spPr>
          <a:xfrm>
            <a:off x="570309" y="630632"/>
            <a:ext cx="7615359" cy="366895"/>
          </a:xfrm>
        </p:spPr>
        <p:txBody>
          <a:bodyPr>
            <a:normAutofit fontScale="90000"/>
          </a:bodyPr>
          <a:lstStyle/>
          <a:p>
            <a:r>
              <a:rPr lang="en-US" dirty="0"/>
              <a:t>A built-in function for getting the length of a list</a:t>
            </a:r>
          </a:p>
        </p:txBody>
      </p:sp>
      <p:graphicFrame>
        <p:nvGraphicFramePr>
          <p:cNvPr id="5" name="Object 4" descr="List Exampl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226057"/>
              </p:ext>
            </p:extLst>
          </p:nvPr>
        </p:nvGraphicFramePr>
        <p:xfrm>
          <a:off x="794489" y="1354543"/>
          <a:ext cx="7130311" cy="1540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Document" r:id="rId3" imgW="7981467" imgH="1730438" progId="Word.Document.12">
                  <p:embed/>
                </p:oleObj>
              </mc:Choice>
              <mc:Fallback>
                <p:oleObj name="Document" r:id="rId3" imgW="7981467" imgH="1730438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489" y="1354543"/>
                        <a:ext cx="7130311" cy="1540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 descr="List Examples"/>
          <p:cNvSpPr txBox="1">
            <a:spLocks/>
          </p:cNvSpPr>
          <p:nvPr/>
        </p:nvSpPr>
        <p:spPr bwMode="auto">
          <a:xfrm>
            <a:off x="884346" y="3603860"/>
            <a:ext cx="7315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 smtClean="0"/>
              <a:t>How to use the in keyword </a:t>
            </a:r>
            <a:br>
              <a:rPr lang="en-US" kern="0" dirty="0" smtClean="0"/>
            </a:br>
            <a:r>
              <a:rPr lang="en-US" kern="0" dirty="0" smtClean="0"/>
              <a:t>to check whether an item is in a list</a:t>
            </a:r>
            <a:endParaRPr lang="en-US" kern="0" dirty="0"/>
          </a:p>
        </p:txBody>
      </p:sp>
      <p:graphicFrame>
        <p:nvGraphicFramePr>
          <p:cNvPr id="7" name="Object 6" descr="List Exampl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73002"/>
              </p:ext>
            </p:extLst>
          </p:nvPr>
        </p:nvGraphicFramePr>
        <p:xfrm>
          <a:off x="884346" y="4411469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Document" r:id="rId5" imgW="7301323" imgH="1151131" progId="Word.Document.12">
                  <p:embed/>
                </p:oleObj>
              </mc:Choice>
              <mc:Fallback>
                <p:oleObj name="Document" r:id="rId5" imgW="7301323" imgH="1151131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4346" y="4411469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5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descr="List Examples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print a list to the console</a:t>
            </a:r>
          </a:p>
        </p:txBody>
      </p:sp>
      <p:graphicFrame>
        <p:nvGraphicFramePr>
          <p:cNvPr id="5" name="Object 4" descr="List Exampl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610768"/>
              </p:ext>
            </p:extLst>
          </p:nvPr>
        </p:nvGraphicFramePr>
        <p:xfrm>
          <a:off x="914400" y="1066800"/>
          <a:ext cx="7301323" cy="1236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Document" r:id="rId3" imgW="7301323" imgH="1236826" progId="Word.Document.12">
                  <p:embed/>
                </p:oleObj>
              </mc:Choice>
              <mc:Fallback>
                <p:oleObj name="Document" r:id="rId3" imgW="7301323" imgH="1236826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236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 descr="List Examples"/>
          <p:cNvSpPr txBox="1">
            <a:spLocks/>
          </p:cNvSpPr>
          <p:nvPr/>
        </p:nvSpPr>
        <p:spPr bwMode="auto">
          <a:xfrm>
            <a:off x="900523" y="2677437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/>
              <a:t>The syntax for looping through a list</a:t>
            </a:r>
            <a:endParaRPr lang="en-US" kern="0" dirty="0"/>
          </a:p>
        </p:txBody>
      </p:sp>
      <p:graphicFrame>
        <p:nvGraphicFramePr>
          <p:cNvPr id="7" name="Object 6" descr="List Exampl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129361"/>
              </p:ext>
            </p:extLst>
          </p:nvPr>
        </p:nvGraphicFramePr>
        <p:xfrm>
          <a:off x="900523" y="3119248"/>
          <a:ext cx="7300912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Document" r:id="rId5" imgW="7301323" imgH="2870806" progId="Word.Document.12">
                  <p:embed/>
                </p:oleObj>
              </mc:Choice>
              <mc:Fallback>
                <p:oleObj name="Document" r:id="rId5" imgW="7301323" imgH="2870806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523" y="3119248"/>
                        <a:ext cx="7300912" cy="287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80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descr="List Examples&#10;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process the items in a </a:t>
            </a:r>
            <a:r>
              <a:rPr lang="en-US" dirty="0" smtClean="0"/>
              <a:t>list</a:t>
            </a:r>
            <a:endParaRPr lang="en-US" dirty="0"/>
          </a:p>
        </p:txBody>
      </p:sp>
      <p:graphicFrame>
        <p:nvGraphicFramePr>
          <p:cNvPr id="5" name="Object 4" descr="List Exampl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296277"/>
              </p:ext>
            </p:extLst>
          </p:nvPr>
        </p:nvGraphicFramePr>
        <p:xfrm>
          <a:off x="914400" y="1066800"/>
          <a:ext cx="7301323" cy="3728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7301323" imgH="3728123" progId="Word.Document.12">
                  <p:embed/>
                </p:oleObj>
              </mc:Choice>
              <mc:Fallback>
                <p:oleObj name="Document" r:id="rId3" imgW="7301323" imgH="372812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728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66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descr="List Examples&#10;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Three more list methods</a:t>
            </a:r>
          </a:p>
        </p:txBody>
      </p:sp>
      <p:graphicFrame>
        <p:nvGraphicFramePr>
          <p:cNvPr id="5" name="Object 4" descr="List Exampl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48774"/>
              </p:ext>
            </p:extLst>
          </p:nvPr>
        </p:nvGraphicFramePr>
        <p:xfrm>
          <a:off x="879475" y="1104900"/>
          <a:ext cx="6459538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Document" r:id="rId3" imgW="8629933" imgH="2848081" progId="Word.Document.12">
                  <p:embed/>
                </p:oleObj>
              </mc:Choice>
              <mc:Fallback>
                <p:oleObj name="Document" r:id="rId3" imgW="8629933" imgH="2848081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9475" y="1104900"/>
                        <a:ext cx="6459538" cy="212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 descr="List Examples&#10;"/>
          <p:cNvSpPr txBox="1">
            <a:spLocks/>
          </p:cNvSpPr>
          <p:nvPr/>
        </p:nvSpPr>
        <p:spPr bwMode="auto">
          <a:xfrm>
            <a:off x="900523" y="3809663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/>
              <a:t>The count(), reverse(), and sort() methods</a:t>
            </a:r>
            <a:endParaRPr lang="en-US" kern="0" dirty="0"/>
          </a:p>
        </p:txBody>
      </p:sp>
      <p:graphicFrame>
        <p:nvGraphicFramePr>
          <p:cNvPr id="7" name="Object 6" descr="List Exampl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661586"/>
              </p:ext>
            </p:extLst>
          </p:nvPr>
        </p:nvGraphicFramePr>
        <p:xfrm>
          <a:off x="900523" y="4327674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Document" r:id="rId5" imgW="7301323" imgH="1151131" progId="Word.Document.12">
                  <p:embed/>
                </p:oleObj>
              </mc:Choice>
              <mc:Fallback>
                <p:oleObj name="Document" r:id="rId5" imgW="7301323" imgH="1151131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523" y="4327674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825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descr="List Examples&#10;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The sort() method with mixed-case lists</a:t>
            </a:r>
          </a:p>
        </p:txBody>
      </p:sp>
      <p:graphicFrame>
        <p:nvGraphicFramePr>
          <p:cNvPr id="5" name="Object 4" descr="List Exampl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836704"/>
              </p:ext>
            </p:extLst>
          </p:nvPr>
        </p:nvGraphicFramePr>
        <p:xfrm>
          <a:off x="914400" y="1066800"/>
          <a:ext cx="7301323" cy="211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Document" r:id="rId3" imgW="7301323" imgH="2116468" progId="Word.Document.12">
                  <p:embed/>
                </p:oleObj>
              </mc:Choice>
              <mc:Fallback>
                <p:oleObj name="Document" r:id="rId3" imgW="7301323" imgH="2116468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116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 descr="List Examples&#10;"/>
          <p:cNvSpPr txBox="1">
            <a:spLocks/>
          </p:cNvSpPr>
          <p:nvPr/>
        </p:nvSpPr>
        <p:spPr>
          <a:xfrm>
            <a:off x="1034473" y="3451316"/>
            <a:ext cx="7315200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The sorted() function with mixed-case lists</a:t>
            </a:r>
            <a:endParaRPr lang="en-US" dirty="0"/>
          </a:p>
        </p:txBody>
      </p:sp>
      <p:graphicFrame>
        <p:nvGraphicFramePr>
          <p:cNvPr id="7" name="Object 6" descr="List Exampl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791270"/>
              </p:ext>
            </p:extLst>
          </p:nvPr>
        </p:nvGraphicFramePr>
        <p:xfrm>
          <a:off x="1034473" y="3893127"/>
          <a:ext cx="7301323" cy="2576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Document" r:id="rId5" imgW="7301323" imgH="2576992" progId="Word.Document.12">
                  <p:embed/>
                </p:oleObj>
              </mc:Choice>
              <mc:Fallback>
                <p:oleObj name="Document" r:id="rId5" imgW="7301323" imgH="257699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4473" y="3893127"/>
                        <a:ext cx="7301323" cy="2576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88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descr="List Examples&#10;"/>
          <p:cNvSpPr>
            <a:spLocks noGrp="1"/>
          </p:cNvSpPr>
          <p:nvPr>
            <p:ph type="title"/>
          </p:nvPr>
        </p:nvSpPr>
        <p:spPr>
          <a:xfrm>
            <a:off x="700881" y="615554"/>
            <a:ext cx="7315200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Two more built-in functions</a:t>
            </a:r>
          </a:p>
        </p:txBody>
      </p:sp>
      <p:graphicFrame>
        <p:nvGraphicFramePr>
          <p:cNvPr id="5" name="Object 4" descr="List Exampl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038165"/>
              </p:ext>
            </p:extLst>
          </p:nvPr>
        </p:nvGraphicFramePr>
        <p:xfrm>
          <a:off x="700881" y="1176176"/>
          <a:ext cx="7742237" cy="2131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Document" r:id="rId3" imgW="8272403" imgH="2275586" progId="Word.Document.12">
                  <p:embed/>
                </p:oleObj>
              </mc:Choice>
              <mc:Fallback>
                <p:oleObj name="Document" r:id="rId3" imgW="8272403" imgH="2275586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0881" y="1176176"/>
                        <a:ext cx="7742237" cy="2131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 descr="List Examples&#10;"/>
          <p:cNvSpPr txBox="1">
            <a:spLocks/>
          </p:cNvSpPr>
          <p:nvPr/>
        </p:nvSpPr>
        <p:spPr bwMode="auto">
          <a:xfrm>
            <a:off x="762000" y="3320753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/>
              <a:t>How to use the min() and max() functions</a:t>
            </a:r>
            <a:endParaRPr lang="en-US" kern="0" dirty="0"/>
          </a:p>
        </p:txBody>
      </p:sp>
      <p:graphicFrame>
        <p:nvGraphicFramePr>
          <p:cNvPr id="7" name="Object 6" descr="List Exampl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903157"/>
              </p:ext>
            </p:extLst>
          </p:nvPr>
        </p:nvGraphicFramePr>
        <p:xfrm>
          <a:off x="762000" y="3762564"/>
          <a:ext cx="7301323" cy="222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Document" r:id="rId5" imgW="7301323" imgH="2228808" progId="Word.Document.12">
                  <p:embed/>
                </p:oleObj>
              </mc:Choice>
              <mc:Fallback>
                <p:oleObj name="Document" r:id="rId5" imgW="7301323" imgH="2228808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3762564"/>
                        <a:ext cx="7301323" cy="2228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4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descr="List Examples&#10;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deepcopy</a:t>
            </a:r>
            <a:r>
              <a:rPr lang="en-US" dirty="0"/>
              <a:t>() function</a:t>
            </a:r>
          </a:p>
        </p:txBody>
      </p:sp>
      <p:graphicFrame>
        <p:nvGraphicFramePr>
          <p:cNvPr id="5" name="Object 4" descr="List Exampl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956735"/>
              </p:ext>
            </p:extLst>
          </p:nvPr>
        </p:nvGraphicFramePr>
        <p:xfrm>
          <a:off x="914400" y="1107948"/>
          <a:ext cx="7301323" cy="3997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3" imgW="7301323" imgH="3997452" progId="Word.Document.12">
                  <p:embed/>
                </p:oleObj>
              </mc:Choice>
              <mc:Fallback>
                <p:oleObj name="Document" r:id="rId3" imgW="7301323" imgH="399745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07948"/>
                        <a:ext cx="7301323" cy="3997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936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descr="List Examples&#10;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slice a list</a:t>
            </a:r>
          </a:p>
        </p:txBody>
      </p:sp>
      <p:graphicFrame>
        <p:nvGraphicFramePr>
          <p:cNvPr id="5" name="Object 4" descr="List Exampl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382107"/>
              </p:ext>
            </p:extLst>
          </p:nvPr>
        </p:nvGraphicFramePr>
        <p:xfrm>
          <a:off x="914400" y="1066800"/>
          <a:ext cx="7301323" cy="305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7301323" imgH="3059480" progId="Word.Document.12">
                  <p:embed/>
                </p:oleObj>
              </mc:Choice>
              <mc:Fallback>
                <p:oleObj name="Document" r:id="rId3" imgW="7301323" imgH="305948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305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698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descr="List Examples&#10;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concatenate two lists </a:t>
            </a:r>
            <a:br>
              <a:rPr lang="en-US" dirty="0"/>
            </a:br>
            <a:r>
              <a:rPr lang="en-US" dirty="0"/>
              <a:t>with the + and += operators</a:t>
            </a:r>
          </a:p>
        </p:txBody>
      </p:sp>
      <p:graphicFrame>
        <p:nvGraphicFramePr>
          <p:cNvPr id="5" name="Object 4" descr="List Exampl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403182"/>
              </p:ext>
            </p:extLst>
          </p:nvPr>
        </p:nvGraphicFramePr>
        <p:xfrm>
          <a:off x="914400" y="1295400"/>
          <a:ext cx="7301323" cy="3223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7301323" imgH="3223310" progId="Word.Document.12">
                  <p:embed/>
                </p:oleObj>
              </mc:Choice>
              <mc:Fallback>
                <p:oleObj name="Document" r:id="rId3" imgW="7301323" imgH="322331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223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6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lists in your programs.</a:t>
            </a:r>
          </a:p>
          <a:p>
            <a:pPr lvl="0"/>
            <a:r>
              <a:rPr lang="en-US" dirty="0"/>
              <a:t>Describe how an item in a list is accessed.</a:t>
            </a:r>
          </a:p>
          <a:p>
            <a:pPr lvl="0"/>
            <a:r>
              <a:rPr lang="en-US" dirty="0"/>
              <a:t>Describe the use of these list methods: append(), insert(), remove(), index(), and pop().</a:t>
            </a:r>
          </a:p>
          <a:p>
            <a:pPr lvl="0"/>
            <a:r>
              <a:rPr lang="en-US" dirty="0"/>
              <a:t>Describe the use of these functions with lists: count(), reverse(), sort(), min(), max(), choice(), shuffle(), and </a:t>
            </a:r>
            <a:r>
              <a:rPr lang="en-US" dirty="0" err="1"/>
              <a:t>deepcopy</a:t>
            </a:r>
            <a:r>
              <a:rPr lang="en-US" dirty="0"/>
              <a:t>().</a:t>
            </a:r>
          </a:p>
          <a:p>
            <a:pPr lvl="0"/>
            <a:r>
              <a:rPr lang="en-US" dirty="0"/>
              <a:t>Differentiate between a shallow copy of a list and a deep copy.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list?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collection type in Python – holds a collection of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Lists are collections that are ordered and changeable.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Lists allow for duplicate member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Because lists are ordered, you can access values by referencing index numbers. NOTE: index numbers are 0-based, not 1-based.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can also access list values by referencing negative index numbers. For example, -1 is the last item in the list, -2 the next-to-last item, etc.</a:t>
            </a:r>
          </a:p>
        </p:txBody>
      </p:sp>
    </p:spTree>
    <p:extLst>
      <p:ext uri="{BB962C8B-B14F-4D97-AF65-F5344CB8AC3E}">
        <p14:creationId xmlns:p14="http://schemas.microsoft.com/office/powerpoint/2010/main" val="129852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descr="List Exampl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922323"/>
              </p:ext>
            </p:extLst>
          </p:nvPr>
        </p:nvGraphicFramePr>
        <p:xfrm>
          <a:off x="314325" y="1168400"/>
          <a:ext cx="7112000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7306580" imgH="1920071" progId="Word.Document.12">
                  <p:embed/>
                </p:oleObj>
              </mc:Choice>
              <mc:Fallback>
                <p:oleObj name="Document" r:id="rId3" imgW="7306580" imgH="1920071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5" y="1168400"/>
                        <a:ext cx="7112000" cy="187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 descr="List Examples"/>
          <p:cNvSpPr txBox="1">
            <a:spLocks/>
          </p:cNvSpPr>
          <p:nvPr/>
        </p:nvSpPr>
        <p:spPr bwMode="auto">
          <a:xfrm>
            <a:off x="657757" y="3192046"/>
            <a:ext cx="73009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How to use the repetition operator (*) </a:t>
            </a:r>
            <a:b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to create a list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 descr="List Exampl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589971"/>
              </p:ext>
            </p:extLst>
          </p:nvPr>
        </p:nvGraphicFramePr>
        <p:xfrm>
          <a:off x="657758" y="4005848"/>
          <a:ext cx="73009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5" imgW="7301323" imgH="498691" progId="Word.Document.12">
                  <p:embed/>
                </p:oleObj>
              </mc:Choice>
              <mc:Fallback>
                <p:oleObj name="Document" r:id="rId5" imgW="7301323" imgH="498691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758" y="4005848"/>
                        <a:ext cx="73009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descr="List Examples"/>
          <p:cNvSpPr/>
          <p:nvPr/>
        </p:nvSpPr>
        <p:spPr>
          <a:xfrm>
            <a:off x="187722" y="571927"/>
            <a:ext cx="3670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 smtClean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to create a list</a:t>
            </a:r>
            <a:endParaRPr lang="en-US" sz="2400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7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descr="List Examples"/>
          <p:cNvSpPr txBox="1">
            <a:spLocks/>
          </p:cNvSpPr>
          <p:nvPr/>
        </p:nvSpPr>
        <p:spPr>
          <a:xfrm>
            <a:off x="563418" y="689644"/>
            <a:ext cx="7315200" cy="369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The temps list</a:t>
            </a:r>
            <a:endParaRPr lang="en-US" dirty="0"/>
          </a:p>
        </p:txBody>
      </p:sp>
      <p:graphicFrame>
        <p:nvGraphicFramePr>
          <p:cNvPr id="5" name="Object 4" descr="List Exampl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929497"/>
              </p:ext>
            </p:extLst>
          </p:nvPr>
        </p:nvGraphicFramePr>
        <p:xfrm>
          <a:off x="603899" y="947805"/>
          <a:ext cx="7234238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7306580" imgH="2227368" progId="Word.Document.12">
                  <p:embed/>
                </p:oleObj>
              </mc:Choice>
              <mc:Fallback>
                <p:oleObj name="Document" r:id="rId3" imgW="7306580" imgH="2227368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99" y="947805"/>
                        <a:ext cx="7234238" cy="2205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descr="List Examples"/>
          <p:cNvSpPr/>
          <p:nvPr/>
        </p:nvSpPr>
        <p:spPr>
          <a:xfrm>
            <a:off x="438417" y="470904"/>
            <a:ext cx="2252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 smtClean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temps list</a:t>
            </a:r>
            <a:endParaRPr lang="en-US" sz="2400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descr="List Exampl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511962"/>
              </p:ext>
            </p:extLst>
          </p:nvPr>
        </p:nvGraphicFramePr>
        <p:xfrm>
          <a:off x="570306" y="475673"/>
          <a:ext cx="7301323" cy="4115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7301323" imgH="4115194" progId="Word.Document.12">
                  <p:embed/>
                </p:oleObj>
              </mc:Choice>
              <mc:Fallback>
                <p:oleObj name="Document" r:id="rId3" imgW="7301323" imgH="4115194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306" y="475673"/>
                        <a:ext cx="7301323" cy="4115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 descr="List Examples"/>
          <p:cNvSpPr txBox="1">
            <a:spLocks/>
          </p:cNvSpPr>
          <p:nvPr/>
        </p:nvSpPr>
        <p:spPr>
          <a:xfrm>
            <a:off x="556429" y="1292741"/>
            <a:ext cx="7315200" cy="369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descr="List Exampl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898158"/>
              </p:ext>
            </p:extLst>
          </p:nvPr>
        </p:nvGraphicFramePr>
        <p:xfrm>
          <a:off x="609600" y="1152525"/>
          <a:ext cx="7848599" cy="4751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6580" imgH="4923240" progId="Word.Document.12">
                  <p:embed/>
                </p:oleObj>
              </mc:Choice>
              <mc:Fallback>
                <p:oleObj name="Document" r:id="rId3" imgW="7306580" imgH="492324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152525"/>
                        <a:ext cx="7848599" cy="4751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3382" y="509535"/>
            <a:ext cx="7315200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List methods for modifying a list</a:t>
            </a:r>
          </a:p>
        </p:txBody>
      </p:sp>
    </p:spTree>
    <p:extLst>
      <p:ext uri="{BB962C8B-B14F-4D97-AF65-F5344CB8AC3E}">
        <p14:creationId xmlns:p14="http://schemas.microsoft.com/office/powerpoint/2010/main" val="39569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descr="List Examples"/>
          <p:cNvSpPr>
            <a:spLocks noGrp="1"/>
          </p:cNvSpPr>
          <p:nvPr>
            <p:ph type="title"/>
          </p:nvPr>
        </p:nvSpPr>
        <p:spPr>
          <a:xfrm>
            <a:off x="526472" y="541861"/>
            <a:ext cx="7315200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The append(), insert(), and remove() methods</a:t>
            </a:r>
          </a:p>
        </p:txBody>
      </p:sp>
      <p:graphicFrame>
        <p:nvGraphicFramePr>
          <p:cNvPr id="5" name="Object 4" descr="List Example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85212"/>
              </p:ext>
            </p:extLst>
          </p:nvPr>
        </p:nvGraphicFramePr>
        <p:xfrm>
          <a:off x="526472" y="1059872"/>
          <a:ext cx="7301323" cy="276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2762786" progId="Word.Document.12">
                  <p:embed/>
                </p:oleObj>
              </mc:Choice>
              <mc:Fallback>
                <p:oleObj name="Document" r:id="rId3" imgW="7301323" imgH="2762786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472" y="1059872"/>
                        <a:ext cx="7301323" cy="2762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1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 descr="List Examples&#10;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>
            <a:normAutofit fontScale="90000"/>
          </a:bodyPr>
          <a:lstStyle/>
          <a:p>
            <a:r>
              <a:rPr lang="en-US" dirty="0"/>
              <a:t>The pop() method</a:t>
            </a:r>
          </a:p>
        </p:txBody>
      </p:sp>
      <p:graphicFrame>
        <p:nvGraphicFramePr>
          <p:cNvPr id="5" name="Object 4" descr="List Exampl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615580"/>
              </p:ext>
            </p:extLst>
          </p:nvPr>
        </p:nvGraphicFramePr>
        <p:xfrm>
          <a:off x="914400" y="1143000"/>
          <a:ext cx="7301323" cy="161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3" imgW="7301323" imgH="1611655" progId="Word.Document.12">
                  <p:embed/>
                </p:oleObj>
              </mc:Choice>
              <mc:Fallback>
                <p:oleObj name="Document" r:id="rId3" imgW="7301323" imgH="161165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61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 descr="List Examples&#10;"/>
          <p:cNvSpPr txBox="1">
            <a:spLocks/>
          </p:cNvSpPr>
          <p:nvPr/>
        </p:nvSpPr>
        <p:spPr bwMode="auto">
          <a:xfrm>
            <a:off x="938048" y="329762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 smtClean="0"/>
              <a:t>The index() and pop() methods</a:t>
            </a:r>
            <a:endParaRPr lang="en-US" kern="0" dirty="0"/>
          </a:p>
        </p:txBody>
      </p:sp>
      <p:graphicFrame>
        <p:nvGraphicFramePr>
          <p:cNvPr id="7" name="Object 6" descr="List Examples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531435"/>
              </p:ext>
            </p:extLst>
          </p:nvPr>
        </p:nvGraphicFramePr>
        <p:xfrm>
          <a:off x="938048" y="3815635"/>
          <a:ext cx="7301323" cy="1151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Document" r:id="rId5" imgW="7301323" imgH="1151131" progId="Word.Document.12">
                  <p:embed/>
                </p:oleObj>
              </mc:Choice>
              <mc:Fallback>
                <p:oleObj name="Document" r:id="rId5" imgW="7301323" imgH="1151131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8048" y="3815635"/>
                        <a:ext cx="7301323" cy="1151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56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336</Words>
  <Application>Microsoft Office PowerPoint</Application>
  <PresentationFormat>On-screen Show (4:3)</PresentationFormat>
  <Paragraphs>38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Document</vt:lpstr>
      <vt:lpstr>Lists in Python</vt:lpstr>
      <vt:lpstr>Objectives</vt:lpstr>
      <vt:lpstr>What is a list?</vt:lpstr>
      <vt:lpstr>PowerPoint Presentation</vt:lpstr>
      <vt:lpstr>PowerPoint Presentation</vt:lpstr>
      <vt:lpstr>PowerPoint Presentation</vt:lpstr>
      <vt:lpstr>List methods for modifying a list</vt:lpstr>
      <vt:lpstr>The append(), insert(), and remove() methods</vt:lpstr>
      <vt:lpstr>The pop() method</vt:lpstr>
      <vt:lpstr>A built-in function for getting the length of a list</vt:lpstr>
      <vt:lpstr>How to print a list to the console</vt:lpstr>
      <vt:lpstr>How to process the items in a list</vt:lpstr>
      <vt:lpstr>Three more list methods</vt:lpstr>
      <vt:lpstr>The sort() method with mixed-case lists</vt:lpstr>
      <vt:lpstr>Two more built-in functions</vt:lpstr>
      <vt:lpstr>The deepcopy() function</vt:lpstr>
      <vt:lpstr>How to slice a list</vt:lpstr>
      <vt:lpstr>How to concatenate two lists  with the + and +=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in python</dc:title>
  <dc:creator>Curtis Knowles</dc:creator>
  <cp:lastModifiedBy>Curtis Knowles</cp:lastModifiedBy>
  <cp:revision>5</cp:revision>
  <dcterms:created xsi:type="dcterms:W3CDTF">2021-09-12T23:45:52Z</dcterms:created>
  <dcterms:modified xsi:type="dcterms:W3CDTF">2021-09-14T00:44:27Z</dcterms:modified>
</cp:coreProperties>
</file>