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8"/>
  </p:notesMasterIdLst>
  <p:handoutMasterIdLst>
    <p:handoutMasterId r:id="rId19"/>
  </p:handoutMasterIdLst>
  <p:sldIdLst>
    <p:sldId id="323" r:id="rId2"/>
    <p:sldId id="376" r:id="rId3"/>
    <p:sldId id="325" r:id="rId4"/>
    <p:sldId id="327" r:id="rId5"/>
    <p:sldId id="328" r:id="rId6"/>
    <p:sldId id="386" r:id="rId7"/>
    <p:sldId id="332" r:id="rId8"/>
    <p:sldId id="333" r:id="rId9"/>
    <p:sldId id="335" r:id="rId10"/>
    <p:sldId id="381" r:id="rId11"/>
    <p:sldId id="377" r:id="rId12"/>
    <p:sldId id="348" r:id="rId13"/>
    <p:sldId id="345" r:id="rId14"/>
    <p:sldId id="349" r:id="rId15"/>
    <p:sldId id="378" r:id="rId16"/>
    <p:sldId id="379" r:id="rId1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59" d="100"/>
          <a:sy n="59" d="100"/>
        </p:scale>
        <p:origin x="2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9/20/2021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Document6.docx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descr="Intro slid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949534"/>
              </p:ext>
            </p:extLst>
          </p:nvPr>
        </p:nvGraphicFramePr>
        <p:xfrm>
          <a:off x="914400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3" imgW="7301323" imgH="2484455" progId="Word.Document.12">
                  <p:embed/>
                </p:oleObj>
              </mc:Choice>
              <mc:Fallback>
                <p:oleObj name="Document" r:id="rId3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 descr="Intro slide"/>
          <p:cNvSpPr>
            <a:spLocks noGrp="1"/>
          </p:cNvSpPr>
          <p:nvPr>
            <p:ph type="title"/>
          </p:nvPr>
        </p:nvSpPr>
        <p:spPr>
          <a:xfrm>
            <a:off x="762000" y="4953000"/>
            <a:ext cx="7772400" cy="1107996"/>
          </a:xfrm>
        </p:spPr>
        <p:txBody>
          <a:bodyPr/>
          <a:lstStyle/>
          <a:p>
            <a:r>
              <a:rPr lang="en-US" sz="2400" dirty="0" smtClean="0"/>
              <a:t>CSC120 Computing Fundamentals I</a:t>
            </a:r>
            <a:br>
              <a:rPr lang="en-US" sz="2400" dirty="0" smtClean="0"/>
            </a:br>
            <a:r>
              <a:rPr lang="en-US" sz="2400" dirty="0" smtClean="0"/>
              <a:t>Fall 2021</a:t>
            </a:r>
            <a:br>
              <a:rPr lang="en-US" sz="2400" dirty="0" smtClean="0"/>
            </a:br>
            <a:r>
              <a:rPr lang="en-US" sz="2400" dirty="0" smtClean="0"/>
              <a:t>Instructor: Curt Knowles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named arguments"/>
          <p:cNvSpPr>
            <a:spLocks noGrp="1"/>
          </p:cNvSpPr>
          <p:nvPr>
            <p:ph type="title"/>
          </p:nvPr>
        </p:nvSpPr>
        <p:spPr>
          <a:xfrm>
            <a:off x="646386" y="4674990"/>
            <a:ext cx="7315200" cy="369332"/>
          </a:xfrm>
        </p:spPr>
        <p:txBody>
          <a:bodyPr/>
          <a:lstStyle/>
          <a:p>
            <a:r>
              <a:rPr lang="en-US" dirty="0"/>
              <a:t>How to call the function with named </a:t>
            </a:r>
            <a:r>
              <a:rPr lang="en-US" dirty="0" smtClean="0"/>
              <a:t>arguments</a:t>
            </a:r>
            <a:endParaRPr lang="en-US" dirty="0"/>
          </a:p>
        </p:txBody>
      </p:sp>
      <p:graphicFrame>
        <p:nvGraphicFramePr>
          <p:cNvPr id="6" name="Object 5" descr="named argument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394856"/>
              </p:ext>
            </p:extLst>
          </p:nvPr>
        </p:nvGraphicFramePr>
        <p:xfrm>
          <a:off x="730469" y="5098751"/>
          <a:ext cx="7301323" cy="92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" name="Document" r:id="rId3" imgW="7301323" imgH="921049" progId="Word.Document.12">
                  <p:embed/>
                </p:oleObj>
              </mc:Choice>
              <mc:Fallback>
                <p:oleObj name="Document" r:id="rId3" imgW="7301323" imgH="921049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0469" y="5098751"/>
                        <a:ext cx="7301323" cy="921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 descr="named arguments"/>
          <p:cNvSpPr txBox="1">
            <a:spLocks/>
          </p:cNvSpPr>
          <p:nvPr/>
        </p:nvSpPr>
        <p:spPr bwMode="auto">
          <a:xfrm>
            <a:off x="646386" y="312003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/>
              <a:t>A function with a default value</a:t>
            </a:r>
            <a:endParaRPr lang="en-US" kern="0" dirty="0"/>
          </a:p>
        </p:txBody>
      </p:sp>
      <p:graphicFrame>
        <p:nvGraphicFramePr>
          <p:cNvPr id="10" name="Object 9" descr="named argument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17174"/>
              </p:ext>
            </p:extLst>
          </p:nvPr>
        </p:nvGraphicFramePr>
        <p:xfrm>
          <a:off x="681284" y="798682"/>
          <a:ext cx="7301323" cy="3453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name="Document" r:id="rId5" imgW="7301323" imgH="3453392" progId="Word.Document.12">
                  <p:embed/>
                </p:oleObj>
              </mc:Choice>
              <mc:Fallback>
                <p:oleObj name="Document" r:id="rId5" imgW="7301323" imgH="3453392" progId="Word.Document.12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1284" y="798682"/>
                        <a:ext cx="7301323" cy="3453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 descr="named arguments"/>
          <p:cNvSpPr txBox="1"/>
          <p:nvPr/>
        </p:nvSpPr>
        <p:spPr>
          <a:xfrm>
            <a:off x="5029200" y="5598611"/>
            <a:ext cx="3581400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Order of parameter arguments does not have to match if using named arguments.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29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modules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module?</a:t>
            </a:r>
            <a:endParaRPr lang="en-US" dirty="0"/>
          </a:p>
        </p:txBody>
      </p:sp>
      <p:sp>
        <p:nvSpPr>
          <p:cNvPr id="6" name="TextBox 5" descr="modules"/>
          <p:cNvSpPr txBox="1"/>
          <p:nvPr/>
        </p:nvSpPr>
        <p:spPr>
          <a:xfrm>
            <a:off x="838200" y="1219200"/>
            <a:ext cx="7848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 pre-defined Python file that contains reusable code like functions. Modules exist as .</a:t>
            </a:r>
            <a:r>
              <a:rPr lang="en-US" sz="2200" dirty="0" err="1" smtClean="0"/>
              <a:t>py</a:t>
            </a:r>
            <a:r>
              <a:rPr lang="en-US" sz="2200" dirty="0" smtClean="0"/>
              <a:t> files inside the standard Python library, and are available automatically to you as the programmer for use.</a:t>
            </a:r>
          </a:p>
          <a:p>
            <a:endParaRPr lang="en-US" sz="2200" dirty="0" smtClean="0"/>
          </a:p>
          <a:p>
            <a:r>
              <a:rPr lang="en-US" sz="2200" dirty="0"/>
              <a:t>A complete list of Python modules along with the functions they provide can be found at </a:t>
            </a:r>
            <a:r>
              <a:rPr lang="en-US" sz="2200" b="1" dirty="0"/>
              <a:t>https://docs.python.org/3/py-modindex.html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 smtClean="0"/>
              <a:t>To use a module in your code, use the import statement:</a:t>
            </a:r>
          </a:p>
          <a:p>
            <a:endParaRPr lang="en-US" sz="2200" dirty="0"/>
          </a:p>
          <a:p>
            <a:r>
              <a:rPr lang="en-US" sz="2200" dirty="0" smtClean="0"/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temperature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/>
              <a:t>To see help for a module, use the help statement:</a:t>
            </a:r>
          </a:p>
          <a:p>
            <a:r>
              <a:rPr lang="en-US" sz="2200" dirty="0"/>
              <a:t>	</a:t>
            </a:r>
            <a:endParaRPr lang="en-US" sz="2200" dirty="0" smtClean="0"/>
          </a:p>
          <a:p>
            <a:r>
              <a:rPr lang="en-US" sz="2200" dirty="0"/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(temperature)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4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module help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view the documentation for a module</a:t>
            </a:r>
          </a:p>
        </p:txBody>
      </p:sp>
      <p:graphicFrame>
        <p:nvGraphicFramePr>
          <p:cNvPr id="6" name="Object 5" descr="module help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382445"/>
              </p:ext>
            </p:extLst>
          </p:nvPr>
        </p:nvGraphicFramePr>
        <p:xfrm>
          <a:off x="914400" y="1143000"/>
          <a:ext cx="7313612" cy="408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Document" r:id="rId3" imgW="7313400" imgH="4089300" progId="Word.Document.12">
                  <p:embed/>
                </p:oleObj>
              </mc:Choice>
              <mc:Fallback>
                <p:oleObj name="Document" r:id="rId3" imgW="7313400" imgH="4089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08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2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emperature module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temperature.py file (temperature module)</a:t>
            </a:r>
          </a:p>
        </p:txBody>
      </p:sp>
      <p:graphicFrame>
        <p:nvGraphicFramePr>
          <p:cNvPr id="6" name="Object 5" descr="temperature modul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107865"/>
              </p:ext>
            </p:extLst>
          </p:nvPr>
        </p:nvGraphicFramePr>
        <p:xfrm>
          <a:off x="914400" y="1066800"/>
          <a:ext cx="7313612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Document" r:id="rId3" imgW="7313400" imgH="4662795" progId="Word.Document.12">
                  <p:embed/>
                </p:oleObj>
              </mc:Choice>
              <mc:Fallback>
                <p:oleObj name="Document" r:id="rId3" imgW="7313400" imgH="46627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importing and using namespaces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importing a </a:t>
            </a:r>
            <a:r>
              <a:rPr lang="en-US" dirty="0" smtClean="0"/>
              <a:t>module</a:t>
            </a:r>
            <a:endParaRPr lang="en-US" dirty="0"/>
          </a:p>
        </p:txBody>
      </p:sp>
      <p:graphicFrame>
        <p:nvGraphicFramePr>
          <p:cNvPr id="6" name="Object 5" descr="importing and using namespac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028655"/>
              </p:ext>
            </p:extLst>
          </p:nvPr>
        </p:nvGraphicFramePr>
        <p:xfrm>
          <a:off x="914400" y="1219200"/>
          <a:ext cx="7313400" cy="380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Document" r:id="rId3" imgW="7313400" imgH="3808668" progId="Word.Document.12">
                  <p:embed/>
                </p:oleObj>
              </mc:Choice>
              <mc:Fallback>
                <p:oleObj name="Document" r:id="rId3" imgW="7313400" imgH="38086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3808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29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oding example output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Convert Temperatures Program</a:t>
            </a:r>
            <a:br>
              <a:rPr lang="en-US" dirty="0" smtClean="0"/>
            </a:br>
            <a:r>
              <a:rPr lang="en-US" dirty="0" smtClean="0"/>
              <a:t>User Interface</a:t>
            </a:r>
            <a:endParaRPr lang="en-US" dirty="0"/>
          </a:p>
        </p:txBody>
      </p:sp>
      <p:graphicFrame>
        <p:nvGraphicFramePr>
          <p:cNvPr id="6" name="Object 5" descr="coding example outpu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388915"/>
              </p:ext>
            </p:extLst>
          </p:nvPr>
        </p:nvGraphicFramePr>
        <p:xfrm>
          <a:off x="916200" y="1828800"/>
          <a:ext cx="7313400" cy="2133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Document" r:id="rId3" imgW="7313400" imgH="2133876" progId="Word.Document.12">
                  <p:embed/>
                </p:oleObj>
              </mc:Choice>
              <mc:Fallback>
                <p:oleObj name="Document" r:id="rId3" imgW="7313400" imgH="21338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6200" y="1828800"/>
                        <a:ext cx="7313400" cy="2133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03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oding exmaple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graphicFrame>
        <p:nvGraphicFramePr>
          <p:cNvPr id="6" name="Object 5" descr="coding exmapl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281942"/>
              </p:ext>
            </p:extLst>
          </p:nvPr>
        </p:nvGraphicFramePr>
        <p:xfrm>
          <a:off x="914400" y="1066800"/>
          <a:ext cx="6324600" cy="3860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Document" r:id="rId3" imgW="7313400" imgH="4461316" progId="Word.Document.12">
                  <p:embed/>
                </p:oleObj>
              </mc:Choice>
              <mc:Fallback>
                <p:oleObj name="Document" r:id="rId3" imgW="7313400" imgH="44613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324600" cy="3860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coding exmap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5105400"/>
            <a:ext cx="5562600" cy="150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4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What is a fun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6" name="TextBox 5" descr="What is a function"/>
          <p:cNvSpPr txBox="1"/>
          <p:nvPr/>
        </p:nvSpPr>
        <p:spPr>
          <a:xfrm>
            <a:off x="685800" y="1371600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unit of code that performs a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Called subroutines, methods, procedures, etc. in other languages, functions in Python are useful because they provide a way to divide code into manageable chunks/tasks.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Makes it easier to maintain, test, and debug your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be re-used by multiple programs. This is a huge benefit when it comes to maintaining a code 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5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Defining Functions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defining a function</a:t>
            </a:r>
          </a:p>
        </p:txBody>
      </p:sp>
      <p:graphicFrame>
        <p:nvGraphicFramePr>
          <p:cNvPr id="6" name="Object 5" descr="Defining Function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949693"/>
              </p:ext>
            </p:extLst>
          </p:nvPr>
        </p:nvGraphicFramePr>
        <p:xfrm>
          <a:off x="914400" y="1142999"/>
          <a:ext cx="7301323" cy="685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Document" r:id="rId3" imgW="7301323" imgH="460524" progId="Word.Document.12">
                  <p:embed/>
                </p:oleObj>
              </mc:Choice>
              <mc:Fallback>
                <p:oleObj name="Document" r:id="rId3" imgW="7301323" imgH="460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2999"/>
                        <a:ext cx="7301323" cy="685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 descr="Defining Function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947413"/>
              </p:ext>
            </p:extLst>
          </p:nvPr>
        </p:nvGraphicFramePr>
        <p:xfrm>
          <a:off x="904629" y="3124200"/>
          <a:ext cx="7301323" cy="208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Document" r:id="rId5" imgW="7301323" imgH="1886385" progId="Word.Document.12">
                  <p:embed/>
                </p:oleObj>
              </mc:Choice>
              <mc:Fallback>
                <p:oleObj name="Document" r:id="rId5" imgW="7301323" imgH="1886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4629" y="3124200"/>
                        <a:ext cx="7301323" cy="2089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 descr="Defining Functions"/>
          <p:cNvSpPr txBox="1">
            <a:spLocks/>
          </p:cNvSpPr>
          <p:nvPr/>
        </p:nvSpPr>
        <p:spPr bwMode="auto">
          <a:xfrm>
            <a:off x="914400" y="2552142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 smtClean="0"/>
              <a:t>Example -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82333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One argument functions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function that has one argument</a:t>
            </a:r>
          </a:p>
        </p:txBody>
      </p:sp>
      <p:graphicFrame>
        <p:nvGraphicFramePr>
          <p:cNvPr id="6" name="Object 5" descr="One argument function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999739"/>
              </p:ext>
            </p:extLst>
          </p:nvPr>
        </p:nvGraphicFramePr>
        <p:xfrm>
          <a:off x="914400" y="990600"/>
          <a:ext cx="730132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Document" r:id="rId3" imgW="7301323" imgH="2116468" progId="Word.Document.12">
                  <p:embed/>
                </p:oleObj>
              </mc:Choice>
              <mc:Fallback>
                <p:oleObj name="Document" r:id="rId3" imgW="7301323" imgH="21164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01323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 descr="One argument functions"/>
          <p:cNvSpPr txBox="1"/>
          <p:nvPr/>
        </p:nvSpPr>
        <p:spPr>
          <a:xfrm>
            <a:off x="876300" y="3886200"/>
            <a:ext cx="7391400" cy="2308324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NOTE: Some functions return values back to the calling code, and some do not. It depends on the function purpose.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If the function is only printing a message, then it would not need to return anything to the calling code. If it is calculating a value, then it will need to return that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wo argument functions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that accepts two arguments </a:t>
            </a:r>
            <a:br>
              <a:rPr lang="en-US" dirty="0"/>
            </a:br>
            <a:r>
              <a:rPr lang="en-US" dirty="0"/>
              <a:t>and returns a value</a:t>
            </a:r>
          </a:p>
        </p:txBody>
      </p:sp>
      <p:graphicFrame>
        <p:nvGraphicFramePr>
          <p:cNvPr id="6" name="Object 5" descr="Two argument function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449130"/>
              </p:ext>
            </p:extLst>
          </p:nvPr>
        </p:nvGraphicFramePr>
        <p:xfrm>
          <a:off x="914400" y="1219200"/>
          <a:ext cx="730132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Document" r:id="rId3" imgW="7301323" imgH="2576992" progId="Word.Document.12">
                  <p:embed/>
                </p:oleObj>
              </mc:Choice>
              <mc:Fallback>
                <p:oleObj name="Document" r:id="rId3" imgW="7301323" imgH="25769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2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function progrma structure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smtClean="0"/>
              <a:t>Python Program Structure using Functions</a:t>
            </a:r>
            <a:endParaRPr lang="en-US" dirty="0"/>
          </a:p>
        </p:txBody>
      </p:sp>
      <p:sp>
        <p:nvSpPr>
          <p:cNvPr id="5" name="TextBox 4" descr="function progrma structure"/>
          <p:cNvSpPr txBox="1"/>
          <p:nvPr/>
        </p:nvSpPr>
        <p:spPr>
          <a:xfrm>
            <a:off x="1066800" y="1447800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</a:rPr>
              <a:t>d</a:t>
            </a:r>
            <a:r>
              <a:rPr lang="en-US" sz="1800" dirty="0" err="1" smtClean="0">
                <a:latin typeface="Consolas" panose="020B0609020204030204" pitchFamily="49" charset="0"/>
              </a:rPr>
              <a:t>ef</a:t>
            </a:r>
            <a:r>
              <a:rPr lang="en-US" sz="1800" dirty="0" smtClean="0">
                <a:latin typeface="Consolas" panose="020B0609020204030204" pitchFamily="49" charset="0"/>
              </a:rPr>
              <a:t> function_1(……):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</a:t>
            </a:r>
            <a:r>
              <a:rPr lang="en-US" sz="1800" i="1" dirty="0" smtClean="0">
                <a:latin typeface="Consolas" panose="020B0609020204030204" pitchFamily="49" charset="0"/>
              </a:rPr>
              <a:t>statements in function_1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d</a:t>
            </a:r>
            <a:r>
              <a:rPr lang="en-US" sz="1800" dirty="0" err="1" smtClean="0">
                <a:latin typeface="Consolas" panose="020B0609020204030204" pitchFamily="49" charset="0"/>
              </a:rPr>
              <a:t>ef</a:t>
            </a:r>
            <a:r>
              <a:rPr lang="en-US" sz="1800" dirty="0" smtClean="0">
                <a:latin typeface="Consolas" panose="020B0609020204030204" pitchFamily="49" charset="0"/>
              </a:rPr>
              <a:t> function_2(…….):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</a:t>
            </a:r>
            <a:r>
              <a:rPr lang="en-US" sz="1800" i="1" dirty="0" smtClean="0">
                <a:latin typeface="Consolas" panose="020B0609020204030204" pitchFamily="49" charset="0"/>
              </a:rPr>
              <a:t>statements in function_2</a:t>
            </a:r>
          </a:p>
          <a:p>
            <a:endParaRPr lang="en-US" sz="1800" dirty="0" smtClean="0">
              <a:latin typeface="Consolas" panose="020B0609020204030204" pitchFamily="49" charset="0"/>
            </a:endParaRPr>
          </a:p>
          <a:p>
            <a:r>
              <a:rPr lang="en-US" sz="1800" i="1" dirty="0" smtClean="0">
                <a:latin typeface="Consolas" panose="020B0609020204030204" pitchFamily="49" charset="0"/>
              </a:rPr>
              <a:t>statements of your main program that would call and </a:t>
            </a:r>
          </a:p>
          <a:p>
            <a:r>
              <a:rPr lang="en-US" sz="1800" i="1" dirty="0" smtClean="0">
                <a:latin typeface="Consolas" panose="020B0609020204030204" pitchFamily="49" charset="0"/>
              </a:rPr>
              <a:t>Use the function_1 and function_2 functions</a:t>
            </a:r>
          </a:p>
        </p:txBody>
      </p:sp>
    </p:spTree>
    <p:extLst>
      <p:ext uri="{BB962C8B-B14F-4D97-AF65-F5344CB8AC3E}">
        <p14:creationId xmlns:p14="http://schemas.microsoft.com/office/powerpoint/2010/main" val="21315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od example pt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 err="1" smtClean="0"/>
              <a:t>calculate_future_value</a:t>
            </a:r>
            <a:r>
              <a:rPr lang="en-US" dirty="0" smtClean="0"/>
              <a:t> example:</a:t>
            </a:r>
            <a:br>
              <a:rPr lang="en-US" dirty="0" smtClean="0"/>
            </a:br>
            <a:r>
              <a:rPr lang="en-US" dirty="0" smtClean="0"/>
              <a:t>The function code</a:t>
            </a:r>
            <a:endParaRPr lang="en-US" dirty="0"/>
          </a:p>
        </p:txBody>
      </p:sp>
      <p:pic>
        <p:nvPicPr>
          <p:cNvPr id="5" name="Picture 4" descr="cod example p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48" y="1447800"/>
            <a:ext cx="718285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ode example pt 2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 err="1"/>
              <a:t>calculate_future_value</a:t>
            </a:r>
            <a:r>
              <a:rPr lang="en-US" dirty="0"/>
              <a:t> example:</a:t>
            </a:r>
            <a:br>
              <a:rPr lang="en-US" dirty="0"/>
            </a:br>
            <a:r>
              <a:rPr lang="en-US" dirty="0" smtClean="0"/>
              <a:t>The main (calling) code</a:t>
            </a:r>
            <a:endParaRPr lang="en-US" dirty="0"/>
          </a:p>
        </p:txBody>
      </p:sp>
      <p:graphicFrame>
        <p:nvGraphicFramePr>
          <p:cNvPr id="6" name="Object 5" descr="code example p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278224"/>
              </p:ext>
            </p:extLst>
          </p:nvPr>
        </p:nvGraphicFramePr>
        <p:xfrm>
          <a:off x="990600" y="13716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3716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code example pt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828113"/>
            <a:ext cx="494416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default values"/>
          <p:cNvSpPr>
            <a:spLocks noGrp="1"/>
          </p:cNvSpPr>
          <p:nvPr>
            <p:ph type="title"/>
          </p:nvPr>
        </p:nvSpPr>
        <p:spPr>
          <a:xfrm>
            <a:off x="646386" y="312003"/>
            <a:ext cx="7315200" cy="369332"/>
          </a:xfrm>
        </p:spPr>
        <p:txBody>
          <a:bodyPr/>
          <a:lstStyle/>
          <a:p>
            <a:r>
              <a:rPr lang="en-US" dirty="0"/>
              <a:t>A function with a default value</a:t>
            </a:r>
          </a:p>
        </p:txBody>
      </p:sp>
      <p:graphicFrame>
        <p:nvGraphicFramePr>
          <p:cNvPr id="6" name="Object 5" descr="default valu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771660"/>
              </p:ext>
            </p:extLst>
          </p:nvPr>
        </p:nvGraphicFramePr>
        <p:xfrm>
          <a:off x="681284" y="798682"/>
          <a:ext cx="7301323" cy="3453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Document" r:id="rId3" imgW="7301323" imgH="3453392" progId="Word.Document.12">
                  <p:embed/>
                </p:oleObj>
              </mc:Choice>
              <mc:Fallback>
                <p:oleObj name="Document" r:id="rId3" imgW="7301323" imgH="34533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1284" y="798682"/>
                        <a:ext cx="7301323" cy="3453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 descr="default values"/>
          <p:cNvSpPr txBox="1">
            <a:spLocks/>
          </p:cNvSpPr>
          <p:nvPr/>
        </p:nvSpPr>
        <p:spPr bwMode="auto">
          <a:xfrm>
            <a:off x="987970" y="4701137"/>
            <a:ext cx="7315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000" kern="0" dirty="0" smtClean="0"/>
              <a:t>How to call the function and use its default value</a:t>
            </a:r>
            <a:endParaRPr lang="en-US" sz="2000" kern="0" dirty="0"/>
          </a:p>
        </p:txBody>
      </p:sp>
      <p:graphicFrame>
        <p:nvGraphicFramePr>
          <p:cNvPr id="8" name="Object 7" descr="default valu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53525"/>
              </p:ext>
            </p:extLst>
          </p:nvPr>
        </p:nvGraphicFramePr>
        <p:xfrm>
          <a:off x="646386" y="5076787"/>
          <a:ext cx="7301323" cy="9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Document" r:id="rId5" imgW="7301323" imgH="943013" progId="Word.Document.12">
                  <p:embed/>
                </p:oleObj>
              </mc:Choice>
              <mc:Fallback>
                <p:oleObj name="Document" r:id="rId5" imgW="7301323" imgH="9430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6386" y="5076787"/>
                        <a:ext cx="7301323" cy="94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eft Arrow 8" descr="default values"/>
          <p:cNvSpPr/>
          <p:nvPr/>
        </p:nvSpPr>
        <p:spPr bwMode="auto">
          <a:xfrm>
            <a:off x="7522029" y="4799788"/>
            <a:ext cx="990600" cy="457200"/>
          </a:xfrm>
          <a:prstGeom prst="lef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11" name="Left Arrow 10" descr="default values"/>
          <p:cNvSpPr/>
          <p:nvPr/>
        </p:nvSpPr>
        <p:spPr bwMode="auto">
          <a:xfrm>
            <a:off x="7522029" y="5524094"/>
            <a:ext cx="990600" cy="457200"/>
          </a:xfrm>
          <a:prstGeom prst="lef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4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396</Words>
  <Application>Microsoft Office PowerPoint</Application>
  <PresentationFormat>On-screen Show (4:3)</PresentationFormat>
  <Paragraphs>49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Consolas</vt:lpstr>
      <vt:lpstr>Courier New</vt:lpstr>
      <vt:lpstr>Times New Roman</vt:lpstr>
      <vt:lpstr>Master slides_with_titles_logo</vt:lpstr>
      <vt:lpstr>Document</vt:lpstr>
      <vt:lpstr>CSC120 Computing Fundamentals I Fall 2021 Instructor: Curt Knowles</vt:lpstr>
      <vt:lpstr>What is a function?</vt:lpstr>
      <vt:lpstr>The syntax for defining a function</vt:lpstr>
      <vt:lpstr>A function that has one argument</vt:lpstr>
      <vt:lpstr>A function that accepts two arguments  and returns a value</vt:lpstr>
      <vt:lpstr>Python Program Structure using Functions</vt:lpstr>
      <vt:lpstr>calculate_future_value example: The function code</vt:lpstr>
      <vt:lpstr>calculate_future_value example: The main (calling) code</vt:lpstr>
      <vt:lpstr>A function with a default value</vt:lpstr>
      <vt:lpstr>How to call the function with named arguments</vt:lpstr>
      <vt:lpstr>What is a module?</vt:lpstr>
      <vt:lpstr>How to view the documentation for a module</vt:lpstr>
      <vt:lpstr>The temperature.py file (temperature module)</vt:lpstr>
      <vt:lpstr>The syntax for importing a module</vt:lpstr>
      <vt:lpstr>The Convert Temperatures Program User Interface</vt:lpstr>
      <vt:lpstr>The code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Curtis Knowles</cp:lastModifiedBy>
  <cp:revision>30</cp:revision>
  <cp:lastPrinted>2016-01-14T23:03:16Z</cp:lastPrinted>
  <dcterms:created xsi:type="dcterms:W3CDTF">2016-10-24T17:55:21Z</dcterms:created>
  <dcterms:modified xsi:type="dcterms:W3CDTF">2021-09-20T19:15:21Z</dcterms:modified>
</cp:coreProperties>
</file>