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17" r:id="rId22"/>
    <p:sldId id="308" r:id="rId23"/>
    <p:sldId id="309" r:id="rId24"/>
    <p:sldId id="310" r:id="rId25"/>
    <p:sldId id="311" r:id="rId26"/>
    <p:sldId id="313" r:id="rId27"/>
    <p:sldId id="314" r:id="rId28"/>
    <p:sldId id="312" r:id="rId29"/>
    <p:sldId id="315" r:id="rId30"/>
    <p:sldId id="332" r:id="rId31"/>
    <p:sldId id="333" r:id="rId32"/>
    <p:sldId id="334" r:id="rId33"/>
    <p:sldId id="335" r:id="rId34"/>
    <p:sldId id="336" r:id="rId35"/>
    <p:sldId id="337" r:id="rId36"/>
    <p:sldId id="338" r:id="rId37"/>
    <p:sldId id="339" r:id="rId38"/>
    <p:sldId id="340" r:id="rId39"/>
    <p:sldId id="34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9" r:id="rId63"/>
    <p:sldId id="290" r:id="rId64"/>
    <p:sldId id="291" r:id="rId65"/>
    <p:sldId id="292" r:id="rId66"/>
    <p:sldId id="293" r:id="rId67"/>
    <p:sldId id="285" r:id="rId68"/>
    <p:sldId id="286" r:id="rId69"/>
    <p:sldId id="287" r:id="rId70"/>
    <p:sldId id="294" r:id="rId71"/>
    <p:sldId id="295" r:id="rId72"/>
    <p:sldId id="296" r:id="rId73"/>
    <p:sldId id="297" r:id="rId74"/>
    <p:sldId id="298" r:id="rId75"/>
    <p:sldId id="299" r:id="rId76"/>
    <p:sldId id="300" r:id="rId77"/>
    <p:sldId id="301" r:id="rId78"/>
    <p:sldId id="302" r:id="rId79"/>
    <p:sldId id="303" r:id="rId80"/>
    <p:sldId id="304" r:id="rId81"/>
    <p:sldId id="305" r:id="rId82"/>
    <p:sldId id="306" r:id="rId83"/>
    <p:sldId id="342" r:id="rId84"/>
    <p:sldId id="343" r:id="rId85"/>
    <p:sldId id="344" r:id="rId86"/>
    <p:sldId id="345" r:id="rId87"/>
    <p:sldId id="346" r:id="rId88"/>
    <p:sldId id="365" r:id="rId89"/>
    <p:sldId id="347" r:id="rId90"/>
    <p:sldId id="348" r:id="rId91"/>
    <p:sldId id="366" r:id="rId92"/>
    <p:sldId id="349" r:id="rId93"/>
    <p:sldId id="369" r:id="rId94"/>
    <p:sldId id="370" r:id="rId95"/>
    <p:sldId id="350" r:id="rId96"/>
    <p:sldId id="367" r:id="rId97"/>
    <p:sldId id="351" r:id="rId98"/>
    <p:sldId id="352" r:id="rId99"/>
    <p:sldId id="368" r:id="rId100"/>
    <p:sldId id="353" r:id="rId101"/>
    <p:sldId id="354" r:id="rId102"/>
    <p:sldId id="355" r:id="rId103"/>
    <p:sldId id="356" r:id="rId104"/>
    <p:sldId id="364" r:id="rId105"/>
    <p:sldId id="363" r:id="rId106"/>
    <p:sldId id="362" r:id="rId107"/>
    <p:sldId id="357" r:id="rId108"/>
    <p:sldId id="361" r:id="rId109"/>
    <p:sldId id="360" r:id="rId110"/>
    <p:sldId id="359" r:id="rId111"/>
    <p:sldId id="358" r:id="rId112"/>
    <p:sldId id="376" r:id="rId113"/>
    <p:sldId id="375" r:id="rId114"/>
    <p:sldId id="374" r:id="rId115"/>
    <p:sldId id="373" r:id="rId116"/>
    <p:sldId id="372" r:id="rId117"/>
    <p:sldId id="371" r:id="rId118"/>
    <p:sldId id="388" r:id="rId119"/>
    <p:sldId id="390" r:id="rId120"/>
    <p:sldId id="389" r:id="rId121"/>
    <p:sldId id="387" r:id="rId122"/>
    <p:sldId id="386" r:id="rId123"/>
    <p:sldId id="385" r:id="rId124"/>
    <p:sldId id="384" r:id="rId125"/>
    <p:sldId id="383" r:id="rId126"/>
    <p:sldId id="382" r:id="rId127"/>
    <p:sldId id="381" r:id="rId128"/>
    <p:sldId id="380" r:id="rId129"/>
    <p:sldId id="379" r:id="rId130"/>
    <p:sldId id="378" r:id="rId131"/>
    <p:sldId id="377" r:id="rId132"/>
    <p:sldId id="395" r:id="rId133"/>
    <p:sldId id="394" r:id="rId134"/>
    <p:sldId id="393" r:id="rId135"/>
    <p:sldId id="392" r:id="rId136"/>
    <p:sldId id="391" r:id="rId137"/>
    <p:sldId id="284"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660"/>
  </p:normalViewPr>
  <p:slideViewPr>
    <p:cSldViewPr snapToGrid="0">
      <p:cViewPr varScale="1">
        <p:scale>
          <a:sx n="83" d="100"/>
          <a:sy n="83" d="100"/>
        </p:scale>
        <p:origin x="3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A6EDC8-4DF8-4E8E-A7A7-29EF53B641F8}" type="datetimeFigureOut">
              <a:rPr lang="en-US" smtClean="0"/>
              <a:t>10/1/2024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19606E-4B81-4759-A5C2-491AF7199ED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319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6EDC8-4DF8-4E8E-A7A7-29EF53B641F8}"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9606E-4B81-4759-A5C2-491AF7199ED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41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6EDC8-4DF8-4E8E-A7A7-29EF53B641F8}"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9606E-4B81-4759-A5C2-491AF7199ED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61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6EDC8-4DF8-4E8E-A7A7-29EF53B641F8}"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9606E-4B81-4759-A5C2-491AF7199ED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21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6EDC8-4DF8-4E8E-A7A7-29EF53B641F8}"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9606E-4B81-4759-A5C2-491AF7199ED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8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6EDC8-4DF8-4E8E-A7A7-29EF53B641F8}"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9606E-4B81-4759-A5C2-491AF7199ED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36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A6EDC8-4DF8-4E8E-A7A7-29EF53B641F8}"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9606E-4B81-4759-A5C2-491AF7199ED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6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A6EDC8-4DF8-4E8E-A7A7-29EF53B641F8}"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9606E-4B81-4759-A5C2-491AF7199ED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99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6EDC8-4DF8-4E8E-A7A7-29EF53B641F8}"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9606E-4B81-4759-A5C2-491AF7199ED9}" type="slidenum">
              <a:rPr lang="en-US" smtClean="0"/>
              <a:t>‹#›</a:t>
            </a:fld>
            <a:endParaRPr lang="en-US"/>
          </a:p>
        </p:txBody>
      </p:sp>
    </p:spTree>
    <p:extLst>
      <p:ext uri="{BB962C8B-B14F-4D97-AF65-F5344CB8AC3E}">
        <p14:creationId xmlns:p14="http://schemas.microsoft.com/office/powerpoint/2010/main" val="31645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6EDC8-4DF8-4E8E-A7A7-29EF53B641F8}"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9606E-4B81-4759-A5C2-491AF7199ED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70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A6EDC8-4DF8-4E8E-A7A7-29EF53B641F8}" type="datetimeFigureOut">
              <a:rPr lang="en-US" smtClean="0"/>
              <a:t>10/1/2024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919606E-4B81-4759-A5C2-491AF7199ED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50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A6EDC8-4DF8-4E8E-A7A7-29EF53B641F8}" type="datetimeFigureOut">
              <a:rPr lang="en-US" smtClean="0"/>
              <a:t>10/1/2024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19606E-4B81-4759-A5C2-491AF7199ED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descr="A logo with a lion and a ribbon&#10;&#10;Description automatically generated">
            <a:extLst>
              <a:ext uri="{FF2B5EF4-FFF2-40B4-BE49-F238E27FC236}">
                <a16:creationId xmlns:a16="http://schemas.microsoft.com/office/drawing/2014/main" id="{CCD65082-FD30-98C6-F3D2-07EB126FC5C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551643" y="145447"/>
            <a:ext cx="2377555" cy="631798"/>
          </a:xfrm>
          <a:prstGeom prst="rect">
            <a:avLst/>
          </a:prstGeom>
        </p:spPr>
      </p:pic>
    </p:spTree>
    <p:extLst>
      <p:ext uri="{BB962C8B-B14F-4D97-AF65-F5344CB8AC3E}">
        <p14:creationId xmlns:p14="http://schemas.microsoft.com/office/powerpoint/2010/main" val="30380974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hyperlink" Target="https://www.javatpoint.com/java-variab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javatpoint.com/programs-list"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for-loop"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5" Type="http://schemas.openxmlformats.org/officeDocument/2006/relationships/hyperlink" Target="https://www.javatpoint.com/java-do-while-loop" TargetMode="External"/><Relationship Id="rId4" Type="http://schemas.openxmlformats.org/officeDocument/2006/relationships/hyperlink" Target="https://www.javatpoint.com/java-while-loop" TargetMode="External"/></Relationships>
</file>

<file path=ppt/slides/_rels/slide1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javatpoint.com/how-to-set-path-in-java"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mes-gosling-father-of-java"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hyperlink" Target="https://www.javatpoint.com/sun-microsystems" TargetMode="External"/><Relationship Id="rId4" Type="http://schemas.openxmlformats.org/officeDocument/2006/relationships/hyperlink" Target="https://www.javatpoint.com/embedded-system-tutorial"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5" Type="http://schemas.openxmlformats.org/officeDocument/2006/relationships/hyperlink" Target="https://www.javatpoint.com/java-tutorial" TargetMode="External"/><Relationship Id="rId4" Type="http://schemas.openxmlformats.org/officeDocument/2006/relationships/hyperlink" Target="https://www.javatpoint.com/array-in-java"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javatpoint.com/java-if-else"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E994-A5D7-47D1-B9EC-219EA3B22CA1}"/>
              </a:ext>
            </a:extLst>
          </p:cNvPr>
          <p:cNvSpPr>
            <a:spLocks noGrp="1"/>
          </p:cNvSpPr>
          <p:nvPr>
            <p:ph type="ctrTitle"/>
          </p:nvPr>
        </p:nvSpPr>
        <p:spPr>
          <a:xfrm>
            <a:off x="1523999" y="569470"/>
            <a:ext cx="10160000" cy="1425663"/>
          </a:xfrm>
        </p:spPr>
        <p:txBody>
          <a:bodyPr>
            <a:normAutofit/>
          </a:bodyPr>
          <a:lstStyle/>
          <a:p>
            <a:r>
              <a:rPr lang="en-US" sz="4800" dirty="0"/>
              <a:t>Java Basic and OOPs concept</a:t>
            </a:r>
          </a:p>
        </p:txBody>
      </p:sp>
      <p:sp>
        <p:nvSpPr>
          <p:cNvPr id="3" name="Subtitle 2">
            <a:extLst>
              <a:ext uri="{FF2B5EF4-FFF2-40B4-BE49-F238E27FC236}">
                <a16:creationId xmlns:a16="http://schemas.microsoft.com/office/drawing/2014/main" id="{788C2B7F-27A4-440A-9EE5-737453BFDDF5}"/>
              </a:ext>
            </a:extLst>
          </p:cNvPr>
          <p:cNvSpPr>
            <a:spLocks noGrp="1"/>
          </p:cNvSpPr>
          <p:nvPr>
            <p:ph type="subTitle" idx="1"/>
          </p:nvPr>
        </p:nvSpPr>
        <p:spPr>
          <a:xfrm>
            <a:off x="1523999" y="2687638"/>
            <a:ext cx="9618133" cy="1655762"/>
          </a:xfrm>
        </p:spPr>
        <p:txBody>
          <a:bodyPr/>
          <a:lstStyle/>
          <a:p>
            <a:pPr algn="l"/>
            <a:endParaRPr lang="en-US" dirty="0"/>
          </a:p>
          <a:p>
            <a:pPr marL="342900" indent="-342900" algn="l">
              <a:buFont typeface="Wingdings" panose="05000000000000000000" pitchFamily="2" charset="2"/>
              <a:buChar char="§"/>
            </a:pPr>
            <a:endParaRPr lang="en-US" dirty="0"/>
          </a:p>
        </p:txBody>
      </p:sp>
      <p:pic>
        <p:nvPicPr>
          <p:cNvPr id="4" name="Picture 6" descr="C:\Users\parul\Desktop\temp.png">
            <a:extLst>
              <a:ext uri="{FF2B5EF4-FFF2-40B4-BE49-F238E27FC236}">
                <a16:creationId xmlns:a16="http://schemas.microsoft.com/office/drawing/2014/main" id="{F3179598-99F6-E378-DAD4-B76405D4487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998132" y="2488557"/>
            <a:ext cx="9144000" cy="341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2" descr="C:\Users\parul\Desktop\Registered Logosd.png">
            <a:extLst>
              <a:ext uri="{FF2B5EF4-FFF2-40B4-BE49-F238E27FC236}">
                <a16:creationId xmlns:a16="http://schemas.microsoft.com/office/drawing/2014/main" id="{B6F242A7-8B47-E1BC-8241-AD0618AB97D8}"/>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4905375" y="3114675"/>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8656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2340-AE7D-4684-AD0D-46FA0DD42EA3}"/>
              </a:ext>
            </a:extLst>
          </p:cNvPr>
          <p:cNvSpPr>
            <a:spLocks noGrp="1"/>
          </p:cNvSpPr>
          <p:nvPr>
            <p:ph type="title"/>
          </p:nvPr>
        </p:nvSpPr>
        <p:spPr/>
        <p:txBody>
          <a:bodyPr/>
          <a:lstStyle/>
          <a:p>
            <a:pPr algn="ctr"/>
            <a:r>
              <a:rPr kumimoji="0" lang="en-US" altLang="en-US" sz="2800" i="0" u="none" strike="noStrike" cap="none" normalizeH="0" baseline="0" dirty="0">
                <a:ln>
                  <a:noFill/>
                </a:ln>
                <a:solidFill>
                  <a:schemeClr val="tx1"/>
                </a:solidFill>
                <a:effectLst/>
                <a:latin typeface="Arial" panose="020B0604020202020204" pitchFamily="34" charset="0"/>
              </a:rPr>
              <a:t>3. Functional Programming</a:t>
            </a:r>
            <a:br>
              <a:rPr kumimoji="0" lang="en-US" altLang="en-US" sz="32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C47DDF22-498B-40C1-9DE3-015AE709FA7F}"/>
              </a:ext>
            </a:extLst>
          </p:cNvPr>
          <p:cNvSpPr>
            <a:spLocks noGrp="1" noChangeArrowheads="1"/>
          </p:cNvSpPr>
          <p:nvPr>
            <p:ph idx="1"/>
          </p:nvPr>
        </p:nvSpPr>
        <p:spPr bwMode="auto">
          <a:xfrm>
            <a:off x="270933" y="1951672"/>
            <a:ext cx="1165013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Functional Programming</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 paradigm that treats computation as the evaluation of mathematical functions and avoids changing state or mutable data. Java supports functional programming to some extent, especially with the introduction of lambdas and the Stream API in Java 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3D68CB8-2D58-458C-8646-D2E2EAEC695B}"/>
              </a:ext>
            </a:extLst>
          </p:cNvPr>
          <p:cNvSpPr>
            <a:spLocks noChangeArrowheads="1"/>
          </p:cNvSpPr>
          <p:nvPr/>
        </p:nvSpPr>
        <p:spPr bwMode="auto">
          <a:xfrm>
            <a:off x="270933" y="2926393"/>
            <a:ext cx="113384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Concurrent Programming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Concurrent Programming</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a paradigm used to handle multiple tasks at the same time, often by dividing them into subtasks that can run in parallel. Java provides strong support for concurrency through the </a:t>
            </a:r>
            <a:r>
              <a:rPr kumimoji="0" lang="en-US" altLang="en-US"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java.util.concurrent</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package, threads, and other synchronization mechanisms.</a:t>
            </a:r>
          </a:p>
        </p:txBody>
      </p:sp>
    </p:spTree>
    <p:extLst>
      <p:ext uri="{BB962C8B-B14F-4D97-AF65-F5344CB8AC3E}">
        <p14:creationId xmlns:p14="http://schemas.microsoft.com/office/powerpoint/2010/main" val="14504972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FD74-93EC-E8E8-7007-4AC329F15E35}"/>
              </a:ext>
            </a:extLst>
          </p:cNvPr>
          <p:cNvSpPr>
            <a:spLocks noGrp="1"/>
          </p:cNvSpPr>
          <p:nvPr>
            <p:ph type="title"/>
          </p:nvPr>
        </p:nvSpPr>
        <p:spPr>
          <a:xfrm>
            <a:off x="1553179" y="0"/>
            <a:ext cx="9603275" cy="1049235"/>
          </a:xfrm>
        </p:spPr>
        <p:txBody>
          <a:bodyPr/>
          <a:lstStyle/>
          <a:p>
            <a:r>
              <a:rPr lang="en-US" dirty="0"/>
              <a:t>example</a:t>
            </a:r>
          </a:p>
        </p:txBody>
      </p:sp>
      <p:sp>
        <p:nvSpPr>
          <p:cNvPr id="3" name="Content Placeholder 2">
            <a:extLst>
              <a:ext uri="{FF2B5EF4-FFF2-40B4-BE49-F238E27FC236}">
                <a16:creationId xmlns:a16="http://schemas.microsoft.com/office/drawing/2014/main" id="{62DCD0C1-C0CA-9A0F-96F5-054BD5199280}"/>
              </a:ext>
            </a:extLst>
          </p:cNvPr>
          <p:cNvSpPr>
            <a:spLocks noGrp="1"/>
          </p:cNvSpPr>
          <p:nvPr>
            <p:ph idx="1"/>
          </p:nvPr>
        </p:nvSpPr>
        <p:spPr>
          <a:xfrm>
            <a:off x="279401" y="1346200"/>
            <a:ext cx="5816600" cy="4546600"/>
          </a:xfrm>
        </p:spPr>
        <p:txBody>
          <a:bodyPr>
            <a:normAutofit/>
          </a:bodyPr>
          <a:lstStyle/>
          <a:p>
            <a:pPr marL="0" indent="0" algn="l">
              <a:buNone/>
            </a:pPr>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Student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String address = "Delhi, India";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a:t>
            </a:r>
            <a:r>
              <a:rPr lang="en-US" b="0" i="0" dirty="0" err="1">
                <a:effectLst/>
                <a:latin typeface="Montserrat" panose="00000500000000000000" pitchFamily="2" charset="0"/>
              </a:rPr>
              <a:t>address.endsWith</a:t>
            </a:r>
            <a:r>
              <a:rPr lang="en-US" b="0" i="0" dirty="0">
                <a:effectLst/>
                <a:latin typeface="Montserrat" panose="00000500000000000000" pitchFamily="2" charset="0"/>
              </a:rPr>
              <a:t>("India")) {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a:t>
            </a:r>
            <a:r>
              <a:rPr lang="en-US" b="0" i="0" dirty="0" err="1">
                <a:effectLst/>
                <a:latin typeface="Montserrat" panose="00000500000000000000" pitchFamily="2" charset="0"/>
              </a:rPr>
              <a:t>address.contains</a:t>
            </a:r>
            <a:r>
              <a:rPr lang="en-US" b="0" i="0" dirty="0">
                <a:effectLst/>
                <a:latin typeface="Montserrat" panose="00000500000000000000" pitchFamily="2" charset="0"/>
              </a:rPr>
              <a:t>("Meerut"))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("Your city is Meerut");    </a:t>
            </a:r>
          </a:p>
          <a:p>
            <a:pPr marL="0" indent="0" algn="l">
              <a:buNone/>
            </a:pPr>
            <a:r>
              <a:rPr lang="en-US" b="0" i="0" dirty="0">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a:t>
            </a:r>
            <a:r>
              <a:rPr lang="en-US" b="1" i="0" dirty="0">
                <a:effectLst/>
                <a:latin typeface="Montserrat" panose="00000500000000000000" pitchFamily="2" charset="0"/>
              </a:rPr>
              <a:t>if</a:t>
            </a:r>
            <a:r>
              <a:rPr lang="en-US" b="0" i="0" dirty="0">
                <a:effectLst/>
                <a:latin typeface="Montserrat" panose="00000500000000000000" pitchFamily="2" charset="0"/>
              </a:rPr>
              <a:t>(</a:t>
            </a:r>
            <a:r>
              <a:rPr lang="en-US" b="0" i="0" dirty="0" err="1">
                <a:effectLst/>
                <a:latin typeface="Montserrat" panose="00000500000000000000" pitchFamily="2" charset="0"/>
              </a:rPr>
              <a:t>address.contains</a:t>
            </a:r>
            <a:r>
              <a:rPr lang="en-US" b="0" i="0" dirty="0">
                <a:effectLst/>
                <a:latin typeface="Montserrat" panose="00000500000000000000" pitchFamily="2" charset="0"/>
              </a:rPr>
              <a:t>("Noida"))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("Your city is Noida");   </a:t>
            </a:r>
            <a:r>
              <a:rPr lang="en-US" b="0" i="0" dirty="0">
                <a:solidFill>
                  <a:srgbClr val="2B2A29"/>
                </a:solidFill>
                <a:effectLst/>
                <a:latin typeface="Montserrat" panose="00000500000000000000" pitchFamily="2" charset="0"/>
              </a:rPr>
              <a:t> </a:t>
            </a:r>
          </a:p>
          <a:p>
            <a:pPr marL="0" indent="0" algn="l">
              <a:buNone/>
            </a:pPr>
            <a:endParaRPr lang="en-US" b="0" i="0" dirty="0">
              <a:solidFill>
                <a:srgbClr val="2B2A29"/>
              </a:solidFill>
              <a:effectLst/>
              <a:latin typeface="Montserrat" panose="00000500000000000000" pitchFamily="2" charset="0"/>
            </a:endParaRPr>
          </a:p>
        </p:txBody>
      </p:sp>
      <p:sp>
        <p:nvSpPr>
          <p:cNvPr id="5" name="TextBox 4">
            <a:extLst>
              <a:ext uri="{FF2B5EF4-FFF2-40B4-BE49-F238E27FC236}">
                <a16:creationId xmlns:a16="http://schemas.microsoft.com/office/drawing/2014/main" id="{12C2CCA3-ABAE-8CC0-C477-E96E7028FB40}"/>
              </a:ext>
            </a:extLst>
          </p:cNvPr>
          <p:cNvSpPr txBox="1"/>
          <p:nvPr/>
        </p:nvSpPr>
        <p:spPr>
          <a:xfrm>
            <a:off x="6019799" y="2166888"/>
            <a:ext cx="6172201" cy="2308324"/>
          </a:xfrm>
          <a:prstGeom prst="rect">
            <a:avLst/>
          </a:prstGeom>
          <a:noFill/>
        </p:spPr>
        <p:txBody>
          <a:bodyPr wrap="square">
            <a:spAutoFit/>
          </a:bodyPr>
          <a:lstStyle/>
          <a:p>
            <a:pPr marL="0" indent="0" algn="l">
              <a:buNone/>
            </a:pPr>
            <a:r>
              <a:rPr lang="en-US" b="0" i="0" dirty="0">
                <a:solidFill>
                  <a:srgbClr val="2B2A29"/>
                </a:solidFill>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a:t>
            </a:r>
            <a:r>
              <a:rPr lang="en-US" b="0" i="0" dirty="0" err="1">
                <a:effectLst/>
                <a:latin typeface="Montserrat" panose="00000500000000000000" pitchFamily="2" charset="0"/>
              </a:rPr>
              <a:t>address.split</a:t>
            </a:r>
            <a:r>
              <a:rPr lang="en-US" b="0" i="0" dirty="0">
                <a:effectLst/>
                <a:latin typeface="Montserrat" panose="00000500000000000000" pitchFamily="2" charset="0"/>
              </a:rPr>
              <a:t>(",")[0]);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("You are not living in India");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endParaRPr lang="en-US" dirty="0"/>
          </a:p>
        </p:txBody>
      </p:sp>
    </p:spTree>
    <p:extLst>
      <p:ext uri="{BB962C8B-B14F-4D97-AF65-F5344CB8AC3E}">
        <p14:creationId xmlns:p14="http://schemas.microsoft.com/office/powerpoint/2010/main" val="40682888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F292-A79F-52F0-E790-228FFD0DA5C6}"/>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Switch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D7D398A8-9138-90FE-6101-514D54F2A816}"/>
              </a:ext>
            </a:extLst>
          </p:cNvPr>
          <p:cNvSpPr>
            <a:spLocks noGrp="1"/>
          </p:cNvSpPr>
          <p:nvPr>
            <p:ph idx="1"/>
          </p:nvPr>
        </p:nvSpPr>
        <p:spPr>
          <a:xfrm>
            <a:off x="850901" y="1853754"/>
            <a:ext cx="11341099" cy="3450613"/>
          </a:xfrm>
        </p:spPr>
        <p:txBody>
          <a:bodyPr/>
          <a:lstStyle/>
          <a:p>
            <a:r>
              <a:rPr lang="en-US" b="0" i="0" dirty="0">
                <a:solidFill>
                  <a:srgbClr val="2B2A29"/>
                </a:solidFill>
                <a:effectLst/>
                <a:latin typeface="Montserrat" panose="00000500000000000000" pitchFamily="2" charset="0"/>
              </a:rPr>
              <a:t>In Java, </a:t>
            </a:r>
            <a:r>
              <a:rPr lang="en-US" b="0" i="0" u="none" strike="noStrike" dirty="0">
                <a:solidFill>
                  <a:srgbClr val="008000"/>
                </a:solidFill>
                <a:effectLst/>
                <a:latin typeface="Montserrat" panose="00000500000000000000" pitchFamily="2" charset="0"/>
                <a:hlinkClick r:id="rId2"/>
              </a:rPr>
              <a:t>Switch statements</a:t>
            </a:r>
            <a:r>
              <a:rPr lang="en-US" b="0" i="0" dirty="0">
                <a:solidFill>
                  <a:srgbClr val="2B2A29"/>
                </a:solidFill>
                <a:effectLst/>
                <a:latin typeface="Montserrat" panose="00000500000000000000" pitchFamily="2" charset="0"/>
              </a:rPr>
              <a:t> are similar to if-else-if statements. </a:t>
            </a:r>
          </a:p>
          <a:p>
            <a:r>
              <a:rPr lang="en-US" b="0" i="0" dirty="0">
                <a:solidFill>
                  <a:srgbClr val="2B2A29"/>
                </a:solidFill>
                <a:effectLst/>
                <a:latin typeface="Montserrat" panose="00000500000000000000" pitchFamily="2" charset="0"/>
              </a:rPr>
              <a:t>The switch statement contains multiple blocks of code called cases and a single case is executed based on the variable which is being switched</a:t>
            </a:r>
          </a:p>
          <a:p>
            <a:r>
              <a:rPr lang="en-US" b="0" i="0" dirty="0">
                <a:solidFill>
                  <a:srgbClr val="2B2A29"/>
                </a:solidFill>
                <a:effectLst/>
                <a:latin typeface="Montserrat" panose="00000500000000000000" pitchFamily="2" charset="0"/>
              </a:rPr>
              <a:t> The switch statement is easier to use instead of if-else-if statements.</a:t>
            </a:r>
          </a:p>
          <a:p>
            <a:r>
              <a:rPr lang="en-US" b="0" i="0" dirty="0">
                <a:solidFill>
                  <a:srgbClr val="2B2A29"/>
                </a:solidFill>
                <a:effectLst/>
                <a:latin typeface="Montserrat" panose="00000500000000000000" pitchFamily="2" charset="0"/>
              </a:rPr>
              <a:t> It also enhances the readability of the program.</a:t>
            </a:r>
            <a:endParaRPr lang="en-US" dirty="0"/>
          </a:p>
        </p:txBody>
      </p:sp>
    </p:spTree>
    <p:extLst>
      <p:ext uri="{BB962C8B-B14F-4D97-AF65-F5344CB8AC3E}">
        <p14:creationId xmlns:p14="http://schemas.microsoft.com/office/powerpoint/2010/main" val="30117996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7E9F-C745-8704-B01E-378BEED283D8}"/>
              </a:ext>
            </a:extLst>
          </p:cNvPr>
          <p:cNvSpPr>
            <a:spLocks noGrp="1"/>
          </p:cNvSpPr>
          <p:nvPr>
            <p:ph type="title"/>
          </p:nvPr>
        </p:nvSpPr>
        <p:spPr>
          <a:xfrm>
            <a:off x="520700" y="901700"/>
            <a:ext cx="11671300" cy="1049235"/>
          </a:xfrm>
        </p:spPr>
        <p:txBody>
          <a:bodyPr/>
          <a:lstStyle/>
          <a:p>
            <a:r>
              <a:rPr lang="en-US" b="0" i="0" dirty="0">
                <a:solidFill>
                  <a:srgbClr val="2B2A29"/>
                </a:solidFill>
                <a:effectLst/>
                <a:latin typeface="Montserrat" panose="00000500000000000000" pitchFamily="2" charset="0"/>
              </a:rPr>
              <a:t>Points to be noted about switch statement</a:t>
            </a:r>
            <a:endParaRPr lang="en-US" dirty="0"/>
          </a:p>
        </p:txBody>
      </p:sp>
      <p:sp>
        <p:nvSpPr>
          <p:cNvPr id="3" name="Content Placeholder 2">
            <a:extLst>
              <a:ext uri="{FF2B5EF4-FFF2-40B4-BE49-F238E27FC236}">
                <a16:creationId xmlns:a16="http://schemas.microsoft.com/office/drawing/2014/main" id="{C37C1745-A228-E257-4DFB-1B542BCBC37E}"/>
              </a:ext>
            </a:extLst>
          </p:cNvPr>
          <p:cNvSpPr>
            <a:spLocks noGrp="1"/>
          </p:cNvSpPr>
          <p:nvPr>
            <p:ph idx="1"/>
          </p:nvPr>
        </p:nvSpPr>
        <p:spPr>
          <a:xfrm>
            <a:off x="417566" y="1841500"/>
            <a:ext cx="11671299" cy="4114800"/>
          </a:xfrm>
        </p:spPr>
        <p:txBody>
          <a:bodyPr>
            <a:normAutofit/>
          </a:bodyPr>
          <a:lstStyle/>
          <a:p>
            <a:pPr algn="just">
              <a:buFont typeface="Arial" panose="020B0604020202020204" pitchFamily="34" charset="0"/>
              <a:buChar char="•"/>
            </a:pPr>
            <a:r>
              <a:rPr lang="en-US" b="0" i="0" dirty="0">
                <a:solidFill>
                  <a:srgbClr val="2B2A29"/>
                </a:solidFill>
                <a:effectLst/>
                <a:latin typeface="Montserrat" panose="00000500000000000000" pitchFamily="2" charset="0"/>
              </a:rPr>
              <a:t>The case variables can be int, short, byte, char, or enumeration. String type is also supported since version 7 of Java</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Cases cannot be duplicate</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Default statement is executed when any of the case doesn't match the value of expression. It is optional.</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Break statement terminates the switch block when the condition is satisfied.</a:t>
            </a:r>
            <a:br>
              <a:rPr lang="en-US" b="0" i="0" dirty="0">
                <a:solidFill>
                  <a:srgbClr val="2B2A29"/>
                </a:solidFill>
                <a:effectLst/>
                <a:latin typeface="Montserrat" panose="00000500000000000000" pitchFamily="2" charset="0"/>
              </a:rPr>
            </a:br>
            <a:r>
              <a:rPr lang="en-US" b="0" i="0" dirty="0">
                <a:solidFill>
                  <a:srgbClr val="2B2A29"/>
                </a:solidFill>
                <a:effectLst/>
                <a:latin typeface="Montserrat" panose="00000500000000000000" pitchFamily="2" charset="0"/>
              </a:rPr>
              <a:t>It is optional, if not used, next case is executed.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While using switch statements, we must notice that the case expression will be of the same type as the variable. However, it will also be a constant value.</a:t>
            </a:r>
          </a:p>
          <a:p>
            <a:endParaRPr lang="en-US" dirty="0"/>
          </a:p>
        </p:txBody>
      </p:sp>
    </p:spTree>
    <p:extLst>
      <p:ext uri="{BB962C8B-B14F-4D97-AF65-F5344CB8AC3E}">
        <p14:creationId xmlns:p14="http://schemas.microsoft.com/office/powerpoint/2010/main" val="637128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E5D7-1148-3F17-CD90-4339318AC156}"/>
              </a:ext>
            </a:extLst>
          </p:cNvPr>
          <p:cNvSpPr>
            <a:spLocks noGrp="1"/>
          </p:cNvSpPr>
          <p:nvPr>
            <p:ph type="title"/>
          </p:nvPr>
        </p:nvSpPr>
        <p:spPr/>
        <p:txBody>
          <a:bodyPr>
            <a:normAutofit fontScale="90000"/>
          </a:bodyPr>
          <a:lstStyle/>
          <a:p>
            <a:r>
              <a:rPr lang="en-US" dirty="0">
                <a:effectLst/>
              </a:rPr>
              <a:t>The syntax to use the switch statement is given below.</a:t>
            </a:r>
            <a:br>
              <a:rPr lang="en-US" dirty="0">
                <a:effectLst/>
              </a:rPr>
            </a:br>
            <a:br>
              <a:rPr lang="en-US" b="0" i="0" dirty="0">
                <a:solidFill>
                  <a:srgbClr val="2B2A29"/>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2BBAB2CD-E2F6-417D-6DCE-8CE52B6AFE9A}"/>
              </a:ext>
            </a:extLst>
          </p:cNvPr>
          <p:cNvSpPr>
            <a:spLocks noGrp="1"/>
          </p:cNvSpPr>
          <p:nvPr>
            <p:ph idx="1"/>
          </p:nvPr>
        </p:nvSpPr>
        <p:spPr>
          <a:xfrm>
            <a:off x="1092201" y="1853754"/>
            <a:ext cx="9962654" cy="4199727"/>
          </a:xfrm>
        </p:spPr>
        <p:txBody>
          <a:bodyPr>
            <a:normAutofit fontScale="62500" lnSpcReduction="20000"/>
          </a:bodyPr>
          <a:lstStyle/>
          <a:p>
            <a:pPr marL="0" indent="0" algn="l">
              <a:buNone/>
            </a:pPr>
            <a:r>
              <a:rPr lang="en-US" b="0" i="0" dirty="0">
                <a:effectLst/>
                <a:latin typeface="Montserrat" panose="00000500000000000000" pitchFamily="2" charset="0"/>
              </a:rPr>
              <a:t>switch (expression){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case</a:t>
            </a:r>
            <a:r>
              <a:rPr lang="en-US" b="0" i="0" dirty="0">
                <a:effectLst/>
                <a:latin typeface="Montserrat" panose="00000500000000000000" pitchFamily="2" charset="0"/>
              </a:rPr>
              <a:t> value1:  </a:t>
            </a:r>
          </a:p>
          <a:p>
            <a:pPr marL="0" indent="0" algn="l">
              <a:buNone/>
            </a:pPr>
            <a:r>
              <a:rPr lang="en-US" b="0" i="0" dirty="0">
                <a:effectLst/>
                <a:latin typeface="Montserrat" panose="00000500000000000000" pitchFamily="2" charset="0"/>
              </a:rPr>
              <a:t>     statement1;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break</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case</a:t>
            </a:r>
            <a:r>
              <a:rPr lang="en-US" b="0" i="0" dirty="0">
                <a:effectLst/>
                <a:latin typeface="Montserrat" panose="00000500000000000000" pitchFamily="2" charset="0"/>
              </a:rPr>
              <a:t> </a:t>
            </a:r>
            <a:r>
              <a:rPr lang="en-US" b="0" i="0" dirty="0" err="1">
                <a:effectLst/>
                <a:latin typeface="Montserrat" panose="00000500000000000000" pitchFamily="2" charset="0"/>
              </a:rPr>
              <a:t>valueN</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0" i="0" dirty="0" err="1">
                <a:effectLst/>
                <a:latin typeface="Montserrat" panose="00000500000000000000" pitchFamily="2" charset="0"/>
              </a:rPr>
              <a:t>statementN</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break</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default</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default</a:t>
            </a:r>
            <a:r>
              <a:rPr lang="en-US" b="0" i="0" dirty="0">
                <a:effectLst/>
                <a:latin typeface="Montserrat" panose="00000500000000000000" pitchFamily="2" charset="0"/>
              </a:rPr>
              <a:t> statement;  </a:t>
            </a:r>
          </a:p>
          <a:p>
            <a:pPr marL="0" indent="0" algn="l">
              <a:buNone/>
            </a:pPr>
            <a:r>
              <a:rPr lang="en-US" b="0" i="0" dirty="0">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5625207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58FF-43D5-7198-EA62-0429E7238548}"/>
              </a:ext>
            </a:extLst>
          </p:cNvPr>
          <p:cNvSpPr>
            <a:spLocks noGrp="1"/>
          </p:cNvSpPr>
          <p:nvPr>
            <p:ph type="title"/>
          </p:nvPr>
        </p:nvSpPr>
        <p:spPr/>
        <p:txBody>
          <a:bodyPr/>
          <a:lstStyle/>
          <a:p>
            <a:r>
              <a:rPr lang="en-US" dirty="0"/>
              <a:t>Flow chart of switch case</a:t>
            </a:r>
          </a:p>
        </p:txBody>
      </p:sp>
      <p:pic>
        <p:nvPicPr>
          <p:cNvPr id="2050" name="Picture 2" descr="flow of switch statement in java">
            <a:extLst>
              <a:ext uri="{FF2B5EF4-FFF2-40B4-BE49-F238E27FC236}">
                <a16:creationId xmlns:a16="http://schemas.microsoft.com/office/drawing/2014/main" id="{EC31A50D-FB0D-03A2-4CF8-16B1640297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500" y="2016125"/>
            <a:ext cx="7962900"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186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7E3-246D-8168-2852-8784D94C62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095FBAE-68E0-B61B-DCC2-D4D6DE6F41F3}"/>
              </a:ext>
            </a:extLst>
          </p:cNvPr>
          <p:cNvSpPr>
            <a:spLocks noGrp="1"/>
          </p:cNvSpPr>
          <p:nvPr>
            <p:ph idx="1"/>
          </p:nvPr>
        </p:nvSpPr>
        <p:spPr>
          <a:xfrm>
            <a:off x="1451578" y="1968500"/>
            <a:ext cx="9603275" cy="4330700"/>
          </a:xfrm>
        </p:spPr>
        <p:txBody>
          <a:bodyPr>
            <a:normAutofit fontScale="62500" lnSpcReduction="20000"/>
          </a:bodyPr>
          <a:lstStyle/>
          <a:p>
            <a:pPr marL="0" indent="0" algn="l">
              <a:buNone/>
            </a:pPr>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Student </a:t>
            </a:r>
            <a:r>
              <a:rPr lang="en-US" b="1" i="0" dirty="0">
                <a:effectLst/>
                <a:latin typeface="Montserrat" panose="00000500000000000000" pitchFamily="2" charset="0"/>
              </a:rPr>
              <a:t>implements</a:t>
            </a:r>
            <a:r>
              <a:rPr lang="en-US" b="0" i="0" dirty="0">
                <a:effectLst/>
                <a:latin typeface="Montserrat" panose="00000500000000000000" pitchFamily="2" charset="0"/>
              </a:rPr>
              <a:t> Cloneable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1" i="0" dirty="0">
                <a:effectLst/>
                <a:latin typeface="Montserrat" panose="00000500000000000000" pitchFamily="2" charset="0"/>
              </a:rPr>
              <a:t>int</a:t>
            </a:r>
            <a:r>
              <a:rPr lang="en-US" b="0" i="0" dirty="0">
                <a:effectLst/>
                <a:latin typeface="Montserrat" panose="00000500000000000000" pitchFamily="2" charset="0"/>
              </a:rPr>
              <a:t> num = 2;  </a:t>
            </a:r>
          </a:p>
          <a:p>
            <a:pPr marL="0" indent="0" algn="l">
              <a:buNone/>
            </a:pPr>
            <a:r>
              <a:rPr lang="en-US" b="1" i="0" dirty="0">
                <a:effectLst/>
                <a:latin typeface="Montserrat" panose="00000500000000000000" pitchFamily="2" charset="0"/>
              </a:rPr>
              <a:t>switch</a:t>
            </a:r>
            <a:r>
              <a:rPr lang="en-US" b="0" i="0" dirty="0">
                <a:effectLst/>
                <a:latin typeface="Montserrat" panose="00000500000000000000" pitchFamily="2" charset="0"/>
              </a:rPr>
              <a:t> (num){  </a:t>
            </a:r>
          </a:p>
          <a:p>
            <a:pPr marL="0" indent="0" algn="l">
              <a:buNone/>
            </a:pPr>
            <a:r>
              <a:rPr lang="en-US" b="1" i="0" dirty="0">
                <a:effectLst/>
                <a:latin typeface="Montserrat" panose="00000500000000000000" pitchFamily="2" charset="0"/>
              </a:rPr>
              <a:t>case</a:t>
            </a:r>
            <a:r>
              <a:rPr lang="en-US" b="0" i="0" dirty="0">
                <a:effectLst/>
                <a:latin typeface="Montserrat" panose="00000500000000000000" pitchFamily="2" charset="0"/>
              </a:rPr>
              <a:t> 0: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("number is 0");  </a:t>
            </a:r>
          </a:p>
          <a:p>
            <a:pPr marL="0" indent="0" algn="l">
              <a:buNone/>
            </a:pPr>
            <a:r>
              <a:rPr lang="en-US" b="1" i="0" dirty="0">
                <a:effectLst/>
                <a:latin typeface="Montserrat" panose="00000500000000000000" pitchFamily="2" charset="0"/>
              </a:rPr>
              <a:t>break</a:t>
            </a: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case</a:t>
            </a:r>
            <a:r>
              <a:rPr lang="en-US" b="0" i="0" dirty="0">
                <a:effectLst/>
                <a:latin typeface="Montserrat" panose="00000500000000000000" pitchFamily="2" charset="0"/>
              </a:rPr>
              <a:t> 1: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("number is 1");  </a:t>
            </a:r>
          </a:p>
          <a:p>
            <a:pPr marL="0" indent="0" algn="l">
              <a:buNone/>
            </a:pPr>
            <a:r>
              <a:rPr lang="en-US" b="1" i="0" dirty="0">
                <a:effectLst/>
                <a:latin typeface="Montserrat" panose="00000500000000000000" pitchFamily="2" charset="0"/>
              </a:rPr>
              <a:t>break</a:t>
            </a: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default</a:t>
            </a:r>
            <a:r>
              <a:rPr lang="en-US" b="0" i="0" dirty="0">
                <a:effectLst/>
                <a:latin typeface="Montserrat" panose="00000500000000000000" pitchFamily="2" charset="0"/>
              </a:rPr>
              <a:t>: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(num);  </a:t>
            </a:r>
          </a:p>
          <a:p>
            <a:pPr marL="0" indent="0" algn="l">
              <a:buNone/>
            </a:pPr>
            <a:r>
              <a:rPr lang="en-US" b="0" i="0" dirty="0">
                <a:effectLst/>
                <a:latin typeface="Montserrat" panose="00000500000000000000" pitchFamily="2" charset="0"/>
              </a:rPr>
              <a:t>}}}</a:t>
            </a:r>
          </a:p>
          <a:p>
            <a:endParaRPr lang="en-US" dirty="0"/>
          </a:p>
        </p:txBody>
      </p:sp>
    </p:spTree>
    <p:extLst>
      <p:ext uri="{BB962C8B-B14F-4D97-AF65-F5344CB8AC3E}">
        <p14:creationId xmlns:p14="http://schemas.microsoft.com/office/powerpoint/2010/main" val="1979424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CE87-E473-6DEC-5A69-40C74F37B9EA}"/>
              </a:ext>
            </a:extLst>
          </p:cNvPr>
          <p:cNvSpPr>
            <a:spLocks noGrp="1"/>
          </p:cNvSpPr>
          <p:nvPr>
            <p:ph type="title"/>
          </p:nvPr>
        </p:nvSpPr>
        <p:spPr>
          <a:xfrm>
            <a:off x="1451579" y="402771"/>
            <a:ext cx="9603275" cy="1049235"/>
          </a:xfrm>
        </p:spPr>
        <p:txBody>
          <a:bodyPr/>
          <a:lstStyle/>
          <a:p>
            <a:r>
              <a:rPr lang="en-US" b="0" i="0" dirty="0">
                <a:solidFill>
                  <a:srgbClr val="1D1D27"/>
                </a:solidFill>
                <a:effectLst/>
                <a:latin typeface="Montserrat" panose="00000500000000000000" pitchFamily="2" charset="0"/>
              </a:rPr>
              <a:t>Java Nested Switch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9F494D9A-2FBC-AA2B-C398-F73FBA00A352}"/>
              </a:ext>
            </a:extLst>
          </p:cNvPr>
          <p:cNvSpPr>
            <a:spLocks noGrp="1"/>
          </p:cNvSpPr>
          <p:nvPr>
            <p:ph idx="1"/>
          </p:nvPr>
        </p:nvSpPr>
        <p:spPr>
          <a:xfrm>
            <a:off x="548640" y="1465212"/>
            <a:ext cx="6949441" cy="5184969"/>
          </a:xfrm>
        </p:spPr>
        <p:txBody>
          <a:bodyPr>
            <a:normAutofit fontScale="92500" lnSpcReduction="10000"/>
          </a:bodyPr>
          <a:lstStyle/>
          <a:p>
            <a:r>
              <a:rPr lang="en-US" dirty="0"/>
              <a:t>In Java, a </a:t>
            </a:r>
            <a:r>
              <a:rPr lang="en-US" b="1" dirty="0"/>
              <a:t>nested switch-case</a:t>
            </a:r>
            <a:r>
              <a:rPr lang="en-US" dirty="0"/>
              <a:t> is a switch statement inside another switch statement. This allows you to further refine the decision-making process based on more conditions.</a:t>
            </a:r>
          </a:p>
          <a:p>
            <a:pPr marL="0" indent="0">
              <a:buNone/>
            </a:pPr>
            <a:r>
              <a:rPr lang="en-US" dirty="0"/>
              <a:t>switch (expression1) {</a:t>
            </a:r>
          </a:p>
          <a:p>
            <a:pPr marL="0" indent="0">
              <a:buNone/>
            </a:pPr>
            <a:r>
              <a:rPr lang="en-US" dirty="0"/>
              <a:t>    case value1:</a:t>
            </a:r>
          </a:p>
          <a:p>
            <a:pPr marL="0" indent="0">
              <a:buNone/>
            </a:pPr>
            <a:r>
              <a:rPr lang="en-US" dirty="0"/>
              <a:t>        // some code for outer switch case</a:t>
            </a:r>
          </a:p>
          <a:p>
            <a:pPr marL="0" indent="0">
              <a:buNone/>
            </a:pPr>
            <a:r>
              <a:rPr lang="en-US" dirty="0"/>
              <a:t>        switch (expression2) {</a:t>
            </a:r>
          </a:p>
          <a:p>
            <a:pPr marL="0" indent="0">
              <a:buNone/>
            </a:pPr>
            <a:r>
              <a:rPr lang="en-US" dirty="0"/>
              <a:t>            case value2:</a:t>
            </a:r>
          </a:p>
          <a:p>
            <a:pPr marL="0" indent="0">
              <a:buNone/>
            </a:pPr>
            <a:r>
              <a:rPr lang="en-US" dirty="0"/>
              <a:t>                // some code for inner switch case</a:t>
            </a:r>
          </a:p>
          <a:p>
            <a:pPr marL="0" indent="0">
              <a:buNone/>
            </a:pPr>
            <a:r>
              <a:rPr lang="en-US" dirty="0"/>
              <a:t>                break;</a:t>
            </a:r>
          </a:p>
          <a:p>
            <a:pPr marL="0" indent="0">
              <a:buNone/>
            </a:pPr>
            <a:r>
              <a:rPr lang="en-US" dirty="0"/>
              <a:t>            case value3:</a:t>
            </a:r>
          </a:p>
          <a:p>
            <a:pPr marL="0" indent="0">
              <a:buNone/>
            </a:pPr>
            <a:r>
              <a:rPr lang="en-US" dirty="0"/>
              <a:t>                // some code for inner switch case</a:t>
            </a:r>
          </a:p>
          <a:p>
            <a:pPr marL="0" indent="0">
              <a:buNone/>
            </a:pPr>
            <a:endParaRPr lang="en-US" dirty="0"/>
          </a:p>
        </p:txBody>
      </p:sp>
      <p:sp>
        <p:nvSpPr>
          <p:cNvPr id="5" name="TextBox 4">
            <a:extLst>
              <a:ext uri="{FF2B5EF4-FFF2-40B4-BE49-F238E27FC236}">
                <a16:creationId xmlns:a16="http://schemas.microsoft.com/office/drawing/2014/main" id="{123C1190-D9E8-59B3-ABE7-ECBB7A5598BC}"/>
              </a:ext>
            </a:extLst>
          </p:cNvPr>
          <p:cNvSpPr txBox="1"/>
          <p:nvPr/>
        </p:nvSpPr>
        <p:spPr>
          <a:xfrm>
            <a:off x="7498081" y="2488035"/>
            <a:ext cx="4394660" cy="3139321"/>
          </a:xfrm>
          <a:prstGeom prst="rect">
            <a:avLst/>
          </a:prstGeom>
          <a:noFill/>
        </p:spPr>
        <p:txBody>
          <a:bodyPr wrap="square">
            <a:spAutoFit/>
          </a:bodyPr>
          <a:lstStyle/>
          <a:p>
            <a:pPr marL="0" indent="0">
              <a:buNone/>
            </a:pPr>
            <a:r>
              <a:rPr lang="en-US" dirty="0"/>
              <a:t> break;</a:t>
            </a:r>
          </a:p>
          <a:p>
            <a:pPr marL="0" indent="0">
              <a:buNone/>
            </a:pPr>
            <a:r>
              <a:rPr lang="en-US" dirty="0"/>
              <a:t>            default:</a:t>
            </a:r>
          </a:p>
          <a:p>
            <a:pPr marL="0" indent="0">
              <a:buNone/>
            </a:pPr>
            <a:r>
              <a:rPr lang="en-US" dirty="0"/>
              <a:t>                // default code for inner switch</a:t>
            </a:r>
          </a:p>
          <a:p>
            <a:pPr marL="0" indent="0">
              <a:buNone/>
            </a:pPr>
            <a:r>
              <a:rPr lang="en-US" dirty="0"/>
              <a:t>        }</a:t>
            </a:r>
          </a:p>
          <a:p>
            <a:pPr marL="0" indent="0">
              <a:buNone/>
            </a:pPr>
            <a:r>
              <a:rPr lang="en-US" dirty="0"/>
              <a:t>        break;</a:t>
            </a:r>
          </a:p>
          <a:p>
            <a:pPr marL="0" indent="0">
              <a:buNone/>
            </a:pPr>
            <a:r>
              <a:rPr lang="en-US" dirty="0"/>
              <a:t>    case value4:</a:t>
            </a:r>
          </a:p>
          <a:p>
            <a:pPr marL="0" indent="0">
              <a:buNone/>
            </a:pPr>
            <a:r>
              <a:rPr lang="en-US" dirty="0"/>
              <a:t>        // code for another outer switch case</a:t>
            </a:r>
          </a:p>
          <a:p>
            <a:pPr marL="0" indent="0">
              <a:buNone/>
            </a:pPr>
            <a:r>
              <a:rPr lang="en-US" dirty="0"/>
              <a:t>        break;</a:t>
            </a:r>
          </a:p>
          <a:p>
            <a:pPr marL="0" indent="0">
              <a:buNone/>
            </a:pPr>
            <a:r>
              <a:rPr lang="en-US" dirty="0"/>
              <a:t>    default:</a:t>
            </a:r>
          </a:p>
          <a:p>
            <a:pPr marL="0" indent="0">
              <a:buNone/>
            </a:pPr>
            <a:r>
              <a:rPr lang="en-US" dirty="0"/>
              <a:t>        // default code for outer switch</a:t>
            </a:r>
          </a:p>
          <a:p>
            <a:pPr marL="0" indent="0">
              <a:buNone/>
            </a:pPr>
            <a:r>
              <a:rPr lang="en-US" dirty="0"/>
              <a:t>}</a:t>
            </a:r>
          </a:p>
        </p:txBody>
      </p:sp>
    </p:spTree>
    <p:extLst>
      <p:ext uri="{BB962C8B-B14F-4D97-AF65-F5344CB8AC3E}">
        <p14:creationId xmlns:p14="http://schemas.microsoft.com/office/powerpoint/2010/main" val="19221901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9A58-2363-A5B8-65E7-C8D2DD7F791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0F0560F-5E91-D324-B905-736373098AC7}"/>
              </a:ext>
            </a:extLst>
          </p:cNvPr>
          <p:cNvSpPr>
            <a:spLocks noGrp="1"/>
          </p:cNvSpPr>
          <p:nvPr>
            <p:ph idx="1"/>
          </p:nvPr>
        </p:nvSpPr>
        <p:spPr>
          <a:xfrm>
            <a:off x="296549" y="2015732"/>
            <a:ext cx="4780778" cy="4276784"/>
          </a:xfrm>
        </p:spPr>
        <p:txBody>
          <a:bodyPr>
            <a:normAutofit fontScale="85000" lnSpcReduction="20000"/>
          </a:bodyPr>
          <a:lstStyle/>
          <a:p>
            <a:r>
              <a:rPr lang="en-US" dirty="0"/>
              <a:t>public class </a:t>
            </a:r>
            <a:r>
              <a:rPr lang="en-US" dirty="0" err="1"/>
              <a:t>NestedSwitchExample</a:t>
            </a:r>
            <a:r>
              <a:rPr lang="en-US" dirty="0"/>
              <a:t> {</a:t>
            </a:r>
          </a:p>
          <a:p>
            <a:r>
              <a:rPr lang="en-US" dirty="0"/>
              <a:t>    public static void main(String[] </a:t>
            </a:r>
            <a:r>
              <a:rPr lang="en-US" dirty="0" err="1"/>
              <a:t>args</a:t>
            </a:r>
            <a:r>
              <a:rPr lang="en-US" dirty="0"/>
              <a:t>) {</a:t>
            </a:r>
          </a:p>
          <a:p>
            <a:r>
              <a:rPr lang="en-US" dirty="0"/>
              <a:t>        int day = 2;</a:t>
            </a:r>
          </a:p>
          <a:p>
            <a:r>
              <a:rPr lang="en-US" dirty="0"/>
              <a:t>        String </a:t>
            </a:r>
            <a:r>
              <a:rPr lang="en-US" dirty="0" err="1"/>
              <a:t>mealTime</a:t>
            </a:r>
            <a:r>
              <a:rPr lang="en-US" dirty="0"/>
              <a:t> = "Lunch";</a:t>
            </a:r>
          </a:p>
          <a:p>
            <a:endParaRPr lang="en-US" dirty="0"/>
          </a:p>
          <a:p>
            <a:r>
              <a:rPr lang="en-US" dirty="0"/>
              <a:t>        switch (day) {</a:t>
            </a:r>
          </a:p>
          <a:p>
            <a:r>
              <a:rPr lang="en-US" dirty="0"/>
              <a:t>            case 1:</a:t>
            </a:r>
          </a:p>
          <a:p>
            <a:r>
              <a:rPr lang="en-US" dirty="0"/>
              <a:t>                </a:t>
            </a:r>
            <a:r>
              <a:rPr lang="en-US" dirty="0" err="1"/>
              <a:t>System.out.println</a:t>
            </a:r>
            <a:r>
              <a:rPr lang="en-US" dirty="0"/>
              <a:t>("Monday");</a:t>
            </a:r>
          </a:p>
          <a:p>
            <a:r>
              <a:rPr lang="en-US" dirty="0"/>
              <a:t>                break;</a:t>
            </a:r>
          </a:p>
          <a:p>
            <a:r>
              <a:rPr lang="en-US" dirty="0"/>
              <a:t>            case 2:</a:t>
            </a:r>
          </a:p>
          <a:p>
            <a:r>
              <a:rPr lang="en-US" dirty="0"/>
              <a:t>                </a:t>
            </a:r>
            <a:r>
              <a:rPr lang="en-US" dirty="0" err="1"/>
              <a:t>System.out.println</a:t>
            </a:r>
            <a:r>
              <a:rPr lang="en-US" dirty="0"/>
              <a:t>("Tuesday");</a:t>
            </a:r>
          </a:p>
          <a:p>
            <a:endParaRPr lang="en-US" dirty="0"/>
          </a:p>
          <a:p>
            <a:endParaRPr lang="en-US" dirty="0"/>
          </a:p>
        </p:txBody>
      </p:sp>
      <p:sp>
        <p:nvSpPr>
          <p:cNvPr id="5" name="TextBox 4">
            <a:extLst>
              <a:ext uri="{FF2B5EF4-FFF2-40B4-BE49-F238E27FC236}">
                <a16:creationId xmlns:a16="http://schemas.microsoft.com/office/drawing/2014/main" id="{94C9A703-C381-C50F-3852-C649B8383848}"/>
              </a:ext>
            </a:extLst>
          </p:cNvPr>
          <p:cNvSpPr txBox="1"/>
          <p:nvPr/>
        </p:nvSpPr>
        <p:spPr>
          <a:xfrm>
            <a:off x="5789425" y="931682"/>
            <a:ext cx="6106026" cy="5632311"/>
          </a:xfrm>
          <a:prstGeom prst="rect">
            <a:avLst/>
          </a:prstGeom>
          <a:noFill/>
        </p:spPr>
        <p:txBody>
          <a:bodyPr wrap="square">
            <a:spAutoFit/>
          </a:bodyPr>
          <a:lstStyle/>
          <a:p>
            <a:r>
              <a:rPr lang="en-US" dirty="0"/>
              <a:t> // Nested switch for meal times</a:t>
            </a:r>
          </a:p>
          <a:p>
            <a:r>
              <a:rPr lang="en-US" dirty="0"/>
              <a:t>                switch (</a:t>
            </a:r>
            <a:r>
              <a:rPr lang="en-US" dirty="0" err="1"/>
              <a:t>mealTime</a:t>
            </a:r>
            <a:r>
              <a:rPr lang="en-US" dirty="0"/>
              <a:t>) {</a:t>
            </a:r>
          </a:p>
          <a:p>
            <a:r>
              <a:rPr lang="en-US" dirty="0"/>
              <a:t>                    case "Breakfast":</a:t>
            </a:r>
          </a:p>
          <a:p>
            <a:r>
              <a:rPr lang="en-US" dirty="0"/>
              <a:t>                        </a:t>
            </a:r>
            <a:r>
              <a:rPr lang="en-US" dirty="0" err="1"/>
              <a:t>System.out.println</a:t>
            </a:r>
            <a:r>
              <a:rPr lang="en-US" dirty="0"/>
              <a:t>("Pancakes for breakfast.");</a:t>
            </a:r>
          </a:p>
          <a:p>
            <a:r>
              <a:rPr lang="en-US" dirty="0"/>
              <a:t>                        break;</a:t>
            </a:r>
          </a:p>
          <a:p>
            <a:r>
              <a:rPr lang="en-US" dirty="0"/>
              <a:t>                    case "Lunch":</a:t>
            </a:r>
          </a:p>
          <a:p>
            <a:r>
              <a:rPr lang="en-US" dirty="0"/>
              <a:t>                        </a:t>
            </a:r>
            <a:r>
              <a:rPr lang="en-US" dirty="0" err="1"/>
              <a:t>System.out.println</a:t>
            </a:r>
            <a:r>
              <a:rPr lang="en-US" dirty="0"/>
              <a:t>("Sandwich for lunch.");</a:t>
            </a:r>
          </a:p>
          <a:p>
            <a:r>
              <a:rPr lang="en-US" dirty="0"/>
              <a:t>                        break;</a:t>
            </a:r>
          </a:p>
          <a:p>
            <a:r>
              <a:rPr lang="en-US" dirty="0"/>
              <a:t>                    case "Dinner":</a:t>
            </a:r>
          </a:p>
          <a:p>
            <a:r>
              <a:rPr lang="en-US" dirty="0"/>
              <a:t>                        </a:t>
            </a:r>
            <a:r>
              <a:rPr lang="en-US" dirty="0" err="1"/>
              <a:t>System.out.println</a:t>
            </a:r>
            <a:r>
              <a:rPr lang="en-US" dirty="0"/>
              <a:t>("Pasta for dinner.");</a:t>
            </a:r>
          </a:p>
          <a:p>
            <a:r>
              <a:rPr lang="en-US" dirty="0"/>
              <a:t>                        break;</a:t>
            </a:r>
          </a:p>
          <a:p>
            <a:r>
              <a:rPr lang="en-US" dirty="0"/>
              <a:t>                    default:</a:t>
            </a:r>
          </a:p>
          <a:p>
            <a:r>
              <a:rPr lang="en-US" dirty="0"/>
              <a:t>                        </a:t>
            </a:r>
            <a:r>
              <a:rPr lang="en-US" dirty="0" err="1"/>
              <a:t>System.out.println</a:t>
            </a:r>
            <a:r>
              <a:rPr lang="en-US" dirty="0"/>
              <a:t>("Invalid meal time.");</a:t>
            </a:r>
          </a:p>
          <a:p>
            <a:r>
              <a:rPr lang="en-US" dirty="0"/>
              <a:t>                }</a:t>
            </a:r>
          </a:p>
          <a:p>
            <a:r>
              <a:rPr lang="en-US" dirty="0"/>
              <a:t>                break;</a:t>
            </a:r>
          </a:p>
          <a:p>
            <a:r>
              <a:rPr lang="en-US" dirty="0"/>
              <a:t>            default:</a:t>
            </a:r>
          </a:p>
          <a:p>
            <a:r>
              <a:rPr lang="en-US" dirty="0"/>
              <a:t>                </a:t>
            </a:r>
            <a:r>
              <a:rPr lang="en-US" dirty="0" err="1"/>
              <a:t>System.out.println</a:t>
            </a:r>
            <a:r>
              <a:rPr lang="en-US" dirty="0"/>
              <a:t>("Invalid day.");</a:t>
            </a:r>
          </a:p>
          <a:p>
            <a:r>
              <a:rPr lang="en-US" dirty="0"/>
              <a:t>        }</a:t>
            </a:r>
          </a:p>
          <a:p>
            <a:r>
              <a:rPr lang="en-US" dirty="0"/>
              <a:t>    }</a:t>
            </a:r>
          </a:p>
          <a:p>
            <a:r>
              <a:rPr lang="en-US" dirty="0"/>
              <a:t>}</a:t>
            </a:r>
          </a:p>
        </p:txBody>
      </p:sp>
    </p:spTree>
    <p:extLst>
      <p:ext uri="{BB962C8B-B14F-4D97-AF65-F5344CB8AC3E}">
        <p14:creationId xmlns:p14="http://schemas.microsoft.com/office/powerpoint/2010/main" val="336834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148-5CF5-2769-D5D9-ABDA8523DB3E}"/>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Loops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A529E753-D30A-870E-0774-C648838EE39C}"/>
              </a:ext>
            </a:extLst>
          </p:cNvPr>
          <p:cNvSpPr>
            <a:spLocks noGrp="1"/>
          </p:cNvSpPr>
          <p:nvPr>
            <p:ph idx="1"/>
          </p:nvPr>
        </p:nvSpPr>
        <p:spPr>
          <a:xfrm>
            <a:off x="211875" y="1450848"/>
            <a:ext cx="11854620" cy="3878459"/>
          </a:xfrm>
        </p:spPr>
        <p:txBody>
          <a:bodyPr/>
          <a:lstStyle/>
          <a:p>
            <a:pPr algn="just"/>
            <a:r>
              <a:rPr lang="en-US" b="0" i="0" dirty="0">
                <a:solidFill>
                  <a:srgbClr val="2B2A29"/>
                </a:solidFill>
                <a:effectLst/>
                <a:latin typeface="Montserrat" panose="00000500000000000000" pitchFamily="2" charset="0"/>
              </a:rPr>
              <a:t>The Java </a:t>
            </a:r>
            <a:r>
              <a:rPr lang="en-US" b="0" i="1" dirty="0">
                <a:solidFill>
                  <a:srgbClr val="2B2A29"/>
                </a:solidFill>
                <a:effectLst/>
                <a:latin typeface="Montserrat" panose="00000500000000000000" pitchFamily="2" charset="0"/>
              </a:rPr>
              <a:t>for loop</a:t>
            </a:r>
            <a:r>
              <a:rPr lang="en-US" b="0" i="0" dirty="0">
                <a:solidFill>
                  <a:srgbClr val="2B2A29"/>
                </a:solidFill>
                <a:effectLst/>
                <a:latin typeface="Montserrat" panose="00000500000000000000" pitchFamily="2" charset="0"/>
              </a:rPr>
              <a:t> is used to iterate a part of the program several times. If the number of iteration is </a:t>
            </a:r>
            <a:r>
              <a:rPr lang="en-US" b="1" i="0" dirty="0">
                <a:solidFill>
                  <a:srgbClr val="2B2A29"/>
                </a:solidFill>
                <a:effectLst/>
                <a:latin typeface="Montserrat" panose="00000500000000000000" pitchFamily="2" charset="0"/>
              </a:rPr>
              <a:t>fixed</a:t>
            </a:r>
            <a:r>
              <a:rPr lang="en-US" b="0" i="0" dirty="0">
                <a:solidFill>
                  <a:srgbClr val="2B2A29"/>
                </a:solidFill>
                <a:effectLst/>
                <a:latin typeface="Montserrat" panose="00000500000000000000" pitchFamily="2" charset="0"/>
              </a:rPr>
              <a:t>, it is recommended to use for loop.</a:t>
            </a:r>
          </a:p>
          <a:p>
            <a:pPr algn="just"/>
            <a:r>
              <a:rPr lang="en-US" b="0" i="0" dirty="0">
                <a:solidFill>
                  <a:srgbClr val="2B2A29"/>
                </a:solidFill>
                <a:effectLst/>
                <a:latin typeface="Montserrat" panose="00000500000000000000" pitchFamily="2" charset="0"/>
              </a:rPr>
              <a:t>There are three types of for loops in Java.</a:t>
            </a:r>
          </a:p>
          <a:p>
            <a:pPr marL="0" indent="0">
              <a:buNone/>
            </a:pPr>
            <a:endParaRPr lang="en-US" dirty="0"/>
          </a:p>
        </p:txBody>
      </p:sp>
      <p:pic>
        <p:nvPicPr>
          <p:cNvPr id="7170" name="Picture 2" descr="Loops in Java">
            <a:extLst>
              <a:ext uri="{FF2B5EF4-FFF2-40B4-BE49-F238E27FC236}">
                <a16:creationId xmlns:a16="http://schemas.microsoft.com/office/drawing/2014/main" id="{F03C7207-A60B-FB62-2E57-E898C85AE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216" y="2743199"/>
            <a:ext cx="8266176"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821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A699-216A-1559-AD98-F98ADCA245B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Simple for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06992A34-8364-27F6-5830-CF9CDF454C05}"/>
              </a:ext>
            </a:extLst>
          </p:cNvPr>
          <p:cNvSpPr>
            <a:spLocks noGrp="1"/>
          </p:cNvSpPr>
          <p:nvPr>
            <p:ph idx="1"/>
          </p:nvPr>
        </p:nvSpPr>
        <p:spPr>
          <a:xfrm>
            <a:off x="329184" y="2015732"/>
            <a:ext cx="11618975" cy="3812044"/>
          </a:xfrm>
        </p:spPr>
        <p:txBody>
          <a:bodyPr>
            <a:normAutofit fontScale="85000" lnSpcReduction="10000"/>
          </a:bodyPr>
          <a:lstStyle/>
          <a:p>
            <a:pPr algn="just"/>
            <a:r>
              <a:rPr lang="en-US" b="0" i="0" dirty="0">
                <a:solidFill>
                  <a:srgbClr val="2B2A29"/>
                </a:solidFill>
                <a:effectLst/>
                <a:latin typeface="Montserrat" panose="00000500000000000000" pitchFamily="2" charset="0"/>
              </a:rPr>
              <a:t>A simple for loop is the same as </a:t>
            </a:r>
            <a:r>
              <a:rPr lang="en-US" b="0" i="0" u="none" strike="noStrike" dirty="0">
                <a:solidFill>
                  <a:srgbClr val="008000"/>
                </a:solidFill>
                <a:effectLst/>
                <a:latin typeface="Montserrat" panose="00000500000000000000" pitchFamily="2" charset="0"/>
                <a:hlinkClick r:id="rId2"/>
              </a:rPr>
              <a:t>C</a:t>
            </a:r>
            <a:r>
              <a:rPr lang="en-US" b="0" i="0" dirty="0">
                <a:solidFill>
                  <a:srgbClr val="2B2A29"/>
                </a:solidFill>
                <a:effectLst/>
                <a:latin typeface="Montserrat" panose="00000500000000000000" pitchFamily="2" charset="0"/>
              </a:rPr>
              <a:t>/</a:t>
            </a:r>
            <a:r>
              <a:rPr lang="en-US" b="0" i="0" u="none" strike="noStrike" dirty="0">
                <a:solidFill>
                  <a:srgbClr val="008000"/>
                </a:solidFill>
                <a:effectLst/>
                <a:latin typeface="Montserrat" panose="00000500000000000000" pitchFamily="2" charset="0"/>
                <a:hlinkClick r:id="rId3"/>
              </a:rPr>
              <a:t>C++</a:t>
            </a:r>
            <a:r>
              <a:rPr lang="en-US" b="0" i="0" dirty="0">
                <a:solidFill>
                  <a:srgbClr val="2B2A29"/>
                </a:solidFill>
                <a:effectLst/>
                <a:latin typeface="Montserrat" panose="00000500000000000000" pitchFamily="2" charset="0"/>
              </a:rPr>
              <a:t>. We can initialize the </a:t>
            </a:r>
            <a:r>
              <a:rPr lang="en-US" b="0" i="0" u="none" strike="noStrike" dirty="0">
                <a:solidFill>
                  <a:srgbClr val="008000"/>
                </a:solidFill>
                <a:effectLst/>
                <a:latin typeface="Montserrat" panose="00000500000000000000" pitchFamily="2" charset="0"/>
                <a:hlinkClick r:id="rId4"/>
              </a:rPr>
              <a:t>variable</a:t>
            </a:r>
            <a:r>
              <a:rPr lang="en-US" b="0" i="0" dirty="0">
                <a:solidFill>
                  <a:srgbClr val="2B2A29"/>
                </a:solidFill>
                <a:effectLst/>
                <a:latin typeface="Montserrat" panose="00000500000000000000" pitchFamily="2" charset="0"/>
              </a:rPr>
              <a:t>, check condition and increment/decrement value. It consists of four parts:</a:t>
            </a:r>
          </a:p>
          <a:p>
            <a:pPr algn="just">
              <a:buFont typeface="+mj-lt"/>
              <a:buAutoNum type="arabicPeriod"/>
            </a:pPr>
            <a:r>
              <a:rPr lang="en-US" b="1" i="0" dirty="0">
                <a:solidFill>
                  <a:srgbClr val="2B2A29"/>
                </a:solidFill>
                <a:effectLst/>
                <a:latin typeface="Montserrat" panose="00000500000000000000" pitchFamily="2" charset="0"/>
              </a:rPr>
              <a:t>Initialization</a:t>
            </a:r>
            <a:r>
              <a:rPr lang="en-US" b="0" i="0" dirty="0">
                <a:solidFill>
                  <a:srgbClr val="2B2A29"/>
                </a:solidFill>
                <a:effectLst/>
                <a:latin typeface="Montserrat" panose="00000500000000000000" pitchFamily="2" charset="0"/>
              </a:rPr>
              <a:t>: It is the initial condition which is executed once when the loop starts. Here, we can initialize the variable, or we can use an already initialized variable. It is an optional condition.</a:t>
            </a:r>
          </a:p>
          <a:p>
            <a:pPr algn="just">
              <a:buFont typeface="+mj-lt"/>
              <a:buAutoNum type="arabicPeriod"/>
            </a:pPr>
            <a:r>
              <a:rPr lang="en-US" b="1" i="0" dirty="0">
                <a:solidFill>
                  <a:srgbClr val="2B2A29"/>
                </a:solidFill>
                <a:effectLst/>
                <a:latin typeface="Montserrat" panose="00000500000000000000" pitchFamily="2" charset="0"/>
              </a:rPr>
              <a:t>Condition</a:t>
            </a:r>
            <a:r>
              <a:rPr lang="en-US" b="0" i="0" dirty="0">
                <a:solidFill>
                  <a:srgbClr val="2B2A29"/>
                </a:solidFill>
                <a:effectLst/>
                <a:latin typeface="Montserrat" panose="00000500000000000000" pitchFamily="2" charset="0"/>
              </a:rPr>
              <a:t>: It is the second condition which is executed each time to test the condition of the loop. It continues execution until the condition is false. It must return </a:t>
            </a:r>
            <a:r>
              <a:rPr lang="en-US" b="0" i="0" dirty="0" err="1">
                <a:solidFill>
                  <a:srgbClr val="2B2A29"/>
                </a:solidFill>
                <a:effectLst/>
                <a:latin typeface="Montserrat" panose="00000500000000000000" pitchFamily="2" charset="0"/>
              </a:rPr>
              <a:t>boolean</a:t>
            </a:r>
            <a:r>
              <a:rPr lang="en-US" b="0" i="0" dirty="0">
                <a:solidFill>
                  <a:srgbClr val="2B2A29"/>
                </a:solidFill>
                <a:effectLst/>
                <a:latin typeface="Montserrat" panose="00000500000000000000" pitchFamily="2" charset="0"/>
              </a:rPr>
              <a:t> value either true or false. It is an optional condition.</a:t>
            </a:r>
          </a:p>
          <a:p>
            <a:pPr algn="just">
              <a:buFont typeface="+mj-lt"/>
              <a:buAutoNum type="arabicPeriod"/>
            </a:pPr>
            <a:r>
              <a:rPr lang="en-US" b="1" i="0" dirty="0">
                <a:solidFill>
                  <a:srgbClr val="2B2A29"/>
                </a:solidFill>
                <a:effectLst/>
                <a:latin typeface="Montserrat" panose="00000500000000000000" pitchFamily="2" charset="0"/>
              </a:rPr>
              <a:t>Increment/Decrement</a:t>
            </a:r>
            <a:r>
              <a:rPr lang="en-US" b="0" i="0" dirty="0">
                <a:solidFill>
                  <a:srgbClr val="2B2A29"/>
                </a:solidFill>
                <a:effectLst/>
                <a:latin typeface="Montserrat" panose="00000500000000000000" pitchFamily="2" charset="0"/>
              </a:rPr>
              <a:t>: It increments or decrements the variable value. It is an optional condition.</a:t>
            </a:r>
          </a:p>
          <a:p>
            <a:pPr algn="just">
              <a:buFont typeface="+mj-lt"/>
              <a:buAutoNum type="arabicPeriod"/>
            </a:pPr>
            <a:r>
              <a:rPr lang="en-US" b="1" i="0" dirty="0">
                <a:solidFill>
                  <a:srgbClr val="2B2A29"/>
                </a:solidFill>
                <a:effectLst/>
                <a:latin typeface="Montserrat" panose="00000500000000000000" pitchFamily="2" charset="0"/>
              </a:rPr>
              <a:t>Statement</a:t>
            </a:r>
            <a:r>
              <a:rPr lang="en-US" b="0" i="0" dirty="0">
                <a:solidFill>
                  <a:srgbClr val="2B2A29"/>
                </a:solidFill>
                <a:effectLst/>
                <a:latin typeface="Montserrat" panose="00000500000000000000" pitchFamily="2" charset="0"/>
              </a:rPr>
              <a:t>: The statement of the loop is executed each time until the second condition is false.</a:t>
            </a:r>
          </a:p>
          <a:p>
            <a:endParaRPr lang="en-US" dirty="0"/>
          </a:p>
        </p:txBody>
      </p:sp>
    </p:spTree>
    <p:extLst>
      <p:ext uri="{BB962C8B-B14F-4D97-AF65-F5344CB8AC3E}">
        <p14:creationId xmlns:p14="http://schemas.microsoft.com/office/powerpoint/2010/main" val="113674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D802-D4AA-44E4-8AA6-7248D290BD8A}"/>
              </a:ext>
            </a:extLst>
          </p:cNvPr>
          <p:cNvSpPr>
            <a:spLocks noGrp="1"/>
          </p:cNvSpPr>
          <p:nvPr>
            <p:ph type="title"/>
          </p:nvPr>
        </p:nvSpPr>
        <p:spPr/>
        <p:txBody>
          <a:bodyPr/>
          <a:lstStyle/>
          <a:p>
            <a:pPr algn="ctr"/>
            <a:r>
              <a:rPr lang="en-US" sz="2400" b="1" dirty="0">
                <a:latin typeface="Calibri" panose="020F0502020204030204" pitchFamily="34" charset="0"/>
                <a:cs typeface="Calibri" panose="020F0502020204030204" pitchFamily="34" charset="0"/>
              </a:rPr>
              <a:t>5. Event-Driven Programming</a:t>
            </a:r>
            <a:br>
              <a:rPr lang="en-US" b="1" dirty="0"/>
            </a:br>
            <a:endParaRPr lang="en-US" dirty="0"/>
          </a:p>
        </p:txBody>
      </p:sp>
      <p:sp>
        <p:nvSpPr>
          <p:cNvPr id="3" name="Content Placeholder 2">
            <a:extLst>
              <a:ext uri="{FF2B5EF4-FFF2-40B4-BE49-F238E27FC236}">
                <a16:creationId xmlns:a16="http://schemas.microsoft.com/office/drawing/2014/main" id="{CBFB221F-A30E-4169-9BDC-1D72C70D9F0E}"/>
              </a:ext>
            </a:extLst>
          </p:cNvPr>
          <p:cNvSpPr>
            <a:spLocks noGrp="1"/>
          </p:cNvSpPr>
          <p:nvPr>
            <p:ph idx="1"/>
          </p:nvPr>
        </p:nvSpPr>
        <p:spPr>
          <a:xfrm>
            <a:off x="609601" y="2015732"/>
            <a:ext cx="10445254" cy="3450613"/>
          </a:xfrm>
        </p:spPr>
        <p:txBody>
          <a:bodyPr/>
          <a:lstStyle/>
          <a:p>
            <a:r>
              <a:rPr lang="en-US" sz="1800" b="1" dirty="0">
                <a:latin typeface="Calibri" panose="020F0502020204030204" pitchFamily="34" charset="0"/>
                <a:cs typeface="Calibri" panose="020F0502020204030204" pitchFamily="34" charset="0"/>
              </a:rPr>
              <a:t>Event-Driven Programming</a:t>
            </a:r>
            <a:r>
              <a:rPr lang="en-US" sz="1800" dirty="0">
                <a:latin typeface="Calibri" panose="020F0502020204030204" pitchFamily="34" charset="0"/>
                <a:cs typeface="Calibri" panose="020F0502020204030204" pitchFamily="34" charset="0"/>
              </a:rPr>
              <a:t> is a paradigm where the flow of the program is determined by events such as user actions (clicks, key presses), sensor outputs, or messages from other programs. Java supports event-driven programming, particularly in GUI applications with the Swing and JavaFX libraries.</a:t>
            </a:r>
          </a:p>
          <a:p>
            <a:endParaRPr lang="en-US" dirty="0"/>
          </a:p>
        </p:txBody>
      </p:sp>
    </p:spTree>
    <p:extLst>
      <p:ext uri="{BB962C8B-B14F-4D97-AF65-F5344CB8AC3E}">
        <p14:creationId xmlns:p14="http://schemas.microsoft.com/office/powerpoint/2010/main" val="23708571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DBE-961C-AC2C-F289-7B8FCCE939C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6D5F2EB3-CF1F-BB75-8B05-086A19A80FC2}"/>
              </a:ext>
            </a:extLst>
          </p:cNvPr>
          <p:cNvSpPr>
            <a:spLocks noGrp="1"/>
          </p:cNvSpPr>
          <p:nvPr>
            <p:ph idx="1"/>
          </p:nvPr>
        </p:nvSpPr>
        <p:spPr>
          <a:xfrm>
            <a:off x="1451579" y="2015732"/>
            <a:ext cx="8989419" cy="3450613"/>
          </a:xfrm>
        </p:spPr>
        <p:txBody>
          <a:bodyPr/>
          <a:lstStyle/>
          <a:p>
            <a:pPr marL="0" indent="0" algn="l">
              <a:buNone/>
            </a:pPr>
            <a:r>
              <a:rPr lang="en-US" b="0" i="0" dirty="0">
                <a:solidFill>
                  <a:srgbClr val="2B2A29"/>
                </a:solidFill>
                <a:effectLst/>
                <a:latin typeface="Montserrat" panose="00000500000000000000" pitchFamily="2" charset="0"/>
              </a:rPr>
              <a:t>for(initialization; condition; increment/decrement){    </a:t>
            </a:r>
          </a:p>
          <a:p>
            <a:pPr marL="0" indent="0" algn="l">
              <a:buNone/>
            </a:pPr>
            <a:r>
              <a:rPr lang="en-US" b="0" i="0" dirty="0">
                <a:solidFill>
                  <a:srgbClr val="2B2A29"/>
                </a:solidFill>
                <a:effectLst/>
                <a:latin typeface="Montserrat" panose="00000500000000000000" pitchFamily="2" charset="0"/>
              </a:rPr>
              <a:t>//statement or code to be executed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1" dirty="0">
                <a:solidFill>
                  <a:srgbClr val="2B2A29"/>
                </a:solidFill>
                <a:latin typeface="Montserrat" panose="00000500000000000000" pitchFamily="2" charset="0"/>
              </a:rPr>
              <a:t>Flow chart</a:t>
            </a:r>
          </a:p>
          <a:p>
            <a:pPr marL="0" indent="0" algn="l">
              <a:buNone/>
            </a:pPr>
            <a:endParaRPr lang="en-US" b="1" dirty="0">
              <a:solidFill>
                <a:srgbClr val="2B2A29"/>
              </a:solidFill>
              <a:latin typeface="Montserrat" panose="00000500000000000000" pitchFamily="2" charset="0"/>
            </a:endParaRPr>
          </a:p>
          <a:p>
            <a:pPr marL="0" indent="0" algn="l">
              <a:buNone/>
            </a:pPr>
            <a:r>
              <a:rPr lang="en-US" b="0" i="0" dirty="0">
                <a:solidFill>
                  <a:srgbClr val="2B2A29"/>
                </a:solidFill>
                <a:effectLst/>
                <a:latin typeface="Montserrat" panose="00000500000000000000" pitchFamily="2" charset="0"/>
              </a:rPr>
              <a:t> </a:t>
            </a:r>
          </a:p>
          <a:p>
            <a:endParaRPr lang="en-US" dirty="0"/>
          </a:p>
        </p:txBody>
      </p:sp>
      <p:pic>
        <p:nvPicPr>
          <p:cNvPr id="8194" name="Picture 2" descr="for loop in java flowchart">
            <a:extLst>
              <a:ext uri="{FF2B5EF4-FFF2-40B4-BE49-F238E27FC236}">
                <a16:creationId xmlns:a16="http://schemas.microsoft.com/office/drawing/2014/main" id="{4094F473-88C5-D643-723E-D4FB589B5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408" y="334137"/>
            <a:ext cx="3974592" cy="571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8909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7F2-DA79-F392-A68F-3F37B66C52FD}"/>
              </a:ext>
            </a:extLst>
          </p:cNvPr>
          <p:cNvSpPr>
            <a:spLocks noGrp="1"/>
          </p:cNvSpPr>
          <p:nvPr>
            <p:ph type="title"/>
          </p:nvPr>
        </p:nvSpPr>
        <p:spPr/>
        <p:txBody>
          <a:bodyPr/>
          <a:lstStyle/>
          <a:p>
            <a:r>
              <a:rPr lang="en-US" dirty="0"/>
              <a:t>Example of for loop</a:t>
            </a:r>
          </a:p>
        </p:txBody>
      </p:sp>
      <p:sp>
        <p:nvSpPr>
          <p:cNvPr id="3" name="Content Placeholder 2">
            <a:extLst>
              <a:ext uri="{FF2B5EF4-FFF2-40B4-BE49-F238E27FC236}">
                <a16:creationId xmlns:a16="http://schemas.microsoft.com/office/drawing/2014/main" id="{67A110E2-433F-C728-79FF-4232119BA1F8}"/>
              </a:ext>
            </a:extLst>
          </p:cNvPr>
          <p:cNvSpPr>
            <a:spLocks noGrp="1"/>
          </p:cNvSpPr>
          <p:nvPr>
            <p:ph idx="1"/>
          </p:nvPr>
        </p:nvSpPr>
        <p:spPr>
          <a:xfrm>
            <a:off x="1267969" y="2015732"/>
            <a:ext cx="9786886" cy="4037749"/>
          </a:xfrm>
        </p:spPr>
        <p:txBody>
          <a:bodyPr>
            <a:normAutofit fontScale="85000" lnSpcReduction="20000"/>
          </a:bodyPr>
          <a:lstStyle/>
          <a:p>
            <a:pPr marL="0" indent="0" algn="l">
              <a:buNone/>
            </a:pPr>
            <a:r>
              <a:rPr lang="en-US" b="0" i="0" dirty="0">
                <a:solidFill>
                  <a:srgbClr val="2B2A29"/>
                </a:solidFill>
                <a:effectLst/>
                <a:latin typeface="Montserrat" panose="00000500000000000000" pitchFamily="2" charset="0"/>
              </a:rPr>
              <a:t>//Java Program to demonstrate the example of for loop  </a:t>
            </a:r>
          </a:p>
          <a:p>
            <a:pPr marL="0" indent="0" algn="l">
              <a:buNone/>
            </a:pPr>
            <a:r>
              <a:rPr lang="en-US" b="0" i="0" dirty="0">
                <a:solidFill>
                  <a:srgbClr val="2B2A29"/>
                </a:solidFill>
                <a:effectLst/>
                <a:latin typeface="Montserrat" panose="00000500000000000000" pitchFamily="2" charset="0"/>
              </a:rPr>
              <a:t>//which prints table of 1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ForExample</a:t>
            </a:r>
            <a:r>
              <a:rPr lang="en-US" b="0" i="0" dirty="0">
                <a:solidFill>
                  <a:srgbClr val="2B2A29"/>
                </a:solidFill>
                <a:effectLst/>
                <a:latin typeface="Montserrat" panose="00000500000000000000" pitchFamily="2" charset="0"/>
              </a:rPr>
              <a:t> {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//Code of Java for loop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;i&lt;=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;i++){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34635540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D29-A546-AB40-5C83-1628A9EB726F}"/>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Nested for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CA7ABB74-7090-5858-06E3-B23AB78EE1EA}"/>
              </a:ext>
            </a:extLst>
          </p:cNvPr>
          <p:cNvSpPr>
            <a:spLocks noGrp="1"/>
          </p:cNvSpPr>
          <p:nvPr>
            <p:ph idx="1"/>
          </p:nvPr>
        </p:nvSpPr>
        <p:spPr>
          <a:xfrm>
            <a:off x="541264" y="1853754"/>
            <a:ext cx="11423903" cy="4348492"/>
          </a:xfrm>
        </p:spPr>
        <p:txBody>
          <a:bodyPr>
            <a:normAutofit fontScale="77500" lnSpcReduction="20000"/>
          </a:bodyPr>
          <a:lstStyle/>
          <a:p>
            <a:r>
              <a:rPr lang="en-US" b="0" i="0" dirty="0">
                <a:solidFill>
                  <a:srgbClr val="2B2A29"/>
                </a:solidFill>
                <a:effectLst/>
                <a:latin typeface="Montserrat" panose="00000500000000000000" pitchFamily="2" charset="0"/>
              </a:rPr>
              <a:t>If we have a for loop inside the another loop, it is known as nested for loop. The inner loop executes completely whenever outer loop executes.</a:t>
            </a:r>
          </a:p>
          <a:p>
            <a:pPr marL="0" indent="0" algn="l">
              <a:buNone/>
            </a:pPr>
            <a:r>
              <a:rPr lang="en-US" b="0" i="0" dirty="0">
                <a:solidFill>
                  <a:srgbClr val="2B2A29"/>
                </a:solidFill>
                <a:effectLst/>
                <a:latin typeface="Montserrat" panose="00000500000000000000" pitchFamily="2" charset="0"/>
              </a:rPr>
              <a:t>public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NestedForExample</a:t>
            </a:r>
            <a:r>
              <a:rPr lang="en-US" b="0" i="0" dirty="0">
                <a:solidFill>
                  <a:srgbClr val="2B2A29"/>
                </a:solidFill>
                <a:effectLst/>
                <a:latin typeface="Montserrat" panose="00000500000000000000" pitchFamily="2" charset="0"/>
              </a:rPr>
              <a:t> {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//loop of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;i&lt;=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;i++){  </a:t>
            </a:r>
          </a:p>
          <a:p>
            <a:pPr marL="0" indent="0" algn="l">
              <a:buNone/>
            </a:pPr>
            <a:r>
              <a:rPr lang="en-US" b="0" i="0" dirty="0">
                <a:solidFill>
                  <a:srgbClr val="2B2A29"/>
                </a:solidFill>
                <a:effectLst/>
                <a:latin typeface="Montserrat" panose="00000500000000000000" pitchFamily="2" charset="0"/>
              </a:rPr>
              <a:t>//loop of j  </a:t>
            </a:r>
          </a:p>
          <a:p>
            <a:pPr marL="0" indent="0" algn="l">
              <a:buNone/>
            </a:pP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j=</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;j&lt;=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;j++){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"+j);  </a:t>
            </a:r>
          </a:p>
          <a:p>
            <a:pPr marL="0" indent="0" algn="l">
              <a:buNone/>
            </a:pPr>
            <a:r>
              <a:rPr lang="en-US" b="0" i="0" dirty="0">
                <a:solidFill>
                  <a:srgbClr val="2B2A29"/>
                </a:solidFill>
                <a:effectLst/>
                <a:latin typeface="Montserrat" panose="00000500000000000000" pitchFamily="2" charset="0"/>
              </a:rPr>
              <a:t>}//end of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}//end of j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983459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71EB-7614-1E9D-8220-007BD881781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for-each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2C7C7FEB-AD3F-97D9-33F7-EDD40ADCAA79}"/>
              </a:ext>
            </a:extLst>
          </p:cNvPr>
          <p:cNvSpPr>
            <a:spLocks noGrp="1"/>
          </p:cNvSpPr>
          <p:nvPr>
            <p:ph idx="1"/>
          </p:nvPr>
        </p:nvSpPr>
        <p:spPr/>
        <p:txBody>
          <a:bodyPr>
            <a:normAutofit fontScale="92500" lnSpcReduction="20000"/>
          </a:bodyPr>
          <a:lstStyle/>
          <a:p>
            <a:pPr algn="just"/>
            <a:r>
              <a:rPr lang="en-US" b="0" i="0" dirty="0">
                <a:solidFill>
                  <a:srgbClr val="2B2A29"/>
                </a:solidFill>
                <a:effectLst/>
                <a:latin typeface="Montserrat" panose="00000500000000000000" pitchFamily="2" charset="0"/>
              </a:rPr>
              <a:t>he for-each loop is used to traverse array or collection in Java. It is easier to use than simple for loop because we don't need to increment value and use subscript notation.</a:t>
            </a:r>
          </a:p>
          <a:p>
            <a:pPr algn="just"/>
            <a:r>
              <a:rPr lang="en-US" b="0" i="0" dirty="0">
                <a:solidFill>
                  <a:srgbClr val="2B2A29"/>
                </a:solidFill>
                <a:effectLst/>
                <a:latin typeface="Montserrat" panose="00000500000000000000" pitchFamily="2" charset="0"/>
              </a:rPr>
              <a:t>It works on the basis of elements and not the index. It returns element one by one in the defined variable.</a:t>
            </a:r>
          </a:p>
          <a:p>
            <a:pPr algn="just"/>
            <a:r>
              <a:rPr lang="en-US" b="1" i="0" dirty="0">
                <a:solidFill>
                  <a:srgbClr val="2B2A29"/>
                </a:solidFill>
                <a:effectLst/>
                <a:latin typeface="Montserrat" panose="00000500000000000000" pitchFamily="2" charset="0"/>
              </a:rPr>
              <a:t>Syntax:</a:t>
            </a:r>
            <a:endParaRPr lang="en-US" b="0" i="0" dirty="0">
              <a:solidFill>
                <a:srgbClr val="2B2A29"/>
              </a:solidFill>
              <a:effectLst/>
              <a:latin typeface="Montserrat" panose="00000500000000000000" pitchFamily="2" charset="0"/>
            </a:endParaRPr>
          </a:p>
          <a:p>
            <a:pPr marL="0" indent="0" algn="l">
              <a:buNone/>
            </a:pP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data_type</a:t>
            </a:r>
            <a:r>
              <a:rPr lang="en-US" b="0" i="0" dirty="0">
                <a:solidFill>
                  <a:srgbClr val="2B2A29"/>
                </a:solidFill>
                <a:effectLst/>
                <a:latin typeface="Montserrat" panose="00000500000000000000" pitchFamily="2" charset="0"/>
              </a:rPr>
              <a:t> variable : </a:t>
            </a:r>
            <a:r>
              <a:rPr lang="en-US" b="0" i="0" dirty="0" err="1">
                <a:solidFill>
                  <a:srgbClr val="2B2A29"/>
                </a:solidFill>
                <a:effectLst/>
                <a:latin typeface="Montserrat" panose="00000500000000000000" pitchFamily="2" charset="0"/>
              </a:rPr>
              <a:t>array_name</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//code to be executed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13704091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694D-49DB-5D4D-2AEA-B0CC4614D11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24F9A5E-E603-AFAB-F190-FD5ECE34C662}"/>
              </a:ext>
            </a:extLst>
          </p:cNvPr>
          <p:cNvSpPr>
            <a:spLocks noGrp="1"/>
          </p:cNvSpPr>
          <p:nvPr>
            <p:ph idx="1"/>
          </p:nvPr>
        </p:nvSpPr>
        <p:spPr>
          <a:xfrm>
            <a:off x="1451579" y="2015732"/>
            <a:ext cx="9603275" cy="4037749"/>
          </a:xfrm>
        </p:spPr>
        <p:txBody>
          <a:bodyPr>
            <a:normAutofit fontScale="62500" lnSpcReduction="20000"/>
          </a:bodyPr>
          <a:lstStyle/>
          <a:p>
            <a:pPr marL="0" indent="0" algn="l">
              <a:buNone/>
            </a:pPr>
            <a:r>
              <a:rPr lang="en-US" b="0" i="0" dirty="0">
                <a:solidFill>
                  <a:srgbClr val="2B2A29"/>
                </a:solidFill>
                <a:effectLst/>
                <a:latin typeface="Montserrat" panose="00000500000000000000" pitchFamily="2" charset="0"/>
              </a:rPr>
              <a:t>//Java For-each loop example which prints the  </a:t>
            </a:r>
          </a:p>
          <a:p>
            <a:pPr marL="0" indent="0" algn="l">
              <a:buNone/>
            </a:pPr>
            <a:r>
              <a:rPr lang="en-US" b="0" i="0" dirty="0">
                <a:solidFill>
                  <a:srgbClr val="2B2A29"/>
                </a:solidFill>
                <a:effectLst/>
                <a:latin typeface="Montserrat" panose="00000500000000000000" pitchFamily="2" charset="0"/>
              </a:rPr>
              <a:t>//elements of the array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ForEachExample</a:t>
            </a:r>
            <a:r>
              <a:rPr lang="en-US" b="0" i="0" dirty="0">
                <a:solidFill>
                  <a:srgbClr val="2B2A29"/>
                </a:solidFill>
                <a:effectLst/>
                <a:latin typeface="Montserrat" panose="00000500000000000000" pitchFamily="2" charset="0"/>
              </a:rPr>
              <a:t> {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//Declaring an array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12</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23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56</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78</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//Printing array using for-each loop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i:arr){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0361561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9F89-3FBE-6104-007F-EA961FEC67D6}"/>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While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9AC25F2-9F27-867D-4666-F13C20416247}"/>
              </a:ext>
            </a:extLst>
          </p:cNvPr>
          <p:cNvSpPr>
            <a:spLocks noGrp="1"/>
          </p:cNvSpPr>
          <p:nvPr>
            <p:ph idx="1"/>
          </p:nvPr>
        </p:nvSpPr>
        <p:spPr>
          <a:xfrm>
            <a:off x="248356" y="2015732"/>
            <a:ext cx="11864621" cy="4037749"/>
          </a:xfrm>
        </p:spPr>
        <p:txBody>
          <a:bodyPr>
            <a:normAutofit fontScale="92500" lnSpcReduction="20000"/>
          </a:bodyPr>
          <a:lstStyle/>
          <a:p>
            <a:pPr algn="just"/>
            <a:r>
              <a:rPr lang="en-US" b="0" i="0" dirty="0">
                <a:solidFill>
                  <a:srgbClr val="2B2A29"/>
                </a:solidFill>
                <a:effectLst/>
                <a:latin typeface="montserrat" panose="00000500000000000000" pitchFamily="2" charset="0"/>
              </a:rPr>
              <a:t>The </a:t>
            </a:r>
            <a:r>
              <a:rPr lang="en-US" b="0" i="0" u="none" strike="noStrike" dirty="0">
                <a:solidFill>
                  <a:srgbClr val="008000"/>
                </a:solidFill>
                <a:effectLst/>
                <a:latin typeface="montserrat" panose="00000500000000000000" pitchFamily="2" charset="0"/>
                <a:hlinkClick r:id="rId2"/>
              </a:rPr>
              <a:t>Java</a:t>
            </a:r>
            <a:r>
              <a:rPr lang="en-US" b="0" i="0" dirty="0">
                <a:solidFill>
                  <a:srgbClr val="2B2A29"/>
                </a:solidFill>
                <a:effectLst/>
                <a:latin typeface="montserrat" panose="00000500000000000000" pitchFamily="2" charset="0"/>
              </a:rPr>
              <a:t> </a:t>
            </a:r>
            <a:r>
              <a:rPr lang="en-US" b="0" i="1" dirty="0">
                <a:solidFill>
                  <a:srgbClr val="2B2A29"/>
                </a:solidFill>
                <a:effectLst/>
                <a:latin typeface="montserrat" panose="00000500000000000000" pitchFamily="2" charset="0"/>
              </a:rPr>
              <a:t>while loop</a:t>
            </a:r>
            <a:r>
              <a:rPr lang="en-US" b="0" i="0" dirty="0">
                <a:solidFill>
                  <a:srgbClr val="2B2A29"/>
                </a:solidFill>
                <a:effectLst/>
                <a:latin typeface="montserrat" panose="00000500000000000000" pitchFamily="2" charset="0"/>
              </a:rPr>
              <a:t> is used to iterate a part of the </a:t>
            </a:r>
            <a:r>
              <a:rPr lang="en-US" b="0" i="0" u="none" strike="noStrike" dirty="0">
                <a:solidFill>
                  <a:srgbClr val="008000"/>
                </a:solidFill>
                <a:effectLst/>
                <a:latin typeface="montserrat" panose="00000500000000000000" pitchFamily="2" charset="0"/>
                <a:hlinkClick r:id="rId3"/>
              </a:rPr>
              <a:t>program</a:t>
            </a:r>
            <a:r>
              <a:rPr lang="en-US" b="0" i="0" dirty="0">
                <a:solidFill>
                  <a:srgbClr val="2B2A29"/>
                </a:solidFill>
                <a:effectLst/>
                <a:latin typeface="montserrat" panose="00000500000000000000" pitchFamily="2" charset="0"/>
              </a:rPr>
              <a:t> repeatedly until the specified Boolean condition is true. As soon as the Boolean condition becomes false, the loop automatically stops.</a:t>
            </a:r>
          </a:p>
          <a:p>
            <a:pPr algn="just"/>
            <a:r>
              <a:rPr lang="en-US" b="0" i="0" dirty="0">
                <a:solidFill>
                  <a:srgbClr val="2B2A29"/>
                </a:solidFill>
                <a:effectLst/>
                <a:latin typeface="montserrat" panose="00000500000000000000" pitchFamily="2" charset="0"/>
              </a:rPr>
              <a:t>The while loop is considered as a repeating if statement. If the number of iteration is not fixed, it is recommended to use the while </a:t>
            </a:r>
            <a:r>
              <a:rPr lang="en-US" b="0" i="0" u="none" strike="noStrike" dirty="0">
                <a:solidFill>
                  <a:srgbClr val="008000"/>
                </a:solidFill>
                <a:effectLst/>
                <a:latin typeface="montserrat" panose="00000500000000000000" pitchFamily="2" charset="0"/>
                <a:hlinkClick r:id="rId4"/>
              </a:rPr>
              <a:t>loop</a:t>
            </a:r>
            <a:endParaRPr lang="en-US" b="0" i="0" u="none" strike="noStrike" dirty="0">
              <a:solidFill>
                <a:srgbClr val="008000"/>
              </a:solidFill>
              <a:effectLst/>
              <a:latin typeface="montserrat" panose="00000500000000000000" pitchFamily="2" charset="0"/>
            </a:endParaRPr>
          </a:p>
          <a:p>
            <a:pPr algn="just"/>
            <a:r>
              <a:rPr lang="en-US" b="1" i="0" dirty="0">
                <a:solidFill>
                  <a:srgbClr val="2B2A29"/>
                </a:solidFill>
                <a:effectLst/>
                <a:latin typeface="montserrat" panose="00000500000000000000" pitchFamily="2" charset="0"/>
              </a:rPr>
              <a:t>syntax</a:t>
            </a:r>
          </a:p>
          <a:p>
            <a:pPr marL="0" indent="0" algn="l">
              <a:buNone/>
            </a:pPr>
            <a:r>
              <a:rPr lang="en-US" b="0" i="0" dirty="0">
                <a:solidFill>
                  <a:srgbClr val="2B2A29"/>
                </a:solidFill>
                <a:effectLst/>
                <a:latin typeface="montserrat" panose="00000500000000000000" pitchFamily="2" charset="0"/>
              </a:rPr>
              <a:t>while (condition){    </a:t>
            </a:r>
          </a:p>
          <a:p>
            <a:pPr marL="0" indent="0" algn="l">
              <a:buNone/>
            </a:pPr>
            <a:r>
              <a:rPr lang="en-US" b="0" i="0" dirty="0">
                <a:solidFill>
                  <a:srgbClr val="2B2A29"/>
                </a:solidFill>
                <a:effectLst/>
                <a:latin typeface="montserrat" panose="00000500000000000000" pitchFamily="2" charset="0"/>
              </a:rPr>
              <a:t>//code to be executed   </a:t>
            </a:r>
          </a:p>
          <a:p>
            <a:pPr marL="0" indent="0" algn="l">
              <a:buNone/>
            </a:pPr>
            <a:r>
              <a:rPr lang="en-US" b="0" i="0" dirty="0">
                <a:solidFill>
                  <a:srgbClr val="2B2A29"/>
                </a:solidFill>
                <a:effectLst/>
                <a:latin typeface="montserrat" panose="00000500000000000000" pitchFamily="2" charset="0"/>
              </a:rPr>
              <a:t>I </a:t>
            </a:r>
            <a:r>
              <a:rPr lang="en-US" b="0" i="0" dirty="0" err="1">
                <a:solidFill>
                  <a:srgbClr val="2B2A29"/>
                </a:solidFill>
                <a:effectLst/>
                <a:latin typeface="montserrat" panose="00000500000000000000" pitchFamily="2" charset="0"/>
              </a:rPr>
              <a:t>ncrement</a:t>
            </a:r>
            <a:r>
              <a:rPr lang="en-US" b="0" i="0" dirty="0">
                <a:solidFill>
                  <a:srgbClr val="2B2A29"/>
                </a:solidFill>
                <a:effectLst/>
                <a:latin typeface="montserrat" panose="00000500000000000000" pitchFamily="2" charset="0"/>
              </a:rPr>
              <a:t> / decrement statement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17802911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2020-7343-3F94-72D2-AF424C06EFE2}"/>
              </a:ext>
            </a:extLst>
          </p:cNvPr>
          <p:cNvSpPr>
            <a:spLocks noGrp="1"/>
          </p:cNvSpPr>
          <p:nvPr>
            <p:ph type="title"/>
          </p:nvPr>
        </p:nvSpPr>
        <p:spPr>
          <a:xfrm>
            <a:off x="270933" y="804519"/>
            <a:ext cx="11751734" cy="1049235"/>
          </a:xfrm>
        </p:spPr>
        <p:txBody>
          <a:bodyPr/>
          <a:lstStyle/>
          <a:p>
            <a:r>
              <a:rPr lang="en-US" b="1" i="0" dirty="0">
                <a:solidFill>
                  <a:srgbClr val="2B2A29"/>
                </a:solidFill>
                <a:effectLst/>
                <a:latin typeface="montserrat" panose="00000500000000000000" pitchFamily="2" charset="0"/>
              </a:rPr>
              <a:t>The different parts of do-while loop:</a:t>
            </a:r>
            <a:endParaRPr lang="en-US" dirty="0"/>
          </a:p>
        </p:txBody>
      </p:sp>
      <p:sp>
        <p:nvSpPr>
          <p:cNvPr id="3" name="Content Placeholder 2">
            <a:extLst>
              <a:ext uri="{FF2B5EF4-FFF2-40B4-BE49-F238E27FC236}">
                <a16:creationId xmlns:a16="http://schemas.microsoft.com/office/drawing/2014/main" id="{A8DE9382-ABC9-8B86-7381-164650C0E199}"/>
              </a:ext>
            </a:extLst>
          </p:cNvPr>
          <p:cNvSpPr>
            <a:spLocks noGrp="1"/>
          </p:cNvSpPr>
          <p:nvPr>
            <p:ph idx="1"/>
          </p:nvPr>
        </p:nvSpPr>
        <p:spPr>
          <a:xfrm>
            <a:off x="383823" y="2015732"/>
            <a:ext cx="11638844" cy="4037749"/>
          </a:xfrm>
        </p:spPr>
        <p:txBody>
          <a:bodyPr>
            <a:normAutofit/>
          </a:bodyPr>
          <a:lstStyle/>
          <a:p>
            <a:pPr algn="just"/>
            <a:r>
              <a:rPr lang="en-US" b="0" i="0" dirty="0">
                <a:solidFill>
                  <a:srgbClr val="2B2A29"/>
                </a:solidFill>
                <a:effectLst/>
                <a:latin typeface="montserrat" panose="00000500000000000000" pitchFamily="2" charset="0"/>
              </a:rPr>
              <a:t>1. Condition: It is an expression which is tested. If the condition is true, the loop body is executed and control goes to update expression. When the condition becomes false, we exit the while loop.</a:t>
            </a:r>
          </a:p>
          <a:p>
            <a:pPr algn="just"/>
            <a:r>
              <a:rPr lang="en-US" b="1" i="0" dirty="0">
                <a:solidFill>
                  <a:srgbClr val="2B2A29"/>
                </a:solidFill>
                <a:effectLst/>
                <a:latin typeface="montserrat" panose="00000500000000000000" pitchFamily="2" charset="0"/>
              </a:rPr>
              <a:t>Example</a:t>
            </a:r>
            <a:r>
              <a:rPr lang="en-US" b="0" i="0" dirty="0">
                <a:solidFill>
                  <a:srgbClr val="2B2A29"/>
                </a:solidFill>
                <a:effectLst/>
                <a:latin typeface="montserrat" panose="00000500000000000000" pitchFamily="2" charset="0"/>
              </a:rPr>
              <a:t>:</a:t>
            </a:r>
          </a:p>
          <a:p>
            <a:pPr algn="just"/>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&lt;=100</a:t>
            </a:r>
          </a:p>
          <a:p>
            <a:pPr algn="just"/>
            <a:r>
              <a:rPr lang="en-US" b="0" i="0" dirty="0">
                <a:solidFill>
                  <a:srgbClr val="2B2A29"/>
                </a:solidFill>
                <a:effectLst/>
                <a:latin typeface="montserrat" panose="00000500000000000000" pitchFamily="2" charset="0"/>
              </a:rPr>
              <a:t>2. Update expression: Every time the loop body is executed, this expression increments or decrements loop variable.</a:t>
            </a:r>
          </a:p>
          <a:p>
            <a:pPr algn="just"/>
            <a:r>
              <a:rPr lang="en-US" b="1" i="0" dirty="0">
                <a:solidFill>
                  <a:srgbClr val="2B2A29"/>
                </a:solidFill>
                <a:effectLst/>
                <a:latin typeface="montserrat" panose="00000500000000000000" pitchFamily="2" charset="0"/>
              </a:rPr>
              <a:t>Example:</a:t>
            </a:r>
            <a:endParaRPr lang="en-US" b="0" i="0" dirty="0">
              <a:solidFill>
                <a:srgbClr val="2B2A29"/>
              </a:solidFill>
              <a:effectLst/>
              <a:latin typeface="montserrat" panose="00000500000000000000" pitchFamily="2" charset="0"/>
            </a:endParaRPr>
          </a:p>
          <a:p>
            <a:pPr algn="just"/>
            <a:r>
              <a:rPr lang="en-US" b="1" i="0" dirty="0" err="1">
                <a:solidFill>
                  <a:srgbClr val="2B2A29"/>
                </a:solidFill>
                <a:effectLst/>
                <a:latin typeface="montserrat" panose="00000500000000000000" pitchFamily="2" charset="0"/>
              </a:rPr>
              <a:t>i</a:t>
            </a:r>
            <a:r>
              <a:rPr lang="en-US" b="1"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endParaRPr lang="en-US" dirty="0"/>
          </a:p>
        </p:txBody>
      </p:sp>
    </p:spTree>
    <p:extLst>
      <p:ext uri="{BB962C8B-B14F-4D97-AF65-F5344CB8AC3E}">
        <p14:creationId xmlns:p14="http://schemas.microsoft.com/office/powerpoint/2010/main" val="15888790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ACB3-2AF8-0EEC-1497-3CFC270F26E8}"/>
              </a:ext>
            </a:extLst>
          </p:cNvPr>
          <p:cNvSpPr>
            <a:spLocks noGrp="1"/>
          </p:cNvSpPr>
          <p:nvPr>
            <p:ph type="title"/>
          </p:nvPr>
        </p:nvSpPr>
        <p:spPr/>
        <p:txBody>
          <a:bodyPr/>
          <a:lstStyle/>
          <a:p>
            <a:r>
              <a:rPr lang="en-US" b="1" i="0" dirty="0">
                <a:solidFill>
                  <a:srgbClr val="2B2A29"/>
                </a:solidFill>
                <a:effectLst/>
                <a:latin typeface="montserrat" panose="00000500000000000000" pitchFamily="2" charset="0"/>
              </a:rPr>
              <a:t>Flowchart of Java While Loop</a:t>
            </a:r>
            <a:endParaRPr lang="en-US" dirty="0"/>
          </a:p>
        </p:txBody>
      </p:sp>
      <p:sp>
        <p:nvSpPr>
          <p:cNvPr id="3" name="Content Placeholder 2">
            <a:extLst>
              <a:ext uri="{FF2B5EF4-FFF2-40B4-BE49-F238E27FC236}">
                <a16:creationId xmlns:a16="http://schemas.microsoft.com/office/drawing/2014/main" id="{018333DF-8839-9C59-9799-27D3EF6D7A8C}"/>
              </a:ext>
            </a:extLst>
          </p:cNvPr>
          <p:cNvSpPr>
            <a:spLocks noGrp="1"/>
          </p:cNvSpPr>
          <p:nvPr>
            <p:ph idx="1"/>
          </p:nvPr>
        </p:nvSpPr>
        <p:spPr>
          <a:xfrm>
            <a:off x="1451579" y="2015732"/>
            <a:ext cx="3955799" cy="3450613"/>
          </a:xfrm>
        </p:spPr>
        <p:txBody>
          <a:bodyPr/>
          <a:lstStyle/>
          <a:p>
            <a:r>
              <a:rPr lang="en-US" b="0" i="0" dirty="0">
                <a:solidFill>
                  <a:srgbClr val="2B2A29"/>
                </a:solidFill>
                <a:effectLst/>
                <a:latin typeface="montserrat" panose="00000500000000000000" pitchFamily="2" charset="0"/>
              </a:rPr>
              <a:t>the important thing about while loop is that, sometimes it may not even execute. If the condition to be tested results into false, the loop body is skipped and first statement after the while loop will be executed.</a:t>
            </a:r>
            <a:endParaRPr lang="en-US" dirty="0"/>
          </a:p>
        </p:txBody>
      </p:sp>
      <p:pic>
        <p:nvPicPr>
          <p:cNvPr id="1026" name="Picture 2" descr="flowchart of java while loop">
            <a:extLst>
              <a:ext uri="{FF2B5EF4-FFF2-40B4-BE49-F238E27FC236}">
                <a16:creationId xmlns:a16="http://schemas.microsoft.com/office/drawing/2014/main" id="{F3900629-69A7-0430-F343-2C6BD70B7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789" y="2060087"/>
            <a:ext cx="3759200" cy="371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67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0D20-6D38-8115-FA20-6B39D214ECE3}"/>
              </a:ext>
            </a:extLst>
          </p:cNvPr>
          <p:cNvSpPr>
            <a:spLocks noGrp="1"/>
          </p:cNvSpPr>
          <p:nvPr>
            <p:ph type="title"/>
          </p:nvPr>
        </p:nvSpPr>
        <p:spPr/>
        <p:txBody>
          <a:bodyPr/>
          <a:lstStyle/>
          <a:p>
            <a:r>
              <a:rPr lang="en-US" dirty="0"/>
              <a:t>Example of while loop</a:t>
            </a:r>
          </a:p>
        </p:txBody>
      </p:sp>
      <p:sp>
        <p:nvSpPr>
          <p:cNvPr id="3" name="Content Placeholder 2">
            <a:extLst>
              <a:ext uri="{FF2B5EF4-FFF2-40B4-BE49-F238E27FC236}">
                <a16:creationId xmlns:a16="http://schemas.microsoft.com/office/drawing/2014/main" id="{819CB2A4-707B-D1D2-660E-B0D3AF87873E}"/>
              </a:ext>
            </a:extLst>
          </p:cNvPr>
          <p:cNvSpPr>
            <a:spLocks noGrp="1"/>
          </p:cNvSpPr>
          <p:nvPr>
            <p:ph idx="1"/>
          </p:nvPr>
        </p:nvSpPr>
        <p:spPr>
          <a:xfrm>
            <a:off x="620889" y="2015732"/>
            <a:ext cx="10433965" cy="3450613"/>
          </a:xfrm>
        </p:spPr>
        <p:txBody>
          <a:bodyPr>
            <a:normAutofit fontScale="85000" lnSpcReduction="20000"/>
          </a:bodyPr>
          <a:lstStyle/>
          <a:p>
            <a:pPr marL="0" indent="0" algn="l">
              <a:buNone/>
            </a:pPr>
            <a:r>
              <a:rPr lang="en-US" b="0" i="0" dirty="0">
                <a:solidFill>
                  <a:srgbClr val="2B2A29"/>
                </a:solidFill>
                <a:effectLst/>
                <a:latin typeface="montserrat" panose="00000500000000000000" pitchFamily="2" charset="0"/>
              </a:rPr>
              <a:t>public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WhileExample</a:t>
            </a:r>
            <a:r>
              <a:rPr lang="en-US" b="0" i="0" dirty="0">
                <a:solidFill>
                  <a:srgbClr val="2B2A29"/>
                </a:solidFill>
                <a:effectLst/>
                <a:latin typeface="montserrat" panose="00000500000000000000" pitchFamily="2" charset="0"/>
              </a:rPr>
              <a:t> {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while</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&lt;=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4655320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7B13-FAB7-534B-ABA5-D842C25BD30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Infinitive While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300DDB-4171-D56E-BC0C-7E9475401CA5}"/>
              </a:ext>
            </a:extLst>
          </p:cNvPr>
          <p:cNvSpPr>
            <a:spLocks noGrp="1"/>
          </p:cNvSpPr>
          <p:nvPr>
            <p:ph idx="1"/>
          </p:nvPr>
        </p:nvSpPr>
        <p:spPr>
          <a:xfrm>
            <a:off x="266246" y="2015732"/>
            <a:ext cx="5378198" cy="3450613"/>
          </a:xfrm>
        </p:spPr>
        <p:txBody>
          <a:bodyPr/>
          <a:lstStyle/>
          <a:p>
            <a:r>
              <a:rPr lang="en-US" b="0" i="0" dirty="0">
                <a:solidFill>
                  <a:srgbClr val="2B2A29"/>
                </a:solidFill>
                <a:effectLst/>
                <a:latin typeface="montserrat" panose="00000500000000000000" pitchFamily="2" charset="0"/>
              </a:rPr>
              <a:t>If you pass </a:t>
            </a:r>
            <a:r>
              <a:rPr lang="en-US" b="1" i="0" dirty="0">
                <a:solidFill>
                  <a:srgbClr val="2B2A29"/>
                </a:solidFill>
                <a:effectLst/>
                <a:latin typeface="montserrat" panose="00000500000000000000" pitchFamily="2" charset="0"/>
              </a:rPr>
              <a:t>true</a:t>
            </a:r>
            <a:r>
              <a:rPr lang="en-US" b="0" i="0" dirty="0">
                <a:solidFill>
                  <a:srgbClr val="2B2A29"/>
                </a:solidFill>
                <a:effectLst/>
                <a:latin typeface="montserrat" panose="00000500000000000000" pitchFamily="2" charset="0"/>
              </a:rPr>
              <a:t> in the while loop, it will be infinitive while loop.</a:t>
            </a:r>
          </a:p>
          <a:p>
            <a:pPr algn="just"/>
            <a:r>
              <a:rPr lang="en-US" b="1" i="0" dirty="0">
                <a:solidFill>
                  <a:srgbClr val="2B2A29"/>
                </a:solidFill>
                <a:effectLst/>
                <a:latin typeface="montserrat" panose="00000500000000000000" pitchFamily="2" charset="0"/>
              </a:rPr>
              <a:t>Syntax:</a:t>
            </a:r>
            <a:endParaRPr lang="en-US" b="0" i="0" dirty="0">
              <a:solidFill>
                <a:srgbClr val="2B2A29"/>
              </a:solidFill>
              <a:effectLst/>
              <a:latin typeface="montserrat" panose="00000500000000000000" pitchFamily="2" charset="0"/>
            </a:endParaRPr>
          </a:p>
          <a:p>
            <a:pPr marL="0" indent="0" algn="l">
              <a:buNone/>
            </a:pPr>
            <a:r>
              <a:rPr lang="en-US" b="1" i="0" dirty="0">
                <a:solidFill>
                  <a:srgbClr val="006699"/>
                </a:solidFill>
                <a:effectLst/>
                <a:latin typeface="montserrat" panose="00000500000000000000" pitchFamily="2" charset="0"/>
              </a:rPr>
              <a:t>while</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true</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//code to be executed  </a:t>
            </a:r>
          </a:p>
          <a:p>
            <a:pPr marL="0" indent="0" algn="l">
              <a:buNone/>
            </a:pPr>
            <a:r>
              <a:rPr lang="en-US" b="0" i="0" dirty="0">
                <a:solidFill>
                  <a:srgbClr val="2B2A29"/>
                </a:solidFill>
                <a:effectLst/>
                <a:latin typeface="montserrat" panose="00000500000000000000" pitchFamily="2" charset="0"/>
              </a:rPr>
              <a:t>}  </a:t>
            </a:r>
          </a:p>
          <a:p>
            <a:pPr marL="0" indent="0">
              <a:buNone/>
            </a:pPr>
            <a:endParaRPr lang="en-US" dirty="0">
              <a:solidFill>
                <a:srgbClr val="2B2A29"/>
              </a:solidFill>
              <a:latin typeface="montserrat" panose="00000500000000000000" pitchFamily="2" charset="0"/>
            </a:endParaRPr>
          </a:p>
        </p:txBody>
      </p:sp>
      <p:sp>
        <p:nvSpPr>
          <p:cNvPr id="5" name="TextBox 4">
            <a:extLst>
              <a:ext uri="{FF2B5EF4-FFF2-40B4-BE49-F238E27FC236}">
                <a16:creationId xmlns:a16="http://schemas.microsoft.com/office/drawing/2014/main" id="{110A36BD-42B8-F7E7-D500-3484E8EF22AA}"/>
              </a:ext>
            </a:extLst>
          </p:cNvPr>
          <p:cNvSpPr txBox="1"/>
          <p:nvPr/>
        </p:nvSpPr>
        <p:spPr>
          <a:xfrm>
            <a:off x="4447824" y="2664094"/>
            <a:ext cx="7642578" cy="2862322"/>
          </a:xfrm>
          <a:prstGeom prst="rect">
            <a:avLst/>
          </a:prstGeom>
          <a:noFill/>
        </p:spPr>
        <p:txBody>
          <a:bodyPr wrap="square">
            <a:spAutoFit/>
          </a:bodyPr>
          <a:lstStyle/>
          <a:p>
            <a:pPr algn="l"/>
            <a:r>
              <a:rPr lang="en-US" b="1" i="0" dirty="0">
                <a:solidFill>
                  <a:srgbClr val="2B2A29"/>
                </a:solidFill>
                <a:effectLst/>
                <a:latin typeface="montserrat" panose="00000500000000000000" pitchFamily="2" charset="0"/>
              </a:rPr>
              <a:t>example</a:t>
            </a:r>
          </a:p>
          <a:p>
            <a:pPr algn="l"/>
            <a:r>
              <a:rPr lang="en-US" b="0" i="0" dirty="0">
                <a:solidFill>
                  <a:srgbClr val="2B2A29"/>
                </a:solidFill>
                <a:effectLst/>
                <a:latin typeface="montserrat" panose="00000500000000000000" pitchFamily="2" charset="0"/>
              </a:rPr>
              <a:t>public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WhileExample2 {    </a:t>
            </a:r>
          </a:p>
          <a:p>
            <a:pPr algn="l"/>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 setting the infinite while loop by passing true to the condition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while</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true</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("infinitive while loop");    </a:t>
            </a:r>
          </a:p>
          <a:p>
            <a:pPr algn="l"/>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105515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B9D-E26C-421F-8251-C24E9EF9F544}"/>
              </a:ext>
            </a:extLst>
          </p:cNvPr>
          <p:cNvSpPr>
            <a:spLocks noGrp="1"/>
          </p:cNvSpPr>
          <p:nvPr>
            <p:ph type="title"/>
          </p:nvPr>
        </p:nvSpPr>
        <p:spPr/>
        <p:txBody>
          <a:bodyPr/>
          <a:lstStyle/>
          <a:p>
            <a:pPr algn="ctr"/>
            <a:r>
              <a:rPr lang="en-US" dirty="0"/>
              <a:t>Evolution of OO methodology in java</a:t>
            </a:r>
          </a:p>
        </p:txBody>
      </p:sp>
      <p:sp>
        <p:nvSpPr>
          <p:cNvPr id="3" name="Content Placeholder 2">
            <a:extLst>
              <a:ext uri="{FF2B5EF4-FFF2-40B4-BE49-F238E27FC236}">
                <a16:creationId xmlns:a16="http://schemas.microsoft.com/office/drawing/2014/main" id="{0A47DFF3-CAE6-4231-B036-D420669DD7D4}"/>
              </a:ext>
            </a:extLst>
          </p:cNvPr>
          <p:cNvSpPr>
            <a:spLocks noGrp="1"/>
          </p:cNvSpPr>
          <p:nvPr>
            <p:ph idx="1"/>
          </p:nvPr>
        </p:nvSpPr>
        <p:spPr>
          <a:xfrm>
            <a:off x="440268" y="1485154"/>
            <a:ext cx="11751732" cy="4238312"/>
          </a:xfrm>
        </p:spPr>
        <p:txBody>
          <a:bodyPr>
            <a:normAutofit/>
          </a:bodyPr>
          <a:lstStyle/>
          <a:p>
            <a:endParaRPr lang="en-US" dirty="0"/>
          </a:p>
          <a:p>
            <a:r>
              <a:rPr lang="en-US" dirty="0"/>
              <a:t>Object-Oriented (OO) methodology in Java has evolved significantly since the language's inception. Java itself was designed with object-oriented principles at its core, but the methodologies and best practices for applying these principles have evolved over time. Here's a look at the evolution of OO methodology in Java:</a:t>
            </a:r>
          </a:p>
          <a:p>
            <a:pPr marL="0" indent="0">
              <a:buNone/>
            </a:pPr>
            <a:r>
              <a:rPr lang="en-US" b="1" dirty="0"/>
              <a:t>1. Early OO Concepts (Pre-Java)</a:t>
            </a:r>
          </a:p>
          <a:p>
            <a:pPr>
              <a:buFont typeface="Arial" panose="020B0604020202020204" pitchFamily="34" charset="0"/>
              <a:buChar char="•"/>
            </a:pPr>
            <a:r>
              <a:rPr lang="en-US" b="1" dirty="0" err="1"/>
              <a:t>Simula</a:t>
            </a:r>
            <a:r>
              <a:rPr lang="en-US" b="1" dirty="0"/>
              <a:t> and Smalltalk:</a:t>
            </a:r>
            <a:r>
              <a:rPr lang="en-US" dirty="0"/>
              <a:t> The OO methodology began with languages like </a:t>
            </a:r>
            <a:r>
              <a:rPr lang="en-US" dirty="0" err="1"/>
              <a:t>Simula</a:t>
            </a:r>
            <a:r>
              <a:rPr lang="en-US" dirty="0"/>
              <a:t> (1960s) and Smalltalk (1970s), which introduced the core concepts of objects, classes, inheritance, and polymorphism.</a:t>
            </a:r>
          </a:p>
          <a:p>
            <a:pPr>
              <a:buFont typeface="Arial" panose="020B0604020202020204" pitchFamily="34" charset="0"/>
              <a:buChar char="•"/>
            </a:pPr>
            <a:r>
              <a:rPr lang="en-US" b="1" dirty="0"/>
              <a:t>C++ Influence:</a:t>
            </a:r>
            <a:r>
              <a:rPr lang="en-US" dirty="0"/>
              <a:t> C++, an extension of C, added OO features and heavily influenced Java's development, although Java aimed to be simpler and more secure.</a:t>
            </a:r>
          </a:p>
          <a:p>
            <a:endParaRPr lang="en-US" dirty="0"/>
          </a:p>
        </p:txBody>
      </p:sp>
    </p:spTree>
    <p:extLst>
      <p:ext uri="{BB962C8B-B14F-4D97-AF65-F5344CB8AC3E}">
        <p14:creationId xmlns:p14="http://schemas.microsoft.com/office/powerpoint/2010/main" val="33488763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A87-84FF-65AD-CA62-6D3B4C8F3806}"/>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do-while Loop</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6B4C209B-CF7A-7D77-35EA-615BE30EFEE8}"/>
              </a:ext>
            </a:extLst>
          </p:cNvPr>
          <p:cNvSpPr>
            <a:spLocks noGrp="1"/>
          </p:cNvSpPr>
          <p:nvPr>
            <p:ph idx="1"/>
          </p:nvPr>
        </p:nvSpPr>
        <p:spPr>
          <a:xfrm>
            <a:off x="266247" y="1853754"/>
            <a:ext cx="6845754" cy="4452801"/>
          </a:xfrm>
        </p:spPr>
        <p:txBody>
          <a:bodyPr/>
          <a:lstStyle/>
          <a:p>
            <a:pPr algn="just"/>
            <a:r>
              <a:rPr lang="en-US" b="0" i="0" dirty="0">
                <a:solidFill>
                  <a:srgbClr val="2B2A29"/>
                </a:solidFill>
                <a:effectLst/>
                <a:latin typeface="montserrat" panose="00000500000000000000" pitchFamily="2" charset="0"/>
              </a:rPr>
              <a:t>The Java </a:t>
            </a:r>
            <a:r>
              <a:rPr lang="en-US" b="0" i="1" dirty="0">
                <a:solidFill>
                  <a:srgbClr val="2B2A29"/>
                </a:solidFill>
                <a:effectLst/>
                <a:latin typeface="montserrat" panose="00000500000000000000" pitchFamily="2" charset="0"/>
              </a:rPr>
              <a:t>do-while loop</a:t>
            </a:r>
            <a:r>
              <a:rPr lang="en-US" b="0" i="0" dirty="0">
                <a:solidFill>
                  <a:srgbClr val="2B2A29"/>
                </a:solidFill>
                <a:effectLst/>
                <a:latin typeface="montserrat" panose="00000500000000000000" pitchFamily="2" charset="0"/>
              </a:rPr>
              <a:t> is used to iterate a part of the program repeatedly, until the specified condition is true. If the number of iteration is not fixed and you must have to execute the loop at least once, it is recommended to use a do-while loop.</a:t>
            </a:r>
          </a:p>
          <a:p>
            <a:pPr algn="just"/>
            <a:r>
              <a:rPr lang="en-US" b="0" i="0" dirty="0">
                <a:solidFill>
                  <a:srgbClr val="2B2A29"/>
                </a:solidFill>
                <a:effectLst/>
                <a:latin typeface="montserrat" panose="00000500000000000000" pitchFamily="2" charset="0"/>
              </a:rPr>
              <a:t>Java do-while loop is called an </a:t>
            </a:r>
            <a:r>
              <a:rPr lang="en-US" b="1" i="0" dirty="0">
                <a:solidFill>
                  <a:srgbClr val="2B2A29"/>
                </a:solidFill>
                <a:effectLst/>
                <a:latin typeface="montserrat" panose="00000500000000000000" pitchFamily="2" charset="0"/>
              </a:rPr>
              <a:t>exit control loop</a:t>
            </a:r>
            <a:r>
              <a:rPr lang="en-US" b="0" i="0" dirty="0">
                <a:solidFill>
                  <a:srgbClr val="2B2A29"/>
                </a:solidFill>
                <a:effectLst/>
                <a:latin typeface="montserrat" panose="00000500000000000000" pitchFamily="2" charset="0"/>
              </a:rPr>
              <a:t>. Therefore, unlike while loop and for loop, the do-while check the condition at the end of loop body. The Java </a:t>
            </a:r>
            <a:r>
              <a:rPr lang="en-US" b="0" i="1" dirty="0">
                <a:solidFill>
                  <a:srgbClr val="2B2A29"/>
                </a:solidFill>
                <a:effectLst/>
                <a:latin typeface="montserrat" panose="00000500000000000000" pitchFamily="2" charset="0"/>
              </a:rPr>
              <a:t>do-while loop</a:t>
            </a:r>
            <a:r>
              <a:rPr lang="en-US" b="0" i="0" dirty="0">
                <a:solidFill>
                  <a:srgbClr val="2B2A29"/>
                </a:solidFill>
                <a:effectLst/>
                <a:latin typeface="montserrat" panose="00000500000000000000" pitchFamily="2" charset="0"/>
              </a:rPr>
              <a:t> is executed at least once because condition is checked after loop body.</a:t>
            </a:r>
          </a:p>
          <a:p>
            <a:endParaRPr lang="en-US" dirty="0"/>
          </a:p>
        </p:txBody>
      </p:sp>
      <p:sp>
        <p:nvSpPr>
          <p:cNvPr id="5" name="TextBox 4">
            <a:extLst>
              <a:ext uri="{FF2B5EF4-FFF2-40B4-BE49-F238E27FC236}">
                <a16:creationId xmlns:a16="http://schemas.microsoft.com/office/drawing/2014/main" id="{CE4A46CF-593C-E866-C59E-5896C3D5BD05}"/>
              </a:ext>
            </a:extLst>
          </p:cNvPr>
          <p:cNvSpPr txBox="1"/>
          <p:nvPr/>
        </p:nvSpPr>
        <p:spPr>
          <a:xfrm>
            <a:off x="7450952" y="2081965"/>
            <a:ext cx="4633018" cy="1477328"/>
          </a:xfrm>
          <a:prstGeom prst="rect">
            <a:avLst/>
          </a:prstGeom>
          <a:noFill/>
        </p:spPr>
        <p:txBody>
          <a:bodyPr wrap="square">
            <a:spAutoFit/>
          </a:bodyPr>
          <a:lstStyle/>
          <a:p>
            <a:pPr algn="just"/>
            <a:r>
              <a:rPr lang="en-US" b="1" i="0" dirty="0">
                <a:solidFill>
                  <a:srgbClr val="2B2A29"/>
                </a:solidFill>
                <a:effectLst/>
                <a:latin typeface="montserrat" panose="00000500000000000000" pitchFamily="2" charset="0"/>
              </a:rPr>
              <a:t>Syntax:</a:t>
            </a:r>
            <a:endParaRPr lang="en-US" b="0" i="0" dirty="0">
              <a:solidFill>
                <a:srgbClr val="2B2A29"/>
              </a:solidFill>
              <a:effectLst/>
              <a:latin typeface="montserrat" panose="00000500000000000000" pitchFamily="2" charset="0"/>
            </a:endParaRPr>
          </a:p>
          <a:p>
            <a:pPr algn="l"/>
            <a:r>
              <a:rPr lang="en-US" b="1" i="0" dirty="0">
                <a:solidFill>
                  <a:srgbClr val="006699"/>
                </a:solidFill>
                <a:effectLst/>
                <a:latin typeface="montserrat" panose="00000500000000000000" pitchFamily="2" charset="0"/>
              </a:rPr>
              <a:t>do</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//code to be executed / loop body  </a:t>
            </a:r>
          </a:p>
          <a:p>
            <a:pPr algn="l"/>
            <a:r>
              <a:rPr lang="en-US" b="0" i="0" dirty="0">
                <a:solidFill>
                  <a:srgbClr val="2B2A29"/>
                </a:solidFill>
                <a:effectLst/>
                <a:latin typeface="montserrat" panose="00000500000000000000" pitchFamily="2" charset="0"/>
              </a:rPr>
              <a:t>//update statement   </a:t>
            </a:r>
          </a:p>
          <a:p>
            <a:pPr algn="l"/>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while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conditi</a:t>
            </a:r>
            <a:endParaRPr lang="en-US" b="0" i="0" dirty="0">
              <a:solidFill>
                <a:srgbClr val="2B2A29"/>
              </a:solidFill>
              <a:effectLst/>
              <a:latin typeface="montserrat" panose="00000500000000000000" pitchFamily="2" charset="0"/>
            </a:endParaRPr>
          </a:p>
        </p:txBody>
      </p:sp>
    </p:spTree>
    <p:extLst>
      <p:ext uri="{BB962C8B-B14F-4D97-AF65-F5344CB8AC3E}">
        <p14:creationId xmlns:p14="http://schemas.microsoft.com/office/powerpoint/2010/main" val="1769095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AA70-40A2-E9E9-6228-3DDED0155180}"/>
              </a:ext>
            </a:extLst>
          </p:cNvPr>
          <p:cNvSpPr>
            <a:spLocks noGrp="1"/>
          </p:cNvSpPr>
          <p:nvPr>
            <p:ph type="title"/>
          </p:nvPr>
        </p:nvSpPr>
        <p:spPr/>
        <p:txBody>
          <a:bodyPr/>
          <a:lstStyle/>
          <a:p>
            <a:r>
              <a:rPr lang="en-US" b="1" i="0" dirty="0">
                <a:solidFill>
                  <a:srgbClr val="2B2A29"/>
                </a:solidFill>
                <a:effectLst/>
                <a:latin typeface="montserrat" panose="00000500000000000000" pitchFamily="2" charset="0"/>
              </a:rPr>
              <a:t>The different parts of do-while loop:</a:t>
            </a:r>
            <a:endParaRPr lang="en-US" dirty="0"/>
          </a:p>
        </p:txBody>
      </p:sp>
      <p:sp>
        <p:nvSpPr>
          <p:cNvPr id="3" name="Content Placeholder 2">
            <a:extLst>
              <a:ext uri="{FF2B5EF4-FFF2-40B4-BE49-F238E27FC236}">
                <a16:creationId xmlns:a16="http://schemas.microsoft.com/office/drawing/2014/main" id="{283E82DB-C01F-A191-1F31-01854563F9EB}"/>
              </a:ext>
            </a:extLst>
          </p:cNvPr>
          <p:cNvSpPr>
            <a:spLocks noGrp="1"/>
          </p:cNvSpPr>
          <p:nvPr>
            <p:ph idx="1"/>
          </p:nvPr>
        </p:nvSpPr>
        <p:spPr>
          <a:xfrm>
            <a:off x="254643" y="2015732"/>
            <a:ext cx="10800211" cy="3945230"/>
          </a:xfrm>
        </p:spPr>
        <p:txBody>
          <a:bodyPr>
            <a:normAutofit lnSpcReduction="10000"/>
          </a:bodyPr>
          <a:lstStyle/>
          <a:p>
            <a:pPr algn="just"/>
            <a:r>
              <a:rPr lang="en-US" b="0" i="0" dirty="0">
                <a:solidFill>
                  <a:srgbClr val="2B2A29"/>
                </a:solidFill>
                <a:effectLst/>
                <a:latin typeface="montserrat" panose="00000500000000000000" pitchFamily="2" charset="0"/>
              </a:rPr>
              <a:t>1. Condition: It is an expression which is tested. If the condition is true, the loop body is executed and control goes to update expression. As soon as the condition becomes false, loop breaks automatically.</a:t>
            </a:r>
          </a:p>
          <a:p>
            <a:pPr marL="0" indent="0" algn="just">
              <a:buNone/>
            </a:pPr>
            <a:r>
              <a:rPr lang="en-US" b="1" i="0" dirty="0">
                <a:solidFill>
                  <a:srgbClr val="2B2A29"/>
                </a:solidFill>
                <a:effectLst/>
                <a:latin typeface="montserrat" panose="00000500000000000000" pitchFamily="2" charset="0"/>
              </a:rPr>
              <a:t>Example:</a:t>
            </a:r>
            <a:endParaRPr lang="en-US" b="0" i="0" dirty="0">
              <a:solidFill>
                <a:srgbClr val="2B2A29"/>
              </a:solidFill>
              <a:effectLst/>
              <a:latin typeface="montserrat" panose="00000500000000000000" pitchFamily="2" charset="0"/>
            </a:endParaRPr>
          </a:p>
          <a:p>
            <a:pPr marL="0" indent="0" algn="just">
              <a:buNone/>
            </a:pPr>
            <a:r>
              <a:rPr lang="en-US" b="1" i="0" dirty="0" err="1">
                <a:solidFill>
                  <a:srgbClr val="2B2A29"/>
                </a:solidFill>
                <a:effectLst/>
                <a:latin typeface="montserrat" panose="00000500000000000000" pitchFamily="2" charset="0"/>
              </a:rPr>
              <a:t>i</a:t>
            </a:r>
            <a:r>
              <a:rPr lang="en-US" b="1" i="0" dirty="0">
                <a:solidFill>
                  <a:srgbClr val="2B2A29"/>
                </a:solidFill>
                <a:effectLst/>
                <a:latin typeface="montserrat" panose="00000500000000000000" pitchFamily="2" charset="0"/>
              </a:rPr>
              <a:t> &lt;=100</a:t>
            </a:r>
            <a:endParaRPr lang="en-US" b="0" i="0" dirty="0">
              <a:solidFill>
                <a:srgbClr val="2B2A29"/>
              </a:solidFill>
              <a:effectLst/>
              <a:latin typeface="montserrat" panose="00000500000000000000" pitchFamily="2" charset="0"/>
            </a:endParaRPr>
          </a:p>
          <a:p>
            <a:pPr marL="0" indent="0" algn="just">
              <a:buNone/>
            </a:pPr>
            <a:r>
              <a:rPr lang="en-US" b="0" i="0" dirty="0">
                <a:solidFill>
                  <a:srgbClr val="2B2A29"/>
                </a:solidFill>
                <a:effectLst/>
                <a:latin typeface="montserrat" panose="00000500000000000000" pitchFamily="2" charset="0"/>
              </a:rPr>
              <a:t>2. Update expression: Every time the loop body is executed, the this expression increments or decrements loop variable.</a:t>
            </a:r>
          </a:p>
          <a:p>
            <a:pPr marL="0" indent="0" algn="just">
              <a:buNone/>
            </a:pPr>
            <a:r>
              <a:rPr lang="en-US" b="1" i="0" dirty="0">
                <a:solidFill>
                  <a:srgbClr val="2B2A29"/>
                </a:solidFill>
                <a:effectLst/>
                <a:latin typeface="montserrat" panose="00000500000000000000" pitchFamily="2" charset="0"/>
              </a:rPr>
              <a:t>Example:</a:t>
            </a:r>
            <a:endParaRPr lang="en-US" b="0" i="0" dirty="0">
              <a:solidFill>
                <a:srgbClr val="2B2A29"/>
              </a:solidFill>
              <a:effectLst/>
              <a:latin typeface="montserrat" panose="00000500000000000000" pitchFamily="2" charset="0"/>
            </a:endParaRPr>
          </a:p>
          <a:p>
            <a:pPr marL="0" indent="0" algn="just">
              <a:buNone/>
            </a:pPr>
            <a:r>
              <a:rPr lang="en-US" b="1" i="0" dirty="0" err="1">
                <a:solidFill>
                  <a:srgbClr val="2B2A29"/>
                </a:solidFill>
                <a:effectLst/>
                <a:latin typeface="montserrat" panose="00000500000000000000" pitchFamily="2" charset="0"/>
              </a:rPr>
              <a:t>i</a:t>
            </a:r>
            <a:r>
              <a:rPr lang="en-US" b="1"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endParaRPr lang="en-US" dirty="0"/>
          </a:p>
        </p:txBody>
      </p:sp>
    </p:spTree>
    <p:extLst>
      <p:ext uri="{BB962C8B-B14F-4D97-AF65-F5344CB8AC3E}">
        <p14:creationId xmlns:p14="http://schemas.microsoft.com/office/powerpoint/2010/main" val="9182580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EC54-0A64-4F01-F908-B0229C3ACC0B}"/>
              </a:ext>
            </a:extLst>
          </p:cNvPr>
          <p:cNvSpPr>
            <a:spLocks noGrp="1"/>
          </p:cNvSpPr>
          <p:nvPr>
            <p:ph type="title"/>
          </p:nvPr>
        </p:nvSpPr>
        <p:spPr/>
        <p:txBody>
          <a:bodyPr/>
          <a:lstStyle/>
          <a:p>
            <a:r>
              <a:rPr lang="en-US" b="1" i="0" dirty="0">
                <a:solidFill>
                  <a:srgbClr val="2B2A29"/>
                </a:solidFill>
                <a:effectLst/>
                <a:latin typeface="montserrat" panose="00000500000000000000" pitchFamily="2" charset="0"/>
              </a:rPr>
              <a:t>Flowchart of do-while loop:</a:t>
            </a:r>
            <a:endParaRPr lang="en-US" dirty="0"/>
          </a:p>
        </p:txBody>
      </p:sp>
      <p:pic>
        <p:nvPicPr>
          <p:cNvPr id="2050" name="Picture 2" descr="flowchart of do while loop in java">
            <a:extLst>
              <a:ext uri="{FF2B5EF4-FFF2-40B4-BE49-F238E27FC236}">
                <a16:creationId xmlns:a16="http://schemas.microsoft.com/office/drawing/2014/main" id="{D9F0A805-C1E0-59E7-DCBD-8961CC6F0B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2244" y="2016125"/>
            <a:ext cx="4953964"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034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D429-E9D3-44CE-719B-85E08B12828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7B84B7A-DA21-3733-ED7F-FB312259AE44}"/>
              </a:ext>
            </a:extLst>
          </p:cNvPr>
          <p:cNvSpPr>
            <a:spLocks noGrp="1"/>
          </p:cNvSpPr>
          <p:nvPr>
            <p:ph idx="1"/>
          </p:nvPr>
        </p:nvSpPr>
        <p:spPr>
          <a:xfrm>
            <a:off x="1451580" y="2015732"/>
            <a:ext cx="5592688" cy="3450613"/>
          </a:xfrm>
        </p:spPr>
        <p:txBody>
          <a:bodyPr>
            <a:normAutofit fontScale="85000" lnSpcReduction="20000"/>
          </a:bodyPr>
          <a:lstStyle/>
          <a:p>
            <a:pPr marL="0" indent="0" algn="l">
              <a:buNone/>
            </a:pPr>
            <a:r>
              <a:rPr lang="en-US" b="0" i="0" dirty="0">
                <a:solidFill>
                  <a:srgbClr val="2B2A29"/>
                </a:solidFill>
                <a:effectLst/>
                <a:latin typeface="montserrat" panose="00000500000000000000" pitchFamily="2" charset="0"/>
              </a:rPr>
              <a:t>public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DoWhileExample</a:t>
            </a:r>
            <a:r>
              <a:rPr lang="en-US" b="0" i="0" dirty="0">
                <a:solidFill>
                  <a:srgbClr val="2B2A29"/>
                </a:solidFill>
                <a:effectLst/>
                <a:latin typeface="montserrat" panose="00000500000000000000" pitchFamily="2" charset="0"/>
              </a:rPr>
              <a:t> {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do</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while</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&lt;=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endParaRPr lang="en-US" dirty="0"/>
          </a:p>
        </p:txBody>
      </p:sp>
      <p:sp>
        <p:nvSpPr>
          <p:cNvPr id="4" name="Rectangle 1">
            <a:extLst>
              <a:ext uri="{FF2B5EF4-FFF2-40B4-BE49-F238E27FC236}">
                <a16:creationId xmlns:a16="http://schemas.microsoft.com/office/drawing/2014/main" id="{B39108D5-2557-AFAB-F97C-F13843198331}"/>
              </a:ext>
            </a:extLst>
          </p:cNvPr>
          <p:cNvSpPr>
            <a:spLocks noChangeArrowheads="1"/>
          </p:cNvSpPr>
          <p:nvPr/>
        </p:nvSpPr>
        <p:spPr bwMode="auto">
          <a:xfrm>
            <a:off x="2731913" y="4973902"/>
            <a:ext cx="2517422" cy="492443"/>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B2A29"/>
                </a:solidFill>
                <a:effectLst/>
                <a:latin typeface="Montserrat" panose="00000500000000000000" pitchFamily="2" charset="0"/>
              </a:rPr>
              <a:t>Output: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B2A29"/>
                </a:solidFill>
                <a:effectLst/>
                <a:latin typeface="var(--bs-font-monospace)"/>
              </a:rPr>
              <a:t>1 2 3 4 5 6 7 8 9 10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D669017-B38F-DEE2-D026-95A901A808C5}"/>
              </a:ext>
            </a:extLst>
          </p:cNvPr>
          <p:cNvSpPr>
            <a:spLocks noChangeArrowheads="1"/>
          </p:cNvSpPr>
          <p:nvPr/>
        </p:nvSpPr>
        <p:spPr bwMode="auto">
          <a:xfrm>
            <a:off x="6096000" y="2956208"/>
            <a:ext cx="589280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D1D27"/>
                </a:solidFill>
                <a:effectLst/>
                <a:latin typeface="Montserrat" panose="00000500000000000000" pitchFamily="2" charset="0"/>
              </a:rPr>
              <a:t>Java Infinitive do-while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B2A29"/>
                </a:solidFill>
                <a:effectLst/>
                <a:latin typeface="Montserrat" panose="00000500000000000000" pitchFamily="2" charset="0"/>
              </a:rPr>
              <a:t>If you pass </a:t>
            </a:r>
            <a:r>
              <a:rPr kumimoji="0" lang="en-US" altLang="en-US" sz="1100" b="1" i="0" u="none" strike="noStrike" cap="none" normalizeH="0" baseline="0" dirty="0">
                <a:ln>
                  <a:noFill/>
                </a:ln>
                <a:solidFill>
                  <a:srgbClr val="2B2A29"/>
                </a:solidFill>
                <a:effectLst/>
                <a:latin typeface="Montserrat" panose="00000500000000000000" pitchFamily="2" charset="0"/>
              </a:rPr>
              <a:t>true</a:t>
            </a:r>
            <a:r>
              <a:rPr kumimoji="0" lang="en-US" altLang="en-US" sz="1100" b="0" i="0" u="none" strike="noStrike" cap="none" normalizeH="0" baseline="0" dirty="0">
                <a:ln>
                  <a:noFill/>
                </a:ln>
                <a:solidFill>
                  <a:srgbClr val="2B2A29"/>
                </a:solidFill>
                <a:effectLst/>
                <a:latin typeface="Montserrat" panose="00000500000000000000" pitchFamily="2" charset="0"/>
              </a:rPr>
              <a:t> in the do-while loop, it will be infinitive do-while loop.</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B2A29"/>
                </a:solidFill>
                <a:effectLst/>
                <a:latin typeface="Montserrat" panose="00000500000000000000" pitchFamily="2" charset="0"/>
              </a:rPr>
              <a:t>Syntax:</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06699"/>
                </a:solidFill>
                <a:effectLst/>
                <a:latin typeface="Montserrat" panose="00000500000000000000" pitchFamily="2" charset="0"/>
              </a:rPr>
              <a:t>do</a:t>
            </a:r>
            <a:r>
              <a:rPr kumimoji="0" lang="en-US" altLang="en-US" sz="1200" b="0" i="0" u="none" strike="noStrike" cap="none" normalizeH="0" baseline="0" dirty="0">
                <a:ln>
                  <a:noFill/>
                </a:ln>
                <a:solidFill>
                  <a:srgbClr val="2B2A29"/>
                </a:solidFill>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B2A29"/>
                </a:solidFill>
                <a:effectLst/>
                <a:latin typeface="Montserrat" panose="00000500000000000000" pitchFamily="2" charset="0"/>
              </a:rPr>
              <a:t>//code to be executed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2B2A29"/>
                </a:solidFill>
                <a:effectLst/>
                <a:latin typeface="Montserrat" panose="00000500000000000000" pitchFamily="2" charset="0"/>
              </a:rPr>
              <a:t>}</a:t>
            </a:r>
            <a:r>
              <a:rPr kumimoji="0" lang="en-US" altLang="en-US" sz="1200" b="1" i="0" u="none" strike="noStrike" cap="none" normalizeH="0" baseline="0" dirty="0">
                <a:ln>
                  <a:noFill/>
                </a:ln>
                <a:solidFill>
                  <a:srgbClr val="006699"/>
                </a:solidFill>
                <a:effectLst/>
                <a:latin typeface="Montserrat" panose="00000500000000000000" pitchFamily="2" charset="0"/>
              </a:rPr>
              <a:t>while</a:t>
            </a:r>
            <a:r>
              <a:rPr kumimoji="0" lang="en-US" altLang="en-US" sz="1200" b="0" i="0" u="none" strike="noStrike" cap="none" normalizeH="0" baseline="0" dirty="0">
                <a:ln>
                  <a:noFill/>
                </a:ln>
                <a:solidFill>
                  <a:srgbClr val="2B2A29"/>
                </a:solidFill>
                <a:effectLst/>
                <a:latin typeface="Montserrat" panose="00000500000000000000" pitchFamily="2" charset="0"/>
              </a:rPr>
              <a:t>(</a:t>
            </a:r>
            <a:r>
              <a:rPr kumimoji="0" lang="en-US" altLang="en-US" sz="1200" b="1" i="0" u="none" strike="noStrike" cap="none" normalizeH="0" baseline="0" dirty="0">
                <a:ln>
                  <a:noFill/>
                </a:ln>
                <a:solidFill>
                  <a:srgbClr val="006699"/>
                </a:solidFill>
                <a:effectLst/>
                <a:latin typeface="Montserrat" panose="00000500000000000000" pitchFamily="2" charset="0"/>
              </a:rPr>
              <a:t>true</a:t>
            </a:r>
            <a:endParaRPr kumimoji="0" lang="en-US" altLang="en-US" sz="1200" b="0" i="0" u="none" strike="noStrike" cap="none" normalizeH="0" baseline="0" dirty="0">
              <a:ln>
                <a:noFill/>
              </a:ln>
              <a:solidFill>
                <a:srgbClr val="2B2A29"/>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4511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FDA5-C7BD-BAC6-A710-DB9EFF3ADFD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Break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4553102E-B77E-CCC5-DFBB-D65CFD02830E}"/>
              </a:ext>
            </a:extLst>
          </p:cNvPr>
          <p:cNvSpPr>
            <a:spLocks noGrp="1"/>
          </p:cNvSpPr>
          <p:nvPr>
            <p:ph idx="1"/>
          </p:nvPr>
        </p:nvSpPr>
        <p:spPr>
          <a:xfrm>
            <a:off x="1451579" y="2015732"/>
            <a:ext cx="9603275" cy="3775468"/>
          </a:xfrm>
        </p:spPr>
        <p:txBody>
          <a:bodyPr/>
          <a:lstStyle/>
          <a:p>
            <a:pPr algn="just"/>
            <a:r>
              <a:rPr lang="en-US" b="0" i="0" dirty="0">
                <a:solidFill>
                  <a:srgbClr val="2B2A29"/>
                </a:solidFill>
                <a:effectLst/>
                <a:latin typeface="montserrat" panose="00000500000000000000" pitchFamily="2" charset="0"/>
              </a:rPr>
              <a:t>When a break statement is encountered inside a loop, the loop is immediately terminated and the program control resumes at the next statement following the loop.</a:t>
            </a:r>
          </a:p>
          <a:p>
            <a:pPr algn="just"/>
            <a:r>
              <a:rPr lang="en-US" b="0" i="0" dirty="0">
                <a:solidFill>
                  <a:srgbClr val="2B2A29"/>
                </a:solidFill>
                <a:effectLst/>
                <a:latin typeface="montserrat" panose="00000500000000000000" pitchFamily="2" charset="0"/>
              </a:rPr>
              <a:t>The Java </a:t>
            </a:r>
            <a:r>
              <a:rPr lang="en-US" b="0" i="1" dirty="0">
                <a:solidFill>
                  <a:srgbClr val="2B2A29"/>
                </a:solidFill>
                <a:effectLst/>
                <a:latin typeface="montserrat" panose="00000500000000000000" pitchFamily="2" charset="0"/>
              </a:rPr>
              <a:t>break</a:t>
            </a:r>
            <a:r>
              <a:rPr lang="en-US" b="0" i="0" dirty="0">
                <a:solidFill>
                  <a:srgbClr val="2B2A29"/>
                </a:solidFill>
                <a:effectLst/>
                <a:latin typeface="montserrat" panose="00000500000000000000" pitchFamily="2" charset="0"/>
              </a:rPr>
              <a:t> statement is used to break loop or </a:t>
            </a:r>
            <a:r>
              <a:rPr lang="en-US" b="0" i="0" u="none" strike="noStrike" dirty="0">
                <a:solidFill>
                  <a:srgbClr val="008000"/>
                </a:solidFill>
                <a:effectLst/>
                <a:latin typeface="montserrat" panose="00000500000000000000" pitchFamily="2" charset="0"/>
                <a:hlinkClick r:id="rId2"/>
              </a:rPr>
              <a:t>switch</a:t>
            </a:r>
            <a:r>
              <a:rPr lang="en-US" b="0" i="0" dirty="0">
                <a:solidFill>
                  <a:srgbClr val="2B2A29"/>
                </a:solidFill>
                <a:effectLst/>
                <a:latin typeface="montserrat" panose="00000500000000000000" pitchFamily="2" charset="0"/>
              </a:rPr>
              <a:t> statement. It breaks the current flow of the program at specified condition. In case of inner loop, it breaks only inner loop.</a:t>
            </a:r>
          </a:p>
          <a:p>
            <a:pPr algn="just"/>
            <a:r>
              <a:rPr lang="en-US" b="0" i="0" dirty="0">
                <a:solidFill>
                  <a:srgbClr val="2B2A29"/>
                </a:solidFill>
                <a:effectLst/>
                <a:latin typeface="montserrat" panose="00000500000000000000" pitchFamily="2" charset="0"/>
              </a:rPr>
              <a:t>We can use Java break statement in all types of loops such as </a:t>
            </a:r>
            <a:r>
              <a:rPr lang="en-US" b="0" i="0" u="none" strike="noStrike" dirty="0">
                <a:solidFill>
                  <a:srgbClr val="008000"/>
                </a:solidFill>
                <a:effectLst/>
                <a:latin typeface="montserrat" panose="00000500000000000000" pitchFamily="2" charset="0"/>
                <a:hlinkClick r:id="rId3"/>
              </a:rPr>
              <a:t>for loop</a:t>
            </a:r>
            <a:r>
              <a:rPr lang="en-US" b="0" i="0" dirty="0">
                <a:solidFill>
                  <a:srgbClr val="2B2A29"/>
                </a:solidFill>
                <a:effectLst/>
                <a:latin typeface="montserrat" panose="00000500000000000000" pitchFamily="2" charset="0"/>
              </a:rPr>
              <a:t>, </a:t>
            </a:r>
            <a:r>
              <a:rPr lang="en-US" b="0" i="0" u="none" strike="noStrike" dirty="0">
                <a:solidFill>
                  <a:srgbClr val="008000"/>
                </a:solidFill>
                <a:effectLst/>
                <a:latin typeface="montserrat" panose="00000500000000000000" pitchFamily="2" charset="0"/>
                <a:hlinkClick r:id="rId4"/>
              </a:rPr>
              <a:t>while loop</a:t>
            </a:r>
            <a:r>
              <a:rPr lang="en-US" b="0" i="0" dirty="0">
                <a:solidFill>
                  <a:srgbClr val="2B2A29"/>
                </a:solidFill>
                <a:effectLst/>
                <a:latin typeface="montserrat" panose="00000500000000000000" pitchFamily="2" charset="0"/>
              </a:rPr>
              <a:t> and </a:t>
            </a:r>
            <a:r>
              <a:rPr lang="en-US" b="0" i="0" u="none" strike="noStrike" dirty="0">
                <a:solidFill>
                  <a:srgbClr val="008000"/>
                </a:solidFill>
                <a:effectLst/>
                <a:latin typeface="montserrat" panose="00000500000000000000" pitchFamily="2" charset="0"/>
                <a:hlinkClick r:id="rId5"/>
              </a:rPr>
              <a:t>do-while loop</a:t>
            </a:r>
            <a:r>
              <a:rPr lang="en-US" b="0" i="0" dirty="0">
                <a:solidFill>
                  <a:srgbClr val="2B2A29"/>
                </a:solidFill>
                <a:effectLst/>
                <a:latin typeface="montserrat" panose="00000500000000000000" pitchFamily="2" charset="0"/>
              </a:rPr>
              <a:t>.</a:t>
            </a:r>
          </a:p>
          <a:p>
            <a:endParaRPr lang="en-US" dirty="0"/>
          </a:p>
        </p:txBody>
      </p:sp>
    </p:spTree>
    <p:extLst>
      <p:ext uri="{BB962C8B-B14F-4D97-AF65-F5344CB8AC3E}">
        <p14:creationId xmlns:p14="http://schemas.microsoft.com/office/powerpoint/2010/main" val="4357646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751-1CEE-3EDB-1B53-CFE5424ED799}"/>
              </a:ext>
            </a:extLst>
          </p:cNvPr>
          <p:cNvSpPr>
            <a:spLocks noGrp="1"/>
          </p:cNvSpPr>
          <p:nvPr>
            <p:ph type="title"/>
          </p:nvPr>
        </p:nvSpPr>
        <p:spPr/>
        <p:txBody>
          <a:bodyPr/>
          <a:lstStyle/>
          <a:p>
            <a:r>
              <a:rPr lang="en-US" dirty="0"/>
              <a:t>Flow chart</a:t>
            </a:r>
          </a:p>
        </p:txBody>
      </p:sp>
      <p:sp>
        <p:nvSpPr>
          <p:cNvPr id="3" name="Content Placeholder 2">
            <a:extLst>
              <a:ext uri="{FF2B5EF4-FFF2-40B4-BE49-F238E27FC236}">
                <a16:creationId xmlns:a16="http://schemas.microsoft.com/office/drawing/2014/main" id="{4CA877E7-6B56-4E0D-C276-E0CA36E7242C}"/>
              </a:ext>
            </a:extLst>
          </p:cNvPr>
          <p:cNvSpPr>
            <a:spLocks noGrp="1"/>
          </p:cNvSpPr>
          <p:nvPr>
            <p:ph idx="1"/>
          </p:nvPr>
        </p:nvSpPr>
        <p:spPr>
          <a:xfrm>
            <a:off x="1451580" y="2015732"/>
            <a:ext cx="2883354" cy="3450613"/>
          </a:xfrm>
        </p:spPr>
        <p:txBody>
          <a:bodyPr/>
          <a:lstStyle/>
          <a:p>
            <a:r>
              <a:rPr lang="en-US" dirty="0"/>
              <a:t>Syntax</a:t>
            </a:r>
          </a:p>
          <a:p>
            <a:pPr marL="0" indent="0" algn="l">
              <a:buNone/>
            </a:pPr>
            <a:r>
              <a:rPr lang="en-US" b="0" i="0" dirty="0">
                <a:solidFill>
                  <a:srgbClr val="2B2A29"/>
                </a:solidFill>
                <a:effectLst/>
                <a:latin typeface="montserrat" panose="00000500000000000000" pitchFamily="2" charset="0"/>
              </a:rPr>
              <a:t>jump-statement;    </a:t>
            </a:r>
          </a:p>
          <a:p>
            <a:pPr marL="0" indent="0" algn="l">
              <a:buNone/>
            </a:pPr>
            <a:r>
              <a:rPr lang="en-US" b="1" i="0" dirty="0">
                <a:solidFill>
                  <a:srgbClr val="006699"/>
                </a:solidFill>
                <a:effectLst/>
                <a:latin typeface="montserrat" panose="00000500000000000000" pitchFamily="2" charset="0"/>
              </a:rPr>
              <a:t>break</a:t>
            </a:r>
            <a:r>
              <a:rPr lang="en-US" b="0" i="0" dirty="0">
                <a:solidFill>
                  <a:srgbClr val="2B2A29"/>
                </a:solidFill>
                <a:effectLst/>
                <a:latin typeface="montserrat" panose="00000500000000000000" pitchFamily="2" charset="0"/>
              </a:rPr>
              <a:t>;</a:t>
            </a:r>
          </a:p>
          <a:p>
            <a:endParaRPr lang="en-US" dirty="0"/>
          </a:p>
        </p:txBody>
      </p:sp>
      <p:pic>
        <p:nvPicPr>
          <p:cNvPr id="4098" name="Picture 2" descr="java break statement flowchart">
            <a:extLst>
              <a:ext uri="{FF2B5EF4-FFF2-40B4-BE49-F238E27FC236}">
                <a16:creationId xmlns:a16="http://schemas.microsoft.com/office/drawing/2014/main" id="{9163C3ED-31F4-B68D-9182-B2168DABA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577" y="2957519"/>
            <a:ext cx="4256264" cy="2876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3D0D49-A0B3-8F70-B149-1CFDCD137B0F}"/>
              </a:ext>
            </a:extLst>
          </p:cNvPr>
          <p:cNvSpPr txBox="1"/>
          <p:nvPr/>
        </p:nvSpPr>
        <p:spPr>
          <a:xfrm>
            <a:off x="6818841" y="2203440"/>
            <a:ext cx="5065889" cy="3416320"/>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public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BreakExample</a:t>
            </a:r>
            <a:r>
              <a:rPr lang="en-US" b="0" i="0" dirty="0">
                <a:solidFill>
                  <a:srgbClr val="2B2A29"/>
                </a:solidFill>
                <a:effectLst/>
                <a:latin typeface="montserrat" panose="00000500000000000000" pitchFamily="2" charset="0"/>
              </a:rPr>
              <a:t> {  </a:t>
            </a:r>
          </a:p>
          <a:p>
            <a:pPr algn="l"/>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//using for loop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;i&lt;=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;i++){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if</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//breaking the loop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break</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31451471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22F-167C-199C-FEFD-216226550998}"/>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Continue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6BB3EB76-C640-7E4C-A3F4-227F46E3BC3B}"/>
              </a:ext>
            </a:extLst>
          </p:cNvPr>
          <p:cNvSpPr>
            <a:spLocks noGrp="1"/>
          </p:cNvSpPr>
          <p:nvPr>
            <p:ph idx="1"/>
          </p:nvPr>
        </p:nvSpPr>
        <p:spPr>
          <a:xfrm>
            <a:off x="395111" y="2015732"/>
            <a:ext cx="11514667" cy="3899646"/>
          </a:xfrm>
        </p:spPr>
        <p:txBody>
          <a:bodyPr>
            <a:normAutofit/>
          </a:bodyPr>
          <a:lstStyle/>
          <a:p>
            <a:pPr algn="just"/>
            <a:r>
              <a:rPr lang="en-US" b="0" i="0" dirty="0">
                <a:solidFill>
                  <a:srgbClr val="2B2A29"/>
                </a:solidFill>
                <a:effectLst/>
                <a:latin typeface="montserrat" panose="00000500000000000000" pitchFamily="2" charset="0"/>
              </a:rPr>
              <a:t>The continue statement is used in loop control structure when you need to jump to the next iteration of the loop immediately. It can be used with for loop or while loop.</a:t>
            </a:r>
          </a:p>
          <a:p>
            <a:pPr algn="just"/>
            <a:r>
              <a:rPr lang="en-US" b="0" i="0" dirty="0">
                <a:solidFill>
                  <a:srgbClr val="2B2A29"/>
                </a:solidFill>
                <a:effectLst/>
                <a:latin typeface="montserrat" panose="00000500000000000000" pitchFamily="2" charset="0"/>
              </a:rPr>
              <a:t>The Java </a:t>
            </a:r>
            <a:r>
              <a:rPr lang="en-US" b="0" i="1" dirty="0">
                <a:solidFill>
                  <a:srgbClr val="2B2A29"/>
                </a:solidFill>
                <a:effectLst/>
                <a:latin typeface="montserrat" panose="00000500000000000000" pitchFamily="2" charset="0"/>
              </a:rPr>
              <a:t>continue statement</a:t>
            </a:r>
            <a:r>
              <a:rPr lang="en-US" b="0" i="0" dirty="0">
                <a:solidFill>
                  <a:srgbClr val="2B2A29"/>
                </a:solidFill>
                <a:effectLst/>
                <a:latin typeface="montserrat" panose="00000500000000000000" pitchFamily="2" charset="0"/>
              </a:rPr>
              <a:t> is used to continue the loop. It continues the current flow of the program and skips the remaining code at the specified condition. In case of an inner loop, it continues the inner loop only.</a:t>
            </a:r>
          </a:p>
          <a:p>
            <a:pPr algn="just"/>
            <a:r>
              <a:rPr lang="en-US" b="0" i="0" dirty="0">
                <a:solidFill>
                  <a:srgbClr val="2B2A29"/>
                </a:solidFill>
                <a:effectLst/>
                <a:latin typeface="montserrat" panose="00000500000000000000" pitchFamily="2" charset="0"/>
              </a:rPr>
              <a:t>We can use Java continue statement in all types of loops such as for loop, while loop and do-while loop.</a:t>
            </a:r>
          </a:p>
          <a:p>
            <a:endParaRPr lang="en-US" dirty="0"/>
          </a:p>
        </p:txBody>
      </p:sp>
    </p:spTree>
    <p:extLst>
      <p:ext uri="{BB962C8B-B14F-4D97-AF65-F5344CB8AC3E}">
        <p14:creationId xmlns:p14="http://schemas.microsoft.com/office/powerpoint/2010/main" val="3454598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5A07-FEE1-C42F-154C-A393AFDF110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5801704-4718-28C7-D564-7A8B3FF10DCA}"/>
              </a:ext>
            </a:extLst>
          </p:cNvPr>
          <p:cNvSpPr>
            <a:spLocks noGrp="1"/>
          </p:cNvSpPr>
          <p:nvPr>
            <p:ph idx="1"/>
          </p:nvPr>
        </p:nvSpPr>
        <p:spPr>
          <a:xfrm>
            <a:off x="1503336" y="2023373"/>
            <a:ext cx="2860777" cy="3450613"/>
          </a:xfrm>
        </p:spPr>
        <p:txBody>
          <a:bodyPr/>
          <a:lstStyle/>
          <a:p>
            <a:pPr lvl="1"/>
            <a:r>
              <a:rPr lang="en-US" dirty="0"/>
              <a:t>Syntax</a:t>
            </a:r>
          </a:p>
          <a:p>
            <a:pPr marL="0" indent="0" algn="l">
              <a:buNone/>
            </a:pPr>
            <a:r>
              <a:rPr lang="en-US" b="0" i="0" dirty="0">
                <a:solidFill>
                  <a:srgbClr val="2B2A29"/>
                </a:solidFill>
                <a:effectLst/>
                <a:latin typeface="montserrat" panose="00000500000000000000" pitchFamily="2" charset="0"/>
              </a:rPr>
              <a:t>jump-statement;    </a:t>
            </a:r>
          </a:p>
          <a:p>
            <a:pPr marL="0" indent="0" algn="l">
              <a:buNone/>
            </a:pPr>
            <a:r>
              <a:rPr lang="en-US" b="1" i="0" dirty="0">
                <a:solidFill>
                  <a:srgbClr val="006699"/>
                </a:solidFill>
                <a:effectLst/>
                <a:latin typeface="montserrat" panose="00000500000000000000" pitchFamily="2" charset="0"/>
              </a:rPr>
              <a:t>continue</a:t>
            </a:r>
            <a:r>
              <a:rPr lang="en-US" b="0" i="0" dirty="0">
                <a:solidFill>
                  <a:srgbClr val="2B2A29"/>
                </a:solidFill>
                <a:effectLst/>
                <a:latin typeface="montserrat" panose="00000500000000000000" pitchFamily="2" charset="0"/>
              </a:rPr>
              <a:t>;   </a:t>
            </a:r>
          </a:p>
          <a:p>
            <a:endParaRPr lang="en-US" dirty="0"/>
          </a:p>
        </p:txBody>
      </p:sp>
      <p:sp>
        <p:nvSpPr>
          <p:cNvPr id="5" name="TextBox 4">
            <a:extLst>
              <a:ext uri="{FF2B5EF4-FFF2-40B4-BE49-F238E27FC236}">
                <a16:creationId xmlns:a16="http://schemas.microsoft.com/office/drawing/2014/main" id="{A87EB4F9-2A35-7C05-B35E-DB43474784B0}"/>
              </a:ext>
            </a:extLst>
          </p:cNvPr>
          <p:cNvSpPr txBox="1"/>
          <p:nvPr/>
        </p:nvSpPr>
        <p:spPr>
          <a:xfrm>
            <a:off x="5133622" y="2010753"/>
            <a:ext cx="6101644" cy="3970318"/>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//Java Program to demonstrate the use of continue statement  </a:t>
            </a:r>
          </a:p>
          <a:p>
            <a:pPr algn="l"/>
            <a:r>
              <a:rPr lang="en-US" b="0" i="0" dirty="0">
                <a:solidFill>
                  <a:srgbClr val="2B2A29"/>
                </a:solidFill>
                <a:effectLst/>
                <a:latin typeface="montserrat" panose="00000500000000000000" pitchFamily="2" charset="0"/>
              </a:rPr>
              <a:t>//inside the for loop.  </a:t>
            </a:r>
          </a:p>
          <a:p>
            <a:pPr algn="l"/>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ContinueExample</a:t>
            </a:r>
            <a:r>
              <a:rPr lang="en-US" b="0" i="0" dirty="0">
                <a:solidFill>
                  <a:srgbClr val="2B2A29"/>
                </a:solidFill>
                <a:effectLst/>
                <a:latin typeface="montserrat" panose="00000500000000000000" pitchFamily="2" charset="0"/>
              </a:rPr>
              <a:t> {  </a:t>
            </a:r>
          </a:p>
          <a:p>
            <a:pPr algn="l"/>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//for loop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;i&lt;=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;i++){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if</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//using continue statement  </a:t>
            </a:r>
          </a:p>
          <a:p>
            <a:pPr algn="l"/>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continue</a:t>
            </a:r>
            <a:r>
              <a:rPr lang="en-US" b="0" i="0" dirty="0">
                <a:solidFill>
                  <a:srgbClr val="2B2A29"/>
                </a:solidFill>
                <a:effectLst/>
                <a:latin typeface="montserrat" panose="00000500000000000000" pitchFamily="2" charset="0"/>
              </a:rPr>
              <a:t>;//it will skip the rest statement  </a:t>
            </a:r>
          </a:p>
          <a:p>
            <a:pPr algn="l"/>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  </a:t>
            </a:r>
          </a:p>
          <a:p>
            <a:pPr algn="l"/>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27021977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F275-0312-EACE-4FC8-4F28D9EE61F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return Keyword</a:t>
            </a:r>
            <a:br>
              <a:rPr lang="en-US" b="0" i="0" dirty="0">
                <a:solidFill>
                  <a:srgbClr val="000000"/>
                </a:solidFill>
                <a:effectLst/>
                <a:latin typeface="Segoe UI" panose="020B0502040204020203" pitchFamily="34" charset="0"/>
              </a:rPr>
            </a:br>
            <a:endParaRPr lang="en-US" dirty="0"/>
          </a:p>
        </p:txBody>
      </p:sp>
      <p:sp>
        <p:nvSpPr>
          <p:cNvPr id="5" name="Rectangle 2">
            <a:extLst>
              <a:ext uri="{FF2B5EF4-FFF2-40B4-BE49-F238E27FC236}">
                <a16:creationId xmlns:a16="http://schemas.microsoft.com/office/drawing/2014/main" id="{AE687836-BD98-47D2-5CA0-2BA4A74E9BF9}"/>
              </a:ext>
            </a:extLst>
          </p:cNvPr>
          <p:cNvSpPr>
            <a:spLocks noGrp="1" noChangeArrowheads="1"/>
          </p:cNvSpPr>
          <p:nvPr>
            <p:ph idx="1"/>
          </p:nvPr>
        </p:nvSpPr>
        <p:spPr bwMode="auto">
          <a:xfrm>
            <a:off x="480735" y="2153296"/>
            <a:ext cx="4000954"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Verdana" panose="020B0604030504040204" pitchFamily="34" charset="0"/>
              </a:rPr>
              <a:t> keyword finishes the execution of a method, and can be used to return a value from a method.</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9258206-50DF-BABE-661D-AD534449F426}"/>
              </a:ext>
            </a:extLst>
          </p:cNvPr>
          <p:cNvSpPr>
            <a:spLocks noChangeArrowheads="1"/>
          </p:cNvSpPr>
          <p:nvPr/>
        </p:nvSpPr>
        <p:spPr bwMode="auto">
          <a:xfrm>
            <a:off x="6096000" y="2098424"/>
            <a:ext cx="5418666" cy="2905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DD4A68"/>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77AA"/>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DD4A68"/>
                </a:solidFill>
                <a:effectLst/>
                <a:latin typeface="Consolas" panose="020B0609020204030204" pitchFamily="49" charset="0"/>
              </a:rPr>
              <a:t>myMethod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77AA"/>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x</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7AA"/>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0055"/>
                </a:solidFill>
                <a:effectLst/>
                <a:latin typeface="Consolas" panose="020B0609020204030204" pitchFamily="49" charset="0"/>
              </a:rPr>
              <a:t>5</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A6E3A"/>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x</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DD4A68"/>
                </a:solidFill>
                <a:effectLst/>
                <a:latin typeface="Consolas" panose="020B0609020204030204" pitchFamily="49" charset="0"/>
              </a:rPr>
              <a:t>main</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DD4A68"/>
                </a:solidFill>
                <a:effectLst/>
                <a:latin typeface="Consolas" panose="020B0609020204030204" pitchFamily="49" charset="0"/>
              </a:rPr>
              <a:t>String</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DD4A68"/>
                </a:solidFill>
                <a:effectLst/>
                <a:latin typeface="Consolas" panose="020B0609020204030204" pitchFamily="49" charset="0"/>
              </a:rPr>
              <a:t>System</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out</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println</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myMethod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990055"/>
                </a:solidFill>
                <a:effectLst/>
                <a:latin typeface="Consolas" panose="020B0609020204030204" pitchFamily="49" charset="0"/>
              </a:rPr>
              <a:t>3</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8090"/>
                </a:solidFill>
                <a:effectLst/>
                <a:latin typeface="Consolas" panose="020B0609020204030204" pitchFamily="49" charset="0"/>
              </a:rPr>
              <a:t>// Outputs 8 (5 + 3)</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20457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96EE-3960-1160-5C91-F1E8EF3BA350}"/>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Java Arrays</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2AA84064-137E-9646-245B-FA246145D7BB}"/>
              </a:ext>
            </a:extLst>
          </p:cNvPr>
          <p:cNvSpPr>
            <a:spLocks noGrp="1"/>
          </p:cNvSpPr>
          <p:nvPr>
            <p:ph idx="1"/>
          </p:nvPr>
        </p:nvSpPr>
        <p:spPr>
          <a:xfrm>
            <a:off x="485423" y="1853754"/>
            <a:ext cx="10648454" cy="3730312"/>
          </a:xfrm>
        </p:spPr>
        <p:txBody>
          <a:bodyPr>
            <a:normAutofit fontScale="92500" lnSpcReduction="10000"/>
          </a:bodyPr>
          <a:lstStyle/>
          <a:p>
            <a:pPr algn="just"/>
            <a:r>
              <a:rPr lang="en-US" b="0" i="0" dirty="0">
                <a:solidFill>
                  <a:srgbClr val="2B2A29"/>
                </a:solidFill>
                <a:effectLst/>
                <a:latin typeface="Montserrat" panose="00000500000000000000" pitchFamily="2" charset="0"/>
              </a:rPr>
              <a:t>Normally, an array is a collection of similar type of elements which has contiguous memory location.</a:t>
            </a:r>
          </a:p>
          <a:p>
            <a:pPr algn="just"/>
            <a:r>
              <a:rPr lang="en-US" b="1" i="0" dirty="0">
                <a:solidFill>
                  <a:srgbClr val="2B2A29"/>
                </a:solidFill>
                <a:effectLst/>
                <a:latin typeface="Montserrat" panose="00000500000000000000" pitchFamily="2" charset="0"/>
              </a:rPr>
              <a:t>Java array</a:t>
            </a:r>
            <a:r>
              <a:rPr lang="en-US" b="0" i="0" dirty="0">
                <a:solidFill>
                  <a:srgbClr val="2B2A29"/>
                </a:solidFill>
                <a:effectLst/>
                <a:latin typeface="Montserrat" panose="00000500000000000000" pitchFamily="2" charset="0"/>
              </a:rPr>
              <a:t> is an object which contains elements of a similar data type. Additionally, The elements of an array are stored in a contiguous memory location. It is a data structure where we store similar elements. We can store only a fixed set of elements in a Java array.</a:t>
            </a:r>
          </a:p>
          <a:p>
            <a:pPr algn="just"/>
            <a:r>
              <a:rPr lang="en-US" b="0" i="0" dirty="0">
                <a:solidFill>
                  <a:srgbClr val="2B2A29"/>
                </a:solidFill>
                <a:effectLst/>
                <a:latin typeface="Montserrat" panose="00000500000000000000" pitchFamily="2" charset="0"/>
              </a:rPr>
              <a:t>Array in Java is index-based, the first element of the array is stored at the 0th index, 2nd element is stored on 1st index and so on.</a:t>
            </a:r>
          </a:p>
          <a:p>
            <a:pPr algn="just"/>
            <a:r>
              <a:rPr lang="en-US" b="0" i="0" dirty="0">
                <a:solidFill>
                  <a:srgbClr val="2B2A29"/>
                </a:solidFill>
                <a:effectLst/>
                <a:latin typeface="Montserrat" panose="00000500000000000000" pitchFamily="2" charset="0"/>
              </a:rPr>
              <a:t>Unlike C/C++, we can get the length of the array using the length member. In C/C++, we need to use the </a:t>
            </a:r>
            <a:r>
              <a:rPr lang="en-US" b="0" i="0" dirty="0" err="1">
                <a:solidFill>
                  <a:srgbClr val="2B2A29"/>
                </a:solidFill>
                <a:effectLst/>
                <a:latin typeface="Montserrat" panose="00000500000000000000" pitchFamily="2" charset="0"/>
              </a:rPr>
              <a:t>sizeof</a:t>
            </a:r>
            <a:r>
              <a:rPr lang="en-US" b="0" i="0" dirty="0">
                <a:solidFill>
                  <a:srgbClr val="2B2A29"/>
                </a:solidFill>
                <a:effectLst/>
                <a:latin typeface="Montserrat" panose="00000500000000000000" pitchFamily="2" charset="0"/>
              </a:rPr>
              <a:t> operator.</a:t>
            </a:r>
          </a:p>
          <a:p>
            <a:endParaRPr lang="en-US" dirty="0"/>
          </a:p>
        </p:txBody>
      </p:sp>
      <p:pic>
        <p:nvPicPr>
          <p:cNvPr id="6146" name="Picture 2" descr="Java array">
            <a:extLst>
              <a:ext uri="{FF2B5EF4-FFF2-40B4-BE49-F238E27FC236}">
                <a16:creationId xmlns:a16="http://schemas.microsoft.com/office/drawing/2014/main" id="{87174162-651C-93B4-48B7-5E45A3A3D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172056"/>
            <a:ext cx="5192889"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0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1F09-0945-4336-A974-2E6B510B613E}"/>
              </a:ext>
            </a:extLst>
          </p:cNvPr>
          <p:cNvSpPr>
            <a:spLocks noGrp="1"/>
          </p:cNvSpPr>
          <p:nvPr>
            <p:ph type="title"/>
          </p:nvPr>
        </p:nvSpPr>
        <p:spPr/>
        <p:txBody>
          <a:bodyPr/>
          <a:lstStyle/>
          <a:p>
            <a:r>
              <a:rPr lang="en-US" sz="2800" dirty="0"/>
              <a:t>2. Java 1.0 (1995): The Beginning</a:t>
            </a:r>
            <a:br>
              <a:rPr lang="en-US" b="1" dirty="0"/>
            </a:br>
            <a:endParaRPr lang="en-US" dirty="0"/>
          </a:p>
        </p:txBody>
      </p:sp>
      <p:sp>
        <p:nvSpPr>
          <p:cNvPr id="3" name="Content Placeholder 2">
            <a:extLst>
              <a:ext uri="{FF2B5EF4-FFF2-40B4-BE49-F238E27FC236}">
                <a16:creationId xmlns:a16="http://schemas.microsoft.com/office/drawing/2014/main" id="{791E4FB4-C7DD-407C-821A-8748AF74C904}"/>
              </a:ext>
            </a:extLst>
          </p:cNvPr>
          <p:cNvSpPr>
            <a:spLocks noGrp="1"/>
          </p:cNvSpPr>
          <p:nvPr>
            <p:ph idx="1"/>
          </p:nvPr>
        </p:nvSpPr>
        <p:spPr/>
        <p:txBody>
          <a:bodyPr>
            <a:normAutofit fontScale="92500"/>
          </a:bodyPr>
          <a:lstStyle/>
          <a:p>
            <a:pPr>
              <a:buFont typeface="Arial" panose="020B0604020202020204" pitchFamily="34" charset="0"/>
              <a:buChar char="•"/>
            </a:pPr>
            <a:r>
              <a:rPr lang="en-US" b="1" dirty="0"/>
              <a:t>Core OO Principles:</a:t>
            </a:r>
            <a:r>
              <a:rPr lang="en-US" dirty="0"/>
              <a:t> Java was released by Sun Microsystems in 1995 with a strong focus on OO principles like encapsulation, inheritance, and polymorphism.</a:t>
            </a:r>
          </a:p>
          <a:p>
            <a:pPr>
              <a:buFont typeface="Arial" panose="020B0604020202020204" pitchFamily="34" charset="0"/>
              <a:buChar char="•"/>
            </a:pPr>
            <a:r>
              <a:rPr lang="en-US" b="1" dirty="0"/>
              <a:t>Platform Independence:</a:t>
            </a:r>
            <a:r>
              <a:rPr lang="en-US" dirty="0"/>
              <a:t> The "Write Once, Run Anywhere" philosophy emphasized platform independence, which was achieved through the use of the Java Virtual Machine (JVM).</a:t>
            </a:r>
          </a:p>
          <a:p>
            <a:pPr>
              <a:buFont typeface="Arial" panose="020B0604020202020204" pitchFamily="34" charset="0"/>
              <a:buChar char="•"/>
            </a:pPr>
            <a:r>
              <a:rPr lang="en-US" b="1" dirty="0"/>
              <a:t>Basic OO Features:</a:t>
            </a:r>
            <a:r>
              <a:rPr lang="en-US" dirty="0"/>
              <a:t> Early Java versions supported basic OO features—classes, objects, inheritance, interfaces, and simple exception handling.</a:t>
            </a:r>
          </a:p>
          <a:p>
            <a:pPr>
              <a:buFont typeface="Arial" panose="020B0604020202020204" pitchFamily="34" charset="0"/>
              <a:buChar char="•"/>
            </a:pPr>
            <a:r>
              <a:rPr lang="en-US" b="1" dirty="0"/>
              <a:t>Applets:</a:t>
            </a:r>
            <a:r>
              <a:rPr lang="en-US" dirty="0"/>
              <a:t> Java initially gained popularity through applets, which were small, secure applications running within web browsers.</a:t>
            </a:r>
          </a:p>
          <a:p>
            <a:endParaRPr lang="en-US" dirty="0"/>
          </a:p>
        </p:txBody>
      </p:sp>
    </p:spTree>
    <p:extLst>
      <p:ext uri="{BB962C8B-B14F-4D97-AF65-F5344CB8AC3E}">
        <p14:creationId xmlns:p14="http://schemas.microsoft.com/office/powerpoint/2010/main" val="20374105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4C7-8F33-FE33-2CD7-E9BB82CAF39D}"/>
              </a:ext>
            </a:extLst>
          </p:cNvPr>
          <p:cNvSpPr>
            <a:spLocks noGrp="1"/>
          </p:cNvSpPr>
          <p:nvPr>
            <p:ph type="title"/>
          </p:nvPr>
        </p:nvSpPr>
        <p:spPr/>
        <p:txBody>
          <a:bodyPr/>
          <a:lstStyle/>
          <a:p>
            <a:r>
              <a:rPr lang="en-US" dirty="0"/>
              <a:t>Advantage and disadvantage</a:t>
            </a:r>
          </a:p>
        </p:txBody>
      </p:sp>
      <p:sp>
        <p:nvSpPr>
          <p:cNvPr id="3" name="Content Placeholder 2">
            <a:extLst>
              <a:ext uri="{FF2B5EF4-FFF2-40B4-BE49-F238E27FC236}">
                <a16:creationId xmlns:a16="http://schemas.microsoft.com/office/drawing/2014/main" id="{DDBE3004-CED0-9999-B2AF-328E744652C2}"/>
              </a:ext>
            </a:extLst>
          </p:cNvPr>
          <p:cNvSpPr>
            <a:spLocks noGrp="1"/>
          </p:cNvSpPr>
          <p:nvPr>
            <p:ph idx="1"/>
          </p:nvPr>
        </p:nvSpPr>
        <p:spPr>
          <a:xfrm>
            <a:off x="485422" y="2015732"/>
            <a:ext cx="11243733" cy="3450613"/>
          </a:xfrm>
        </p:spPr>
        <p:txBody>
          <a:bodyPr>
            <a:normAutofit fontScale="92500" lnSpcReduction="10000"/>
          </a:bodyPr>
          <a:lstStyle/>
          <a:p>
            <a:pPr marL="0" indent="0" algn="just">
              <a:buNone/>
            </a:pPr>
            <a:r>
              <a:rPr lang="en-US" sz="3000" b="1" dirty="0">
                <a:solidFill>
                  <a:srgbClr val="2B2A29"/>
                </a:solidFill>
                <a:latin typeface="Montserrat" panose="00000500000000000000" pitchFamily="2" charset="0"/>
              </a:rPr>
              <a:t>Advantage</a:t>
            </a:r>
            <a:endParaRPr lang="en-US" sz="3000"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Code Optimization:</a:t>
            </a:r>
            <a:r>
              <a:rPr lang="en-US" b="0" i="0" dirty="0">
                <a:solidFill>
                  <a:srgbClr val="2B2A29"/>
                </a:solidFill>
                <a:effectLst/>
                <a:latin typeface="Montserrat" panose="00000500000000000000" pitchFamily="2" charset="0"/>
              </a:rPr>
              <a:t> It makes the code optimized, we can retrieve or sort the data efficiently.</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Random access:</a:t>
            </a:r>
            <a:r>
              <a:rPr lang="en-US" b="0" i="0" dirty="0">
                <a:solidFill>
                  <a:srgbClr val="2B2A29"/>
                </a:solidFill>
                <a:effectLst/>
                <a:latin typeface="Montserrat" panose="00000500000000000000" pitchFamily="2" charset="0"/>
              </a:rPr>
              <a:t> We can get any data located at an index position.</a:t>
            </a:r>
          </a:p>
          <a:p>
            <a:pPr marL="0" indent="0" algn="l">
              <a:buNone/>
            </a:pPr>
            <a:r>
              <a:rPr lang="en-US" sz="2800" b="1" i="0" dirty="0">
                <a:solidFill>
                  <a:srgbClr val="1D1D27"/>
                </a:solidFill>
                <a:effectLst/>
                <a:latin typeface="Montserrat" panose="00000500000000000000" pitchFamily="2" charset="0"/>
              </a:rPr>
              <a:t>Disadvantages</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Size Limit:</a:t>
            </a:r>
            <a:r>
              <a:rPr lang="en-US" b="0" i="0" dirty="0">
                <a:solidFill>
                  <a:srgbClr val="2B2A29"/>
                </a:solidFill>
                <a:effectLst/>
                <a:latin typeface="Montserrat" panose="00000500000000000000" pitchFamily="2" charset="0"/>
              </a:rPr>
              <a:t> We can store only the fixed size of elements in the array. It doesn't grow its size at runtime. To solve this problem, collection framework is used in Java which grows automatically.</a:t>
            </a:r>
          </a:p>
          <a:p>
            <a:endParaRPr lang="en-US" dirty="0"/>
          </a:p>
        </p:txBody>
      </p:sp>
    </p:spTree>
    <p:extLst>
      <p:ext uri="{BB962C8B-B14F-4D97-AF65-F5344CB8AC3E}">
        <p14:creationId xmlns:p14="http://schemas.microsoft.com/office/powerpoint/2010/main" val="8084011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4BBC-2433-77D0-6D10-BA17A5491C72}"/>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Types of Array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CB913E40-4969-92F7-8836-AEB772E1D97A}"/>
              </a:ext>
            </a:extLst>
          </p:cNvPr>
          <p:cNvSpPr>
            <a:spLocks noGrp="1"/>
          </p:cNvSpPr>
          <p:nvPr>
            <p:ph idx="1"/>
          </p:nvPr>
        </p:nvSpPr>
        <p:spPr>
          <a:xfrm>
            <a:off x="232380" y="1959288"/>
            <a:ext cx="4881488" cy="3450613"/>
          </a:xfrm>
        </p:spPr>
        <p:txBody>
          <a:bodyPr>
            <a:normAutofit fontScale="92500" lnSpcReduction="20000"/>
          </a:bodyPr>
          <a:lstStyle/>
          <a:p>
            <a:pPr marL="0" indent="0" algn="just">
              <a:buNone/>
            </a:pPr>
            <a:r>
              <a:rPr lang="en-US" b="0" i="0" dirty="0">
                <a:solidFill>
                  <a:srgbClr val="2B2A29"/>
                </a:solidFill>
                <a:effectLst/>
                <a:latin typeface="Montserrat" panose="00000500000000000000" pitchFamily="2" charset="0"/>
              </a:rPr>
              <a:t>There are two types of array.</a:t>
            </a:r>
          </a:p>
          <a:p>
            <a:pPr algn="l">
              <a:buFont typeface="Arial" panose="020B0604020202020204" pitchFamily="34" charset="0"/>
              <a:buChar char="•"/>
            </a:pPr>
            <a:r>
              <a:rPr lang="en-US" b="0" i="0" dirty="0">
                <a:solidFill>
                  <a:srgbClr val="2B2A29"/>
                </a:solidFill>
                <a:effectLst/>
                <a:latin typeface="Montserrat" panose="00000500000000000000" pitchFamily="2" charset="0"/>
              </a:rPr>
              <a:t>Single Dimensional Array</a:t>
            </a:r>
          </a:p>
          <a:p>
            <a:pPr algn="l">
              <a:buFont typeface="Arial" panose="020B0604020202020204" pitchFamily="34" charset="0"/>
              <a:buChar char="•"/>
            </a:pPr>
            <a:r>
              <a:rPr lang="en-US" b="0" i="0" dirty="0">
                <a:solidFill>
                  <a:srgbClr val="2B2A29"/>
                </a:solidFill>
                <a:effectLst/>
                <a:latin typeface="Montserrat" panose="00000500000000000000" pitchFamily="2" charset="0"/>
              </a:rPr>
              <a:t>Multidimensional Array</a:t>
            </a:r>
          </a:p>
          <a:p>
            <a:pPr marL="0" indent="0" algn="l">
              <a:buNone/>
            </a:pPr>
            <a:r>
              <a:rPr lang="en-US" b="0" i="0" dirty="0">
                <a:solidFill>
                  <a:srgbClr val="1D1D27"/>
                </a:solidFill>
                <a:effectLst/>
                <a:latin typeface="Montserrat" panose="00000500000000000000" pitchFamily="2" charset="0"/>
              </a:rPr>
              <a:t>Single Dimensional Array in Java</a:t>
            </a:r>
          </a:p>
          <a:p>
            <a:pPr marL="0" indent="0" algn="just">
              <a:buNone/>
            </a:pPr>
            <a:r>
              <a:rPr lang="en-US" b="1" i="0" dirty="0">
                <a:solidFill>
                  <a:srgbClr val="2B2A29"/>
                </a:solidFill>
                <a:effectLst/>
                <a:latin typeface="Montserrat" panose="00000500000000000000" pitchFamily="2" charset="0"/>
              </a:rPr>
              <a:t>  Syntax to Declare an Array in Java</a:t>
            </a:r>
            <a:endParaRPr lang="en-US" b="0" i="0" dirty="0">
              <a:solidFill>
                <a:srgbClr val="2B2A29"/>
              </a:solidFill>
              <a:effectLst/>
              <a:latin typeface="Montserrat" panose="00000500000000000000" pitchFamily="2" charset="0"/>
            </a:endParaRP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 (or)  </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 (or)  </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  </a:t>
            </a:r>
          </a:p>
          <a:p>
            <a:pPr algn="l">
              <a:buFont typeface="+mj-lt"/>
              <a:buAutoNum type="arabicPeriod"/>
            </a:pPr>
            <a:endParaRPr lang="en-US" b="0" i="0" dirty="0">
              <a:solidFill>
                <a:srgbClr val="2B2A29"/>
              </a:solidFill>
              <a:effectLst/>
              <a:latin typeface="Montserrat" panose="00000500000000000000" pitchFamily="2" charset="0"/>
            </a:endParaRPr>
          </a:p>
          <a:p>
            <a:endParaRPr lang="en-US" dirty="0"/>
          </a:p>
        </p:txBody>
      </p:sp>
      <p:sp>
        <p:nvSpPr>
          <p:cNvPr id="11" name="TextBox 10">
            <a:extLst>
              <a:ext uri="{FF2B5EF4-FFF2-40B4-BE49-F238E27FC236}">
                <a16:creationId xmlns:a16="http://schemas.microsoft.com/office/drawing/2014/main" id="{79F5EDB6-7F91-2EFC-9718-2E32E39BFD79}"/>
              </a:ext>
            </a:extLst>
          </p:cNvPr>
          <p:cNvSpPr txBox="1"/>
          <p:nvPr/>
        </p:nvSpPr>
        <p:spPr>
          <a:xfrm>
            <a:off x="5635977" y="2349689"/>
            <a:ext cx="6101644" cy="923330"/>
          </a:xfrm>
          <a:prstGeom prst="rect">
            <a:avLst/>
          </a:prstGeom>
          <a:noFill/>
        </p:spPr>
        <p:txBody>
          <a:bodyPr wrap="square">
            <a:spAutoFit/>
          </a:bodyPr>
          <a:lstStyle/>
          <a:p>
            <a:r>
              <a:rPr lang="en-US" b="1" i="0" dirty="0">
                <a:solidFill>
                  <a:srgbClr val="2B2A29"/>
                </a:solidFill>
                <a:effectLst/>
                <a:latin typeface="Montserrat" panose="00000500000000000000" pitchFamily="2" charset="0"/>
              </a:rPr>
              <a:t>Instantiation of an Array in Java</a:t>
            </a:r>
          </a:p>
          <a:p>
            <a:r>
              <a:rPr lang="en-US" b="0" i="0" dirty="0" err="1">
                <a:solidFill>
                  <a:srgbClr val="2B2A29"/>
                </a:solidFill>
                <a:effectLst/>
                <a:latin typeface="Montserrat" panose="00000500000000000000" pitchFamily="2" charset="0"/>
              </a:rPr>
              <a:t>arrayRefVar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new</a:t>
            </a:r>
            <a:r>
              <a:rPr lang="en-US" b="0" i="0" dirty="0">
                <a:solidFill>
                  <a:srgbClr val="2B2A29"/>
                </a:solidFill>
                <a:effectLst/>
                <a:latin typeface="Montserrat" panose="00000500000000000000" pitchFamily="2" charset="0"/>
              </a:rPr>
              <a:t> datatype[size];  </a:t>
            </a:r>
          </a:p>
          <a:p>
            <a:endParaRPr lang="en-US" dirty="0"/>
          </a:p>
        </p:txBody>
      </p:sp>
    </p:spTree>
    <p:extLst>
      <p:ext uri="{BB962C8B-B14F-4D97-AF65-F5344CB8AC3E}">
        <p14:creationId xmlns:p14="http://schemas.microsoft.com/office/powerpoint/2010/main" val="15243068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7121-7E0A-1096-C15A-686557506AB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38F9657-96D2-3562-42AD-C63596A83A24}"/>
              </a:ext>
            </a:extLst>
          </p:cNvPr>
          <p:cNvSpPr>
            <a:spLocks noGrp="1"/>
          </p:cNvSpPr>
          <p:nvPr>
            <p:ph idx="1"/>
          </p:nvPr>
        </p:nvSpPr>
        <p:spPr>
          <a:xfrm>
            <a:off x="1451579" y="1456268"/>
            <a:ext cx="9603275" cy="4597214"/>
          </a:xfrm>
        </p:spPr>
        <p:txBody>
          <a:bodyPr>
            <a:normAutofit fontScale="62500" lnSpcReduction="20000"/>
          </a:bodyPr>
          <a:lstStyle/>
          <a:p>
            <a:pPr marL="0" indent="0" algn="l">
              <a:buNone/>
            </a:pPr>
            <a:r>
              <a:rPr lang="en-US" b="0" i="0" dirty="0">
                <a:solidFill>
                  <a:srgbClr val="2B2A29"/>
                </a:solidFill>
                <a:effectLst/>
                <a:latin typeface="Montserrat" panose="00000500000000000000" pitchFamily="2" charset="0"/>
              </a:rPr>
              <a:t>//Java Program to illustrate how to declare, instantiate, initialize  </a:t>
            </a:r>
          </a:p>
          <a:p>
            <a:pPr marL="0" indent="0" algn="l">
              <a:buNone/>
            </a:pPr>
            <a:r>
              <a:rPr lang="en-US" b="0" i="0" dirty="0">
                <a:solidFill>
                  <a:srgbClr val="2B2A29"/>
                </a:solidFill>
                <a:effectLst/>
                <a:latin typeface="Montserrat" panose="00000500000000000000" pitchFamily="2" charset="0"/>
              </a:rPr>
              <a:t>//and traverse the Java array.  </a:t>
            </a:r>
          </a:p>
          <a:p>
            <a:pPr marL="0" indent="0" algn="l">
              <a:buNone/>
            </a:pP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Testarray</a:t>
            </a:r>
            <a:r>
              <a:rPr lang="en-US" b="0" i="0" dirty="0">
                <a:solidFill>
                  <a:srgbClr val="2B2A29"/>
                </a:solidFill>
                <a:effectLst/>
                <a:latin typeface="Montserrat" panose="00000500000000000000" pitchFamily="2" charset="0"/>
              </a:rPr>
              <a:t>{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a:t>
            </a:r>
          </a:p>
          <a:p>
            <a:pPr marL="0" indent="0" algn="l">
              <a:buNone/>
            </a:pP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a:t>
            </a:r>
            <a:r>
              <a:rPr lang="en-US" b="1" i="0" dirty="0">
                <a:solidFill>
                  <a:srgbClr val="006699"/>
                </a:solidFill>
                <a:effectLst/>
                <a:latin typeface="Montserrat" panose="00000500000000000000" pitchFamily="2" charset="0"/>
              </a:rPr>
              <a:t>new</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];//declaration and instantiation  </a:t>
            </a:r>
          </a:p>
          <a:p>
            <a:pPr marL="0" indent="0" algn="l">
              <a:buNone/>
            </a:pPr>
            <a:r>
              <a:rPr lang="en-US" b="0" i="0" dirty="0">
                <a:solidFill>
                  <a:srgbClr val="2B2A29"/>
                </a:solidFill>
                <a:effectLst/>
                <a:latin typeface="Montserrat" panose="00000500000000000000" pitchFamily="2" charset="0"/>
              </a:rPr>
              <a:t>a[</a:t>
            </a:r>
            <a:r>
              <a:rPr lang="en-US" b="0" i="0" dirty="0">
                <a:solidFill>
                  <a:srgbClr val="C00000"/>
                </a:solidFill>
                <a:effectLst/>
                <a:latin typeface="Montserrat" panose="00000500000000000000" pitchFamily="2" charset="0"/>
              </a:rPr>
              <a:t>0</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10</a:t>
            </a:r>
            <a:r>
              <a:rPr lang="en-US" b="0" i="0" dirty="0">
                <a:solidFill>
                  <a:srgbClr val="2B2A29"/>
                </a:solidFill>
                <a:effectLst/>
                <a:latin typeface="Montserrat" panose="00000500000000000000" pitchFamily="2" charset="0"/>
              </a:rPr>
              <a:t>;//initialization  </a:t>
            </a:r>
          </a:p>
          <a:p>
            <a:pPr marL="0" indent="0" algn="l">
              <a:buNone/>
            </a:pPr>
            <a:r>
              <a:rPr lang="en-US" b="0" i="0" dirty="0">
                <a:solidFill>
                  <a:srgbClr val="2B2A29"/>
                </a:solidFill>
                <a:effectLst/>
                <a:latin typeface="Montserrat" panose="00000500000000000000" pitchFamily="2" charset="0"/>
              </a:rPr>
              <a:t>a[</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20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a[</a:t>
            </a:r>
            <a:r>
              <a:rPr lang="en-US" b="0" i="0" dirty="0">
                <a:solidFill>
                  <a:srgbClr val="C00000"/>
                </a:solidFill>
                <a:effectLst/>
                <a:latin typeface="Montserrat" panose="00000500000000000000" pitchFamily="2" charset="0"/>
              </a:rPr>
              <a:t>2</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70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a[</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a[</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50</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//traversing array  </a:t>
            </a:r>
          </a:p>
          <a:p>
            <a:pPr marL="0" indent="0" algn="l">
              <a:buNone/>
            </a:pP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0</a:t>
            </a:r>
            <a:r>
              <a:rPr lang="en-US" b="0" i="0" dirty="0">
                <a:solidFill>
                  <a:srgbClr val="2B2A29"/>
                </a:solidFill>
                <a:effectLst/>
                <a:latin typeface="Montserrat" panose="00000500000000000000" pitchFamily="2" charset="0"/>
              </a:rPr>
              <a:t>;i&lt;</a:t>
            </a:r>
            <a:r>
              <a:rPr lang="en-US" b="0" i="0" dirty="0" err="1">
                <a:solidFill>
                  <a:srgbClr val="2B2A29"/>
                </a:solidFill>
                <a:effectLst/>
                <a:latin typeface="Montserrat" panose="00000500000000000000" pitchFamily="2" charset="0"/>
              </a:rPr>
              <a:t>a.length;i</a:t>
            </a:r>
            <a:r>
              <a:rPr lang="en-US" b="0" i="0" dirty="0">
                <a:solidFill>
                  <a:srgbClr val="2B2A29"/>
                </a:solidFill>
                <a:effectLst/>
                <a:latin typeface="Montserrat" panose="00000500000000000000" pitchFamily="2" charset="0"/>
              </a:rPr>
              <a:t>++)//length is the property of array  </a:t>
            </a:r>
          </a:p>
          <a:p>
            <a:pPr marL="0" indent="0" algn="l">
              <a:buNone/>
            </a:pP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0169244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5BCB-7430-AFCA-582A-951EB3999FEF}"/>
              </a:ext>
            </a:extLst>
          </p:cNvPr>
          <p:cNvSpPr>
            <a:spLocks noGrp="1"/>
          </p:cNvSpPr>
          <p:nvPr>
            <p:ph type="title"/>
          </p:nvPr>
        </p:nvSpPr>
        <p:spPr>
          <a:xfrm>
            <a:off x="79022" y="804519"/>
            <a:ext cx="11853333" cy="1049235"/>
          </a:xfrm>
        </p:spPr>
        <p:txBody>
          <a:bodyPr>
            <a:normAutofit fontScale="90000"/>
          </a:bodyPr>
          <a:lstStyle/>
          <a:p>
            <a:r>
              <a:rPr lang="en-US" b="0" i="0" dirty="0">
                <a:solidFill>
                  <a:srgbClr val="1D1D27"/>
                </a:solidFill>
                <a:effectLst/>
                <a:latin typeface="Montserrat" panose="00000500000000000000" pitchFamily="2" charset="0"/>
              </a:rPr>
              <a:t>Declaration, Instantiation and Initialization of Java Array</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B360E154-DB86-0AEC-37DD-775E654D2605}"/>
              </a:ext>
            </a:extLst>
          </p:cNvPr>
          <p:cNvSpPr>
            <a:spLocks noGrp="1"/>
          </p:cNvSpPr>
          <p:nvPr>
            <p:ph idx="1"/>
          </p:nvPr>
        </p:nvSpPr>
        <p:spPr>
          <a:xfrm>
            <a:off x="198512" y="2015732"/>
            <a:ext cx="3684865" cy="3450613"/>
          </a:xfrm>
        </p:spPr>
        <p:txBody>
          <a:bodyPr/>
          <a:lstStyle/>
          <a:p>
            <a:r>
              <a:rPr lang="en-US" b="0" i="0" dirty="0">
                <a:solidFill>
                  <a:srgbClr val="2B2A29"/>
                </a:solidFill>
                <a:effectLst/>
                <a:latin typeface="Montserrat" panose="00000500000000000000" pitchFamily="2" charset="0"/>
              </a:rPr>
              <a:t>We can declare, instantiate and initialize the java array together by:</a:t>
            </a:r>
          </a:p>
          <a:p>
            <a:r>
              <a:rPr lang="en-US" b="0" i="0" dirty="0">
                <a:solidFill>
                  <a:srgbClr val="2B2A29"/>
                </a:solidFill>
                <a:effectLst/>
                <a:latin typeface="Montserrat" panose="00000500000000000000" pitchFamily="2" charset="0"/>
              </a:rPr>
              <a:t>int a[]={</a:t>
            </a:r>
            <a:r>
              <a:rPr lang="en-US" b="0" i="0" dirty="0">
                <a:solidFill>
                  <a:srgbClr val="C00000"/>
                </a:solidFill>
                <a:effectLst/>
                <a:latin typeface="Montserrat" panose="00000500000000000000" pitchFamily="2" charset="0"/>
              </a:rPr>
              <a:t>33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};//declaration, instantiation and initialization  </a:t>
            </a:r>
          </a:p>
          <a:p>
            <a:endParaRPr lang="en-US" dirty="0"/>
          </a:p>
        </p:txBody>
      </p:sp>
      <p:sp>
        <p:nvSpPr>
          <p:cNvPr id="5" name="TextBox 4">
            <a:extLst>
              <a:ext uri="{FF2B5EF4-FFF2-40B4-BE49-F238E27FC236}">
                <a16:creationId xmlns:a16="http://schemas.microsoft.com/office/drawing/2014/main" id="{2B244002-3105-1EF5-82BE-08F2FE24642E}"/>
              </a:ext>
            </a:extLst>
          </p:cNvPr>
          <p:cNvSpPr txBox="1"/>
          <p:nvPr/>
        </p:nvSpPr>
        <p:spPr>
          <a:xfrm>
            <a:off x="5243692" y="2050025"/>
            <a:ext cx="6129866" cy="3693319"/>
          </a:xfrm>
          <a:prstGeom prst="rect">
            <a:avLst/>
          </a:prstGeom>
          <a:noFill/>
        </p:spPr>
        <p:txBody>
          <a:bodyPr wrap="square">
            <a:spAutoFit/>
          </a:bodyPr>
          <a:lstStyle/>
          <a:p>
            <a:pPr algn="l"/>
            <a:r>
              <a:rPr lang="en-US" b="1" i="0" dirty="0">
                <a:solidFill>
                  <a:srgbClr val="2B2A29"/>
                </a:solidFill>
                <a:effectLst/>
                <a:latin typeface="Montserrat" panose="00000500000000000000" pitchFamily="2" charset="0"/>
              </a:rPr>
              <a:t>example</a:t>
            </a:r>
          </a:p>
          <a:p>
            <a:pPr algn="l"/>
            <a:r>
              <a:rPr lang="en-US" b="0" i="0" dirty="0">
                <a:solidFill>
                  <a:srgbClr val="2B2A29"/>
                </a:solidFill>
                <a:effectLst/>
                <a:latin typeface="Montserrat" panose="00000500000000000000" pitchFamily="2" charset="0"/>
              </a:rPr>
              <a:t>//Java Program to illustrate the use of declaration, instantiation   </a:t>
            </a:r>
          </a:p>
          <a:p>
            <a:pPr algn="l"/>
            <a:r>
              <a:rPr lang="en-US" b="0" i="0" dirty="0">
                <a:solidFill>
                  <a:srgbClr val="2B2A29"/>
                </a:solidFill>
                <a:effectLst/>
                <a:latin typeface="Montserrat" panose="00000500000000000000" pitchFamily="2" charset="0"/>
              </a:rPr>
              <a:t>//and initialization of Java array in a single line  </a:t>
            </a:r>
          </a:p>
          <a:p>
            <a:pPr algn="l"/>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Testarray1{  </a:t>
            </a:r>
          </a:p>
          <a:p>
            <a:pPr algn="l"/>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a:t>
            </a:r>
          </a:p>
          <a:p>
            <a:pPr algn="l"/>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a:t>
            </a:r>
            <a:r>
              <a:rPr lang="en-US" b="0" i="0" dirty="0">
                <a:solidFill>
                  <a:srgbClr val="C00000"/>
                </a:solidFill>
                <a:effectLst/>
                <a:latin typeface="Montserrat" panose="00000500000000000000" pitchFamily="2" charset="0"/>
              </a:rPr>
              <a:t>33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};//declaration, instantiation and initialization  </a:t>
            </a:r>
          </a:p>
          <a:p>
            <a:pPr algn="l"/>
            <a:r>
              <a:rPr lang="en-US" b="0" i="0" dirty="0">
                <a:solidFill>
                  <a:srgbClr val="2B2A29"/>
                </a:solidFill>
                <a:effectLst/>
                <a:latin typeface="Montserrat" panose="00000500000000000000" pitchFamily="2" charset="0"/>
              </a:rPr>
              <a:t>//printing array  </a:t>
            </a:r>
          </a:p>
          <a:p>
            <a:pPr algn="l"/>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0</a:t>
            </a:r>
            <a:r>
              <a:rPr lang="en-US" b="0" i="0" dirty="0">
                <a:solidFill>
                  <a:srgbClr val="2B2A29"/>
                </a:solidFill>
                <a:effectLst/>
                <a:latin typeface="Montserrat" panose="00000500000000000000" pitchFamily="2" charset="0"/>
              </a:rPr>
              <a:t>;i&lt;</a:t>
            </a:r>
            <a:r>
              <a:rPr lang="en-US" b="0" i="0" dirty="0" err="1">
                <a:solidFill>
                  <a:srgbClr val="2B2A29"/>
                </a:solidFill>
                <a:effectLst/>
                <a:latin typeface="Montserrat" panose="00000500000000000000" pitchFamily="2" charset="0"/>
              </a:rPr>
              <a:t>a.length;i</a:t>
            </a:r>
            <a:r>
              <a:rPr lang="en-US" b="0" i="0" dirty="0">
                <a:solidFill>
                  <a:srgbClr val="2B2A29"/>
                </a:solidFill>
                <a:effectLst/>
                <a:latin typeface="Montserrat" panose="00000500000000000000" pitchFamily="2" charset="0"/>
              </a:rPr>
              <a:t>++)//length is the property of array  </a:t>
            </a:r>
          </a:p>
          <a:p>
            <a:pPr algn="l"/>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  </a:t>
            </a:r>
          </a:p>
          <a:p>
            <a:pPr algn="l"/>
            <a:r>
              <a:rPr lang="en-US"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27248350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635E-D03A-E126-EFF3-C92AB3A0A55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Multidimensional Array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A5969468-BF0C-3901-7CAD-F30847B57A07}"/>
              </a:ext>
            </a:extLst>
          </p:cNvPr>
          <p:cNvSpPr>
            <a:spLocks noGrp="1"/>
          </p:cNvSpPr>
          <p:nvPr>
            <p:ph idx="1"/>
          </p:nvPr>
        </p:nvSpPr>
        <p:spPr/>
        <p:txBody>
          <a:bodyPr/>
          <a:lstStyle/>
          <a:p>
            <a:r>
              <a:rPr lang="en-US" b="0" i="0" dirty="0">
                <a:solidFill>
                  <a:srgbClr val="2B2A29"/>
                </a:solidFill>
                <a:effectLst/>
                <a:latin typeface="Montserrat" panose="00000500000000000000" pitchFamily="2" charset="0"/>
              </a:rPr>
              <a:t>In such case, data is stored in row and column based index (also known as matrix form).</a:t>
            </a:r>
          </a:p>
          <a:p>
            <a:pPr marL="0" indent="0">
              <a:buNone/>
            </a:pPr>
            <a:r>
              <a:rPr lang="en-US" b="1" i="0" dirty="0">
                <a:solidFill>
                  <a:srgbClr val="2B2A29"/>
                </a:solidFill>
                <a:effectLst/>
                <a:latin typeface="Montserrat" panose="00000500000000000000" pitchFamily="2" charset="0"/>
              </a:rPr>
              <a:t>Syntax to Declare Multidimensional Array in Java</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arrayRefVar</a:t>
            </a:r>
            <a:r>
              <a:rPr lang="en-US" b="0" i="0" dirty="0">
                <a:solidFill>
                  <a:srgbClr val="2B2A29"/>
                </a:solidFill>
                <a:effectLst/>
                <a:latin typeface="Montserrat" panose="00000500000000000000" pitchFamily="2" charset="0"/>
              </a:rPr>
              <a:t>; (or)  </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arrayRefVar</a:t>
            </a:r>
            <a:r>
              <a:rPr lang="en-US" b="0" i="0" dirty="0">
                <a:solidFill>
                  <a:srgbClr val="2B2A29"/>
                </a:solidFill>
                <a:effectLst/>
                <a:latin typeface="Montserrat" panose="00000500000000000000" pitchFamily="2" charset="0"/>
              </a:rPr>
              <a:t>; (or)  </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arrayRefVar</a:t>
            </a:r>
            <a:r>
              <a:rPr lang="en-US" b="0" i="0" dirty="0">
                <a:solidFill>
                  <a:srgbClr val="2B2A29"/>
                </a:solidFill>
                <a:effectLst/>
                <a:latin typeface="Montserrat" panose="00000500000000000000" pitchFamily="2" charset="0"/>
              </a:rPr>
              <a:t>[][]; (or)  </a:t>
            </a:r>
          </a:p>
          <a:p>
            <a:pPr algn="l">
              <a:buFont typeface="+mj-lt"/>
              <a:buAutoNum type="arabicPeriod"/>
            </a:pPr>
            <a:r>
              <a:rPr lang="en-US" b="0" i="0" dirty="0" err="1">
                <a:solidFill>
                  <a:srgbClr val="2B2A29"/>
                </a:solidFill>
                <a:effectLst/>
                <a:latin typeface="Montserrat" panose="00000500000000000000" pitchFamily="2" charset="0"/>
              </a:rPr>
              <a:t>dataType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arrayRefVar</a:t>
            </a: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36729670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CF90-4D63-1A87-FC34-617249578D6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B3ED3A5-7E29-9891-EFD3-7B46E163A2C5}"/>
              </a:ext>
            </a:extLst>
          </p:cNvPr>
          <p:cNvSpPr>
            <a:spLocks noGrp="1"/>
          </p:cNvSpPr>
          <p:nvPr>
            <p:ph idx="1"/>
          </p:nvPr>
        </p:nvSpPr>
        <p:spPr>
          <a:xfrm>
            <a:off x="1451580" y="2015732"/>
            <a:ext cx="7760154" cy="3450613"/>
          </a:xfrm>
        </p:spPr>
        <p:txBody>
          <a:bodyPr/>
          <a:lstStyle/>
          <a:p>
            <a:r>
              <a:rPr lang="en-US" b="1" i="0" dirty="0">
                <a:solidFill>
                  <a:srgbClr val="2B2A29"/>
                </a:solidFill>
                <a:effectLst/>
                <a:latin typeface="Montserrat" panose="00000500000000000000" pitchFamily="2" charset="0"/>
              </a:rPr>
              <a:t>Example to instantiate Multidimensional Array in Java</a:t>
            </a:r>
          </a:p>
          <a:p>
            <a:pPr marL="0" indent="0">
              <a:buNone/>
            </a:pPr>
            <a:r>
              <a:rPr lang="en-US" b="0" i="0" dirty="0">
                <a:solidFill>
                  <a:srgbClr val="2B2A29"/>
                </a:solidFill>
                <a:effectLst/>
                <a:latin typeface="Montserrat" panose="00000500000000000000" pitchFamily="2" charset="0"/>
              </a:rPr>
              <a:t>int[][]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new</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];//3 row and 3 column  </a:t>
            </a:r>
          </a:p>
          <a:p>
            <a:r>
              <a:rPr lang="en-US" b="1" i="0" dirty="0">
                <a:solidFill>
                  <a:srgbClr val="2B2A29"/>
                </a:solidFill>
                <a:effectLst/>
                <a:latin typeface="Montserrat" panose="00000500000000000000" pitchFamily="2" charset="0"/>
              </a:rPr>
              <a:t>Example to initialize Multidimensional Array in Java</a:t>
            </a:r>
          </a:p>
          <a:p>
            <a:endParaRPr lang="en-US" b="1" dirty="0">
              <a:solidFill>
                <a:srgbClr val="2B2A29"/>
              </a:solidFill>
              <a:latin typeface="Montserrat" panose="00000500000000000000" pitchFamily="2" charset="0"/>
            </a:endParaRPr>
          </a:p>
        </p:txBody>
      </p:sp>
      <p:sp>
        <p:nvSpPr>
          <p:cNvPr id="5" name="TextBox 4">
            <a:extLst>
              <a:ext uri="{FF2B5EF4-FFF2-40B4-BE49-F238E27FC236}">
                <a16:creationId xmlns:a16="http://schemas.microsoft.com/office/drawing/2014/main" id="{5BC51F4A-62F3-7C59-87FE-83DF25DEA770}"/>
              </a:ext>
            </a:extLst>
          </p:cNvPr>
          <p:cNvSpPr txBox="1"/>
          <p:nvPr/>
        </p:nvSpPr>
        <p:spPr>
          <a:xfrm>
            <a:off x="9324622" y="2531066"/>
            <a:ext cx="2645833" cy="2585323"/>
          </a:xfrm>
          <a:prstGeom prst="rect">
            <a:avLst/>
          </a:prstGeom>
          <a:noFill/>
        </p:spPr>
        <p:txBody>
          <a:bodyPr wrap="square">
            <a:spAutoFit/>
          </a:bodyPr>
          <a:lstStyle/>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3</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4</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5</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6</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0</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7</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1</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8</a:t>
            </a:r>
            <a:r>
              <a:rPr lang="sv-SE" b="0" i="0" dirty="0">
                <a:solidFill>
                  <a:srgbClr val="2B2A29"/>
                </a:solidFill>
                <a:effectLst/>
                <a:latin typeface="Montserrat" panose="00000500000000000000" pitchFamily="2" charset="0"/>
              </a:rPr>
              <a:t>;  </a:t>
            </a:r>
          </a:p>
          <a:p>
            <a:pPr algn="l">
              <a:buFont typeface="+mj-lt"/>
              <a:buAutoNum type="arabicPeriod"/>
            </a:pPr>
            <a:r>
              <a:rPr lang="sv-SE" b="0" i="0" dirty="0">
                <a:solidFill>
                  <a:srgbClr val="2B2A29"/>
                </a:solidFill>
                <a:effectLst/>
                <a:latin typeface="Montserrat" panose="00000500000000000000" pitchFamily="2" charset="0"/>
              </a:rPr>
              <a:t>arr[</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2</a:t>
            </a:r>
            <a:r>
              <a:rPr lang="sv-SE" b="0" i="0" dirty="0">
                <a:solidFill>
                  <a:srgbClr val="2B2A29"/>
                </a:solidFill>
                <a:effectLst/>
                <a:latin typeface="Montserrat" panose="00000500000000000000" pitchFamily="2" charset="0"/>
              </a:rPr>
              <a:t>]=</a:t>
            </a:r>
            <a:r>
              <a:rPr lang="sv-SE" b="0" i="0" dirty="0">
                <a:solidFill>
                  <a:srgbClr val="C00000"/>
                </a:solidFill>
                <a:effectLst/>
                <a:latin typeface="Montserrat" panose="00000500000000000000" pitchFamily="2" charset="0"/>
              </a:rPr>
              <a:t>9</a:t>
            </a:r>
            <a:r>
              <a:rPr lang="sv-SE"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758907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FDC7-D067-C73F-F3D8-17E3B9DFD3B4}"/>
              </a:ext>
            </a:extLst>
          </p:cNvPr>
          <p:cNvSpPr>
            <a:spLocks noGrp="1"/>
          </p:cNvSpPr>
          <p:nvPr>
            <p:ph type="title"/>
          </p:nvPr>
        </p:nvSpPr>
        <p:spPr/>
        <p:txBody>
          <a:bodyPr/>
          <a:lstStyle/>
          <a:p>
            <a:r>
              <a:rPr lang="en-US" b="0" i="0" dirty="0">
                <a:solidFill>
                  <a:srgbClr val="1D1D27"/>
                </a:solidFill>
                <a:effectLst/>
                <a:latin typeface="Segoe UI" panose="020B0502040204020203" pitchFamily="34" charset="0"/>
              </a:rPr>
              <a:t>Example of Multidimensional Java Array</a:t>
            </a:r>
            <a:br>
              <a:rPr lang="en-US" b="0" i="0" dirty="0">
                <a:solidFill>
                  <a:srgbClr val="1D1D2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E08AF057-10A8-34E3-6358-6BFCA84022B8}"/>
              </a:ext>
            </a:extLst>
          </p:cNvPr>
          <p:cNvSpPr>
            <a:spLocks noGrp="1"/>
          </p:cNvSpPr>
          <p:nvPr>
            <p:ph idx="1"/>
          </p:nvPr>
        </p:nvSpPr>
        <p:spPr>
          <a:xfrm>
            <a:off x="1294362" y="1442635"/>
            <a:ext cx="9603275" cy="4610846"/>
          </a:xfrm>
        </p:spPr>
        <p:txBody>
          <a:bodyPr>
            <a:normAutofit fontScale="70000" lnSpcReduction="20000"/>
          </a:bodyPr>
          <a:lstStyle/>
          <a:p>
            <a:pPr marL="0" indent="0" algn="l">
              <a:buNone/>
            </a:pPr>
            <a:r>
              <a:rPr lang="en-US" b="0" i="0" dirty="0">
                <a:solidFill>
                  <a:srgbClr val="2B2A29"/>
                </a:solidFill>
                <a:effectLst/>
                <a:latin typeface="Montserrat" panose="00000500000000000000" pitchFamily="2" charset="0"/>
              </a:rPr>
              <a:t>//Java Program to illustrate the use of multidimensional array  </a:t>
            </a:r>
          </a:p>
          <a:p>
            <a:pPr marL="0" indent="0" algn="l">
              <a:buNone/>
            </a:pPr>
            <a:r>
              <a:rPr lang="en-US" b="1" i="0" dirty="0">
                <a:solidFill>
                  <a:srgbClr val="006699"/>
                </a:solidFill>
                <a:effectLst/>
                <a:latin typeface="Montserrat" panose="00000500000000000000" pitchFamily="2" charset="0"/>
              </a:rPr>
              <a:t>class</a:t>
            </a:r>
            <a:r>
              <a:rPr lang="en-US" b="0" i="0" dirty="0">
                <a:solidFill>
                  <a:srgbClr val="2B2A29"/>
                </a:solidFill>
                <a:effectLst/>
                <a:latin typeface="Montserrat" panose="00000500000000000000" pitchFamily="2" charset="0"/>
              </a:rPr>
              <a:t> Testarray3{  </a:t>
            </a:r>
          </a:p>
          <a:p>
            <a:pPr marL="0" indent="0" algn="l">
              <a:buNone/>
            </a:pPr>
            <a:r>
              <a:rPr lang="en-US" b="1" i="0" dirty="0">
                <a:solidFill>
                  <a:srgbClr val="006699"/>
                </a:solidFill>
                <a:effectLst/>
                <a:latin typeface="Montserrat" panose="00000500000000000000" pitchFamily="2" charset="0"/>
              </a:rPr>
              <a:t>public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static</a:t>
            </a: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void</a:t>
            </a:r>
            <a:r>
              <a:rPr lang="en-US" b="0" i="0" dirty="0">
                <a:solidFill>
                  <a:srgbClr val="2B2A29"/>
                </a:solidFill>
                <a:effectLst/>
                <a:latin typeface="Montserrat" panose="00000500000000000000" pitchFamily="2" charset="0"/>
              </a:rPr>
              <a:t> main(String </a:t>
            </a:r>
            <a:r>
              <a:rPr lang="en-US" b="0" i="0" dirty="0" err="1">
                <a:solidFill>
                  <a:srgbClr val="2B2A29"/>
                </a:solidFill>
                <a:effectLst/>
                <a:latin typeface="Montserrat" panose="00000500000000000000" pitchFamily="2" charset="0"/>
              </a:rPr>
              <a:t>args</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//declaring and initializing 2D array  </a:t>
            </a:r>
          </a:p>
          <a:p>
            <a:pPr marL="0" indent="0" algn="l">
              <a:buNone/>
            </a:pP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2</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2</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4</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5</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//printing 2D array  </a:t>
            </a:r>
          </a:p>
          <a:p>
            <a:pPr marL="0" indent="0" algn="l">
              <a:buNone/>
            </a:pP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a:t>
            </a:r>
            <a:r>
              <a:rPr lang="en-US" b="0" i="0" dirty="0">
                <a:solidFill>
                  <a:srgbClr val="C00000"/>
                </a:solidFill>
                <a:effectLst/>
                <a:latin typeface="Montserrat" panose="00000500000000000000" pitchFamily="2" charset="0"/>
              </a:rPr>
              <a:t>0</a:t>
            </a:r>
            <a:r>
              <a:rPr lang="en-US" b="0" i="0" dirty="0">
                <a:solidFill>
                  <a:srgbClr val="2B2A29"/>
                </a:solidFill>
                <a:effectLst/>
                <a:latin typeface="Montserrat" panose="00000500000000000000" pitchFamily="2" charset="0"/>
              </a:rPr>
              <a:t>;i&lt;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;i++){  </a:t>
            </a:r>
          </a:p>
          <a:p>
            <a:pPr marL="0" indent="0" algn="l">
              <a:buNone/>
            </a:pPr>
            <a:r>
              <a:rPr lang="en-US" b="0" i="0" dirty="0">
                <a:solidFill>
                  <a:srgbClr val="2B2A29"/>
                </a:solidFill>
                <a:effectLst/>
                <a:latin typeface="Montserrat" panose="00000500000000000000" pitchFamily="2" charset="0"/>
              </a:rPr>
              <a:t> </a:t>
            </a:r>
            <a:r>
              <a:rPr lang="en-US" b="1" i="0" dirty="0">
                <a:solidFill>
                  <a:srgbClr val="006699"/>
                </a:solidFill>
                <a:effectLst/>
                <a:latin typeface="Montserrat" panose="00000500000000000000" pitchFamily="2" charset="0"/>
              </a:rPr>
              <a:t>for</a:t>
            </a:r>
            <a:r>
              <a:rPr lang="en-US" b="0" i="0" dirty="0">
                <a:solidFill>
                  <a:srgbClr val="2B2A29"/>
                </a:solidFill>
                <a:effectLst/>
                <a:latin typeface="Montserrat" panose="00000500000000000000" pitchFamily="2" charset="0"/>
              </a:rPr>
              <a:t>(</a:t>
            </a:r>
            <a:r>
              <a:rPr lang="en-US" b="1" i="0" dirty="0">
                <a:solidFill>
                  <a:srgbClr val="006699"/>
                </a:solidFill>
                <a:effectLst/>
                <a:latin typeface="Montserrat" panose="00000500000000000000" pitchFamily="2" charset="0"/>
              </a:rPr>
              <a:t>int</a:t>
            </a:r>
            <a:r>
              <a:rPr lang="en-US" b="0" i="0" dirty="0">
                <a:solidFill>
                  <a:srgbClr val="2B2A29"/>
                </a:solidFill>
                <a:effectLst/>
                <a:latin typeface="Montserrat" panose="00000500000000000000" pitchFamily="2" charset="0"/>
              </a:rPr>
              <a:t> j=</a:t>
            </a:r>
            <a:r>
              <a:rPr lang="en-US" b="0" i="0" dirty="0">
                <a:solidFill>
                  <a:srgbClr val="C00000"/>
                </a:solidFill>
                <a:effectLst/>
                <a:latin typeface="Montserrat" panose="00000500000000000000" pitchFamily="2" charset="0"/>
              </a:rPr>
              <a:t>0</a:t>
            </a:r>
            <a:r>
              <a:rPr lang="en-US" b="0" i="0" dirty="0">
                <a:solidFill>
                  <a:srgbClr val="2B2A29"/>
                </a:solidFill>
                <a:effectLst/>
                <a:latin typeface="Montserrat" panose="00000500000000000000" pitchFamily="2" charset="0"/>
              </a:rPr>
              <a:t>;j&lt;</a:t>
            </a:r>
            <a:r>
              <a:rPr lang="en-US" b="0" i="0" dirty="0">
                <a:solidFill>
                  <a:srgbClr val="C00000"/>
                </a:solidFill>
                <a:effectLst/>
                <a:latin typeface="Montserrat" panose="00000500000000000000" pitchFamily="2" charset="0"/>
              </a:rPr>
              <a:t>3</a:t>
            </a:r>
            <a:r>
              <a:rPr lang="en-US" b="0" i="0" dirty="0">
                <a:solidFill>
                  <a:srgbClr val="2B2A29"/>
                </a:solidFill>
                <a:effectLst/>
                <a:latin typeface="Montserrat" panose="00000500000000000000" pitchFamily="2" charset="0"/>
              </a:rPr>
              <a:t>;j++){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arr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i</a:t>
            </a:r>
            <a:r>
              <a:rPr lang="en-US" b="0" i="0" dirty="0">
                <a:solidFill>
                  <a:srgbClr val="2B2A29"/>
                </a:solidFill>
                <a:effectLst/>
                <a:latin typeface="Montserrat" panose="00000500000000000000" pitchFamily="2" charset="0"/>
              </a:rPr>
              <a:t>][j]+" ");  </a:t>
            </a:r>
          </a:p>
          <a:p>
            <a:pPr marL="0" indent="0" algn="l">
              <a:buNone/>
            </a:pPr>
            <a:r>
              <a:rPr lang="en-US" b="0" i="0" dirty="0">
                <a:solidFill>
                  <a:srgbClr val="2B2A29"/>
                </a:solidFill>
                <a:effectLst/>
                <a:latin typeface="Montserrat" panose="00000500000000000000" pitchFamily="2" charset="0"/>
              </a:rPr>
              <a:t> }  </a:t>
            </a:r>
          </a:p>
          <a:p>
            <a:pPr marL="0" indent="0" algn="l">
              <a:buNone/>
            </a:pP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  </a:t>
            </a:r>
          </a:p>
          <a:p>
            <a:pPr marL="0" indent="0" algn="l">
              <a:buNone/>
            </a:pPr>
            <a:r>
              <a:rPr lang="en-US" b="0" i="0" dirty="0">
                <a:solidFill>
                  <a:srgbClr val="2B2A29"/>
                </a:solidFill>
                <a:effectLst/>
                <a:latin typeface="Montserrat" panose="00000500000000000000" pitchFamily="2" charset="0"/>
              </a:rPr>
              <a:t>}}</a:t>
            </a:r>
          </a:p>
          <a:p>
            <a:endParaRPr lang="en-US" dirty="0"/>
          </a:p>
        </p:txBody>
      </p:sp>
    </p:spTree>
    <p:extLst>
      <p:ext uri="{BB962C8B-B14F-4D97-AF65-F5344CB8AC3E}">
        <p14:creationId xmlns:p14="http://schemas.microsoft.com/office/powerpoint/2010/main" val="21153728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D2FA-A810-49A6-9504-DE92002466D2}"/>
              </a:ext>
            </a:extLst>
          </p:cNvPr>
          <p:cNvSpPr>
            <a:spLocks noGrp="1"/>
          </p:cNvSpPr>
          <p:nvPr>
            <p:ph type="title"/>
          </p:nvPr>
        </p:nvSpPr>
        <p:spPr>
          <a:xfrm>
            <a:off x="1451579" y="804519"/>
            <a:ext cx="9603275" cy="1216192"/>
          </a:xfrm>
        </p:spPr>
        <p:txBody>
          <a:bodyPr/>
          <a:lstStyle/>
          <a:p>
            <a:endParaRPr lang="en-US" dirty="0"/>
          </a:p>
        </p:txBody>
      </p:sp>
      <p:pic>
        <p:nvPicPr>
          <p:cNvPr id="12290" name="Picture 2" descr="Thank You Images – Browse 313,188 Stock ...">
            <a:extLst>
              <a:ext uri="{FF2B5EF4-FFF2-40B4-BE49-F238E27FC236}">
                <a16:creationId xmlns:a16="http://schemas.microsoft.com/office/drawing/2014/main" id="{26AC0DC1-A149-46C7-82A6-08329D9266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804519"/>
            <a:ext cx="9701843" cy="470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30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09CB-8DDD-4095-93A8-36460E5067F5}"/>
              </a:ext>
            </a:extLst>
          </p:cNvPr>
          <p:cNvSpPr>
            <a:spLocks noGrp="1"/>
          </p:cNvSpPr>
          <p:nvPr>
            <p:ph type="title"/>
          </p:nvPr>
        </p:nvSpPr>
        <p:spPr/>
        <p:txBody>
          <a:bodyPr>
            <a:normAutofit fontScale="90000"/>
          </a:bodyPr>
          <a:lstStyle/>
          <a:p>
            <a:r>
              <a:rPr lang="en-US" sz="3100" dirty="0"/>
              <a:t>3. Java 2 (1998-2004): Strengthening OO Concepts</a:t>
            </a:r>
            <a:br>
              <a:rPr lang="en-US" b="1" dirty="0"/>
            </a:br>
            <a:endParaRPr lang="en-US" dirty="0"/>
          </a:p>
        </p:txBody>
      </p:sp>
      <p:sp>
        <p:nvSpPr>
          <p:cNvPr id="3" name="Content Placeholder 2">
            <a:extLst>
              <a:ext uri="{FF2B5EF4-FFF2-40B4-BE49-F238E27FC236}">
                <a16:creationId xmlns:a16="http://schemas.microsoft.com/office/drawing/2014/main" id="{6F59C41C-CC93-45A7-97B9-CBC79AA58DE1}"/>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Swing and AWT:</a:t>
            </a:r>
            <a:r>
              <a:rPr lang="en-US" dirty="0"/>
              <a:t> The introduction of Swing and the Abstract Window Toolkit (AWT) provided more robust and flexible GUI components, reinforcing the OO nature of Java applications.</a:t>
            </a:r>
          </a:p>
          <a:p>
            <a:pPr>
              <a:buFont typeface="Arial" panose="020B0604020202020204" pitchFamily="34" charset="0"/>
              <a:buChar char="•"/>
            </a:pPr>
            <a:r>
              <a:rPr lang="en-US" b="1" dirty="0"/>
              <a:t>Java Collections Framework:</a:t>
            </a:r>
            <a:r>
              <a:rPr lang="en-US" dirty="0"/>
              <a:t> The introduction of the Collections Framework (Java 2) standardized data structures like lists, sets, and maps, promoting better OO design by encouraging the use of interfaces and polymorphism.</a:t>
            </a:r>
          </a:p>
          <a:p>
            <a:pPr>
              <a:buFont typeface="Arial" panose="020B0604020202020204" pitchFamily="34" charset="0"/>
              <a:buChar char="•"/>
            </a:pPr>
            <a:r>
              <a:rPr lang="en-US" b="1" dirty="0"/>
              <a:t>Enterprise JavaBeans (EJB):</a:t>
            </a:r>
            <a:r>
              <a:rPr lang="en-US" dirty="0"/>
              <a:t> EJB and the broader Java Enterprise Edition (J2EE) framework promoted component-based development and the use of design patterns, particularly in enterprise-level applications.</a:t>
            </a:r>
          </a:p>
          <a:p>
            <a:pPr>
              <a:buFont typeface="Arial" panose="020B0604020202020204" pitchFamily="34" charset="0"/>
              <a:buChar char="•"/>
            </a:pPr>
            <a:r>
              <a:rPr lang="en-US" b="1" dirty="0"/>
              <a:t>JSP and Servlets:</a:t>
            </a:r>
            <a:r>
              <a:rPr lang="en-US" dirty="0"/>
              <a:t> </a:t>
            </a:r>
            <a:r>
              <a:rPr lang="en-US" dirty="0" err="1"/>
              <a:t>JavaServer</a:t>
            </a:r>
            <a:r>
              <a:rPr lang="en-US" dirty="0"/>
              <a:t> Pages (JSP) and Servlets encouraged the development of web applications using Java, blending OO principles with web technologies.</a:t>
            </a:r>
          </a:p>
          <a:p>
            <a:endParaRPr lang="en-US" dirty="0"/>
          </a:p>
        </p:txBody>
      </p:sp>
    </p:spTree>
    <p:extLst>
      <p:ext uri="{BB962C8B-B14F-4D97-AF65-F5344CB8AC3E}">
        <p14:creationId xmlns:p14="http://schemas.microsoft.com/office/powerpoint/2010/main" val="39232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04DE-9A92-4712-B004-668B045B6CEB}"/>
              </a:ext>
            </a:extLst>
          </p:cNvPr>
          <p:cNvSpPr>
            <a:spLocks noGrp="1"/>
          </p:cNvSpPr>
          <p:nvPr>
            <p:ph type="title"/>
          </p:nvPr>
        </p:nvSpPr>
        <p:spPr/>
        <p:txBody>
          <a:bodyPr/>
          <a:lstStyle/>
          <a:p>
            <a:r>
              <a:rPr kumimoji="0" lang="en-US" altLang="en-US" sz="2800" i="0" u="none" strike="noStrike" cap="none" normalizeH="0" baseline="0" dirty="0">
                <a:ln>
                  <a:noFill/>
                </a:ln>
                <a:solidFill>
                  <a:schemeClr val="tx1"/>
                </a:solidFill>
                <a:effectLst/>
                <a:latin typeface="Arial" panose="020B0604020202020204" pitchFamily="34" charset="0"/>
              </a:rPr>
              <a:t>4. Java 5 (2004): Enhanced OO Capabilities</a:t>
            </a:r>
            <a:br>
              <a:rPr kumimoji="0" lang="en-US" altLang="en-US" sz="32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Rectangle 2">
            <a:extLst>
              <a:ext uri="{FF2B5EF4-FFF2-40B4-BE49-F238E27FC236}">
                <a16:creationId xmlns:a16="http://schemas.microsoft.com/office/drawing/2014/main" id="{1030494B-537F-47FB-8F42-DDA158EBA085}"/>
              </a:ext>
            </a:extLst>
          </p:cNvPr>
          <p:cNvSpPr>
            <a:spLocks noGrp="1" noChangeArrowheads="1"/>
          </p:cNvSpPr>
          <p:nvPr>
            <p:ph idx="1"/>
          </p:nvPr>
        </p:nvSpPr>
        <p:spPr bwMode="auto">
          <a:xfrm>
            <a:off x="757242" y="2053265"/>
            <a:ext cx="1099194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Generics:</a:t>
            </a:r>
            <a:r>
              <a:rPr kumimoji="0" lang="en-US" altLang="en-US" sz="1800" b="0" i="0" u="none" strike="noStrike" cap="none" normalizeH="0" baseline="0" dirty="0">
                <a:ln>
                  <a:noFill/>
                </a:ln>
                <a:solidFill>
                  <a:schemeClr val="tx1"/>
                </a:solidFill>
                <a:effectLst/>
                <a:latin typeface="Arial" panose="020B0604020202020204" pitchFamily="34" charset="0"/>
              </a:rPr>
              <a:t> Java 5 introduced generics, allowing for type-safe collections and reducing the need for type casting. This improved code reusability and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for Loop:</a:t>
            </a:r>
            <a:r>
              <a:rPr kumimoji="0" lang="en-US" altLang="en-US" sz="1800" b="0" i="0" u="none" strike="noStrike" cap="none" normalizeH="0" baseline="0" dirty="0">
                <a:ln>
                  <a:noFill/>
                </a:ln>
                <a:solidFill>
                  <a:schemeClr val="tx1"/>
                </a:solidFill>
                <a:effectLst/>
                <a:latin typeface="Arial" panose="020B0604020202020204" pitchFamily="34" charset="0"/>
              </a:rPr>
              <a:t> The enhanced </a:t>
            </a:r>
            <a:r>
              <a:rPr kumimoji="0" lang="en-US" altLang="en-US" sz="1800" b="0" i="0" u="none" strike="noStrike" cap="none" normalizeH="0" baseline="0" dirty="0">
                <a:ln>
                  <a:noFill/>
                </a:ln>
                <a:solidFill>
                  <a:schemeClr val="tx1"/>
                </a:solidFill>
                <a:effectLst/>
                <a:latin typeface="Arial Unicode MS"/>
              </a:rPr>
              <a:t>for</a:t>
            </a:r>
            <a:r>
              <a:rPr kumimoji="0" lang="en-US" altLang="en-US" sz="1800" b="0" i="0" u="none" strike="noStrike" cap="none" normalizeH="0" baseline="0" dirty="0">
                <a:ln>
                  <a:noFill/>
                </a:ln>
                <a:solidFill>
                  <a:schemeClr val="tx1"/>
                </a:solidFill>
                <a:effectLst/>
              </a:rPr>
              <a:t> loop simplified iteration over collections, aligning with OO principles of abstraction and encapsulation.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Annotations:</a:t>
            </a:r>
            <a:r>
              <a:rPr kumimoji="0" lang="en-US" altLang="en-US" sz="1800" b="0" i="0" u="none" strike="noStrike" cap="none" normalizeH="0" baseline="0" dirty="0">
                <a:ln>
                  <a:noFill/>
                </a:ln>
                <a:solidFill>
                  <a:schemeClr val="tx1"/>
                </a:solidFill>
                <a:effectLst/>
                <a:latin typeface="Arial" panose="020B0604020202020204" pitchFamily="34" charset="0"/>
              </a:rPr>
              <a:t> The introduction of annotations provided a way to add metadata to classes, methods, and fields, influencing how OO frameworks (like Spring) could automate certain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Concurrency API:</a:t>
            </a:r>
            <a:r>
              <a:rPr kumimoji="0" lang="en-US" altLang="en-US" sz="1800" b="0" i="0" u="none" strike="noStrike" cap="none" normalizeH="0" baseline="0" dirty="0">
                <a:ln>
                  <a:noFill/>
                </a:ln>
                <a:solidFill>
                  <a:schemeClr val="tx1"/>
                </a:solidFill>
                <a:effectLst/>
                <a:latin typeface="Arial" panose="020B0604020202020204" pitchFamily="34" charset="0"/>
              </a:rPr>
              <a:t> New concurrency utilities were introduced, promoting better design in multi-threaded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73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7A2E-ECD4-44F0-AB52-54F101258BDB}"/>
              </a:ext>
            </a:extLst>
          </p:cNvPr>
          <p:cNvSpPr>
            <a:spLocks noGrp="1"/>
          </p:cNvSpPr>
          <p:nvPr>
            <p:ph type="title"/>
          </p:nvPr>
        </p:nvSpPr>
        <p:spPr/>
        <p:txBody>
          <a:bodyPr>
            <a:normAutofit fontScale="90000"/>
          </a:bodyPr>
          <a:lstStyle/>
          <a:p>
            <a:r>
              <a:rPr lang="en-US" sz="3100" dirty="0"/>
              <a:t>5. Java 6 and 7 (2006-2011): Refinements and New Patterns</a:t>
            </a:r>
            <a:br>
              <a:rPr lang="en-US" b="1" dirty="0"/>
            </a:br>
            <a:endParaRPr lang="en-US" dirty="0"/>
          </a:p>
        </p:txBody>
      </p:sp>
      <p:sp>
        <p:nvSpPr>
          <p:cNvPr id="3" name="Content Placeholder 2">
            <a:extLst>
              <a:ext uri="{FF2B5EF4-FFF2-40B4-BE49-F238E27FC236}">
                <a16:creationId xmlns:a16="http://schemas.microsoft.com/office/drawing/2014/main" id="{756238FF-7403-413C-A01A-18BA56C5FA3C}"/>
              </a:ext>
            </a:extLst>
          </p:cNvPr>
          <p:cNvSpPr>
            <a:spLocks noGrp="1"/>
          </p:cNvSpPr>
          <p:nvPr>
            <p:ph idx="1"/>
          </p:nvPr>
        </p:nvSpPr>
        <p:spPr>
          <a:xfrm>
            <a:off x="996722" y="2015732"/>
            <a:ext cx="10512987" cy="3450613"/>
          </a:xfrm>
        </p:spPr>
        <p:txBody>
          <a:bodyPr/>
          <a:lstStyle/>
          <a:p>
            <a:pPr>
              <a:buFont typeface="Arial" panose="020B0604020202020204" pitchFamily="34" charset="0"/>
              <a:buChar char="•"/>
            </a:pPr>
            <a:r>
              <a:rPr lang="en-US" b="1" dirty="0"/>
              <a:t>Java SE 6:</a:t>
            </a:r>
            <a:r>
              <a:rPr lang="en-US" dirty="0"/>
              <a:t> Focused on performance improvements and enhancements to existing APIs, while continuing to support OO principles.</a:t>
            </a:r>
          </a:p>
          <a:p>
            <a:pPr>
              <a:buFont typeface="Arial" panose="020B0604020202020204" pitchFamily="34" charset="0"/>
              <a:buChar char="•"/>
            </a:pPr>
            <a:r>
              <a:rPr lang="en-US" b="1" dirty="0"/>
              <a:t>Java SE 7:</a:t>
            </a:r>
            <a:r>
              <a:rPr lang="en-US" dirty="0"/>
              <a:t> Introduced try-with-resources, simplifying resource management and adhering to OO best practices like encapsulation and code clarity.</a:t>
            </a:r>
          </a:p>
          <a:p>
            <a:pPr>
              <a:buFont typeface="Arial" panose="020B0604020202020204" pitchFamily="34" charset="0"/>
              <a:buChar char="•"/>
            </a:pPr>
            <a:r>
              <a:rPr lang="en-US" b="1" dirty="0"/>
              <a:t>NIO.2:</a:t>
            </a:r>
            <a:r>
              <a:rPr lang="en-US" dirty="0"/>
              <a:t> Enhanced the NIO package, improving how Java handled file systems and IO, encouraging more modular and maintainable code.</a:t>
            </a:r>
          </a:p>
          <a:p>
            <a:endParaRPr lang="en-US" dirty="0"/>
          </a:p>
        </p:txBody>
      </p:sp>
    </p:spTree>
    <p:extLst>
      <p:ext uri="{BB962C8B-B14F-4D97-AF65-F5344CB8AC3E}">
        <p14:creationId xmlns:p14="http://schemas.microsoft.com/office/powerpoint/2010/main" val="341991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DE75-B2F4-4EDB-92C9-64BB136A8E5B}"/>
              </a:ext>
            </a:extLst>
          </p:cNvPr>
          <p:cNvSpPr>
            <a:spLocks noGrp="1"/>
          </p:cNvSpPr>
          <p:nvPr>
            <p:ph type="title"/>
          </p:nvPr>
        </p:nvSpPr>
        <p:spPr/>
        <p:txBody>
          <a:bodyPr>
            <a:normAutofit/>
          </a:bodyPr>
          <a:lstStyle/>
          <a:p>
            <a:r>
              <a:rPr kumimoji="0" lang="en-US" altLang="en-US" sz="3100" i="0" u="none" strike="noStrike" cap="none" normalizeH="0" baseline="0" dirty="0">
                <a:ln>
                  <a:noFill/>
                </a:ln>
                <a:solidFill>
                  <a:schemeClr val="tx1"/>
                </a:solidFill>
                <a:effectLst/>
                <a:latin typeface="Arial" panose="020B0604020202020204" pitchFamily="34" charset="0"/>
              </a:rPr>
              <a:t>6. Java 8 (2014): Functional Programming Meets OO</a:t>
            </a:r>
            <a:br>
              <a:rPr kumimoji="0" lang="en-US" altLang="en-US" sz="32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3297A6EB-BACE-426D-865E-408BF3C4F1B2}"/>
              </a:ext>
            </a:extLst>
          </p:cNvPr>
          <p:cNvSpPr>
            <a:spLocks noGrp="1" noChangeArrowheads="1"/>
          </p:cNvSpPr>
          <p:nvPr>
            <p:ph idx="1"/>
          </p:nvPr>
        </p:nvSpPr>
        <p:spPr bwMode="auto">
          <a:xfrm>
            <a:off x="1313198" y="1997839"/>
            <a:ext cx="98800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Lambda Expressions:</a:t>
            </a:r>
            <a:r>
              <a:rPr kumimoji="0" lang="en-US" altLang="en-US" sz="1800" b="0" i="0" u="none" strike="noStrike" cap="none" normalizeH="0" baseline="0" dirty="0">
                <a:ln>
                  <a:noFill/>
                </a:ln>
                <a:solidFill>
                  <a:schemeClr val="tx1"/>
                </a:solidFill>
                <a:effectLst/>
                <a:latin typeface="Arial" panose="020B0604020202020204" pitchFamily="34" charset="0"/>
              </a:rPr>
              <a:t> Introduced functional programming features, allowing functions to be treated as first-class citizens. This led to more concise and flexible code while maintaining OO principles.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Streams API:</a:t>
            </a:r>
            <a:r>
              <a:rPr kumimoji="0" lang="en-US" altLang="en-US" sz="1800" b="0" i="0" u="none" strike="noStrike" cap="none" normalizeH="0" baseline="0" dirty="0">
                <a:ln>
                  <a:noFill/>
                </a:ln>
                <a:solidFill>
                  <a:schemeClr val="tx1"/>
                </a:solidFill>
                <a:effectLst/>
                <a:latin typeface="Arial" panose="020B0604020202020204" pitchFamily="34" charset="0"/>
              </a:rPr>
              <a:t> The Streams API enabled functional-style operations on collections, promoting immutability and encouraging a more declarative approach to processing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Methods in Interfaces:</a:t>
            </a:r>
            <a:r>
              <a:rPr kumimoji="0" lang="en-US" altLang="en-US" sz="1800" b="0" i="0" u="none" strike="noStrike" cap="none" normalizeH="0" baseline="0" dirty="0">
                <a:ln>
                  <a:noFill/>
                </a:ln>
                <a:solidFill>
                  <a:schemeClr val="tx1"/>
                </a:solidFill>
                <a:effectLst/>
                <a:latin typeface="Arial" panose="020B0604020202020204" pitchFamily="34" charset="0"/>
              </a:rPr>
              <a:t> Interfaces could now have default methods, allowing for backward-compatible evolution of APIs and promoting better interface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Optional Class:</a:t>
            </a:r>
            <a:r>
              <a:rPr kumimoji="0" lang="en-US" altLang="en-US" sz="1800" b="0" i="0" u="none" strike="noStrike" cap="none" normalizeH="0" baseline="0" dirty="0">
                <a:ln>
                  <a:noFill/>
                </a:ln>
                <a:solidFill>
                  <a:schemeClr val="tx1"/>
                </a:solidFill>
                <a:effectLst/>
                <a:latin typeface="Arial" panose="020B0604020202020204" pitchFamily="34" charset="0"/>
              </a:rPr>
              <a:t> Introduced to help avoid </a:t>
            </a:r>
            <a:r>
              <a:rPr kumimoji="0" lang="en-US" altLang="en-US" sz="1800" b="0" i="0" u="none" strike="noStrike" cap="none" normalizeH="0" baseline="0" dirty="0" err="1">
                <a:ln>
                  <a:noFill/>
                </a:ln>
                <a:solidFill>
                  <a:schemeClr val="tx1"/>
                </a:solidFill>
                <a:effectLst/>
                <a:latin typeface="Arial Unicode MS"/>
              </a:rPr>
              <a:t>NullPointerException</a:t>
            </a:r>
            <a:r>
              <a:rPr kumimoji="0" lang="en-US" altLang="en-US" sz="1800" b="0" i="0" u="none" strike="noStrike" cap="none" normalizeH="0" baseline="0" dirty="0">
                <a:ln>
                  <a:noFill/>
                </a:ln>
                <a:solidFill>
                  <a:schemeClr val="tx1"/>
                </a:solidFill>
                <a:effectLst/>
              </a:rPr>
              <a:t>, promoting more robust and safe OO code.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14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7639-3175-4F2A-9317-D83F073C1E3A}"/>
              </a:ext>
            </a:extLst>
          </p:cNvPr>
          <p:cNvSpPr>
            <a:spLocks noGrp="1"/>
          </p:cNvSpPr>
          <p:nvPr>
            <p:ph type="title"/>
          </p:nvPr>
        </p:nvSpPr>
        <p:spPr>
          <a:xfrm>
            <a:off x="440267" y="804519"/>
            <a:ext cx="11582400" cy="1049235"/>
          </a:xfrm>
        </p:spPr>
        <p:txBody>
          <a:bodyPr>
            <a:normAutofit fontScale="90000"/>
          </a:bodyPr>
          <a:lstStyle/>
          <a:p>
            <a:r>
              <a:rPr lang="en-US" sz="3100" dirty="0"/>
              <a:t>7. Java 9 and Beyond (2017-Present): Modularity and New Features</a:t>
            </a:r>
            <a:br>
              <a:rPr lang="en-US" b="1" dirty="0"/>
            </a:br>
            <a:endParaRPr lang="en-US" dirty="0"/>
          </a:p>
        </p:txBody>
      </p:sp>
      <p:sp>
        <p:nvSpPr>
          <p:cNvPr id="3" name="Content Placeholder 2">
            <a:extLst>
              <a:ext uri="{FF2B5EF4-FFF2-40B4-BE49-F238E27FC236}">
                <a16:creationId xmlns:a16="http://schemas.microsoft.com/office/drawing/2014/main" id="{810C8679-CB2B-4FAE-B994-81E875933D40}"/>
              </a:ext>
            </a:extLst>
          </p:cNvPr>
          <p:cNvSpPr>
            <a:spLocks noGrp="1"/>
          </p:cNvSpPr>
          <p:nvPr>
            <p:ph idx="1"/>
          </p:nvPr>
        </p:nvSpPr>
        <p:spPr>
          <a:xfrm>
            <a:off x="440267" y="2015732"/>
            <a:ext cx="11176000" cy="3956090"/>
          </a:xfrm>
        </p:spPr>
        <p:txBody>
          <a:bodyPr>
            <a:normAutofit/>
          </a:bodyPr>
          <a:lstStyle/>
          <a:p>
            <a:pPr>
              <a:buFont typeface="Arial" panose="020B0604020202020204" pitchFamily="34" charset="0"/>
              <a:buChar char="•"/>
            </a:pPr>
            <a:r>
              <a:rPr lang="en-US" b="1" dirty="0"/>
              <a:t>Java Platform Module System (JPMS):</a:t>
            </a:r>
            <a:r>
              <a:rPr lang="en-US" dirty="0"/>
              <a:t> Java 9 introduced the module system (Project Jigsaw), which redefined how large applications were structured, improving encapsulation and maintainability.</a:t>
            </a:r>
          </a:p>
          <a:p>
            <a:pPr>
              <a:buFont typeface="Arial" panose="020B0604020202020204" pitchFamily="34" charset="0"/>
              <a:buChar char="•"/>
            </a:pPr>
            <a:r>
              <a:rPr lang="en-US" b="1" dirty="0"/>
              <a:t>Reactive Streams:</a:t>
            </a:r>
            <a:r>
              <a:rPr lang="en-US" dirty="0"/>
              <a:t> Introduced in Java 9, enabling reactive programming, which complements OO by handling asynchronous data streams more effectively.</a:t>
            </a:r>
          </a:p>
          <a:p>
            <a:pPr>
              <a:buFont typeface="Arial" panose="020B0604020202020204" pitchFamily="34" charset="0"/>
              <a:buChar char="•"/>
            </a:pPr>
            <a:r>
              <a:rPr lang="en-US" b="1" dirty="0"/>
              <a:t>Enhanced APIs:</a:t>
            </a:r>
            <a:r>
              <a:rPr lang="en-US" dirty="0"/>
              <a:t> Continuous improvement in APIs, including Collections, Streams, and Concurrency utilities, refined OO practices in Java.</a:t>
            </a:r>
          </a:p>
          <a:p>
            <a:pPr>
              <a:buFont typeface="Arial" panose="020B0604020202020204" pitchFamily="34" charset="0"/>
              <a:buChar char="•"/>
            </a:pPr>
            <a:r>
              <a:rPr lang="en-US" b="1" dirty="0"/>
              <a:t>Records (Java 14):</a:t>
            </a:r>
            <a:r>
              <a:rPr lang="en-US" dirty="0"/>
              <a:t> Introduced as a preview feature and officially in Java 16, records are a new kind of class in Java that succinctly defines immutable data carriers, reducing boilerplate code while adhering to OO principles.</a:t>
            </a:r>
          </a:p>
          <a:p>
            <a:endParaRPr lang="en-US" dirty="0"/>
          </a:p>
        </p:txBody>
      </p:sp>
    </p:spTree>
    <p:extLst>
      <p:ext uri="{BB962C8B-B14F-4D97-AF65-F5344CB8AC3E}">
        <p14:creationId xmlns:p14="http://schemas.microsoft.com/office/powerpoint/2010/main" val="141879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3175-E5F5-4295-8E97-6797B2FBD655}"/>
              </a:ext>
            </a:extLst>
          </p:cNvPr>
          <p:cNvSpPr>
            <a:spLocks noGrp="1"/>
          </p:cNvSpPr>
          <p:nvPr>
            <p:ph type="title"/>
          </p:nvPr>
        </p:nvSpPr>
        <p:spPr/>
        <p:txBody>
          <a:bodyPr/>
          <a:lstStyle/>
          <a:p>
            <a:r>
              <a:rPr lang="en-US" sz="2800" dirty="0"/>
              <a:t>8. Modern Trends:</a:t>
            </a:r>
            <a:br>
              <a:rPr lang="en-US" b="1" dirty="0"/>
            </a:br>
            <a:endParaRPr lang="en-US" dirty="0"/>
          </a:p>
        </p:txBody>
      </p:sp>
      <p:sp>
        <p:nvSpPr>
          <p:cNvPr id="3" name="Content Placeholder 2">
            <a:extLst>
              <a:ext uri="{FF2B5EF4-FFF2-40B4-BE49-F238E27FC236}">
                <a16:creationId xmlns:a16="http://schemas.microsoft.com/office/drawing/2014/main" id="{B64E08F2-B939-4628-8D49-2CAE1DC47E6C}"/>
              </a:ext>
            </a:extLst>
          </p:cNvPr>
          <p:cNvSpPr>
            <a:spLocks noGrp="1"/>
          </p:cNvSpPr>
          <p:nvPr>
            <p:ph idx="1"/>
          </p:nvPr>
        </p:nvSpPr>
        <p:spPr/>
        <p:txBody>
          <a:bodyPr/>
          <a:lstStyle/>
          <a:p>
            <a:pPr>
              <a:buFont typeface="Arial" panose="020B0604020202020204" pitchFamily="34" charset="0"/>
              <a:buChar char="•"/>
            </a:pPr>
            <a:r>
              <a:rPr lang="en-US" b="1" dirty="0"/>
              <a:t>Microservices:</a:t>
            </a:r>
            <a:r>
              <a:rPr lang="en-US" dirty="0"/>
              <a:t> Java’s OO principles have adapted to new architectural paradigms like microservices, where modularity and encapsulation are crucial.</a:t>
            </a:r>
          </a:p>
          <a:p>
            <a:pPr>
              <a:buFont typeface="Arial" panose="020B0604020202020204" pitchFamily="34" charset="0"/>
              <a:buChar char="•"/>
            </a:pPr>
            <a:r>
              <a:rPr lang="en-US" b="1" dirty="0"/>
              <a:t>Cloud-Native Java:</a:t>
            </a:r>
            <a:r>
              <a:rPr lang="en-US" dirty="0"/>
              <a:t> With the rise of cloud computing, Java frameworks like Spring Boot have evolved to embrace OO principles in distributed, cloud-native environments.</a:t>
            </a:r>
          </a:p>
          <a:p>
            <a:pPr>
              <a:buFont typeface="Arial" panose="020B0604020202020204" pitchFamily="34" charset="0"/>
              <a:buChar char="•"/>
            </a:pPr>
            <a:r>
              <a:rPr lang="en-US" b="1" dirty="0"/>
              <a:t>Kotlin and Scala Influence:</a:t>
            </a:r>
            <a:r>
              <a:rPr lang="en-US" dirty="0"/>
              <a:t> While Java remains dominant, languages like Kotlin and Scala (which run on the JVM) have influenced modern Java practices, bringing in new OO and functional programming paradigms.</a:t>
            </a:r>
          </a:p>
          <a:p>
            <a:endParaRPr lang="en-US" dirty="0"/>
          </a:p>
        </p:txBody>
      </p:sp>
    </p:spTree>
    <p:extLst>
      <p:ext uri="{BB962C8B-B14F-4D97-AF65-F5344CB8AC3E}">
        <p14:creationId xmlns:p14="http://schemas.microsoft.com/office/powerpoint/2010/main" val="334444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713-2B00-44F0-9FBA-0B2C8988A659}"/>
              </a:ext>
            </a:extLst>
          </p:cNvPr>
          <p:cNvSpPr>
            <a:spLocks noGrp="1"/>
          </p:cNvSpPr>
          <p:nvPr>
            <p:ph type="title"/>
          </p:nvPr>
        </p:nvSpPr>
        <p:spPr/>
        <p:txBody>
          <a:bodyPr/>
          <a:lstStyle/>
          <a:p>
            <a:pPr algn="ctr"/>
            <a:r>
              <a:rPr lang="en-US" dirty="0"/>
              <a:t>Introduction to java</a:t>
            </a:r>
          </a:p>
        </p:txBody>
      </p:sp>
      <p:sp>
        <p:nvSpPr>
          <p:cNvPr id="3" name="Content Placeholder 2">
            <a:extLst>
              <a:ext uri="{FF2B5EF4-FFF2-40B4-BE49-F238E27FC236}">
                <a16:creationId xmlns:a16="http://schemas.microsoft.com/office/drawing/2014/main" id="{5D9980AF-A11F-40B1-A389-7AC9EBA15756}"/>
              </a:ext>
            </a:extLst>
          </p:cNvPr>
          <p:cNvSpPr>
            <a:spLocks noGrp="1"/>
          </p:cNvSpPr>
          <p:nvPr>
            <p:ph idx="1"/>
          </p:nvPr>
        </p:nvSpPr>
        <p:spPr/>
        <p:txBody>
          <a:bodyPr>
            <a:normAutofit fontScale="77500" lnSpcReduction="20000"/>
          </a:bodyPr>
          <a:lstStyle/>
          <a:p>
            <a:pPr marL="0" indent="0">
              <a:buNone/>
            </a:pPr>
            <a:r>
              <a:rPr lang="en-US" b="0" i="0" dirty="0">
                <a:effectLst/>
                <a:latin typeface="erdana"/>
              </a:rPr>
              <a:t>  What is Java?</a:t>
            </a:r>
          </a:p>
          <a:p>
            <a:pPr>
              <a:buFont typeface="Wingdings" panose="05000000000000000000" pitchFamily="2" charset="2"/>
              <a:buChar char="§"/>
            </a:pPr>
            <a:r>
              <a:rPr lang="en-US" dirty="0"/>
              <a:t>  </a:t>
            </a:r>
            <a:r>
              <a:rPr lang="en-US" sz="2400" b="0" i="0" dirty="0">
                <a:solidFill>
                  <a:srgbClr val="333333"/>
                </a:solidFill>
                <a:effectLst/>
                <a:latin typeface="+mj-lt"/>
              </a:rPr>
              <a:t>Java is a </a:t>
            </a:r>
            <a:r>
              <a:rPr lang="en-US" sz="2400" b="1" i="0" dirty="0">
                <a:solidFill>
                  <a:srgbClr val="333333"/>
                </a:solidFill>
                <a:effectLst/>
                <a:latin typeface="+mj-lt"/>
              </a:rPr>
              <a:t>programming language</a:t>
            </a:r>
            <a:r>
              <a:rPr lang="en-US" sz="2400" b="0" i="0" dirty="0">
                <a:solidFill>
                  <a:srgbClr val="333333"/>
                </a:solidFill>
                <a:effectLst/>
                <a:latin typeface="+mj-lt"/>
              </a:rPr>
              <a:t> and a </a:t>
            </a:r>
            <a:r>
              <a:rPr lang="en-US" sz="2400" b="1" i="0" dirty="0">
                <a:solidFill>
                  <a:srgbClr val="333333"/>
                </a:solidFill>
                <a:effectLst/>
                <a:latin typeface="+mj-lt"/>
              </a:rPr>
              <a:t>platform</a:t>
            </a:r>
            <a:r>
              <a:rPr lang="en-US" sz="2400" b="0" i="0" dirty="0">
                <a:solidFill>
                  <a:srgbClr val="333333"/>
                </a:solidFill>
                <a:effectLst/>
                <a:latin typeface="+mj-lt"/>
              </a:rPr>
              <a:t>. Java is a high level, robust, object-oriented and secure programming language.</a:t>
            </a:r>
          </a:p>
          <a:p>
            <a:pPr>
              <a:buFont typeface="Wingdings" panose="05000000000000000000" pitchFamily="2" charset="2"/>
              <a:buChar char="§"/>
            </a:pPr>
            <a:r>
              <a:rPr lang="en-US" sz="2400" b="0" i="0" dirty="0">
                <a:solidFill>
                  <a:srgbClr val="333333"/>
                </a:solidFill>
                <a:effectLst/>
                <a:latin typeface="+mj-lt"/>
              </a:rPr>
              <a:t>Java was developed by </a:t>
            </a:r>
            <a:r>
              <a:rPr lang="en-US" sz="2400" b="0" i="1" dirty="0">
                <a:solidFill>
                  <a:srgbClr val="333333"/>
                </a:solidFill>
                <a:effectLst/>
                <a:latin typeface="+mj-lt"/>
              </a:rPr>
              <a:t>Sun Microsystems</a:t>
            </a:r>
            <a:r>
              <a:rPr lang="en-US" sz="2400" b="0" i="0" dirty="0">
                <a:solidFill>
                  <a:srgbClr val="333333"/>
                </a:solidFill>
                <a:effectLst/>
                <a:latin typeface="+mj-lt"/>
              </a:rPr>
              <a:t> (which is now the subsidiary of Oracle) in the year 1995</a:t>
            </a:r>
          </a:p>
          <a:p>
            <a:pPr>
              <a:buFont typeface="Wingdings" panose="05000000000000000000" pitchFamily="2" charset="2"/>
              <a:buChar char="§"/>
            </a:pPr>
            <a:r>
              <a:rPr lang="en-US" sz="2400" b="0" i="1" dirty="0">
                <a:solidFill>
                  <a:srgbClr val="333333"/>
                </a:solidFill>
                <a:effectLst/>
                <a:latin typeface="+mj-lt"/>
              </a:rPr>
              <a:t>James Gosling</a:t>
            </a:r>
            <a:r>
              <a:rPr lang="en-US" sz="2400" b="0" i="0" dirty="0">
                <a:solidFill>
                  <a:srgbClr val="333333"/>
                </a:solidFill>
                <a:effectLst/>
                <a:latin typeface="+mj-lt"/>
              </a:rPr>
              <a:t> is known as the father of Java. Before Java, its name was </a:t>
            </a:r>
            <a:r>
              <a:rPr lang="en-US" sz="2400" b="0" i="1" dirty="0">
                <a:solidFill>
                  <a:srgbClr val="333333"/>
                </a:solidFill>
                <a:effectLst/>
                <a:latin typeface="+mj-lt"/>
              </a:rPr>
              <a:t>Oak</a:t>
            </a:r>
            <a:r>
              <a:rPr lang="en-US" sz="2400" b="0" i="0" dirty="0">
                <a:solidFill>
                  <a:srgbClr val="333333"/>
                </a:solidFill>
                <a:effectLst/>
                <a:latin typeface="+mj-lt"/>
              </a:rPr>
              <a:t>. Since Oak was already a registered company, so James Gosling and his team changed the name from Oak to Java.</a:t>
            </a:r>
          </a:p>
          <a:p>
            <a:pPr>
              <a:buFont typeface="Wingdings" panose="05000000000000000000" pitchFamily="2" charset="2"/>
              <a:buChar char="§"/>
            </a:pPr>
            <a:r>
              <a:rPr lang="en-US" sz="2400" b="1" i="0" dirty="0">
                <a:solidFill>
                  <a:srgbClr val="333333"/>
                </a:solidFill>
                <a:effectLst/>
                <a:latin typeface="+mj-lt"/>
              </a:rPr>
              <a:t>Platform</a:t>
            </a:r>
            <a:r>
              <a:rPr lang="en-US" sz="2400" b="0" i="0" dirty="0">
                <a:solidFill>
                  <a:srgbClr val="333333"/>
                </a:solidFill>
                <a:effectLst/>
                <a:latin typeface="+mj-lt"/>
              </a:rPr>
              <a:t>: Any hardware or software environment in which a program runs, is known as a platform. Since Java has a runtime environment (JRE) and API, it is called a platform.</a:t>
            </a:r>
            <a:endParaRPr lang="en-US" sz="2400" dirty="0">
              <a:latin typeface="+mj-lt"/>
            </a:endParaRPr>
          </a:p>
        </p:txBody>
      </p:sp>
      <p:pic>
        <p:nvPicPr>
          <p:cNvPr id="4" name="Picture 2" descr="C:\Users\parul\Desktop\Registered Logosd.png">
            <a:extLst>
              <a:ext uri="{FF2B5EF4-FFF2-40B4-BE49-F238E27FC236}">
                <a16:creationId xmlns:a16="http://schemas.microsoft.com/office/drawing/2014/main" id="{6F51F44D-4BB9-8CC9-CD23-D13361EF4764}"/>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319187" y="21645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3796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A769-3509-4C5A-A5BE-D4CD4ABAD39D}"/>
              </a:ext>
            </a:extLst>
          </p:cNvPr>
          <p:cNvSpPr>
            <a:spLocks noGrp="1"/>
          </p:cNvSpPr>
          <p:nvPr>
            <p:ph type="title"/>
          </p:nvPr>
        </p:nvSpPr>
        <p:spPr/>
        <p:txBody>
          <a:bodyPr/>
          <a:lstStyle/>
          <a:p>
            <a:r>
              <a:rPr lang="en-US" sz="2800" dirty="0"/>
              <a:t>9. Best Practices and Design Patterns:</a:t>
            </a:r>
            <a:br>
              <a:rPr lang="en-US" b="1" dirty="0"/>
            </a:br>
            <a:endParaRPr lang="en-US" dirty="0"/>
          </a:p>
        </p:txBody>
      </p:sp>
      <p:sp>
        <p:nvSpPr>
          <p:cNvPr id="3" name="Content Placeholder 2">
            <a:extLst>
              <a:ext uri="{FF2B5EF4-FFF2-40B4-BE49-F238E27FC236}">
                <a16:creationId xmlns:a16="http://schemas.microsoft.com/office/drawing/2014/main" id="{5FB738F3-3E2E-46CD-B639-B183E5732874}"/>
              </a:ext>
            </a:extLst>
          </p:cNvPr>
          <p:cNvSpPr>
            <a:spLocks noGrp="1"/>
          </p:cNvSpPr>
          <p:nvPr>
            <p:ph idx="1"/>
          </p:nvPr>
        </p:nvSpPr>
        <p:spPr/>
        <p:txBody>
          <a:bodyPr/>
          <a:lstStyle/>
          <a:p>
            <a:pPr>
              <a:buFont typeface="Arial" panose="020B0604020202020204" pitchFamily="34" charset="0"/>
              <a:buChar char="•"/>
            </a:pPr>
            <a:r>
              <a:rPr lang="en-US" b="1" dirty="0"/>
              <a:t>Design Patterns:</a:t>
            </a:r>
            <a:r>
              <a:rPr lang="en-US" dirty="0"/>
              <a:t> The adoption of design patterns like Singleton, Factory, and Observer in Java applications became widespread, promoting best practices in OO design.</a:t>
            </a:r>
          </a:p>
          <a:p>
            <a:pPr>
              <a:buFont typeface="Arial" panose="020B0604020202020204" pitchFamily="34" charset="0"/>
              <a:buChar char="•"/>
            </a:pPr>
            <a:r>
              <a:rPr lang="en-US" b="1" dirty="0"/>
              <a:t>SOLID Principles:</a:t>
            </a:r>
            <a:r>
              <a:rPr lang="en-US" dirty="0"/>
              <a:t> These principles (Single Responsibility, Open/Closed, </a:t>
            </a:r>
            <a:r>
              <a:rPr lang="en-US" dirty="0" err="1"/>
              <a:t>Liskov</a:t>
            </a:r>
            <a:r>
              <a:rPr lang="en-US" dirty="0"/>
              <a:t> Substitution, Interface Segregation, and Dependency Inversion) became widely adopted, guiding OO design in Java.</a:t>
            </a:r>
          </a:p>
          <a:p>
            <a:endParaRPr lang="en-US" dirty="0"/>
          </a:p>
        </p:txBody>
      </p:sp>
    </p:spTree>
    <p:extLst>
      <p:ext uri="{BB962C8B-B14F-4D97-AF65-F5344CB8AC3E}">
        <p14:creationId xmlns:p14="http://schemas.microsoft.com/office/powerpoint/2010/main" val="151766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3A54-CB60-4DF4-B3DB-669D787B6519}"/>
              </a:ext>
            </a:extLst>
          </p:cNvPr>
          <p:cNvSpPr>
            <a:spLocks noGrp="1"/>
          </p:cNvSpPr>
          <p:nvPr>
            <p:ph type="title"/>
          </p:nvPr>
        </p:nvSpPr>
        <p:spPr/>
        <p:txBody>
          <a:bodyPr/>
          <a:lstStyle/>
          <a:p>
            <a:pPr algn="ctr"/>
            <a:r>
              <a:rPr lang="en-US" dirty="0"/>
              <a:t>OOPs</a:t>
            </a:r>
          </a:p>
        </p:txBody>
      </p:sp>
      <p:pic>
        <p:nvPicPr>
          <p:cNvPr id="3074" name="Picture 2" descr="Java OOPs Concepts">
            <a:extLst>
              <a:ext uri="{FF2B5EF4-FFF2-40B4-BE49-F238E27FC236}">
                <a16:creationId xmlns:a16="http://schemas.microsoft.com/office/drawing/2014/main" id="{FD26D2A1-5C61-42E4-AD67-6149EB8248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5867" y="2009422"/>
            <a:ext cx="7902222" cy="38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51B4-9C24-43E2-98E1-EBD095AEA1B1}"/>
              </a:ext>
            </a:extLst>
          </p:cNvPr>
          <p:cNvSpPr>
            <a:spLocks noGrp="1"/>
          </p:cNvSpPr>
          <p:nvPr>
            <p:ph type="title"/>
          </p:nvPr>
        </p:nvSpPr>
        <p:spPr/>
        <p:txBody>
          <a:bodyPr/>
          <a:lstStyle/>
          <a:p>
            <a:pPr algn="ctr"/>
            <a:r>
              <a:rPr lang="en-US" b="0" i="0" dirty="0">
                <a:effectLst/>
                <a:latin typeface="erdana"/>
              </a:rPr>
              <a:t>Java OOPs Concepts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20311E2-3ECD-4737-96B8-9C9E7B37C4D9}"/>
              </a:ext>
            </a:extLst>
          </p:cNvPr>
          <p:cNvSpPr>
            <a:spLocks noGrp="1"/>
          </p:cNvSpPr>
          <p:nvPr>
            <p:ph idx="1"/>
          </p:nvPr>
        </p:nvSpPr>
        <p:spPr>
          <a:xfrm>
            <a:off x="1451579" y="1853754"/>
            <a:ext cx="9603275" cy="3612591"/>
          </a:xfrm>
        </p:spPr>
        <p:txBody>
          <a:bodyPr>
            <a:normAutofit fontScale="92500" lnSpcReduction="20000"/>
          </a:bodyPr>
          <a:lstStyle/>
          <a:p>
            <a:pPr marL="0" indent="0">
              <a:buNone/>
            </a:pPr>
            <a:r>
              <a:rPr lang="en-US" sz="3000" b="1" i="0" dirty="0">
                <a:effectLst/>
                <a:latin typeface="erdana"/>
              </a:rPr>
              <a:t> What is an object in Java</a:t>
            </a:r>
          </a:p>
          <a:p>
            <a:r>
              <a:rPr lang="en-US" b="0" i="0" dirty="0">
                <a:solidFill>
                  <a:srgbClr val="333333"/>
                </a:solidFill>
                <a:effectLst/>
                <a:latin typeface="inter-regular"/>
              </a:rPr>
              <a:t>An entity that has state and behavior is known as an object e.g., chair, bike, marker, pen, table, car, etc. It can be physical or logical.</a:t>
            </a:r>
          </a:p>
          <a:p>
            <a:pPr algn="just"/>
            <a:r>
              <a:rPr lang="en-US" b="0" i="0" dirty="0">
                <a:solidFill>
                  <a:srgbClr val="333333"/>
                </a:solidFill>
                <a:effectLst/>
                <a:latin typeface="inter-regular"/>
              </a:rPr>
              <a:t>An object has three characteristics:</a:t>
            </a:r>
          </a:p>
          <a:p>
            <a:pPr algn="just">
              <a:buFont typeface="Arial" panose="020B0604020202020204" pitchFamily="34" charset="0"/>
              <a:buChar char="•"/>
            </a:pPr>
            <a:r>
              <a:rPr lang="en-US" b="1" i="0" dirty="0">
                <a:solidFill>
                  <a:srgbClr val="000000"/>
                </a:solidFill>
                <a:effectLst/>
                <a:latin typeface="inter-bold"/>
              </a:rPr>
              <a:t>State:</a:t>
            </a:r>
            <a:r>
              <a:rPr lang="en-US" b="0" i="0" dirty="0">
                <a:solidFill>
                  <a:srgbClr val="000000"/>
                </a:solidFill>
                <a:effectLst/>
                <a:latin typeface="inter-regular"/>
              </a:rPr>
              <a:t> represents the data (value) of an object.</a:t>
            </a:r>
          </a:p>
          <a:p>
            <a:pPr algn="just">
              <a:buFont typeface="Arial" panose="020B0604020202020204" pitchFamily="34" charset="0"/>
              <a:buChar char="•"/>
            </a:pPr>
            <a:r>
              <a:rPr lang="en-US" b="1" i="0" dirty="0">
                <a:solidFill>
                  <a:srgbClr val="000000"/>
                </a:solidFill>
                <a:effectLst/>
                <a:latin typeface="inter-bold"/>
              </a:rPr>
              <a:t>Behavior:</a:t>
            </a:r>
            <a:r>
              <a:rPr lang="en-US" b="0" i="0" dirty="0">
                <a:solidFill>
                  <a:srgbClr val="000000"/>
                </a:solidFill>
                <a:effectLst/>
                <a:latin typeface="inter-regular"/>
              </a:rPr>
              <a:t> represents the behavior (functionality) of an object such as deposit, withdraw, etc.</a:t>
            </a:r>
          </a:p>
          <a:p>
            <a:pPr algn="just">
              <a:buFont typeface="Arial" panose="020B0604020202020204" pitchFamily="34" charset="0"/>
              <a:buChar char="•"/>
            </a:pPr>
            <a:r>
              <a:rPr lang="en-US" b="1" i="0" dirty="0">
                <a:solidFill>
                  <a:srgbClr val="000000"/>
                </a:solidFill>
                <a:effectLst/>
                <a:latin typeface="inter-bold"/>
              </a:rPr>
              <a:t>Identity:</a:t>
            </a:r>
            <a:r>
              <a:rPr lang="en-US" b="0" i="0" dirty="0">
                <a:solidFill>
                  <a:srgbClr val="000000"/>
                </a:solidFill>
                <a:effectLst/>
                <a:latin typeface="inter-regular"/>
              </a:rPr>
              <a:t> An object identity is typically implemented via a unique ID. The value of the ID is not visible to the external user. However, it is used internally by the JVM to identify each object uniquely.</a:t>
            </a:r>
          </a:p>
          <a:p>
            <a:endParaRPr lang="en-US" dirty="0"/>
          </a:p>
        </p:txBody>
      </p:sp>
    </p:spTree>
    <p:extLst>
      <p:ext uri="{BB962C8B-B14F-4D97-AF65-F5344CB8AC3E}">
        <p14:creationId xmlns:p14="http://schemas.microsoft.com/office/powerpoint/2010/main" val="349343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705D-9AD3-4020-94D6-B8CC9BB33348}"/>
              </a:ext>
            </a:extLst>
          </p:cNvPr>
          <p:cNvSpPr>
            <a:spLocks noGrp="1"/>
          </p:cNvSpPr>
          <p:nvPr>
            <p:ph type="title"/>
          </p:nvPr>
        </p:nvSpPr>
        <p:spPr/>
        <p:txBody>
          <a:bodyPr/>
          <a:lstStyle/>
          <a:p>
            <a:pPr algn="ctr"/>
            <a:r>
              <a:rPr lang="en-US" dirty="0"/>
              <a:t>Object</a:t>
            </a:r>
          </a:p>
        </p:txBody>
      </p:sp>
      <p:sp>
        <p:nvSpPr>
          <p:cNvPr id="3" name="Content Placeholder 2">
            <a:extLst>
              <a:ext uri="{FF2B5EF4-FFF2-40B4-BE49-F238E27FC236}">
                <a16:creationId xmlns:a16="http://schemas.microsoft.com/office/drawing/2014/main" id="{26261259-09A3-4043-8324-649E434F6D25}"/>
              </a:ext>
            </a:extLst>
          </p:cNvPr>
          <p:cNvSpPr>
            <a:spLocks noGrp="1"/>
          </p:cNvSpPr>
          <p:nvPr>
            <p:ph idx="1"/>
          </p:nvPr>
        </p:nvSpPr>
        <p:spPr/>
        <p:txBody>
          <a:bodyPr/>
          <a:lstStyle/>
          <a:p>
            <a:pPr algn="just"/>
            <a:r>
              <a:rPr lang="en-US" b="1" i="0" dirty="0">
                <a:solidFill>
                  <a:srgbClr val="333333"/>
                </a:solidFill>
                <a:effectLst/>
                <a:latin typeface="inter-bold"/>
              </a:rPr>
              <a:t>An object is an instance of a class.</a:t>
            </a:r>
            <a:r>
              <a:rPr lang="en-US" b="0" i="0" dirty="0">
                <a:solidFill>
                  <a:srgbClr val="333333"/>
                </a:solidFill>
                <a:effectLst/>
                <a:latin typeface="inter-regular"/>
              </a:rPr>
              <a:t> A class is a template or blueprint from which objects are created. So, an object is the instance(result) of a class.</a:t>
            </a:r>
          </a:p>
          <a:p>
            <a:pPr marL="0" indent="0" algn="just">
              <a:buNone/>
            </a:pPr>
            <a:r>
              <a:rPr lang="en-US" b="1" i="0" dirty="0">
                <a:solidFill>
                  <a:srgbClr val="333333"/>
                </a:solidFill>
                <a:effectLst/>
                <a:latin typeface="inter-bold"/>
              </a:rPr>
              <a:t>Object Definitions: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real-world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runtime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entity which has state and behavior</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instance of a class</a:t>
            </a:r>
            <a:r>
              <a:rPr lang="en-US" b="0" i="0" dirty="0">
                <a:solidFill>
                  <a:srgbClr val="000000"/>
                </a:solidFill>
                <a:effectLst/>
                <a:latin typeface="inter-regular"/>
              </a:rPr>
              <a:t>.</a:t>
            </a:r>
          </a:p>
          <a:p>
            <a:endParaRPr lang="en-US" dirty="0"/>
          </a:p>
        </p:txBody>
      </p:sp>
    </p:spTree>
    <p:extLst>
      <p:ext uri="{BB962C8B-B14F-4D97-AF65-F5344CB8AC3E}">
        <p14:creationId xmlns:p14="http://schemas.microsoft.com/office/powerpoint/2010/main" val="422611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365D-9B1F-49F4-8426-64F254C1F76B}"/>
              </a:ext>
            </a:extLst>
          </p:cNvPr>
          <p:cNvSpPr>
            <a:spLocks noGrp="1"/>
          </p:cNvSpPr>
          <p:nvPr>
            <p:ph type="title"/>
          </p:nvPr>
        </p:nvSpPr>
        <p:spPr/>
        <p:txBody>
          <a:bodyPr/>
          <a:lstStyle/>
          <a:p>
            <a:pPr algn="ctr"/>
            <a:r>
              <a:rPr lang="en-US" dirty="0"/>
              <a:t>CLASS</a:t>
            </a:r>
          </a:p>
        </p:txBody>
      </p:sp>
      <p:sp>
        <p:nvSpPr>
          <p:cNvPr id="3" name="Content Placeholder 2">
            <a:extLst>
              <a:ext uri="{FF2B5EF4-FFF2-40B4-BE49-F238E27FC236}">
                <a16:creationId xmlns:a16="http://schemas.microsoft.com/office/drawing/2014/main" id="{DBBCE472-F719-49B9-90D4-EC486A5CD874}"/>
              </a:ext>
            </a:extLst>
          </p:cNvPr>
          <p:cNvSpPr>
            <a:spLocks noGrp="1"/>
          </p:cNvSpPr>
          <p:nvPr>
            <p:ph idx="1"/>
          </p:nvPr>
        </p:nvSpPr>
        <p:spPr/>
        <p:txBody>
          <a:bodyPr>
            <a:normAutofit fontScale="85000" lnSpcReduction="20000"/>
          </a:bodyPr>
          <a:lstStyle/>
          <a:p>
            <a:pPr marL="0" indent="0" algn="just">
              <a:buNone/>
            </a:pPr>
            <a:r>
              <a:rPr lang="en-US" sz="2400" b="0" i="0" dirty="0">
                <a:solidFill>
                  <a:srgbClr val="610B38"/>
                </a:solidFill>
                <a:effectLst/>
                <a:latin typeface="erdana"/>
              </a:rPr>
              <a:t>   </a:t>
            </a:r>
            <a:r>
              <a:rPr lang="en-US" sz="2400" b="0" i="0" dirty="0">
                <a:effectLst/>
                <a:latin typeface="erdana"/>
              </a:rPr>
              <a:t>What is a class in Java</a:t>
            </a:r>
          </a:p>
          <a:p>
            <a:pPr algn="just"/>
            <a:r>
              <a:rPr lang="en-US" b="0" i="0" dirty="0">
                <a:solidFill>
                  <a:srgbClr val="333333"/>
                </a:solidFill>
                <a:effectLst/>
                <a:latin typeface="inter-regular"/>
              </a:rPr>
              <a:t>A class is a group of objects which have common properties. It is a template or blueprint from which objects are created. It is a logical entity. It can't be physical.</a:t>
            </a:r>
          </a:p>
          <a:p>
            <a:pPr marL="0" indent="0" algn="just">
              <a:buNone/>
            </a:pPr>
            <a:r>
              <a:rPr lang="en-US" b="1" i="0" dirty="0">
                <a:solidFill>
                  <a:srgbClr val="333333"/>
                </a:solidFill>
                <a:effectLst/>
                <a:latin typeface="inter-regular"/>
              </a:rPr>
              <a:t>          A class in Java can contain:</a:t>
            </a:r>
          </a:p>
          <a:p>
            <a:pPr algn="just">
              <a:buFont typeface="Arial" panose="020B0604020202020204" pitchFamily="34" charset="0"/>
              <a:buChar char="•"/>
            </a:pPr>
            <a:r>
              <a:rPr lang="en-US" b="1" i="0" dirty="0">
                <a:solidFill>
                  <a:srgbClr val="000000"/>
                </a:solidFill>
                <a:effectLst/>
                <a:latin typeface="inter-bold"/>
              </a:rPr>
              <a:t>Fields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Methods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Constructors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Blocks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Nested class and interface</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69699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7A3D-4613-4648-824E-CDD17580FD6A}"/>
              </a:ext>
            </a:extLst>
          </p:cNvPr>
          <p:cNvSpPr>
            <a:spLocks noGrp="1"/>
          </p:cNvSpPr>
          <p:nvPr>
            <p:ph type="title"/>
          </p:nvPr>
        </p:nvSpPr>
        <p:spPr>
          <a:xfrm>
            <a:off x="1549399" y="251363"/>
            <a:ext cx="9603275" cy="1049235"/>
          </a:xfrm>
        </p:spPr>
        <p:txBody>
          <a:bodyPr/>
          <a:lstStyle/>
          <a:p>
            <a:pPr algn="ctr"/>
            <a:r>
              <a:rPr lang="en-US" b="0" i="0" dirty="0">
                <a:effectLst/>
                <a:latin typeface="erdana"/>
              </a:rPr>
              <a:t>Inheritance in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2423DCD-F76F-4194-9BFA-DBBAFB645087}"/>
              </a:ext>
            </a:extLst>
          </p:cNvPr>
          <p:cNvSpPr>
            <a:spLocks noGrp="1"/>
          </p:cNvSpPr>
          <p:nvPr>
            <p:ph idx="1"/>
          </p:nvPr>
        </p:nvSpPr>
        <p:spPr>
          <a:xfrm>
            <a:off x="1203224" y="1047684"/>
            <a:ext cx="9603275" cy="2576050"/>
          </a:xfrm>
        </p:spPr>
        <p:txBody>
          <a:bodyPr/>
          <a:lstStyle/>
          <a:p>
            <a:r>
              <a:rPr lang="en-US" b="1" i="0" dirty="0" err="1">
                <a:solidFill>
                  <a:srgbClr val="333333"/>
                </a:solidFill>
                <a:effectLst/>
                <a:latin typeface="inter-bold"/>
              </a:rPr>
              <a:t>nheritance</a:t>
            </a:r>
            <a:r>
              <a:rPr lang="en-US" b="1" i="0" dirty="0">
                <a:solidFill>
                  <a:srgbClr val="333333"/>
                </a:solidFill>
                <a:effectLst/>
                <a:latin typeface="inter-bold"/>
              </a:rPr>
              <a:t> in Java</a:t>
            </a:r>
            <a:r>
              <a:rPr lang="en-US" b="0" i="0" dirty="0">
                <a:solidFill>
                  <a:srgbClr val="333333"/>
                </a:solidFill>
                <a:effectLst/>
                <a:latin typeface="inter-regular"/>
              </a:rPr>
              <a:t> is a mechanism in which one object acquires all the properties and behaviors of a parent object.</a:t>
            </a:r>
          </a:p>
          <a:p>
            <a:pPr marL="0" indent="0" algn="just">
              <a:buNone/>
            </a:pPr>
            <a:r>
              <a:rPr lang="en-US" b="0" i="0" dirty="0">
                <a:solidFill>
                  <a:srgbClr val="610B4B"/>
                </a:solidFill>
                <a:effectLst/>
                <a:latin typeface="erdana"/>
              </a:rPr>
              <a:t>    </a:t>
            </a:r>
            <a:r>
              <a:rPr lang="en-US" b="0" i="0" dirty="0">
                <a:effectLst/>
                <a:latin typeface="erdana"/>
              </a:rPr>
              <a:t>Why use inheritance in java</a:t>
            </a:r>
          </a:p>
          <a:p>
            <a:pPr algn="just">
              <a:buFont typeface="Arial" panose="020B0604020202020204" pitchFamily="34" charset="0"/>
              <a:buChar char="•"/>
            </a:pPr>
            <a:r>
              <a:rPr lang="en-US" b="0" i="0" dirty="0">
                <a:solidFill>
                  <a:srgbClr val="000000"/>
                </a:solidFill>
                <a:effectLst/>
                <a:latin typeface="inter-regular"/>
              </a:rPr>
              <a:t>For </a:t>
            </a:r>
            <a:r>
              <a:rPr lang="en-US" b="0" i="0" u="none" strike="noStrike" dirty="0">
                <a:solidFill>
                  <a:srgbClr val="008000"/>
                </a:solidFill>
                <a:effectLst/>
                <a:latin typeface="inter-regular"/>
                <a:hlinkClick r:id="rId2"/>
              </a:rPr>
              <a:t>Method Overriding</a:t>
            </a:r>
            <a:r>
              <a:rPr lang="en-US" b="0" i="0" dirty="0">
                <a:solidFill>
                  <a:srgbClr val="000000"/>
                </a:solidFill>
                <a:effectLst/>
                <a:latin typeface="inter-regular"/>
              </a:rPr>
              <a:t> (so </a:t>
            </a:r>
            <a:r>
              <a:rPr lang="en-US" b="0" i="0" u="none" strike="noStrike" dirty="0">
                <a:solidFill>
                  <a:srgbClr val="008000"/>
                </a:solidFill>
                <a:effectLst/>
                <a:latin typeface="inter-regular"/>
                <a:hlinkClick r:id="rId3"/>
              </a:rPr>
              <a:t>runtime polymorphism</a:t>
            </a:r>
            <a:r>
              <a:rPr lang="en-US" b="0" i="0" dirty="0">
                <a:solidFill>
                  <a:srgbClr val="000000"/>
                </a:solidFill>
                <a:effectLst/>
                <a:latin typeface="inter-regular"/>
              </a:rPr>
              <a:t> can be achieved).</a:t>
            </a:r>
          </a:p>
          <a:p>
            <a:pPr algn="just">
              <a:buFont typeface="Arial" panose="020B0604020202020204" pitchFamily="34" charset="0"/>
              <a:buChar char="•"/>
            </a:pPr>
            <a:r>
              <a:rPr lang="en-US" b="0" i="0" dirty="0">
                <a:solidFill>
                  <a:srgbClr val="000000"/>
                </a:solidFill>
                <a:effectLst/>
                <a:latin typeface="inter-regular"/>
              </a:rPr>
              <a:t>For Code Reusability.</a:t>
            </a:r>
          </a:p>
          <a:p>
            <a:endParaRPr lang="en-US" dirty="0"/>
          </a:p>
        </p:txBody>
      </p:sp>
      <p:sp>
        <p:nvSpPr>
          <p:cNvPr id="5" name="TextBox 4">
            <a:extLst>
              <a:ext uri="{FF2B5EF4-FFF2-40B4-BE49-F238E27FC236}">
                <a16:creationId xmlns:a16="http://schemas.microsoft.com/office/drawing/2014/main" id="{77CC2AB7-0A06-4A1F-8183-53C0596BE51F}"/>
              </a:ext>
            </a:extLst>
          </p:cNvPr>
          <p:cNvSpPr txBox="1"/>
          <p:nvPr/>
        </p:nvSpPr>
        <p:spPr>
          <a:xfrm>
            <a:off x="1639710" y="3623734"/>
            <a:ext cx="7707490" cy="1477328"/>
          </a:xfrm>
          <a:prstGeom prst="rect">
            <a:avLst/>
          </a:prstGeom>
          <a:noFill/>
        </p:spPr>
        <p:txBody>
          <a:bodyPr wrap="square">
            <a:spAutoFit/>
          </a:bodyPr>
          <a:lstStyle/>
          <a:p>
            <a:pPr algn="just"/>
            <a:r>
              <a:rPr lang="en-US" b="0" i="0" dirty="0">
                <a:solidFill>
                  <a:srgbClr val="610B4B"/>
                </a:solidFill>
                <a:effectLst/>
                <a:latin typeface="erdana"/>
              </a:rPr>
              <a:t>The syntax of Java Inheritance</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//methods and fields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Tree>
    <p:extLst>
      <p:ext uri="{BB962C8B-B14F-4D97-AF65-F5344CB8AC3E}">
        <p14:creationId xmlns:p14="http://schemas.microsoft.com/office/powerpoint/2010/main" val="2261527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299B-AEB1-40DA-B3F0-82DBC9CB8025}"/>
              </a:ext>
            </a:extLst>
          </p:cNvPr>
          <p:cNvSpPr>
            <a:spLocks noGrp="1"/>
          </p:cNvSpPr>
          <p:nvPr>
            <p:ph type="title"/>
          </p:nvPr>
        </p:nvSpPr>
        <p:spPr/>
        <p:txBody>
          <a:bodyPr/>
          <a:lstStyle/>
          <a:p>
            <a:pPr algn="ctr"/>
            <a:r>
              <a:rPr lang="en-US" b="0" i="0" dirty="0">
                <a:effectLst/>
                <a:latin typeface="erdana"/>
              </a:rPr>
              <a:t>Types of inheritance in java</a:t>
            </a:r>
            <a:br>
              <a:rPr lang="en-US" b="0" i="0" dirty="0">
                <a:solidFill>
                  <a:srgbClr val="610B38"/>
                </a:solidFill>
                <a:effectLst/>
                <a:latin typeface="erdana"/>
              </a:rPr>
            </a:br>
            <a:endParaRPr lang="en-US" dirty="0"/>
          </a:p>
        </p:txBody>
      </p:sp>
      <p:pic>
        <p:nvPicPr>
          <p:cNvPr id="1026" name="Picture 2" descr="Types of inheritance in Java">
            <a:extLst>
              <a:ext uri="{FF2B5EF4-FFF2-40B4-BE49-F238E27FC236}">
                <a16:creationId xmlns:a16="http://schemas.microsoft.com/office/drawing/2014/main" id="{F00B9509-95FF-44A3-8E54-DBDD776152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497" y="2004835"/>
            <a:ext cx="6073392" cy="40486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ple inheritance in Java">
            <a:extLst>
              <a:ext uri="{FF2B5EF4-FFF2-40B4-BE49-F238E27FC236}">
                <a16:creationId xmlns:a16="http://schemas.microsoft.com/office/drawing/2014/main" id="{08D4F83F-2C58-4E52-9147-05BF91939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216" y="2004835"/>
            <a:ext cx="5847614"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589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F00A-ED30-4CEF-987D-388BF652E8D4}"/>
              </a:ext>
            </a:extLst>
          </p:cNvPr>
          <p:cNvSpPr>
            <a:spLocks noGrp="1"/>
          </p:cNvSpPr>
          <p:nvPr>
            <p:ph type="title"/>
          </p:nvPr>
        </p:nvSpPr>
        <p:spPr/>
        <p:txBody>
          <a:bodyPr/>
          <a:lstStyle/>
          <a:p>
            <a:pPr algn="ctr"/>
            <a:r>
              <a:rPr lang="en-US" sz="2800" i="0" dirty="0">
                <a:effectLst/>
                <a:latin typeface="Calibri" panose="020F0502020204030204" pitchFamily="34" charset="0"/>
                <a:cs typeface="Calibri" panose="020F0502020204030204" pitchFamily="34" charset="0"/>
              </a:rPr>
              <a:t>Java Polymorphism</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9AE0A14-042B-4C84-95EB-5B8414FBD336}"/>
              </a:ext>
            </a:extLst>
          </p:cNvPr>
          <p:cNvSpPr>
            <a:spLocks noGrp="1"/>
          </p:cNvSpPr>
          <p:nvPr>
            <p:ph idx="1"/>
          </p:nvPr>
        </p:nvSpPr>
        <p:spPr/>
        <p:txBody>
          <a:bodyPr/>
          <a:lstStyle/>
          <a:p>
            <a:pPr algn="just"/>
            <a:r>
              <a:rPr lang="en-US" b="0" i="0" dirty="0">
                <a:solidFill>
                  <a:srgbClr val="333333"/>
                </a:solidFill>
                <a:effectLst/>
                <a:latin typeface="inter-regular"/>
              </a:rPr>
              <a:t>If </a:t>
            </a:r>
            <a:r>
              <a:rPr lang="en-US" b="0" i="1" dirty="0">
                <a:solidFill>
                  <a:srgbClr val="333333"/>
                </a:solidFill>
                <a:effectLst/>
                <a:latin typeface="inter-regular"/>
              </a:rPr>
              <a:t>one task is performed in different ways</a:t>
            </a:r>
            <a:r>
              <a:rPr lang="en-US" b="0" i="0" dirty="0">
                <a:solidFill>
                  <a:srgbClr val="333333"/>
                </a:solidFill>
                <a:effectLst/>
                <a:latin typeface="inter-regular"/>
              </a:rPr>
              <a:t>, it is known as polymorphism. For example: to convince the customer differently, to draw something, for example, shape, triangle, rectangle, etc.</a:t>
            </a:r>
          </a:p>
          <a:p>
            <a:pPr algn="just"/>
            <a:r>
              <a:rPr lang="en-US" b="0" i="0" dirty="0">
                <a:solidFill>
                  <a:srgbClr val="333333"/>
                </a:solidFill>
                <a:effectLst/>
                <a:latin typeface="inter-regular"/>
              </a:rPr>
              <a:t>In Java, we use method overloading and method overriding to achieve polymorphism.</a:t>
            </a:r>
          </a:p>
          <a:p>
            <a:pPr algn="just"/>
            <a:r>
              <a:rPr lang="en-US" b="0" i="0" dirty="0">
                <a:solidFill>
                  <a:srgbClr val="333333"/>
                </a:solidFill>
                <a:effectLst/>
                <a:latin typeface="inter-regular"/>
              </a:rPr>
              <a:t>Another example can be to speak something; for example, a cat speaks meow, dog barks woof, etc.</a:t>
            </a:r>
          </a:p>
          <a:p>
            <a:endParaRPr lang="en-US" dirty="0"/>
          </a:p>
        </p:txBody>
      </p:sp>
    </p:spTree>
    <p:extLst>
      <p:ext uri="{BB962C8B-B14F-4D97-AF65-F5344CB8AC3E}">
        <p14:creationId xmlns:p14="http://schemas.microsoft.com/office/powerpoint/2010/main" val="1212805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DC2F-A7D2-4621-831E-52EFE246421A}"/>
              </a:ext>
            </a:extLst>
          </p:cNvPr>
          <p:cNvSpPr>
            <a:spLocks noGrp="1"/>
          </p:cNvSpPr>
          <p:nvPr>
            <p:ph type="title"/>
          </p:nvPr>
        </p:nvSpPr>
        <p:spPr/>
        <p:txBody>
          <a:bodyPr/>
          <a:lstStyle/>
          <a:p>
            <a:pPr algn="ctr"/>
            <a:r>
              <a:rPr lang="en-US" b="0" i="0" dirty="0">
                <a:solidFill>
                  <a:srgbClr val="610B4B"/>
                </a:solidFill>
                <a:effectLst/>
                <a:latin typeface="erdana"/>
              </a:rPr>
              <a:t>Abstraction</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52541A39-37E1-4EC3-97EF-73567D700C52}"/>
              </a:ext>
            </a:extLst>
          </p:cNvPr>
          <p:cNvSpPr>
            <a:spLocks noGrp="1"/>
          </p:cNvSpPr>
          <p:nvPr>
            <p:ph idx="1"/>
          </p:nvPr>
        </p:nvSpPr>
        <p:spPr/>
        <p:txBody>
          <a:bodyPr/>
          <a:lstStyle/>
          <a:p>
            <a:pPr algn="just"/>
            <a:r>
              <a:rPr lang="en-US" b="0" i="1" dirty="0">
                <a:solidFill>
                  <a:srgbClr val="333333"/>
                </a:solidFill>
                <a:effectLst/>
                <a:latin typeface="inter-regular"/>
              </a:rPr>
              <a:t>Hiding internal details and showing functionality</a:t>
            </a:r>
            <a:r>
              <a:rPr lang="en-US" b="0" i="0" dirty="0">
                <a:solidFill>
                  <a:srgbClr val="333333"/>
                </a:solidFill>
                <a:effectLst/>
                <a:latin typeface="inter-regular"/>
              </a:rPr>
              <a:t> is known as abstraction. For example phone call, we don't know the internal processing.</a:t>
            </a:r>
          </a:p>
          <a:p>
            <a:pPr algn="just"/>
            <a:r>
              <a:rPr lang="en-US" b="0" i="0" dirty="0">
                <a:solidFill>
                  <a:srgbClr val="333333"/>
                </a:solidFill>
                <a:effectLst/>
                <a:latin typeface="inter-regular"/>
              </a:rPr>
              <a:t>In Java, we use abstract class and interface to achieve abstraction.</a:t>
            </a:r>
          </a:p>
          <a:p>
            <a:endParaRPr lang="en-US" dirty="0"/>
          </a:p>
        </p:txBody>
      </p:sp>
    </p:spTree>
    <p:extLst>
      <p:ext uri="{BB962C8B-B14F-4D97-AF65-F5344CB8AC3E}">
        <p14:creationId xmlns:p14="http://schemas.microsoft.com/office/powerpoint/2010/main" val="380797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E38-F2CD-4B90-8A85-50C3519B5150}"/>
              </a:ext>
            </a:extLst>
          </p:cNvPr>
          <p:cNvSpPr>
            <a:spLocks noGrp="1"/>
          </p:cNvSpPr>
          <p:nvPr>
            <p:ph type="title"/>
          </p:nvPr>
        </p:nvSpPr>
        <p:spPr/>
        <p:txBody>
          <a:bodyPr/>
          <a:lstStyle/>
          <a:p>
            <a:pPr algn="ctr"/>
            <a:r>
              <a:rPr lang="en-US" b="0" i="0" dirty="0">
                <a:solidFill>
                  <a:srgbClr val="610B4B"/>
                </a:solidFill>
                <a:effectLst/>
                <a:latin typeface="erdana"/>
              </a:rPr>
              <a:t>Encapsulation</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A0B28D82-4849-4C79-8260-CA91DD9C201C}"/>
              </a:ext>
            </a:extLst>
          </p:cNvPr>
          <p:cNvSpPr>
            <a:spLocks noGrp="1"/>
          </p:cNvSpPr>
          <p:nvPr>
            <p:ph idx="1"/>
          </p:nvPr>
        </p:nvSpPr>
        <p:spPr>
          <a:xfrm>
            <a:off x="1451579" y="2015732"/>
            <a:ext cx="10163244" cy="3450613"/>
          </a:xfrm>
        </p:spPr>
        <p:txBody>
          <a:bodyPr/>
          <a:lstStyle/>
          <a:p>
            <a:pPr algn="just"/>
            <a:r>
              <a:rPr lang="en-US" b="0" i="1" dirty="0">
                <a:solidFill>
                  <a:srgbClr val="333333"/>
                </a:solidFill>
                <a:effectLst/>
                <a:latin typeface="inter-regular"/>
              </a:rPr>
              <a:t>Binding (or wrapping) code and data together into a single unit are known as encapsulation</a:t>
            </a:r>
            <a:r>
              <a:rPr lang="en-US" b="0" i="0" dirty="0">
                <a:solidFill>
                  <a:srgbClr val="333333"/>
                </a:solidFill>
                <a:effectLst/>
                <a:latin typeface="inter-regular"/>
              </a:rPr>
              <a:t>. For example, a capsule, it is wrapped with different medicines.</a:t>
            </a:r>
          </a:p>
          <a:p>
            <a:pPr algn="just"/>
            <a:r>
              <a:rPr lang="en-US" b="0" i="0" dirty="0">
                <a:solidFill>
                  <a:srgbClr val="333333"/>
                </a:solidFill>
                <a:effectLst/>
                <a:latin typeface="inter-regular"/>
              </a:rPr>
              <a:t>A java class is the example of encapsulation. Java bean is the fully encapsulated class because all the data members are private here.</a:t>
            </a:r>
          </a:p>
          <a:p>
            <a:endParaRPr lang="en-US" dirty="0"/>
          </a:p>
        </p:txBody>
      </p:sp>
      <p:pic>
        <p:nvPicPr>
          <p:cNvPr id="2050" name="Picture 2" descr="Encapsulation in Java OOPs Concepts">
            <a:extLst>
              <a:ext uri="{FF2B5EF4-FFF2-40B4-BE49-F238E27FC236}">
                <a16:creationId xmlns:a16="http://schemas.microsoft.com/office/drawing/2014/main" id="{BDBAA15D-E0C3-461D-AB61-8E588BC1A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372" y="3807461"/>
            <a:ext cx="4481688" cy="182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F176-E6C1-479B-8D08-A9A86A0294CA}"/>
              </a:ext>
            </a:extLst>
          </p:cNvPr>
          <p:cNvSpPr>
            <a:spLocks noGrp="1"/>
          </p:cNvSpPr>
          <p:nvPr>
            <p:ph type="title"/>
          </p:nvPr>
        </p:nvSpPr>
        <p:spPr>
          <a:xfrm>
            <a:off x="838200" y="365125"/>
            <a:ext cx="10515600" cy="1768475"/>
          </a:xfrm>
        </p:spPr>
        <p:txBody>
          <a:bodyPr/>
          <a:lstStyle/>
          <a:p>
            <a:pPr algn="ctr"/>
            <a:r>
              <a:rPr lang="en-US" b="0" i="0" dirty="0">
                <a:effectLst/>
                <a:latin typeface="erdana"/>
              </a:rPr>
              <a:t>Java Example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C510A88-5510-493F-86BF-AB029D48ACEF}"/>
              </a:ext>
            </a:extLst>
          </p:cNvPr>
          <p:cNvSpPr>
            <a:spLocks noGrp="1"/>
          </p:cNvSpPr>
          <p:nvPr>
            <p:ph idx="1"/>
          </p:nvPr>
        </p:nvSpPr>
        <p:spPr/>
        <p:txBody>
          <a:bodyPr>
            <a:normAutofit fontScale="92500" lnSpcReduction="20000"/>
          </a:bodyPr>
          <a:lstStyle/>
          <a:p>
            <a:pPr marL="0" indent="0" algn="just">
              <a:buNone/>
            </a:pPr>
            <a:r>
              <a:rPr lang="en-US" b="1" i="0" dirty="0">
                <a:effectLst/>
                <a:latin typeface="inter-regular"/>
              </a:rPr>
              <a:t>class</a:t>
            </a:r>
            <a:r>
              <a:rPr lang="en-US" b="0" i="0" dirty="0">
                <a:effectLst/>
                <a:latin typeface="inter-regular"/>
              </a:rPr>
              <a:t> Simple{  </a:t>
            </a:r>
          </a:p>
          <a:p>
            <a:pPr marL="0" indent="0" algn="just">
              <a:buNone/>
            </a:pP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marL="0" indent="0" algn="just">
              <a:buNone/>
            </a:pPr>
            <a:r>
              <a:rPr lang="en-US" b="0" i="0" dirty="0">
                <a:effectLst/>
                <a:latin typeface="inter-regular"/>
              </a:rPr>
              <a:t>     </a:t>
            </a:r>
            <a:r>
              <a:rPr lang="en-US" b="0" i="0" dirty="0" err="1">
                <a:effectLst/>
                <a:latin typeface="inter-regular"/>
              </a:rPr>
              <a:t>System.out.println</a:t>
            </a:r>
            <a:r>
              <a:rPr lang="en-US" b="0" i="0" dirty="0">
                <a:effectLst/>
                <a:latin typeface="inter-regular"/>
              </a:rPr>
              <a:t>("Hello Java");  </a:t>
            </a:r>
          </a:p>
          <a:p>
            <a:pPr marL="0" indent="0" algn="just">
              <a:buNone/>
            </a:pPr>
            <a:r>
              <a:rPr lang="en-US" b="0" i="0" dirty="0">
                <a:effectLst/>
                <a:latin typeface="inter-regular"/>
              </a:rPr>
              <a:t>    }  </a:t>
            </a:r>
          </a:p>
          <a:p>
            <a:pPr marL="0" indent="0" algn="just">
              <a:buNone/>
            </a:pPr>
            <a:r>
              <a:rPr lang="en-US" b="0" i="0" dirty="0">
                <a:effectLst/>
                <a:latin typeface="inter-regular"/>
              </a:rPr>
              <a:t>}  </a:t>
            </a:r>
          </a:p>
          <a:p>
            <a:pPr marL="0" indent="0" algn="just">
              <a:buNone/>
            </a:pPr>
            <a:endParaRPr lang="en-US" dirty="0">
              <a:solidFill>
                <a:srgbClr val="000000"/>
              </a:solidFill>
              <a:latin typeface="inter-regular"/>
            </a:endParaRPr>
          </a:p>
          <a:p>
            <a:pPr marL="0" indent="0" algn="just">
              <a:buNone/>
            </a:pPr>
            <a:r>
              <a:rPr lang="en-US" b="0" i="0" dirty="0">
                <a:solidFill>
                  <a:srgbClr val="000000"/>
                </a:solidFill>
                <a:effectLst/>
                <a:latin typeface="inter-regular"/>
              </a:rPr>
              <a:t>o/p</a:t>
            </a:r>
          </a:p>
          <a:p>
            <a:pPr marL="0" indent="0" algn="just">
              <a:buNone/>
            </a:pPr>
            <a:r>
              <a:rPr lang="en-US" dirty="0">
                <a:solidFill>
                  <a:srgbClr val="000000"/>
                </a:solidFill>
                <a:latin typeface="inter-regular"/>
              </a:rPr>
              <a:t>Hello java</a:t>
            </a:r>
            <a:endParaRPr lang="en-US" b="0" i="0" dirty="0">
              <a:solidFill>
                <a:srgbClr val="000000"/>
              </a:solidFill>
              <a:effectLst/>
              <a:latin typeface="inter-regular"/>
            </a:endParaRPr>
          </a:p>
          <a:p>
            <a:pPr marL="0" indent="0">
              <a:buNone/>
            </a:pPr>
            <a:endParaRPr lang="en-US" dirty="0"/>
          </a:p>
        </p:txBody>
      </p:sp>
      <p:pic>
        <p:nvPicPr>
          <p:cNvPr id="4" name="Picture 2" descr="C:\Users\parul\Desktop\Registered Logosd.png">
            <a:extLst>
              <a:ext uri="{FF2B5EF4-FFF2-40B4-BE49-F238E27FC236}">
                <a16:creationId xmlns:a16="http://schemas.microsoft.com/office/drawing/2014/main" id="{C6B49DAB-56E8-07C3-ED59-672A3A69336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469659" y="24745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80436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2ECC-E055-4E6F-AF4E-57E800E96447}"/>
              </a:ext>
            </a:extLst>
          </p:cNvPr>
          <p:cNvSpPr>
            <a:spLocks noGrp="1"/>
          </p:cNvSpPr>
          <p:nvPr>
            <p:ph type="title"/>
          </p:nvPr>
        </p:nvSpPr>
        <p:spPr>
          <a:xfrm>
            <a:off x="609601" y="262652"/>
            <a:ext cx="11672710" cy="1049235"/>
          </a:xfrm>
        </p:spPr>
        <p:txBody>
          <a:bodyPr/>
          <a:lstStyle/>
          <a:p>
            <a:r>
              <a:rPr lang="en-US" dirty="0"/>
              <a:t>Comparison of object oriented and procedure oriented approaches. </a:t>
            </a:r>
          </a:p>
        </p:txBody>
      </p:sp>
      <p:sp>
        <p:nvSpPr>
          <p:cNvPr id="3" name="Content Placeholder 2">
            <a:extLst>
              <a:ext uri="{FF2B5EF4-FFF2-40B4-BE49-F238E27FC236}">
                <a16:creationId xmlns:a16="http://schemas.microsoft.com/office/drawing/2014/main" id="{267B086A-8D68-44C2-9D35-3414393B1287}"/>
              </a:ext>
            </a:extLst>
          </p:cNvPr>
          <p:cNvSpPr>
            <a:spLocks noGrp="1"/>
          </p:cNvSpPr>
          <p:nvPr>
            <p:ph idx="1"/>
          </p:nvPr>
        </p:nvSpPr>
        <p:spPr>
          <a:xfrm>
            <a:off x="711201" y="2015732"/>
            <a:ext cx="10938932" cy="3888357"/>
          </a:xfrm>
        </p:spPr>
        <p:txBody>
          <a:bodyPr>
            <a:normAutofit/>
          </a:bodyPr>
          <a:lstStyle/>
          <a:p>
            <a:r>
              <a:rPr lang="en-US" b="1" dirty="0"/>
              <a:t>1. Basic Concept:</a:t>
            </a:r>
          </a:p>
          <a:p>
            <a:pPr>
              <a:buFont typeface="Arial" panose="020B0604020202020204" pitchFamily="34" charset="0"/>
              <a:buChar char="•"/>
            </a:pPr>
            <a:r>
              <a:rPr lang="en-US" b="1" dirty="0"/>
              <a:t>Object-Oriented Programming (OOP):</a:t>
            </a:r>
            <a:endParaRPr lang="en-US" dirty="0"/>
          </a:p>
          <a:p>
            <a:pPr marL="742950" lvl="1" indent="-285750">
              <a:buFont typeface="Arial" panose="020B0604020202020204" pitchFamily="34" charset="0"/>
              <a:buChar char="•"/>
            </a:pPr>
            <a:r>
              <a:rPr lang="en-US" dirty="0"/>
              <a:t>Organizes code around objects, which are instances of classes.</a:t>
            </a:r>
          </a:p>
          <a:p>
            <a:pPr marL="742950" lvl="1" indent="-285750">
              <a:buFont typeface="Arial" panose="020B0604020202020204" pitchFamily="34" charset="0"/>
              <a:buChar char="•"/>
            </a:pPr>
            <a:r>
              <a:rPr lang="en-US" dirty="0"/>
              <a:t>Focuses on representing real-world entities through objects that encapsulate data and behavior.</a:t>
            </a:r>
          </a:p>
          <a:p>
            <a:pPr>
              <a:buFont typeface="Arial" panose="020B0604020202020204" pitchFamily="34" charset="0"/>
              <a:buChar char="•"/>
            </a:pPr>
            <a:r>
              <a:rPr lang="en-US" b="1" dirty="0"/>
              <a:t>Procedural Programming:</a:t>
            </a:r>
            <a:endParaRPr lang="en-US" dirty="0"/>
          </a:p>
          <a:p>
            <a:pPr marL="742950" lvl="1" indent="-285750">
              <a:buFont typeface="Arial" panose="020B0604020202020204" pitchFamily="34" charset="0"/>
              <a:buChar char="•"/>
            </a:pPr>
            <a:r>
              <a:rPr lang="en-US" dirty="0"/>
              <a:t>Organizes code into procedures or functions.</a:t>
            </a:r>
          </a:p>
          <a:p>
            <a:pPr marL="742950" lvl="1" indent="-285750">
              <a:buFont typeface="Arial" panose="020B0604020202020204" pitchFamily="34" charset="0"/>
              <a:buChar char="•"/>
            </a:pPr>
            <a:r>
              <a:rPr lang="en-US" dirty="0"/>
              <a:t>Focuses on the sequence of tasks or steps to be performed, typically using functions or subroutines.</a:t>
            </a:r>
          </a:p>
          <a:p>
            <a:endParaRPr lang="en-US" dirty="0"/>
          </a:p>
        </p:txBody>
      </p:sp>
    </p:spTree>
    <p:extLst>
      <p:ext uri="{BB962C8B-B14F-4D97-AF65-F5344CB8AC3E}">
        <p14:creationId xmlns:p14="http://schemas.microsoft.com/office/powerpoint/2010/main" val="663066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7AB8-AA03-4BB6-82A7-A5673CDC27B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5DF6CA5-9F41-4BDA-B5AD-B769B7F826DD}"/>
              </a:ext>
            </a:extLst>
          </p:cNvPr>
          <p:cNvSpPr>
            <a:spLocks noGrp="1"/>
          </p:cNvSpPr>
          <p:nvPr>
            <p:ph idx="1"/>
          </p:nvPr>
        </p:nvSpPr>
        <p:spPr/>
        <p:txBody>
          <a:bodyPr/>
          <a:lstStyle/>
          <a:p>
            <a:r>
              <a:rPr lang="en-US" b="1" dirty="0"/>
              <a:t>2. Structure:</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Programs are divided into objects, each containing both data (attributes) and methods (functions).</a:t>
            </a:r>
          </a:p>
          <a:p>
            <a:pPr marL="742950" lvl="1" indent="-285750">
              <a:buFont typeface="Arial" panose="020B0604020202020204" pitchFamily="34" charset="0"/>
              <a:buChar char="•"/>
            </a:pPr>
            <a:r>
              <a:rPr lang="en-US" dirty="0"/>
              <a:t>Emphasizes the relationships between objects and how they interact.</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Programs are divided into functions, each performing a specific task.</a:t>
            </a:r>
          </a:p>
          <a:p>
            <a:pPr marL="742950" lvl="1" indent="-285750">
              <a:buFont typeface="Arial" panose="020B0604020202020204" pitchFamily="34" charset="0"/>
              <a:buChar char="•"/>
            </a:pPr>
            <a:r>
              <a:rPr lang="en-US" dirty="0"/>
              <a:t>Emphasizes the flow of control and the order in which functions are called.</a:t>
            </a:r>
          </a:p>
          <a:p>
            <a:endParaRPr lang="en-US" dirty="0"/>
          </a:p>
        </p:txBody>
      </p:sp>
    </p:spTree>
    <p:extLst>
      <p:ext uri="{BB962C8B-B14F-4D97-AF65-F5344CB8AC3E}">
        <p14:creationId xmlns:p14="http://schemas.microsoft.com/office/powerpoint/2010/main" val="271899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8901-4845-48D8-9715-DFD563C14C8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8D21D8A-9FC6-4FCB-8F60-192F9BEF20B4}"/>
              </a:ext>
            </a:extLst>
          </p:cNvPr>
          <p:cNvSpPr>
            <a:spLocks noGrp="1"/>
          </p:cNvSpPr>
          <p:nvPr>
            <p:ph idx="1"/>
          </p:nvPr>
        </p:nvSpPr>
        <p:spPr/>
        <p:txBody>
          <a:bodyPr>
            <a:normAutofit lnSpcReduction="10000"/>
          </a:bodyPr>
          <a:lstStyle/>
          <a:p>
            <a:r>
              <a:rPr lang="en-US" b="1" dirty="0"/>
              <a:t>3. Data Handling:</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Data is encapsulated within objects, and access to it is controlled through methods.</a:t>
            </a:r>
          </a:p>
          <a:p>
            <a:pPr marL="742950" lvl="1" indent="-285750">
              <a:buFont typeface="Arial" panose="020B0604020202020204" pitchFamily="34" charset="0"/>
              <a:buChar char="•"/>
            </a:pPr>
            <a:r>
              <a:rPr lang="en-US" dirty="0"/>
              <a:t>Promotes data hiding and abstraction, ensuring that data is only accessible in ways that are intended.</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Data is often passed between functions using parameters or global variables.</a:t>
            </a:r>
          </a:p>
          <a:p>
            <a:pPr marL="742950" lvl="1" indent="-285750">
              <a:buFont typeface="Arial" panose="020B0604020202020204" pitchFamily="34" charset="0"/>
              <a:buChar char="•"/>
            </a:pPr>
            <a:r>
              <a:rPr lang="en-US" dirty="0"/>
              <a:t>Less emphasis on data encapsulation, which can lead to unintended side effects if data is modified unexpectedly.</a:t>
            </a:r>
          </a:p>
          <a:p>
            <a:endParaRPr lang="en-US" dirty="0"/>
          </a:p>
        </p:txBody>
      </p:sp>
    </p:spTree>
    <p:extLst>
      <p:ext uri="{BB962C8B-B14F-4D97-AF65-F5344CB8AC3E}">
        <p14:creationId xmlns:p14="http://schemas.microsoft.com/office/powerpoint/2010/main" val="318833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442B-E87D-48A6-90F8-EC4E4B2F5CA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28AC010-5068-4E34-B1C6-E8CEDF36EADA}"/>
              </a:ext>
            </a:extLst>
          </p:cNvPr>
          <p:cNvSpPr>
            <a:spLocks noGrp="1"/>
          </p:cNvSpPr>
          <p:nvPr>
            <p:ph idx="1"/>
          </p:nvPr>
        </p:nvSpPr>
        <p:spPr/>
        <p:txBody>
          <a:bodyPr>
            <a:normAutofit lnSpcReduction="10000"/>
          </a:bodyPr>
          <a:lstStyle/>
          <a:p>
            <a:r>
              <a:rPr lang="en-US" b="1" dirty="0"/>
              <a:t>4. Reusability:</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High reusability through inheritance and polymorphism.</a:t>
            </a:r>
          </a:p>
          <a:p>
            <a:pPr marL="742950" lvl="1" indent="-285750">
              <a:buFont typeface="Arial" panose="020B0604020202020204" pitchFamily="34" charset="0"/>
              <a:buChar char="•"/>
            </a:pPr>
            <a:r>
              <a:rPr lang="en-US" dirty="0"/>
              <a:t>Allows new classes to reuse and extend existing ones, promoting code reuse and reducing redundancy.</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Reusability is achieved through function libraries, but it is less flexible compared to OOP.</a:t>
            </a:r>
          </a:p>
          <a:p>
            <a:pPr marL="742950" lvl="1" indent="-285750">
              <a:buFont typeface="Arial" panose="020B0604020202020204" pitchFamily="34" charset="0"/>
              <a:buChar char="•"/>
            </a:pPr>
            <a:r>
              <a:rPr lang="en-US" dirty="0"/>
              <a:t>Functions can be reused, but extending or modifying functionality often requires rewriting or duplicating code.</a:t>
            </a:r>
          </a:p>
          <a:p>
            <a:endParaRPr lang="en-US" dirty="0"/>
          </a:p>
        </p:txBody>
      </p:sp>
    </p:spTree>
    <p:extLst>
      <p:ext uri="{BB962C8B-B14F-4D97-AF65-F5344CB8AC3E}">
        <p14:creationId xmlns:p14="http://schemas.microsoft.com/office/powerpoint/2010/main" val="240010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8E51-BB80-40C7-85DB-CD0236B0089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A4B6BB0-2207-4898-9FD9-A01EDD7E098C}"/>
              </a:ext>
            </a:extLst>
          </p:cNvPr>
          <p:cNvSpPr>
            <a:spLocks noGrp="1"/>
          </p:cNvSpPr>
          <p:nvPr>
            <p:ph idx="1"/>
          </p:nvPr>
        </p:nvSpPr>
        <p:spPr/>
        <p:txBody>
          <a:bodyPr/>
          <a:lstStyle/>
          <a:p>
            <a:r>
              <a:rPr lang="en-US" b="1" dirty="0"/>
              <a:t>5. Maintainability:</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Easier to maintain and modify because objects are self-contained and modular.</a:t>
            </a:r>
          </a:p>
          <a:p>
            <a:pPr marL="742950" lvl="1" indent="-285750">
              <a:buFont typeface="Arial" panose="020B0604020202020204" pitchFamily="34" charset="0"/>
              <a:buChar char="•"/>
            </a:pPr>
            <a:r>
              <a:rPr lang="en-US" dirty="0"/>
              <a:t>Changes to one part of the system often have minimal impact on other parts.</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Can be harder to maintain, especially in large programs, as changes in one function may affect many other functions.</a:t>
            </a:r>
          </a:p>
          <a:p>
            <a:pPr marL="742950" lvl="1" indent="-285750">
              <a:buFont typeface="Arial" panose="020B0604020202020204" pitchFamily="34" charset="0"/>
              <a:buChar char="•"/>
            </a:pPr>
            <a:r>
              <a:rPr lang="en-US" dirty="0"/>
              <a:t>Tightly coupled code can lead to cascading changes when modifications are required.</a:t>
            </a:r>
          </a:p>
          <a:p>
            <a:endParaRPr lang="en-US" dirty="0"/>
          </a:p>
        </p:txBody>
      </p:sp>
    </p:spTree>
    <p:extLst>
      <p:ext uri="{BB962C8B-B14F-4D97-AF65-F5344CB8AC3E}">
        <p14:creationId xmlns:p14="http://schemas.microsoft.com/office/powerpoint/2010/main" val="2858235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6A53-CB08-4D97-B0EA-7B558AE149F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70C5A8D-176B-411C-8F30-E88A5CFFAE35}"/>
              </a:ext>
            </a:extLst>
          </p:cNvPr>
          <p:cNvSpPr>
            <a:spLocks noGrp="1"/>
          </p:cNvSpPr>
          <p:nvPr>
            <p:ph idx="1"/>
          </p:nvPr>
        </p:nvSpPr>
        <p:spPr/>
        <p:txBody>
          <a:bodyPr>
            <a:normAutofit lnSpcReduction="10000"/>
          </a:bodyPr>
          <a:lstStyle/>
          <a:p>
            <a:r>
              <a:rPr lang="en-US" b="1" dirty="0"/>
              <a:t>6. Scalability:</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More scalable due to its modular nature. New features can be added by creating new classes or extending existing ones.</a:t>
            </a:r>
          </a:p>
          <a:p>
            <a:pPr marL="742950" lvl="1" indent="-285750">
              <a:buFont typeface="Arial" panose="020B0604020202020204" pitchFamily="34" charset="0"/>
              <a:buChar char="•"/>
            </a:pPr>
            <a:r>
              <a:rPr lang="en-US" dirty="0"/>
              <a:t>Better suited for large, complex systems.</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Less scalable for large projects, as the code can become unwieldy with many interdependent functions.</a:t>
            </a:r>
          </a:p>
          <a:p>
            <a:pPr marL="742950" lvl="1" indent="-285750">
              <a:buFont typeface="Arial" panose="020B0604020202020204" pitchFamily="34" charset="0"/>
              <a:buChar char="•"/>
            </a:pPr>
            <a:r>
              <a:rPr lang="en-US" dirty="0"/>
              <a:t>More suitable for smaller, simpler programs.</a:t>
            </a:r>
          </a:p>
          <a:p>
            <a:endParaRPr lang="en-US" dirty="0"/>
          </a:p>
        </p:txBody>
      </p:sp>
    </p:spTree>
    <p:extLst>
      <p:ext uri="{BB962C8B-B14F-4D97-AF65-F5344CB8AC3E}">
        <p14:creationId xmlns:p14="http://schemas.microsoft.com/office/powerpoint/2010/main" val="1128873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8EC1-910E-4904-91EB-D78D16FE13D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E66A446-35CE-4A9C-8D48-4E1A5D36364D}"/>
              </a:ext>
            </a:extLst>
          </p:cNvPr>
          <p:cNvSpPr>
            <a:spLocks noGrp="1"/>
          </p:cNvSpPr>
          <p:nvPr>
            <p:ph idx="1"/>
          </p:nvPr>
        </p:nvSpPr>
        <p:spPr/>
        <p:txBody>
          <a:bodyPr/>
          <a:lstStyle/>
          <a:p>
            <a:r>
              <a:rPr lang="en-US" b="1" dirty="0"/>
              <a:t>7. Approach to Problem-Solving:</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Models problems in terms of objects, focusing on the entities involved and their interactions.</a:t>
            </a:r>
          </a:p>
          <a:p>
            <a:pPr marL="742950" lvl="1" indent="-285750">
              <a:buFont typeface="Arial" panose="020B0604020202020204" pitchFamily="34" charset="0"/>
              <a:buChar char="•"/>
            </a:pPr>
            <a:r>
              <a:rPr lang="en-US" dirty="0"/>
              <a:t>Encourages thinking about the system as a collection of interacting objects.</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Models problems in terms of a sequence of steps or operations.</a:t>
            </a:r>
          </a:p>
          <a:p>
            <a:pPr marL="742950" lvl="1" indent="-285750">
              <a:buFont typeface="Arial" panose="020B0604020202020204" pitchFamily="34" charset="0"/>
              <a:buChar char="•"/>
            </a:pPr>
            <a:r>
              <a:rPr lang="en-US" dirty="0"/>
              <a:t>Encourages thinking about the problem in terms of tasks and procedures to be executed.</a:t>
            </a:r>
          </a:p>
          <a:p>
            <a:endParaRPr lang="en-US" dirty="0"/>
          </a:p>
        </p:txBody>
      </p:sp>
    </p:spTree>
    <p:extLst>
      <p:ext uri="{BB962C8B-B14F-4D97-AF65-F5344CB8AC3E}">
        <p14:creationId xmlns:p14="http://schemas.microsoft.com/office/powerpoint/2010/main" val="1322109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D597-87E2-4519-BBF4-E83FC07EE43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4D93ED3-3171-4204-A2CB-45E71679DCD4}"/>
              </a:ext>
            </a:extLst>
          </p:cNvPr>
          <p:cNvSpPr>
            <a:spLocks noGrp="1"/>
          </p:cNvSpPr>
          <p:nvPr>
            <p:ph idx="1"/>
          </p:nvPr>
        </p:nvSpPr>
        <p:spPr/>
        <p:txBody>
          <a:bodyPr/>
          <a:lstStyle/>
          <a:p>
            <a:pPr marL="0" indent="0">
              <a:buNone/>
            </a:pPr>
            <a:r>
              <a:rPr lang="en-US" b="1" dirty="0"/>
              <a:t>8. Examples:</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Languages like Java, C++, Python (with OOP features), Ruby.</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Languages like C, Pascal, Fortran, and Python (when used in a procedural style).</a:t>
            </a:r>
          </a:p>
          <a:p>
            <a:pPr marL="0" indent="0">
              <a:buNone/>
            </a:pPr>
            <a:endParaRPr lang="en-US" dirty="0"/>
          </a:p>
        </p:txBody>
      </p:sp>
    </p:spTree>
    <p:extLst>
      <p:ext uri="{BB962C8B-B14F-4D97-AF65-F5344CB8AC3E}">
        <p14:creationId xmlns:p14="http://schemas.microsoft.com/office/powerpoint/2010/main" val="2074285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0EEB-099C-4174-9CDD-4C1A3DACFE1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17F5201-D0A5-4CAF-AC66-142300A14CDD}"/>
              </a:ext>
            </a:extLst>
          </p:cNvPr>
          <p:cNvSpPr>
            <a:spLocks noGrp="1"/>
          </p:cNvSpPr>
          <p:nvPr>
            <p:ph idx="1"/>
          </p:nvPr>
        </p:nvSpPr>
        <p:spPr/>
        <p:txBody>
          <a:bodyPr/>
          <a:lstStyle/>
          <a:p>
            <a:r>
              <a:rPr lang="en-US" b="1" dirty="0"/>
              <a:t>9. Performance:</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May have a slight overhead due to object creation and method calls, but modern optimizations reduce this impact.</a:t>
            </a:r>
          </a:p>
          <a:p>
            <a:pPr marL="742950" lvl="1" indent="-285750">
              <a:buFont typeface="Arial" panose="020B0604020202020204" pitchFamily="34" charset="0"/>
              <a:buChar char="•"/>
            </a:pPr>
            <a:r>
              <a:rPr lang="en-US" dirty="0"/>
              <a:t>Performance can be optimized through proper design patterns and techniques.</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Generally more straightforward and can be more efficient for small, simple programs.</a:t>
            </a:r>
          </a:p>
          <a:p>
            <a:pPr marL="742950" lvl="1" indent="-285750">
              <a:buFont typeface="Arial" panose="020B0604020202020204" pitchFamily="34" charset="0"/>
              <a:buChar char="•"/>
            </a:pPr>
            <a:r>
              <a:rPr lang="en-US" dirty="0"/>
              <a:t>Directly executes a series of commands, often leading to faster execution in certain cases.</a:t>
            </a:r>
          </a:p>
          <a:p>
            <a:endParaRPr lang="en-US" dirty="0"/>
          </a:p>
        </p:txBody>
      </p:sp>
    </p:spTree>
    <p:extLst>
      <p:ext uri="{BB962C8B-B14F-4D97-AF65-F5344CB8AC3E}">
        <p14:creationId xmlns:p14="http://schemas.microsoft.com/office/powerpoint/2010/main" val="3806374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AA2A-9279-4CAB-880F-900F668C1E7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FF4C475-2C5C-43BF-8D58-E9C9E64472A0}"/>
              </a:ext>
            </a:extLst>
          </p:cNvPr>
          <p:cNvSpPr>
            <a:spLocks noGrp="1"/>
          </p:cNvSpPr>
          <p:nvPr>
            <p:ph idx="1"/>
          </p:nvPr>
        </p:nvSpPr>
        <p:spPr/>
        <p:txBody>
          <a:bodyPr/>
          <a:lstStyle/>
          <a:p>
            <a:r>
              <a:rPr lang="en-US" b="1" dirty="0"/>
              <a:t>10. Examples of Usage:</a:t>
            </a:r>
          </a:p>
          <a:p>
            <a:pPr>
              <a:buFont typeface="Arial" panose="020B0604020202020204" pitchFamily="34" charset="0"/>
              <a:buChar char="•"/>
            </a:pPr>
            <a:r>
              <a:rPr lang="en-US" b="1" dirty="0"/>
              <a:t>OOP:</a:t>
            </a:r>
            <a:endParaRPr lang="en-US" dirty="0"/>
          </a:p>
          <a:p>
            <a:pPr marL="742950" lvl="1" indent="-285750">
              <a:buFont typeface="Arial" panose="020B0604020202020204" pitchFamily="34" charset="0"/>
              <a:buChar char="•"/>
            </a:pPr>
            <a:r>
              <a:rPr lang="en-US" dirty="0"/>
              <a:t>Suitable for complex applications like GUIs, simulations, and games, where modeling real-world entities is beneficial.</a:t>
            </a:r>
          </a:p>
          <a:p>
            <a:pPr>
              <a:buFont typeface="Arial" panose="020B0604020202020204" pitchFamily="34" charset="0"/>
              <a:buChar char="•"/>
            </a:pPr>
            <a:r>
              <a:rPr lang="en-US" b="1" dirty="0"/>
              <a:t>Procedural:</a:t>
            </a:r>
            <a:endParaRPr lang="en-US" dirty="0"/>
          </a:p>
          <a:p>
            <a:pPr marL="742950" lvl="1" indent="-285750">
              <a:buFont typeface="Arial" panose="020B0604020202020204" pitchFamily="34" charset="0"/>
              <a:buChar char="•"/>
            </a:pPr>
            <a:r>
              <a:rPr lang="en-US" dirty="0"/>
              <a:t>Suitable for tasks like scripting, system programming, and small utilities where straightforward execution of a sequence of tasks is needed</a:t>
            </a:r>
          </a:p>
          <a:p>
            <a:pPr marL="0" indent="0">
              <a:buNone/>
            </a:pPr>
            <a:endParaRPr lang="en-US" dirty="0"/>
          </a:p>
        </p:txBody>
      </p:sp>
    </p:spTree>
    <p:extLst>
      <p:ext uri="{BB962C8B-B14F-4D97-AF65-F5344CB8AC3E}">
        <p14:creationId xmlns:p14="http://schemas.microsoft.com/office/powerpoint/2010/main" val="137492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2BAA-942D-4AD3-AFE9-2479001822DD}"/>
              </a:ext>
            </a:extLst>
          </p:cNvPr>
          <p:cNvSpPr>
            <a:spLocks noGrp="1"/>
          </p:cNvSpPr>
          <p:nvPr>
            <p:ph type="title"/>
          </p:nvPr>
        </p:nvSpPr>
        <p:spPr/>
        <p:txBody>
          <a:bodyPr/>
          <a:lstStyle/>
          <a:p>
            <a:pPr algn="ctr"/>
            <a:r>
              <a:rPr lang="en-US" b="0" i="0" dirty="0">
                <a:effectLst/>
                <a:latin typeface="erdana"/>
              </a:rPr>
              <a:t>Application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464FC7A-9A3B-4AC3-8336-9EE7E52F72D5}"/>
              </a:ext>
            </a:extLst>
          </p:cNvPr>
          <p:cNvSpPr>
            <a:spLocks noGrp="1"/>
          </p:cNvSpPr>
          <p:nvPr>
            <p:ph idx="1"/>
          </p:nvPr>
        </p:nvSpPr>
        <p:spPr/>
        <p:txBody>
          <a:bodyPr>
            <a:normAutofit fontScale="85000" lnSpcReduction="20000"/>
          </a:bodyPr>
          <a:lstStyle/>
          <a:p>
            <a:pPr algn="just">
              <a:buFont typeface="+mj-lt"/>
              <a:buAutoNum type="arabicPeriod"/>
            </a:pPr>
            <a:r>
              <a:rPr lang="en-US" sz="2400" b="0" i="0" dirty="0">
                <a:solidFill>
                  <a:srgbClr val="000000"/>
                </a:solidFill>
                <a:effectLst/>
                <a:latin typeface="inter-regular"/>
              </a:rPr>
              <a:t>Desktop Applications such as acrobat reader, media player, antivirus, etc.</a:t>
            </a:r>
          </a:p>
          <a:p>
            <a:pPr algn="just">
              <a:buFont typeface="+mj-lt"/>
              <a:buAutoNum type="arabicPeriod"/>
            </a:pPr>
            <a:r>
              <a:rPr lang="en-US" sz="2400" b="0" i="0" dirty="0">
                <a:solidFill>
                  <a:srgbClr val="000000"/>
                </a:solidFill>
                <a:effectLst/>
                <a:latin typeface="inter-regular"/>
              </a:rPr>
              <a:t>Web Applications such as irctc.co.in, javatpoint.com, etc.</a:t>
            </a:r>
          </a:p>
          <a:p>
            <a:pPr algn="just">
              <a:buFont typeface="+mj-lt"/>
              <a:buAutoNum type="arabicPeriod"/>
            </a:pPr>
            <a:r>
              <a:rPr lang="en-US" sz="2400" b="0" i="0" dirty="0">
                <a:solidFill>
                  <a:srgbClr val="000000"/>
                </a:solidFill>
                <a:effectLst/>
                <a:latin typeface="inter-regular"/>
              </a:rPr>
              <a:t>Enterprise Applications such as banking applications.</a:t>
            </a:r>
          </a:p>
          <a:p>
            <a:pPr algn="just">
              <a:buFont typeface="+mj-lt"/>
              <a:buAutoNum type="arabicPeriod"/>
            </a:pPr>
            <a:r>
              <a:rPr lang="en-US" sz="2400" b="0" i="0" dirty="0">
                <a:solidFill>
                  <a:srgbClr val="000000"/>
                </a:solidFill>
                <a:effectLst/>
                <a:latin typeface="inter-regular"/>
              </a:rPr>
              <a:t>Mobile</a:t>
            </a:r>
          </a:p>
          <a:p>
            <a:pPr algn="just">
              <a:buFont typeface="+mj-lt"/>
              <a:buAutoNum type="arabicPeriod"/>
            </a:pPr>
            <a:r>
              <a:rPr lang="en-US" sz="2400" b="0" i="0" dirty="0">
                <a:solidFill>
                  <a:srgbClr val="000000"/>
                </a:solidFill>
                <a:effectLst/>
                <a:latin typeface="inter-regular"/>
              </a:rPr>
              <a:t>Embedded System</a:t>
            </a:r>
          </a:p>
          <a:p>
            <a:pPr algn="just">
              <a:buFont typeface="+mj-lt"/>
              <a:buAutoNum type="arabicPeriod"/>
            </a:pPr>
            <a:r>
              <a:rPr lang="en-US" sz="2400" b="0" i="0" dirty="0">
                <a:solidFill>
                  <a:srgbClr val="000000"/>
                </a:solidFill>
                <a:effectLst/>
                <a:latin typeface="inter-regular"/>
              </a:rPr>
              <a:t>Smart Card</a:t>
            </a:r>
          </a:p>
          <a:p>
            <a:pPr algn="just">
              <a:buFont typeface="+mj-lt"/>
              <a:buAutoNum type="arabicPeriod"/>
            </a:pPr>
            <a:r>
              <a:rPr lang="en-US" sz="2400" b="0" i="0" dirty="0">
                <a:solidFill>
                  <a:srgbClr val="000000"/>
                </a:solidFill>
                <a:effectLst/>
                <a:latin typeface="inter-regular"/>
              </a:rPr>
              <a:t>Robotics</a:t>
            </a:r>
          </a:p>
          <a:p>
            <a:pPr algn="just">
              <a:buFont typeface="+mj-lt"/>
              <a:buAutoNum type="arabicPeriod"/>
            </a:pPr>
            <a:r>
              <a:rPr lang="en-US" sz="2400" b="0" i="0" dirty="0">
                <a:solidFill>
                  <a:srgbClr val="000000"/>
                </a:solidFill>
                <a:effectLst/>
                <a:latin typeface="inter-regular"/>
              </a:rPr>
              <a:t>Games, etc.</a:t>
            </a:r>
          </a:p>
          <a:p>
            <a:endParaRPr lang="en-US" dirty="0"/>
          </a:p>
        </p:txBody>
      </p:sp>
      <p:pic>
        <p:nvPicPr>
          <p:cNvPr id="4" name="Picture 2" descr="C:\Users\parul\Desktop\Registered Logosd.png">
            <a:extLst>
              <a:ext uri="{FF2B5EF4-FFF2-40B4-BE49-F238E27FC236}">
                <a16:creationId xmlns:a16="http://schemas.microsoft.com/office/drawing/2014/main" id="{B5A53942-3214-1FEF-F417-78AE5094F095}"/>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203441"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39646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5038-01D7-4B54-9C98-D4FF5BFD6CA9}"/>
              </a:ext>
            </a:extLst>
          </p:cNvPr>
          <p:cNvSpPr>
            <a:spLocks noGrp="1"/>
          </p:cNvSpPr>
          <p:nvPr>
            <p:ph type="title"/>
          </p:nvPr>
        </p:nvSpPr>
        <p:spPr>
          <a:xfrm>
            <a:off x="1451577" y="307808"/>
            <a:ext cx="9603275" cy="1049235"/>
          </a:xfrm>
        </p:spPr>
        <p:txBody>
          <a:bodyPr/>
          <a:lstStyle/>
          <a:p>
            <a:pPr algn="ctr"/>
            <a:r>
              <a:rPr lang="en-US" b="0" i="0" dirty="0">
                <a:effectLst/>
                <a:latin typeface="erdana"/>
              </a:rPr>
              <a:t>Features of Java</a:t>
            </a:r>
            <a:br>
              <a:rPr lang="en-US" b="0" i="0" dirty="0">
                <a:solidFill>
                  <a:srgbClr val="610B38"/>
                </a:solidFill>
                <a:effectLst/>
                <a:latin typeface="erdana"/>
              </a:rPr>
            </a:br>
            <a:endParaRPr lang="en-US" dirty="0"/>
          </a:p>
        </p:txBody>
      </p:sp>
      <p:pic>
        <p:nvPicPr>
          <p:cNvPr id="1026" name="Picture 2" descr="Java Features">
            <a:extLst>
              <a:ext uri="{FF2B5EF4-FFF2-40B4-BE49-F238E27FC236}">
                <a16:creationId xmlns:a16="http://schemas.microsoft.com/office/drawing/2014/main" id="{7BA1A6D6-DE08-44E7-843B-8D5D2B2D19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533" y="1192035"/>
            <a:ext cx="7382933" cy="484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76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6281-F965-498B-958B-FEEAEB227368}"/>
              </a:ext>
            </a:extLst>
          </p:cNvPr>
          <p:cNvSpPr>
            <a:spLocks noGrp="1"/>
          </p:cNvSpPr>
          <p:nvPr>
            <p:ph type="title"/>
          </p:nvPr>
        </p:nvSpPr>
        <p:spPr/>
        <p:txBody>
          <a:bodyPr/>
          <a:lstStyle/>
          <a:p>
            <a:pPr algn="ctr"/>
            <a:r>
              <a:rPr lang="en-US" dirty="0"/>
              <a:t>Features (cont.)</a:t>
            </a:r>
          </a:p>
        </p:txBody>
      </p:sp>
      <p:sp>
        <p:nvSpPr>
          <p:cNvPr id="3" name="Content Placeholder 2">
            <a:extLst>
              <a:ext uri="{FF2B5EF4-FFF2-40B4-BE49-F238E27FC236}">
                <a16:creationId xmlns:a16="http://schemas.microsoft.com/office/drawing/2014/main" id="{A875937E-32CC-42B5-9D3B-F6EC2B1BAD04}"/>
              </a:ext>
            </a:extLst>
          </p:cNvPr>
          <p:cNvSpPr>
            <a:spLocks noGrp="1"/>
          </p:cNvSpPr>
          <p:nvPr>
            <p:ph idx="1"/>
          </p:nvPr>
        </p:nvSpPr>
        <p:spPr/>
        <p:txBody>
          <a:bodyPr>
            <a:normAutofit/>
          </a:bodyPr>
          <a:lstStyle/>
          <a:p>
            <a:pPr algn="just"/>
            <a:r>
              <a:rPr lang="en-US" sz="2800" b="1" i="0" dirty="0">
                <a:effectLst/>
                <a:latin typeface="erdana"/>
              </a:rPr>
              <a:t>Simple</a:t>
            </a:r>
          </a:p>
          <a:p>
            <a:pPr marL="0" indent="0" algn="just">
              <a:buNone/>
            </a:pPr>
            <a:r>
              <a:rPr lang="en-US" b="0" i="0" dirty="0">
                <a:solidFill>
                  <a:srgbClr val="333333"/>
                </a:solidFill>
                <a:effectLst/>
                <a:latin typeface="inter-regular"/>
              </a:rPr>
              <a:t>Java is very easy to learn, and its syntax is simple, clean and easy to understand. According to Sun Microsystem, Java language is a simple programming language because:</a:t>
            </a:r>
          </a:p>
          <a:p>
            <a:pPr algn="just"/>
            <a:r>
              <a:rPr lang="en-US" sz="2800" b="1" i="0" dirty="0">
                <a:effectLst/>
                <a:latin typeface="erdana"/>
              </a:rPr>
              <a:t>Object-oriented</a:t>
            </a:r>
          </a:p>
          <a:p>
            <a:pPr marL="0" indent="0" algn="just">
              <a:buNone/>
            </a:pPr>
            <a:r>
              <a:rPr lang="en-US" b="0" i="0" dirty="0">
                <a:solidFill>
                  <a:srgbClr val="333333"/>
                </a:solidFill>
                <a:effectLst/>
                <a:latin typeface="inter-regular"/>
              </a:rPr>
              <a:t>Java is an </a:t>
            </a:r>
            <a:r>
              <a:rPr lang="en-US" b="0" i="0" u="none" strike="noStrike" dirty="0">
                <a:solidFill>
                  <a:srgbClr val="008000"/>
                </a:solidFill>
                <a:effectLst/>
                <a:latin typeface="inter-regular"/>
                <a:hlinkClick r:id="rId2"/>
              </a:rPr>
              <a:t>object-oriented</a:t>
            </a:r>
            <a:r>
              <a:rPr lang="en-US" b="0" i="0" dirty="0">
                <a:solidFill>
                  <a:srgbClr val="333333"/>
                </a:solidFill>
                <a:effectLst/>
                <a:latin typeface="inter-regular"/>
              </a:rPr>
              <a:t> programming language. Everything in Java is an object. Object-oriented means we organize our software as a combination of different types of objects that incorporate both data and behavior.</a:t>
            </a:r>
          </a:p>
          <a:p>
            <a:pPr marL="0" indent="0" algn="just">
              <a:buNone/>
            </a:pPr>
            <a:endParaRPr lang="en-US" sz="3000" b="0" i="0" dirty="0">
              <a:effectLst/>
              <a:latin typeface="erdana"/>
            </a:endParaRPr>
          </a:p>
          <a:p>
            <a:pPr marL="0" indent="0" algn="just">
              <a:buNone/>
            </a:pPr>
            <a:endParaRPr lang="en-US" sz="3000" b="0" i="0" dirty="0">
              <a:effectLst/>
              <a:latin typeface="erdana"/>
            </a:endParaRPr>
          </a:p>
          <a:p>
            <a:pPr marL="0" indent="0" algn="just">
              <a:buNone/>
            </a:pP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414288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FF73-E7AA-42D1-BC12-45451C59058C}"/>
              </a:ext>
            </a:extLst>
          </p:cNvPr>
          <p:cNvSpPr>
            <a:spLocks noGrp="1"/>
          </p:cNvSpPr>
          <p:nvPr>
            <p:ph type="title"/>
          </p:nvPr>
        </p:nvSpPr>
        <p:spPr/>
        <p:txBody>
          <a:bodyPr/>
          <a:lstStyle/>
          <a:p>
            <a:pPr algn="ctr"/>
            <a:r>
              <a:rPr lang="en-US" dirty="0"/>
              <a:t>Features(cont.)</a:t>
            </a:r>
          </a:p>
        </p:txBody>
      </p:sp>
      <p:sp>
        <p:nvSpPr>
          <p:cNvPr id="3" name="Content Placeholder 2">
            <a:extLst>
              <a:ext uri="{FF2B5EF4-FFF2-40B4-BE49-F238E27FC236}">
                <a16:creationId xmlns:a16="http://schemas.microsoft.com/office/drawing/2014/main" id="{4D75A803-5A30-4CA5-B716-1535BC354783}"/>
              </a:ext>
            </a:extLst>
          </p:cNvPr>
          <p:cNvSpPr>
            <a:spLocks noGrp="1"/>
          </p:cNvSpPr>
          <p:nvPr>
            <p:ph idx="1"/>
          </p:nvPr>
        </p:nvSpPr>
        <p:spPr>
          <a:xfrm>
            <a:off x="1564468" y="1897811"/>
            <a:ext cx="9847506" cy="4367462"/>
          </a:xfrm>
        </p:spPr>
        <p:txBody>
          <a:bodyPr/>
          <a:lstStyle/>
          <a:p>
            <a:r>
              <a:rPr lang="en-US" sz="2800" b="0" i="0" dirty="0">
                <a:effectLst/>
                <a:latin typeface="erdana"/>
              </a:rPr>
              <a:t>Platform Independent</a:t>
            </a:r>
          </a:p>
          <a:p>
            <a:pPr marL="0" indent="0">
              <a:buNone/>
            </a:pPr>
            <a:r>
              <a:rPr lang="en-US" b="0" i="0" dirty="0">
                <a:solidFill>
                  <a:srgbClr val="333333"/>
                </a:solidFill>
                <a:effectLst/>
                <a:latin typeface="inter-regular"/>
              </a:rPr>
              <a:t>Java is platform independent because it is different from other languages like </a:t>
            </a:r>
            <a:r>
              <a:rPr lang="en-US" b="0" i="0" u="none" strike="noStrike" dirty="0">
                <a:solidFill>
                  <a:srgbClr val="008000"/>
                </a:solidFill>
                <a:effectLst/>
                <a:latin typeface="inter-regular"/>
                <a:hlinkClick r:id="rId2"/>
              </a:rPr>
              <a:t>C</a:t>
            </a:r>
            <a:r>
              <a:rPr lang="en-US" b="0" i="0" dirty="0">
                <a:solidFill>
                  <a:srgbClr val="333333"/>
                </a:solidFill>
                <a:effectLst/>
                <a:latin typeface="inter-regular"/>
              </a:rPr>
              <a:t>, </a:t>
            </a:r>
            <a:r>
              <a:rPr lang="en-US" b="0" i="0" u="none" strike="noStrike" dirty="0">
                <a:solidFill>
                  <a:srgbClr val="008000"/>
                </a:solidFill>
                <a:effectLst/>
                <a:latin typeface="inter-regular"/>
                <a:hlinkClick r:id="rId3"/>
              </a:rPr>
              <a:t>C++</a:t>
            </a:r>
            <a:r>
              <a:rPr lang="en-US" b="0" i="0" dirty="0">
                <a:solidFill>
                  <a:srgbClr val="333333"/>
                </a:solidFill>
                <a:effectLst/>
                <a:latin typeface="inter-regular"/>
              </a:rPr>
              <a:t>, etc. which are compiled into platform specific machines while Java is a write once, run anywhere language. A platform is the hardware or software environment in which a program runs.</a:t>
            </a:r>
          </a:p>
          <a:p>
            <a:pPr marL="0" indent="0">
              <a:buNone/>
            </a:pPr>
            <a:endParaRPr lang="en-US" dirty="0"/>
          </a:p>
        </p:txBody>
      </p:sp>
      <p:pic>
        <p:nvPicPr>
          <p:cNvPr id="2050" name="Picture 2" descr="Java is platform independent">
            <a:extLst>
              <a:ext uri="{FF2B5EF4-FFF2-40B4-BE49-F238E27FC236}">
                <a16:creationId xmlns:a16="http://schemas.microsoft.com/office/drawing/2014/main" id="{A0DE5BD9-A11E-4F87-956B-7475BC7D4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338" y="4030132"/>
            <a:ext cx="4736395" cy="282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89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8F66-DD88-43AA-91C2-8EE8FE7D57E7}"/>
              </a:ext>
            </a:extLst>
          </p:cNvPr>
          <p:cNvSpPr>
            <a:spLocks noGrp="1"/>
          </p:cNvSpPr>
          <p:nvPr>
            <p:ph type="title"/>
          </p:nvPr>
        </p:nvSpPr>
        <p:spPr/>
        <p:txBody>
          <a:bodyPr/>
          <a:lstStyle/>
          <a:p>
            <a:pPr algn="ctr"/>
            <a:r>
              <a:rPr lang="en-US" b="0" i="0" dirty="0">
                <a:effectLst/>
                <a:latin typeface="erdana"/>
              </a:rPr>
              <a:t>FEATURES(CONT.)</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69105F6D-1C73-490A-8787-FDF387E71472}"/>
              </a:ext>
            </a:extLst>
          </p:cNvPr>
          <p:cNvSpPr>
            <a:spLocks noGrp="1"/>
          </p:cNvSpPr>
          <p:nvPr>
            <p:ph idx="1"/>
          </p:nvPr>
        </p:nvSpPr>
        <p:spPr/>
        <p:txBody>
          <a:bodyPr/>
          <a:lstStyle/>
          <a:p>
            <a:r>
              <a:rPr lang="en-US" sz="2800" b="0" i="0" dirty="0">
                <a:effectLst/>
                <a:latin typeface="erdana"/>
              </a:rPr>
              <a:t>Secured</a:t>
            </a:r>
          </a:p>
          <a:p>
            <a:pPr marL="0" indent="0" algn="just">
              <a:buNone/>
            </a:pPr>
            <a:r>
              <a:rPr lang="en-US" sz="2400" b="0" i="0" dirty="0">
                <a:solidFill>
                  <a:srgbClr val="333333"/>
                </a:solidFill>
                <a:effectLst/>
                <a:latin typeface="inter-regular"/>
              </a:rPr>
              <a:t> Java is best known for its security. With Java, we can develop virus-free systems. Java is secured because:</a:t>
            </a:r>
          </a:p>
          <a:p>
            <a:pPr marL="0" indent="0" algn="just">
              <a:buNone/>
            </a:pPr>
            <a:r>
              <a:rPr lang="en-US" sz="2400" b="1" i="0" dirty="0">
                <a:solidFill>
                  <a:srgbClr val="000000"/>
                </a:solidFill>
                <a:effectLst/>
                <a:latin typeface="inter-bold"/>
              </a:rPr>
              <a:t>        1  No explicit pointer</a:t>
            </a:r>
            <a:endParaRPr lang="en-US" sz="2400" b="0" i="0" dirty="0">
              <a:solidFill>
                <a:srgbClr val="000000"/>
              </a:solidFill>
              <a:effectLst/>
              <a:latin typeface="inter-regular"/>
            </a:endParaRPr>
          </a:p>
          <a:p>
            <a:pPr marL="0" indent="0" algn="just">
              <a:buNone/>
            </a:pPr>
            <a:r>
              <a:rPr lang="en-US" sz="2400" b="1" i="0" dirty="0">
                <a:solidFill>
                  <a:srgbClr val="000000"/>
                </a:solidFill>
                <a:effectLst/>
                <a:latin typeface="inter-bold"/>
              </a:rPr>
              <a:t>        2 Java Programs run inside a virtual machine sandbox</a:t>
            </a:r>
            <a:endParaRPr lang="en-US" sz="2400" b="0" i="0" dirty="0">
              <a:solidFill>
                <a:srgbClr val="000000"/>
              </a:solidFill>
              <a:effectLst/>
              <a:latin typeface="inter-regular"/>
            </a:endParaRPr>
          </a:p>
          <a:p>
            <a:pPr marL="0" indent="0">
              <a:buNone/>
            </a:pPr>
            <a:endParaRPr lang="en-US" sz="2800" b="0" i="0" dirty="0">
              <a:effectLst/>
              <a:latin typeface="erdana"/>
            </a:endParaRPr>
          </a:p>
          <a:p>
            <a:endParaRPr lang="en-US" dirty="0"/>
          </a:p>
        </p:txBody>
      </p:sp>
      <p:sp>
        <p:nvSpPr>
          <p:cNvPr id="4" name="AutoShape 2" descr="how Java is secured">
            <a:extLst>
              <a:ext uri="{FF2B5EF4-FFF2-40B4-BE49-F238E27FC236}">
                <a16:creationId xmlns:a16="http://schemas.microsoft.com/office/drawing/2014/main" id="{16B191B0-78C6-4E4A-B990-1B8C6D765B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1392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2418-B61C-4ED8-9178-E07EA3238C3C}"/>
              </a:ext>
            </a:extLst>
          </p:cNvPr>
          <p:cNvSpPr>
            <a:spLocks noGrp="1"/>
          </p:cNvSpPr>
          <p:nvPr>
            <p:ph type="title"/>
          </p:nvPr>
        </p:nvSpPr>
        <p:spPr/>
        <p:txBody>
          <a:bodyPr/>
          <a:lstStyle/>
          <a:p>
            <a:pPr algn="ctr"/>
            <a:r>
              <a:rPr lang="en-US" dirty="0"/>
              <a:t>Features (cont.)</a:t>
            </a:r>
          </a:p>
        </p:txBody>
      </p:sp>
      <p:sp>
        <p:nvSpPr>
          <p:cNvPr id="3" name="Content Placeholder 2">
            <a:extLst>
              <a:ext uri="{FF2B5EF4-FFF2-40B4-BE49-F238E27FC236}">
                <a16:creationId xmlns:a16="http://schemas.microsoft.com/office/drawing/2014/main" id="{4E0DAE32-D34D-483F-BEFE-AFD2EB7CCA35}"/>
              </a:ext>
            </a:extLst>
          </p:cNvPr>
          <p:cNvSpPr>
            <a:spLocks noGrp="1"/>
          </p:cNvSpPr>
          <p:nvPr>
            <p:ph idx="1"/>
          </p:nvPr>
        </p:nvSpPr>
        <p:spPr/>
        <p:txBody>
          <a:bodyPr>
            <a:normAutofit fontScale="85000" lnSpcReduction="20000"/>
          </a:bodyPr>
          <a:lstStyle/>
          <a:p>
            <a:r>
              <a:rPr lang="en-US" sz="2800" b="0" i="0" dirty="0">
                <a:effectLst/>
                <a:latin typeface="erdana"/>
              </a:rPr>
              <a:t>Robust</a:t>
            </a:r>
          </a:p>
          <a:p>
            <a:pPr marL="0" indent="0" algn="just">
              <a:buNone/>
            </a:pPr>
            <a:r>
              <a:rPr lang="en-US" sz="2400" b="0" i="0" dirty="0">
                <a:solidFill>
                  <a:srgbClr val="333333"/>
                </a:solidFill>
                <a:effectLst/>
                <a:latin typeface="inter-regular"/>
              </a:rPr>
              <a:t>The English mining of Robust is strong. Java is robust because:</a:t>
            </a:r>
          </a:p>
          <a:p>
            <a:pPr marL="457200" indent="-457200" algn="just">
              <a:buFont typeface="+mj-lt"/>
              <a:buAutoNum type="arabicPeriod"/>
            </a:pPr>
            <a:r>
              <a:rPr lang="en-US" sz="2400" b="0" i="0" dirty="0">
                <a:solidFill>
                  <a:srgbClr val="000000"/>
                </a:solidFill>
                <a:effectLst/>
                <a:latin typeface="inter-regular"/>
              </a:rPr>
              <a:t>It uses strong memory management.</a:t>
            </a:r>
          </a:p>
          <a:p>
            <a:pPr marL="457200" indent="-457200" algn="just">
              <a:buFont typeface="+mj-lt"/>
              <a:buAutoNum type="arabicPeriod"/>
            </a:pPr>
            <a:r>
              <a:rPr lang="en-US" sz="2400" b="0" i="0" dirty="0">
                <a:solidFill>
                  <a:srgbClr val="000000"/>
                </a:solidFill>
                <a:effectLst/>
                <a:latin typeface="inter-regular"/>
              </a:rPr>
              <a:t>There is a lack of pointers that avoids security problems.</a:t>
            </a:r>
          </a:p>
          <a:p>
            <a:pPr marL="457200" indent="-457200" algn="just">
              <a:buFont typeface="+mj-lt"/>
              <a:buAutoNum type="arabicPeriod"/>
            </a:pPr>
            <a:r>
              <a:rPr lang="en-US" sz="2400" b="0" i="0" dirty="0">
                <a:solidFill>
                  <a:srgbClr val="000000"/>
                </a:solidFill>
                <a:effectLst/>
                <a:latin typeface="inter-regular"/>
              </a:rPr>
              <a:t>Java provides automatic garbage collection which runs on the Java Virtual Machine to get rid of objects which are not being used by a Java application anymore.</a:t>
            </a:r>
          </a:p>
          <a:p>
            <a:pPr marL="457200" indent="-457200" algn="just">
              <a:buFont typeface="+mj-lt"/>
              <a:buAutoNum type="arabicPeriod"/>
            </a:pPr>
            <a:r>
              <a:rPr lang="en-US" sz="2400" b="0" i="0" dirty="0">
                <a:solidFill>
                  <a:srgbClr val="000000"/>
                </a:solidFill>
                <a:effectLst/>
                <a:latin typeface="inter-regular"/>
              </a:rPr>
              <a:t>There are exception handling and the type checking mechanism in Java. All these points make Java robust.</a:t>
            </a:r>
          </a:p>
          <a:p>
            <a:pPr marL="0" indent="0">
              <a:buNone/>
            </a:pPr>
            <a:endParaRPr lang="en-US" sz="2800" b="0" i="0" dirty="0">
              <a:effectLst/>
              <a:latin typeface="erdana"/>
            </a:endParaRPr>
          </a:p>
          <a:p>
            <a:endParaRPr lang="en-US" dirty="0"/>
          </a:p>
        </p:txBody>
      </p:sp>
    </p:spTree>
    <p:extLst>
      <p:ext uri="{BB962C8B-B14F-4D97-AF65-F5344CB8AC3E}">
        <p14:creationId xmlns:p14="http://schemas.microsoft.com/office/powerpoint/2010/main" val="3844624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C7F0-0569-4D0C-A28E-4AB6F8F8F751}"/>
              </a:ext>
            </a:extLst>
          </p:cNvPr>
          <p:cNvSpPr>
            <a:spLocks noGrp="1"/>
          </p:cNvSpPr>
          <p:nvPr>
            <p:ph type="title"/>
          </p:nvPr>
        </p:nvSpPr>
        <p:spPr/>
        <p:txBody>
          <a:bodyPr/>
          <a:lstStyle/>
          <a:p>
            <a:pPr algn="ctr"/>
            <a:r>
              <a:rPr lang="en-US" dirty="0"/>
              <a:t>FEATURES (CONT.)</a:t>
            </a:r>
          </a:p>
        </p:txBody>
      </p:sp>
      <p:sp>
        <p:nvSpPr>
          <p:cNvPr id="3" name="Content Placeholder 2">
            <a:extLst>
              <a:ext uri="{FF2B5EF4-FFF2-40B4-BE49-F238E27FC236}">
                <a16:creationId xmlns:a16="http://schemas.microsoft.com/office/drawing/2014/main" id="{AACEC535-75F8-4D52-A05C-46342BFC24B4}"/>
              </a:ext>
            </a:extLst>
          </p:cNvPr>
          <p:cNvSpPr>
            <a:spLocks noGrp="1"/>
          </p:cNvSpPr>
          <p:nvPr>
            <p:ph idx="1"/>
          </p:nvPr>
        </p:nvSpPr>
        <p:spPr/>
        <p:txBody>
          <a:bodyPr>
            <a:normAutofit fontScale="85000" lnSpcReduction="20000"/>
          </a:bodyPr>
          <a:lstStyle/>
          <a:p>
            <a:r>
              <a:rPr lang="en-US" sz="3300" b="0" i="0" dirty="0">
                <a:effectLst/>
                <a:latin typeface="erdana"/>
              </a:rPr>
              <a:t>Portable</a:t>
            </a:r>
          </a:p>
          <a:p>
            <a:pPr marL="0" indent="0">
              <a:buNone/>
            </a:pPr>
            <a:r>
              <a:rPr lang="en-US" sz="2600" b="0" i="0" dirty="0">
                <a:solidFill>
                  <a:srgbClr val="333333"/>
                </a:solidFill>
                <a:effectLst/>
                <a:latin typeface="inter-regular"/>
              </a:rPr>
              <a:t>Java is portable because it facilitates you to carry the Java bytecode to any platform. It doesn't require any implementation.</a:t>
            </a:r>
          </a:p>
          <a:p>
            <a:r>
              <a:rPr lang="en-US" sz="3000" b="0" i="0" dirty="0">
                <a:effectLst/>
                <a:latin typeface="erdana"/>
              </a:rPr>
              <a:t>High-performance</a:t>
            </a:r>
          </a:p>
          <a:p>
            <a:pPr marL="0" indent="0">
              <a:buNone/>
            </a:pPr>
            <a:r>
              <a:rPr lang="en-US" sz="2600" b="0" i="0" dirty="0">
                <a:solidFill>
                  <a:srgbClr val="333333"/>
                </a:solidFill>
                <a:effectLst/>
                <a:latin typeface="inter-regular"/>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US" sz="2600" b="0" i="0" dirty="0">
              <a:solidFill>
                <a:srgbClr val="610B4B"/>
              </a:solidFill>
              <a:effectLst/>
              <a:latin typeface="erdana"/>
            </a:endParaRPr>
          </a:p>
          <a:p>
            <a:pPr marL="0" indent="0">
              <a:buNone/>
            </a:pPr>
            <a:endParaRPr lang="en-US" sz="2800" b="0" i="0" dirty="0">
              <a:effectLst/>
              <a:latin typeface="erdana"/>
            </a:endParaRPr>
          </a:p>
          <a:p>
            <a:endParaRPr lang="en-US" dirty="0"/>
          </a:p>
        </p:txBody>
      </p:sp>
    </p:spTree>
    <p:extLst>
      <p:ext uri="{BB962C8B-B14F-4D97-AF65-F5344CB8AC3E}">
        <p14:creationId xmlns:p14="http://schemas.microsoft.com/office/powerpoint/2010/main" val="1044101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6949-2989-4A78-B833-03CC590EAA0D}"/>
              </a:ext>
            </a:extLst>
          </p:cNvPr>
          <p:cNvSpPr>
            <a:spLocks noGrp="1"/>
          </p:cNvSpPr>
          <p:nvPr>
            <p:ph type="title"/>
          </p:nvPr>
        </p:nvSpPr>
        <p:spPr/>
        <p:txBody>
          <a:bodyPr/>
          <a:lstStyle/>
          <a:p>
            <a:pPr algn="ctr"/>
            <a:r>
              <a:rPr lang="en-US" dirty="0"/>
              <a:t>FEATURES (CONT.)</a:t>
            </a:r>
          </a:p>
        </p:txBody>
      </p:sp>
      <p:sp>
        <p:nvSpPr>
          <p:cNvPr id="3" name="Content Placeholder 2">
            <a:extLst>
              <a:ext uri="{FF2B5EF4-FFF2-40B4-BE49-F238E27FC236}">
                <a16:creationId xmlns:a16="http://schemas.microsoft.com/office/drawing/2014/main" id="{C5D883EF-7A3C-48A6-96F2-DC051CE4D2D1}"/>
              </a:ext>
            </a:extLst>
          </p:cNvPr>
          <p:cNvSpPr>
            <a:spLocks noGrp="1"/>
          </p:cNvSpPr>
          <p:nvPr>
            <p:ph idx="1"/>
          </p:nvPr>
        </p:nvSpPr>
        <p:spPr>
          <a:xfrm>
            <a:off x="1451579" y="2015732"/>
            <a:ext cx="9603275" cy="4260890"/>
          </a:xfrm>
        </p:spPr>
        <p:txBody>
          <a:bodyPr>
            <a:normAutofit fontScale="55000" lnSpcReduction="20000"/>
          </a:bodyPr>
          <a:lstStyle/>
          <a:p>
            <a:r>
              <a:rPr lang="en-US" sz="5100" b="0" i="0" dirty="0">
                <a:effectLst/>
                <a:latin typeface="erdana"/>
              </a:rPr>
              <a:t>Distributed</a:t>
            </a:r>
          </a:p>
          <a:p>
            <a:pPr marL="0" indent="0">
              <a:buNone/>
            </a:pPr>
            <a:r>
              <a:rPr lang="en-US" sz="3800" b="0" i="0" dirty="0">
                <a:solidFill>
                  <a:srgbClr val="333333"/>
                </a:solidFill>
                <a:effectLst/>
                <a:latin typeface="inter-regular"/>
              </a:rPr>
              <a:t>Java is distributed because it facilitates users to create distributed applications in Java. RMI and EJB are used for creating distributed applications. This feature of Java makes us able to access files by calling the methods from any machine on the internet</a:t>
            </a:r>
            <a:r>
              <a:rPr lang="en-US" sz="2600" b="0" i="0" dirty="0">
                <a:solidFill>
                  <a:srgbClr val="333333"/>
                </a:solidFill>
                <a:effectLst/>
                <a:latin typeface="inter-regular"/>
              </a:rPr>
              <a:t>.</a:t>
            </a:r>
          </a:p>
          <a:p>
            <a:r>
              <a:rPr lang="en-US" sz="5100" b="0" i="0" dirty="0">
                <a:effectLst/>
                <a:latin typeface="erdana"/>
              </a:rPr>
              <a:t>Multi-threaded</a:t>
            </a:r>
          </a:p>
          <a:p>
            <a:pPr marL="0" indent="0">
              <a:buNone/>
            </a:pPr>
            <a:r>
              <a:rPr lang="en-US" sz="3800" b="0" i="0" dirty="0">
                <a:solidFill>
                  <a:srgbClr val="333333"/>
                </a:solidFill>
                <a:effectLst/>
                <a:latin typeface="inter-regular"/>
              </a:rPr>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endParaRPr lang="en-US" sz="3800" dirty="0"/>
          </a:p>
        </p:txBody>
      </p:sp>
    </p:spTree>
    <p:extLst>
      <p:ext uri="{BB962C8B-B14F-4D97-AF65-F5344CB8AC3E}">
        <p14:creationId xmlns:p14="http://schemas.microsoft.com/office/powerpoint/2010/main" val="2306648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2512-9192-4C0D-A414-78136DC08343}"/>
              </a:ext>
            </a:extLst>
          </p:cNvPr>
          <p:cNvSpPr>
            <a:spLocks noGrp="1"/>
          </p:cNvSpPr>
          <p:nvPr>
            <p:ph type="title"/>
          </p:nvPr>
        </p:nvSpPr>
        <p:spPr/>
        <p:txBody>
          <a:bodyPr>
            <a:normAutofit fontScale="90000"/>
          </a:bodyPr>
          <a:lstStyle/>
          <a:p>
            <a:pPr algn="ctr"/>
            <a:r>
              <a:rPr lang="en-US" b="0" i="0" dirty="0">
                <a:effectLst/>
                <a:latin typeface="erdana"/>
              </a:rPr>
              <a:t>First Java Program | Hello World Example</a:t>
            </a:r>
            <a:br>
              <a:rPr lang="en-US" b="0" i="0" dirty="0">
                <a:solidFill>
                  <a:srgbClr val="610B38"/>
                </a:solidFill>
                <a:effectLst/>
                <a:latin typeface="erdana"/>
              </a:rPr>
            </a:b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7BF2C7A6-A69D-4882-A777-F18AB31CF8FE}"/>
              </a:ext>
            </a:extLst>
          </p:cNvPr>
          <p:cNvSpPr>
            <a:spLocks noGrp="1"/>
          </p:cNvSpPr>
          <p:nvPr>
            <p:ph idx="1"/>
          </p:nvPr>
        </p:nvSpPr>
        <p:spPr/>
        <p:txBody>
          <a:bodyPr/>
          <a:lstStyle/>
          <a:p>
            <a:r>
              <a:rPr lang="en-US" sz="2800" b="0" i="0" dirty="0">
                <a:effectLst/>
                <a:latin typeface="erdana"/>
              </a:rPr>
              <a:t>The requirement for Java Hello World Example</a:t>
            </a:r>
          </a:p>
          <a:p>
            <a:pPr marL="457200" indent="-457200" algn="just">
              <a:buFont typeface="+mj-lt"/>
              <a:buAutoNum type="arabicPeriod"/>
            </a:pPr>
            <a:r>
              <a:rPr lang="en-US" b="0" i="0" dirty="0">
                <a:solidFill>
                  <a:srgbClr val="000000"/>
                </a:solidFill>
                <a:effectLst/>
                <a:latin typeface="inter-regular"/>
              </a:rPr>
              <a:t>Install the JDK if you don't have installed it, </a:t>
            </a:r>
            <a:r>
              <a:rPr lang="en-US" b="0" i="0" u="none" strike="noStrike" dirty="0">
                <a:solidFill>
                  <a:srgbClr val="008000"/>
                </a:solidFill>
                <a:effectLst/>
                <a:latin typeface="inter-regular"/>
                <a:hlinkClick r:id="rId2"/>
              </a:rPr>
              <a:t>download the JDK</a:t>
            </a:r>
            <a:r>
              <a:rPr lang="en-US" b="0" i="0" dirty="0">
                <a:solidFill>
                  <a:srgbClr val="000000"/>
                </a:solidFill>
                <a:effectLst/>
                <a:latin typeface="inter-regular"/>
              </a:rPr>
              <a:t> and install it.</a:t>
            </a:r>
          </a:p>
          <a:p>
            <a:pPr marL="457200" indent="-457200" algn="just">
              <a:buFont typeface="+mj-lt"/>
              <a:buAutoNum type="arabicPeriod"/>
            </a:pPr>
            <a:r>
              <a:rPr lang="en-US" b="0" i="0" dirty="0">
                <a:solidFill>
                  <a:srgbClr val="000000"/>
                </a:solidFill>
                <a:effectLst/>
                <a:latin typeface="inter-regular"/>
              </a:rPr>
              <a:t>Set path of the </a:t>
            </a:r>
            <a:r>
              <a:rPr lang="en-US" b="0" i="0" dirty="0" err="1">
                <a:solidFill>
                  <a:srgbClr val="000000"/>
                </a:solidFill>
                <a:effectLst/>
                <a:latin typeface="inter-regular"/>
              </a:rPr>
              <a:t>jdk</a:t>
            </a:r>
            <a:r>
              <a:rPr lang="en-US" b="0" i="0" dirty="0">
                <a:solidFill>
                  <a:srgbClr val="000000"/>
                </a:solidFill>
                <a:effectLst/>
                <a:latin typeface="inter-regular"/>
              </a:rPr>
              <a:t>/bin directory. </a:t>
            </a:r>
            <a:r>
              <a:rPr lang="en-US" b="0" i="0" u="none" strike="noStrike" dirty="0">
                <a:solidFill>
                  <a:srgbClr val="008000"/>
                </a:solidFill>
                <a:effectLst/>
                <a:latin typeface="inter-regular"/>
                <a:hlinkClick r:id="rId3"/>
              </a:rPr>
              <a:t>http://www.javatpoint.com/how-to-set-path-in-java</a:t>
            </a:r>
            <a:endParaRPr lang="en-US" b="0" i="0" dirty="0">
              <a:solidFill>
                <a:srgbClr val="000000"/>
              </a:solidFill>
              <a:effectLst/>
              <a:latin typeface="inter-regular"/>
            </a:endParaRPr>
          </a:p>
          <a:p>
            <a:pPr marL="457200" indent="-457200" algn="just">
              <a:buFont typeface="+mj-lt"/>
              <a:buAutoNum type="arabicPeriod"/>
            </a:pPr>
            <a:r>
              <a:rPr lang="en-US" b="0" i="0" dirty="0">
                <a:solidFill>
                  <a:srgbClr val="000000"/>
                </a:solidFill>
                <a:effectLst/>
                <a:latin typeface="inter-regular"/>
              </a:rPr>
              <a:t>Create the Java program</a:t>
            </a:r>
          </a:p>
          <a:p>
            <a:pPr marL="457200" indent="-457200" algn="just">
              <a:buFont typeface="+mj-lt"/>
              <a:buAutoNum type="arabicPeriod"/>
            </a:pPr>
            <a:r>
              <a:rPr lang="en-US" b="0" i="0" dirty="0">
                <a:solidFill>
                  <a:srgbClr val="000000"/>
                </a:solidFill>
                <a:effectLst/>
                <a:latin typeface="inter-regular"/>
              </a:rPr>
              <a:t>Compile and run the Java program</a:t>
            </a:r>
          </a:p>
          <a:p>
            <a:endParaRPr lang="en-US" dirty="0"/>
          </a:p>
        </p:txBody>
      </p:sp>
    </p:spTree>
    <p:extLst>
      <p:ext uri="{BB962C8B-B14F-4D97-AF65-F5344CB8AC3E}">
        <p14:creationId xmlns:p14="http://schemas.microsoft.com/office/powerpoint/2010/main" val="1665195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6691-1183-4EA1-B5FA-C3F70D4B458E}"/>
              </a:ext>
            </a:extLst>
          </p:cNvPr>
          <p:cNvSpPr>
            <a:spLocks noGrp="1"/>
          </p:cNvSpPr>
          <p:nvPr>
            <p:ph type="title"/>
          </p:nvPr>
        </p:nvSpPr>
        <p:spPr/>
        <p:txBody>
          <a:bodyPr/>
          <a:lstStyle/>
          <a:p>
            <a:pPr algn="ctr"/>
            <a:r>
              <a:rPr lang="en-US" b="0" dirty="0">
                <a:effectLst/>
                <a:latin typeface="tahoma" panose="020B0604030504040204" pitchFamily="34" charset="0"/>
              </a:rPr>
              <a:t>Creating Hello World Example</a:t>
            </a:r>
            <a:br>
              <a:rPr lang="en-US" b="0" dirty="0">
                <a:solidFill>
                  <a:srgbClr val="610B4B"/>
                </a:solidFill>
                <a:effectLst/>
                <a:latin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8BFF628E-D48A-45A8-87DC-B76AA666168B}"/>
              </a:ext>
            </a:extLst>
          </p:cNvPr>
          <p:cNvSpPr>
            <a:spLocks noGrp="1"/>
          </p:cNvSpPr>
          <p:nvPr>
            <p:ph idx="1"/>
          </p:nvPr>
        </p:nvSpPr>
        <p:spPr>
          <a:xfrm>
            <a:off x="1451579" y="2015732"/>
            <a:ext cx="9603275" cy="4204446"/>
          </a:xfrm>
        </p:spPr>
        <p:txBody>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Simple{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"Hello Java"</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pPr marL="0" indent="0">
              <a:buNone/>
            </a:pPr>
            <a:r>
              <a:rPr lang="en-US" dirty="0"/>
              <a:t>O/P Hello Java</a:t>
            </a:r>
          </a:p>
          <a:p>
            <a:endParaRPr lang="en-US" dirty="0"/>
          </a:p>
        </p:txBody>
      </p:sp>
      <p:graphicFrame>
        <p:nvGraphicFramePr>
          <p:cNvPr id="6" name="Table 5">
            <a:extLst>
              <a:ext uri="{FF2B5EF4-FFF2-40B4-BE49-F238E27FC236}">
                <a16:creationId xmlns:a16="http://schemas.microsoft.com/office/drawing/2014/main" id="{835C2089-91E2-4D82-9522-CD84F52AF528}"/>
              </a:ext>
            </a:extLst>
          </p:cNvPr>
          <p:cNvGraphicFramePr>
            <a:graphicFrameLocks noGrp="1"/>
          </p:cNvGraphicFramePr>
          <p:nvPr>
            <p:extLst>
              <p:ext uri="{D42A27DB-BD31-4B8C-83A1-F6EECF244321}">
                <p14:modId xmlns:p14="http://schemas.microsoft.com/office/powerpoint/2010/main" val="1536500443"/>
              </p:ext>
            </p:extLst>
          </p:nvPr>
        </p:nvGraphicFramePr>
        <p:xfrm>
          <a:off x="3891963" y="3612251"/>
          <a:ext cx="7047910" cy="731520"/>
        </p:xfrm>
        <a:graphic>
          <a:graphicData uri="http://schemas.openxmlformats.org/drawingml/2006/table">
            <a:tbl>
              <a:tblPr/>
              <a:tblGrid>
                <a:gridCol w="3523955">
                  <a:extLst>
                    <a:ext uri="{9D8B030D-6E8A-4147-A177-3AD203B41FA5}">
                      <a16:colId xmlns:a16="http://schemas.microsoft.com/office/drawing/2014/main" val="4031142553"/>
                    </a:ext>
                  </a:extLst>
                </a:gridCol>
                <a:gridCol w="3523955">
                  <a:extLst>
                    <a:ext uri="{9D8B030D-6E8A-4147-A177-3AD203B41FA5}">
                      <a16:colId xmlns:a16="http://schemas.microsoft.com/office/drawing/2014/main" val="3987307225"/>
                    </a:ext>
                  </a:extLst>
                </a:gridCol>
              </a:tblGrid>
              <a:tr h="0">
                <a:tc>
                  <a:txBody>
                    <a:bodyPr/>
                    <a:lstStyle/>
                    <a:p>
                      <a:pPr algn="just"/>
                      <a:r>
                        <a:rPr lang="en-US" b="1" dirty="0">
                          <a:solidFill>
                            <a:srgbClr val="333333"/>
                          </a:solidFill>
                          <a:effectLst/>
                          <a:latin typeface="inter-bold"/>
                        </a:rPr>
                        <a:t>To compile:</a:t>
                      </a:r>
                      <a:endParaRPr lang="en-US" dirty="0">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US">
                          <a:solidFill>
                            <a:srgbClr val="333333"/>
                          </a:solidFill>
                          <a:effectLst/>
                          <a:latin typeface="inter-regular"/>
                        </a:rPr>
                        <a:t>javac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3573548382"/>
                  </a:ext>
                </a:extLst>
              </a:tr>
              <a:tr h="0">
                <a:tc>
                  <a:txBody>
                    <a:bodyPr/>
                    <a:lstStyle/>
                    <a:p>
                      <a:pPr algn="just"/>
                      <a:r>
                        <a:rPr lang="en-US" b="1">
                          <a:solidFill>
                            <a:srgbClr val="333333"/>
                          </a:solidFill>
                          <a:effectLst/>
                          <a:latin typeface="inter-bold"/>
                        </a:rPr>
                        <a:t>To execute:</a:t>
                      </a:r>
                      <a:endParaRPr lang="en-US">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US" dirty="0">
                          <a:solidFill>
                            <a:srgbClr val="333333"/>
                          </a:solidFill>
                          <a:effectLst/>
                          <a:latin typeface="inter-regular"/>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2944607911"/>
                  </a:ext>
                </a:extLst>
              </a:tr>
            </a:tbl>
          </a:graphicData>
        </a:graphic>
      </p:graphicFrame>
      <p:sp>
        <p:nvSpPr>
          <p:cNvPr id="9" name="Rectangle 4">
            <a:extLst>
              <a:ext uri="{FF2B5EF4-FFF2-40B4-BE49-F238E27FC236}">
                <a16:creationId xmlns:a16="http://schemas.microsoft.com/office/drawing/2014/main" id="{158787D4-9B21-4278-A107-773C1ECCB9E3}"/>
              </a:ext>
            </a:extLst>
          </p:cNvPr>
          <p:cNvSpPr>
            <a:spLocks noChangeArrowheads="1"/>
          </p:cNvSpPr>
          <p:nvPr/>
        </p:nvSpPr>
        <p:spPr bwMode="auto">
          <a:xfrm>
            <a:off x="5984430" y="97794"/>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4429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0AAA-C1CE-42AC-A149-72CB19A28EC3}"/>
              </a:ext>
            </a:extLst>
          </p:cNvPr>
          <p:cNvSpPr>
            <a:spLocks noGrp="1"/>
          </p:cNvSpPr>
          <p:nvPr>
            <p:ph type="title"/>
          </p:nvPr>
        </p:nvSpPr>
        <p:spPr/>
        <p:txBody>
          <a:bodyPr/>
          <a:lstStyle/>
          <a:p>
            <a:pPr algn="ctr"/>
            <a:r>
              <a:rPr lang="en-US" i="0" dirty="0">
                <a:solidFill>
                  <a:srgbClr val="333333"/>
                </a:solidFill>
                <a:effectLst/>
                <a:latin typeface="inter-bold"/>
              </a:rPr>
              <a:t>Compilation Flow:</a:t>
            </a:r>
            <a:endParaRPr lang="en-US" dirty="0"/>
          </a:p>
        </p:txBody>
      </p:sp>
      <p:sp>
        <p:nvSpPr>
          <p:cNvPr id="3" name="Content Placeholder 2">
            <a:extLst>
              <a:ext uri="{FF2B5EF4-FFF2-40B4-BE49-F238E27FC236}">
                <a16:creationId xmlns:a16="http://schemas.microsoft.com/office/drawing/2014/main" id="{90F5A70D-CA21-4D9C-AD06-4BE66894FC2A}"/>
              </a:ext>
            </a:extLst>
          </p:cNvPr>
          <p:cNvSpPr>
            <a:spLocks noGrp="1"/>
          </p:cNvSpPr>
          <p:nvPr>
            <p:ph idx="1"/>
          </p:nvPr>
        </p:nvSpPr>
        <p:spPr>
          <a:xfrm>
            <a:off x="1519312" y="2038309"/>
            <a:ext cx="9752483" cy="4933166"/>
          </a:xfrm>
        </p:spPr>
        <p:txBody>
          <a:bodyPr/>
          <a:lstStyle/>
          <a:p>
            <a:r>
              <a:rPr lang="en-US" b="0" i="0" dirty="0">
                <a:solidFill>
                  <a:srgbClr val="333333"/>
                </a:solidFill>
                <a:effectLst/>
                <a:latin typeface="inter-regular"/>
              </a:rPr>
              <a:t>When we compile Java program using </a:t>
            </a:r>
            <a:r>
              <a:rPr lang="en-US" b="0" i="0" dirty="0" err="1">
                <a:solidFill>
                  <a:srgbClr val="333333"/>
                </a:solidFill>
                <a:effectLst/>
                <a:latin typeface="inter-regular"/>
              </a:rPr>
              <a:t>javac</a:t>
            </a:r>
            <a:r>
              <a:rPr lang="en-US" b="0" i="0" dirty="0">
                <a:solidFill>
                  <a:srgbClr val="333333"/>
                </a:solidFill>
                <a:effectLst/>
                <a:latin typeface="inter-regular"/>
              </a:rPr>
              <a:t> tool, the Java compiler converts the source code into byte code.</a:t>
            </a:r>
          </a:p>
          <a:p>
            <a:endParaRPr lang="en-US" dirty="0"/>
          </a:p>
        </p:txBody>
      </p:sp>
      <p:pic>
        <p:nvPicPr>
          <p:cNvPr id="5122" name="Picture 2" descr="Java How to Compile">
            <a:extLst>
              <a:ext uri="{FF2B5EF4-FFF2-40B4-BE49-F238E27FC236}">
                <a16:creationId xmlns:a16="http://schemas.microsoft.com/office/drawing/2014/main" id="{500667E5-CC3B-4323-ACC9-F9F53ED0F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734" y="2957865"/>
            <a:ext cx="6248753" cy="257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5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D732-2372-4891-B630-6F6C4D244938}"/>
              </a:ext>
            </a:extLst>
          </p:cNvPr>
          <p:cNvSpPr>
            <a:spLocks noGrp="1"/>
          </p:cNvSpPr>
          <p:nvPr>
            <p:ph type="title"/>
          </p:nvPr>
        </p:nvSpPr>
        <p:spPr>
          <a:xfrm>
            <a:off x="838200" y="365125"/>
            <a:ext cx="10515600" cy="1460500"/>
          </a:xfrm>
        </p:spPr>
        <p:txBody>
          <a:bodyPr/>
          <a:lstStyle/>
          <a:p>
            <a:pPr algn="ctr"/>
            <a:r>
              <a:rPr lang="en-US" b="0" i="0" dirty="0">
                <a:effectLst/>
                <a:latin typeface="erdana"/>
              </a:rPr>
              <a:t>Types of Java Applications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0B9168D-0C8A-43CA-8EF5-D44AFC3B5C64}"/>
              </a:ext>
            </a:extLst>
          </p:cNvPr>
          <p:cNvSpPr>
            <a:spLocks noGrp="1"/>
          </p:cNvSpPr>
          <p:nvPr>
            <p:ph idx="1"/>
          </p:nvPr>
        </p:nvSpPr>
        <p:spPr/>
        <p:txBody>
          <a:bodyPr/>
          <a:lstStyle/>
          <a:p>
            <a:r>
              <a:rPr lang="en-US" sz="2400" b="0" i="0" dirty="0">
                <a:solidFill>
                  <a:srgbClr val="333333"/>
                </a:solidFill>
                <a:effectLst/>
                <a:latin typeface="inter-regular"/>
              </a:rPr>
              <a:t>There are mainly 4 types of applications that can be created using Java programming:</a:t>
            </a:r>
          </a:p>
          <a:p>
            <a:pPr marL="0" indent="0">
              <a:buNone/>
            </a:pPr>
            <a:r>
              <a:rPr lang="en-US" sz="2400" dirty="0">
                <a:solidFill>
                  <a:srgbClr val="333333"/>
                </a:solidFill>
                <a:latin typeface="inter-regular"/>
              </a:rPr>
              <a:t>     </a:t>
            </a:r>
            <a:r>
              <a:rPr lang="en-US" sz="2400" b="0" i="0" dirty="0">
                <a:effectLst/>
                <a:latin typeface="erdana"/>
              </a:rPr>
              <a:t>1) Standalone Application</a:t>
            </a:r>
          </a:p>
          <a:p>
            <a:pPr marL="0" indent="0">
              <a:buNone/>
            </a:pPr>
            <a:r>
              <a:rPr lang="en-US" sz="2400" b="0" i="0" dirty="0">
                <a:effectLst/>
                <a:latin typeface="erdana"/>
              </a:rPr>
              <a:t>     2) Web Application</a:t>
            </a:r>
          </a:p>
          <a:p>
            <a:pPr marL="0" indent="0">
              <a:buNone/>
            </a:pPr>
            <a:r>
              <a:rPr lang="en-US" sz="2400" b="0" i="0" dirty="0">
                <a:effectLst/>
                <a:latin typeface="erdana"/>
              </a:rPr>
              <a:t>     3) Enterprise Application</a:t>
            </a:r>
          </a:p>
          <a:p>
            <a:pPr marL="0" indent="0">
              <a:buNone/>
            </a:pPr>
            <a:r>
              <a:rPr lang="en-US" sz="2400" dirty="0">
                <a:latin typeface="erdana"/>
              </a:rPr>
              <a:t>     </a:t>
            </a:r>
            <a:r>
              <a:rPr lang="en-US" sz="2400" b="0" i="0" dirty="0">
                <a:effectLst/>
                <a:latin typeface="erdana"/>
              </a:rPr>
              <a:t>4) Mobile Application</a:t>
            </a:r>
          </a:p>
          <a:p>
            <a:pPr marL="0" indent="0">
              <a:buNone/>
            </a:pPr>
            <a:endParaRPr lang="en-US" b="0" i="0" dirty="0">
              <a:solidFill>
                <a:srgbClr val="610B4B"/>
              </a:solidFill>
              <a:effectLst/>
              <a:latin typeface="erdana"/>
            </a:endParaRPr>
          </a:p>
          <a:p>
            <a:pPr marL="0" indent="0">
              <a:buNone/>
            </a:pPr>
            <a:endParaRPr lang="en-US" dirty="0"/>
          </a:p>
        </p:txBody>
      </p:sp>
      <p:pic>
        <p:nvPicPr>
          <p:cNvPr id="4" name="Picture 2" descr="C:\Users\parul\Desktop\Registered Logosd.png">
            <a:extLst>
              <a:ext uri="{FF2B5EF4-FFF2-40B4-BE49-F238E27FC236}">
                <a16:creationId xmlns:a16="http://schemas.microsoft.com/office/drawing/2014/main" id="{B4A887C1-032A-3845-BA93-93C206620791}"/>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73831" y="2685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97046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40B3-803F-4E59-BDDD-580474DC6D9F}"/>
              </a:ext>
            </a:extLst>
          </p:cNvPr>
          <p:cNvSpPr>
            <a:spLocks noGrp="1"/>
          </p:cNvSpPr>
          <p:nvPr>
            <p:ph type="title"/>
          </p:nvPr>
        </p:nvSpPr>
        <p:spPr>
          <a:xfrm>
            <a:off x="1451579" y="231422"/>
            <a:ext cx="9603275" cy="1049235"/>
          </a:xfrm>
        </p:spPr>
        <p:txBody>
          <a:bodyPr/>
          <a:lstStyle/>
          <a:p>
            <a:pPr algn="ctr"/>
            <a:r>
              <a:rPr lang="en-US" b="0" i="0" dirty="0">
                <a:effectLst/>
                <a:latin typeface="erdana"/>
              </a:rPr>
              <a:t>Parameters used in First Java Program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63149F1-9E73-4388-A711-4BE7E389E0D0}"/>
              </a:ext>
            </a:extLst>
          </p:cNvPr>
          <p:cNvSpPr>
            <a:spLocks noGrp="1"/>
          </p:cNvSpPr>
          <p:nvPr>
            <p:ph idx="1"/>
          </p:nvPr>
        </p:nvSpPr>
        <p:spPr>
          <a:xfrm>
            <a:off x="574905" y="948433"/>
            <a:ext cx="11356622" cy="4961134"/>
          </a:xfrm>
        </p:spPr>
        <p:txBody>
          <a:bodyPr>
            <a:normAutofit/>
          </a:bodyPr>
          <a:lstStyle/>
          <a:p>
            <a:pPr algn="just">
              <a:buFont typeface="Arial" panose="020B0604020202020204" pitchFamily="34" charset="0"/>
              <a:buChar char="•"/>
            </a:pPr>
            <a:r>
              <a:rPr lang="en-US" b="1" i="0" dirty="0">
                <a:solidFill>
                  <a:srgbClr val="000000"/>
                </a:solidFill>
                <a:effectLst/>
                <a:latin typeface="inter-bold"/>
              </a:rPr>
              <a:t>class</a:t>
            </a:r>
            <a:r>
              <a:rPr lang="en-US" b="0" i="0" dirty="0">
                <a:solidFill>
                  <a:srgbClr val="000000"/>
                </a:solidFill>
                <a:effectLst/>
                <a:latin typeface="inter-regular"/>
              </a:rPr>
              <a:t> keyword is used to declare a class in Java.</a:t>
            </a:r>
          </a:p>
          <a:p>
            <a:pPr algn="just">
              <a:buFont typeface="Arial" panose="020B0604020202020204" pitchFamily="34" charset="0"/>
              <a:buChar char="•"/>
            </a:pPr>
            <a:r>
              <a:rPr lang="en-US" b="1" i="0" dirty="0">
                <a:solidFill>
                  <a:srgbClr val="000000"/>
                </a:solidFill>
                <a:effectLst/>
                <a:latin typeface="inter-bold"/>
              </a:rPr>
              <a:t>public</a:t>
            </a:r>
            <a:r>
              <a:rPr lang="en-US" b="0" i="0" dirty="0">
                <a:solidFill>
                  <a:srgbClr val="000000"/>
                </a:solidFill>
                <a:effectLst/>
                <a:latin typeface="inter-regular"/>
              </a:rPr>
              <a:t> keyword is an access modifier that represents visibility. It means it is visible to all.</a:t>
            </a:r>
          </a:p>
          <a:p>
            <a:pPr algn="just">
              <a:buFont typeface="Arial" panose="020B0604020202020204" pitchFamily="34" charset="0"/>
              <a:buChar char="•"/>
            </a:pPr>
            <a:r>
              <a:rPr lang="en-US" b="1" i="0" dirty="0">
                <a:solidFill>
                  <a:srgbClr val="000000"/>
                </a:solidFill>
                <a:effectLst/>
                <a:latin typeface="inter-bold"/>
              </a:rPr>
              <a:t>static</a:t>
            </a:r>
            <a:r>
              <a:rPr lang="en-US" b="0" i="0" dirty="0">
                <a:solidFill>
                  <a:srgbClr val="000000"/>
                </a:solidFill>
                <a:effectLst/>
                <a:latin typeface="inter-regular"/>
              </a:rPr>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pPr algn="just">
              <a:buFont typeface="Arial" panose="020B0604020202020204" pitchFamily="34" charset="0"/>
              <a:buChar char="•"/>
            </a:pPr>
            <a:r>
              <a:rPr lang="en-US" b="1" i="0" dirty="0">
                <a:solidFill>
                  <a:srgbClr val="000000"/>
                </a:solidFill>
                <a:effectLst/>
                <a:latin typeface="inter-bold"/>
              </a:rPr>
              <a:t>void</a:t>
            </a:r>
            <a:r>
              <a:rPr lang="en-US" b="0" i="0" dirty="0">
                <a:solidFill>
                  <a:srgbClr val="000000"/>
                </a:solidFill>
                <a:effectLst/>
                <a:latin typeface="inter-regular"/>
              </a:rPr>
              <a:t> is the return type of the method. It means it doesn't return any value.</a:t>
            </a:r>
          </a:p>
          <a:p>
            <a:pPr algn="just">
              <a:buFont typeface="Arial" panose="020B0604020202020204" pitchFamily="34" charset="0"/>
              <a:buChar char="•"/>
            </a:pPr>
            <a:r>
              <a:rPr lang="en-US" b="1" i="0" dirty="0">
                <a:solidFill>
                  <a:srgbClr val="000000"/>
                </a:solidFill>
                <a:effectLst/>
                <a:latin typeface="inter-bold"/>
              </a:rPr>
              <a:t>main</a:t>
            </a:r>
            <a:r>
              <a:rPr lang="en-US" b="0" i="0" dirty="0">
                <a:solidFill>
                  <a:srgbClr val="000000"/>
                </a:solidFill>
                <a:effectLst/>
                <a:latin typeface="inter-regular"/>
              </a:rPr>
              <a:t> represents the starting point of the program.</a:t>
            </a:r>
          </a:p>
          <a:p>
            <a:pPr algn="just">
              <a:buFont typeface="Arial" panose="020B0604020202020204" pitchFamily="34" charset="0"/>
              <a:buChar char="•"/>
            </a:pPr>
            <a:r>
              <a:rPr lang="en-US" b="1" i="0" dirty="0">
                <a:solidFill>
                  <a:srgbClr val="000000"/>
                </a:solidFill>
                <a:effectLst/>
                <a:latin typeface="inter-bold"/>
              </a:rPr>
              <a:t>String[] </a:t>
            </a:r>
            <a:r>
              <a:rPr lang="en-US" b="1" i="0" dirty="0" err="1">
                <a:solidFill>
                  <a:srgbClr val="000000"/>
                </a:solidFill>
                <a:effectLst/>
                <a:latin typeface="inter-bold"/>
              </a:rPr>
              <a:t>args</a:t>
            </a:r>
            <a:r>
              <a:rPr lang="en-US" b="0" i="0" dirty="0">
                <a:solidFill>
                  <a:srgbClr val="000000"/>
                </a:solidFill>
                <a:effectLst/>
                <a:latin typeface="inter-regular"/>
              </a:rPr>
              <a:t> or </a:t>
            </a:r>
            <a:r>
              <a:rPr lang="en-US" b="1" i="0" dirty="0">
                <a:solidFill>
                  <a:srgbClr val="000000"/>
                </a:solidFill>
                <a:effectLst/>
                <a:latin typeface="inter-bold"/>
              </a:rPr>
              <a:t>String </a:t>
            </a:r>
            <a:r>
              <a:rPr lang="en-US" b="1" i="0" dirty="0" err="1">
                <a:solidFill>
                  <a:srgbClr val="000000"/>
                </a:solidFill>
                <a:effectLst/>
                <a:latin typeface="inter-bold"/>
              </a:rPr>
              <a:t>args</a:t>
            </a:r>
            <a:r>
              <a:rPr lang="en-US" b="1" i="0" dirty="0">
                <a:solidFill>
                  <a:srgbClr val="000000"/>
                </a:solidFill>
                <a:effectLst/>
                <a:latin typeface="inter-bold"/>
              </a:rPr>
              <a:t>[]</a:t>
            </a:r>
            <a:r>
              <a:rPr lang="en-US" b="0" i="0" dirty="0">
                <a:solidFill>
                  <a:srgbClr val="000000"/>
                </a:solidFill>
                <a:effectLst/>
                <a:latin typeface="inter-regular"/>
              </a:rPr>
              <a:t> is used for </a:t>
            </a:r>
            <a:r>
              <a:rPr lang="en-US" b="0" i="0" u="none" strike="noStrike" dirty="0">
                <a:solidFill>
                  <a:srgbClr val="008000"/>
                </a:solidFill>
                <a:effectLst/>
                <a:latin typeface="inter-regular"/>
                <a:hlinkClick r:id="rId2"/>
              </a:rPr>
              <a:t>command line argument</a:t>
            </a:r>
            <a:r>
              <a:rPr lang="en-US" b="0" i="0" dirty="0">
                <a:solidFill>
                  <a:srgbClr val="000000"/>
                </a:solidFill>
                <a:effectLst/>
                <a:latin typeface="inter-regular"/>
              </a:rPr>
              <a:t>.</a:t>
            </a:r>
          </a:p>
          <a:p>
            <a:pPr algn="just">
              <a:buFont typeface="Arial" panose="020B0604020202020204" pitchFamily="34" charset="0"/>
              <a:buChar char="•"/>
            </a:pPr>
            <a:r>
              <a:rPr lang="en-US" b="1" i="0" dirty="0" err="1">
                <a:solidFill>
                  <a:srgbClr val="000000"/>
                </a:solidFill>
                <a:effectLst/>
                <a:latin typeface="inter-bold"/>
              </a:rPr>
              <a:t>System.out.println</a:t>
            </a:r>
            <a:r>
              <a:rPr lang="en-US" b="1" i="0" dirty="0">
                <a:solidFill>
                  <a:srgbClr val="000000"/>
                </a:solidFill>
                <a:effectLst/>
                <a:latin typeface="inter-bold"/>
              </a:rPr>
              <a:t>()</a:t>
            </a:r>
            <a:r>
              <a:rPr lang="en-US" b="0" i="0" dirty="0">
                <a:solidFill>
                  <a:srgbClr val="000000"/>
                </a:solidFill>
                <a:effectLst/>
                <a:latin typeface="inter-regular"/>
              </a:rPr>
              <a:t> is used to print statement. Here, System is a class, out is an object of the </a:t>
            </a:r>
            <a:r>
              <a:rPr lang="en-US" b="0" i="0" dirty="0" err="1">
                <a:solidFill>
                  <a:srgbClr val="000000"/>
                </a:solidFill>
                <a:effectLst/>
                <a:latin typeface="inter-regular"/>
              </a:rPr>
              <a:t>PrintStream</a:t>
            </a:r>
            <a:r>
              <a:rPr lang="en-US" b="0" i="0" dirty="0">
                <a:solidFill>
                  <a:srgbClr val="000000"/>
                </a:solidFill>
                <a:effectLst/>
                <a:latin typeface="inter-regular"/>
              </a:rPr>
              <a:t> class, </a:t>
            </a:r>
            <a:r>
              <a:rPr lang="en-US" b="0" i="0" dirty="0" err="1">
                <a:solidFill>
                  <a:srgbClr val="000000"/>
                </a:solidFill>
                <a:effectLst/>
                <a:latin typeface="inter-regular"/>
              </a:rPr>
              <a:t>println</a:t>
            </a:r>
            <a:r>
              <a:rPr lang="en-US" b="0" i="0" dirty="0">
                <a:solidFill>
                  <a:srgbClr val="000000"/>
                </a:solidFill>
                <a:effectLst/>
                <a:latin typeface="inter-regular"/>
              </a:rPr>
              <a:t>() is a method of the </a:t>
            </a:r>
            <a:r>
              <a:rPr lang="en-US" b="0" i="0" dirty="0" err="1">
                <a:solidFill>
                  <a:srgbClr val="000000"/>
                </a:solidFill>
                <a:effectLst/>
                <a:latin typeface="inter-regular"/>
              </a:rPr>
              <a:t>PrintStream</a:t>
            </a:r>
            <a:r>
              <a:rPr lang="en-US" b="0" i="0" dirty="0">
                <a:solidFill>
                  <a:srgbClr val="000000"/>
                </a:solidFill>
                <a:effectLst/>
                <a:latin typeface="inter-regular"/>
              </a:rPr>
              <a:t> class.</a:t>
            </a:r>
            <a:endParaRPr lang="en-US" dirty="0"/>
          </a:p>
        </p:txBody>
      </p:sp>
    </p:spTree>
    <p:extLst>
      <p:ext uri="{BB962C8B-B14F-4D97-AF65-F5344CB8AC3E}">
        <p14:creationId xmlns:p14="http://schemas.microsoft.com/office/powerpoint/2010/main" val="687268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F998-3E10-4784-AC57-AD174FFA38CC}"/>
              </a:ext>
            </a:extLst>
          </p:cNvPr>
          <p:cNvSpPr>
            <a:spLocks noGrp="1"/>
          </p:cNvSpPr>
          <p:nvPr>
            <p:ph type="title"/>
          </p:nvPr>
        </p:nvSpPr>
        <p:spPr>
          <a:xfrm>
            <a:off x="1541890" y="400756"/>
            <a:ext cx="9603275" cy="821081"/>
          </a:xfrm>
        </p:spPr>
        <p:txBody>
          <a:bodyPr>
            <a:normAutofit fontScale="90000"/>
          </a:bodyPr>
          <a:lstStyle/>
          <a:p>
            <a:pPr algn="ctr"/>
            <a:r>
              <a:rPr lang="en-US" b="0" i="0" dirty="0">
                <a:solidFill>
                  <a:srgbClr val="610B38"/>
                </a:solidFill>
                <a:effectLst/>
                <a:latin typeface="erdana"/>
              </a:rPr>
              <a:t>In how many ways we can write a Java program?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4FBCE747-8DBE-49EE-82BC-79BBF6127E19}"/>
              </a:ext>
            </a:extLst>
          </p:cNvPr>
          <p:cNvSpPr>
            <a:spLocks noGrp="1"/>
          </p:cNvSpPr>
          <p:nvPr>
            <p:ph idx="1"/>
          </p:nvPr>
        </p:nvSpPr>
        <p:spPr>
          <a:xfrm>
            <a:off x="1541889" y="1372265"/>
            <a:ext cx="9603275" cy="4441512"/>
          </a:xfrm>
        </p:spPr>
        <p:txBody>
          <a:bodyPr>
            <a:normAutofit/>
          </a:bodyPr>
          <a:lstStyle/>
          <a:p>
            <a:pPr marL="0" indent="0">
              <a:buNone/>
            </a:pPr>
            <a:r>
              <a:rPr lang="en-US" b="1" i="0" dirty="0">
                <a:solidFill>
                  <a:srgbClr val="333333"/>
                </a:solidFill>
                <a:effectLst/>
                <a:latin typeface="inter-bold"/>
              </a:rPr>
              <a:t>1) By changing the sequence of the modifiers, method prototype is not changed in Java.</a:t>
            </a:r>
          </a:p>
          <a:p>
            <a:r>
              <a:rPr lang="en-US" b="1" i="0" dirty="0">
                <a:effectLst/>
                <a:latin typeface="inter-regular"/>
              </a:rPr>
              <a:t>static</a:t>
            </a: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marL="0" indent="0" algn="just">
              <a:buNone/>
            </a:pPr>
            <a:r>
              <a:rPr lang="en-US" b="1" i="0" dirty="0">
                <a:solidFill>
                  <a:srgbClr val="333333"/>
                </a:solidFill>
                <a:effectLst/>
                <a:latin typeface="inter-bold"/>
              </a:rPr>
              <a:t>2) The subscript notation in the Java array can be used after type, before the variable or  after the variable. </a:t>
            </a:r>
          </a:p>
          <a:p>
            <a:pPr algn="just"/>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r>
              <a:rPr lang="en-US" b="1" i="0" dirty="0">
                <a:solidFill>
                  <a:srgbClr val="333333"/>
                </a:solidFill>
                <a:effectLst/>
                <a:latin typeface="inter-bold"/>
              </a:rPr>
              <a:t>3) You can provide var-</a:t>
            </a:r>
            <a:r>
              <a:rPr lang="en-US" b="1" i="0" dirty="0" err="1">
                <a:solidFill>
                  <a:srgbClr val="333333"/>
                </a:solidFill>
                <a:effectLst/>
                <a:latin typeface="inter-bold"/>
              </a:rPr>
              <a:t>args</a:t>
            </a:r>
            <a:r>
              <a:rPr lang="en-US" b="1" i="0" dirty="0">
                <a:solidFill>
                  <a:srgbClr val="333333"/>
                </a:solidFill>
                <a:effectLst/>
                <a:latin typeface="inter-bold"/>
              </a:rPr>
              <a:t> support to the main() method by passing 3 ellipses (dots)</a:t>
            </a:r>
            <a:endParaRPr lang="en-US" b="0" i="0" dirty="0">
              <a:solidFill>
                <a:srgbClr val="000000"/>
              </a:solidFill>
              <a:effectLst/>
              <a:latin typeface="inter-regular"/>
            </a:endParaRPr>
          </a:p>
          <a:p>
            <a:pPr marL="0" indent="0">
              <a:buNone/>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marL="0" indent="0">
              <a:buNone/>
            </a:pPr>
            <a:endParaRPr lang="en-US" b="0" i="0" dirty="0">
              <a:solidFill>
                <a:srgbClr val="000000"/>
              </a:solidFill>
              <a:effectLst/>
              <a:latin typeface="inter-regular"/>
            </a:endParaRPr>
          </a:p>
          <a:p>
            <a:pPr marL="0" indent="0">
              <a:buNone/>
            </a:pPr>
            <a:endParaRPr lang="en-US" dirty="0"/>
          </a:p>
        </p:txBody>
      </p:sp>
    </p:spTree>
    <p:extLst>
      <p:ext uri="{BB962C8B-B14F-4D97-AF65-F5344CB8AC3E}">
        <p14:creationId xmlns:p14="http://schemas.microsoft.com/office/powerpoint/2010/main" val="401753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E72A-03C7-44D6-9906-04E9FE9AF0E9}"/>
              </a:ext>
            </a:extLst>
          </p:cNvPr>
          <p:cNvSpPr>
            <a:spLocks noGrp="1"/>
          </p:cNvSpPr>
          <p:nvPr>
            <p:ph type="title"/>
          </p:nvPr>
        </p:nvSpPr>
        <p:spPr/>
        <p:txBody>
          <a:bodyPr/>
          <a:lstStyle/>
          <a:p>
            <a:r>
              <a:rPr lang="en-US" b="0" i="0" dirty="0">
                <a:solidFill>
                  <a:srgbClr val="610B38"/>
                </a:solidFill>
                <a:effectLst/>
                <a:latin typeface="erdana"/>
              </a:rPr>
              <a:t>In how many ways we can write a Java program?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5A33413-B0DD-4DAB-A5A9-85D777D4E01B}"/>
              </a:ext>
            </a:extLst>
          </p:cNvPr>
          <p:cNvSpPr>
            <a:spLocks noGrp="1"/>
          </p:cNvSpPr>
          <p:nvPr>
            <p:ph idx="1"/>
          </p:nvPr>
        </p:nvSpPr>
        <p:spPr/>
        <p:txBody>
          <a:bodyPr/>
          <a:lstStyle/>
          <a:p>
            <a:pPr marL="0" indent="0">
              <a:buNone/>
            </a:pPr>
            <a:r>
              <a:rPr lang="en-US" b="1" i="0" dirty="0">
                <a:solidFill>
                  <a:srgbClr val="333333"/>
                </a:solidFill>
                <a:effectLst/>
                <a:latin typeface="inter-bold"/>
              </a:rPr>
              <a:t>4) Having a semicolon at the end of class is optional in Java.</a:t>
            </a:r>
          </a:p>
          <a:p>
            <a:pPr marL="0" indent="0" algn="just">
              <a:buNone/>
            </a:pPr>
            <a:r>
              <a:rPr lang="en-US" b="1" i="0" dirty="0">
                <a:effectLst/>
                <a:latin typeface="inter-regular"/>
              </a:rPr>
              <a:t>class</a:t>
            </a:r>
            <a:r>
              <a:rPr lang="en-US" b="0" i="0" dirty="0">
                <a:effectLst/>
                <a:latin typeface="inter-regular"/>
              </a:rPr>
              <a:t> A{  </a:t>
            </a:r>
          </a:p>
          <a:p>
            <a:pPr marL="0" indent="0" algn="just">
              <a:buNone/>
            </a:pPr>
            <a:r>
              <a:rPr lang="en-US" b="1" i="0" dirty="0">
                <a:effectLst/>
                <a:latin typeface="inter-regular"/>
              </a:rPr>
              <a:t>static</a:t>
            </a: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marL="0" indent="0" algn="just">
              <a:buNone/>
            </a:pPr>
            <a:r>
              <a:rPr lang="en-US" b="0" i="0" dirty="0" err="1">
                <a:effectLst/>
                <a:latin typeface="inter-regular"/>
              </a:rPr>
              <a:t>System.out.println</a:t>
            </a:r>
            <a:r>
              <a:rPr lang="en-US" b="0" i="0" dirty="0">
                <a:effectLst/>
                <a:latin typeface="inter-regular"/>
              </a:rPr>
              <a:t>("hello java4");  </a:t>
            </a:r>
          </a:p>
          <a:p>
            <a:pPr marL="0" indent="0" algn="just">
              <a:buNone/>
            </a:pPr>
            <a:r>
              <a:rPr lang="en-US" b="0" i="0" dirty="0">
                <a:effectLst/>
                <a:latin typeface="inter-regular"/>
              </a:rPr>
              <a:t>}  </a:t>
            </a:r>
          </a:p>
          <a:p>
            <a:pPr marL="0" indent="0" algn="just">
              <a:buNone/>
            </a:pPr>
            <a:r>
              <a:rPr lang="en-US" b="0" i="0" dirty="0">
                <a:effectLst/>
                <a:latin typeface="inter-regular"/>
              </a:rPr>
              <a:t>};  </a:t>
            </a:r>
          </a:p>
          <a:p>
            <a:pPr marL="0" indent="0">
              <a:buNone/>
            </a:pPr>
            <a:endParaRPr lang="en-US" dirty="0"/>
          </a:p>
        </p:txBody>
      </p:sp>
    </p:spTree>
    <p:extLst>
      <p:ext uri="{BB962C8B-B14F-4D97-AF65-F5344CB8AC3E}">
        <p14:creationId xmlns:p14="http://schemas.microsoft.com/office/powerpoint/2010/main" val="4255124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ECAA-419F-4E88-B494-5F2A2F77A385}"/>
              </a:ext>
            </a:extLst>
          </p:cNvPr>
          <p:cNvSpPr>
            <a:spLocks noGrp="1"/>
          </p:cNvSpPr>
          <p:nvPr>
            <p:ph type="title"/>
          </p:nvPr>
        </p:nvSpPr>
        <p:spPr/>
        <p:txBody>
          <a:bodyPr/>
          <a:lstStyle/>
          <a:p>
            <a:pPr algn="ctr"/>
            <a:r>
              <a:rPr lang="en-US" b="0" i="0" dirty="0">
                <a:effectLst/>
                <a:latin typeface="erdana"/>
              </a:rPr>
              <a:t>Valid Java main() method signature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33076514-A72C-4044-BB9D-9F0A029A122E}"/>
              </a:ext>
            </a:extLst>
          </p:cNvPr>
          <p:cNvSpPr>
            <a:spLocks noGrp="1"/>
          </p:cNvSpPr>
          <p:nvPr>
            <p:ph idx="1"/>
          </p:nvPr>
        </p:nvSpPr>
        <p:spPr/>
        <p:txBody>
          <a:bodyPr>
            <a:normAutofit fontScale="92500" lnSpcReduction="20000"/>
          </a:bodyPr>
          <a:lstStyle/>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static</a:t>
            </a: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final</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final</a:t>
            </a: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final</a:t>
            </a:r>
            <a:r>
              <a:rPr lang="en-US" b="0" i="0" dirty="0">
                <a:effectLst/>
                <a:latin typeface="inter-regular"/>
              </a:rPr>
              <a:t> </a:t>
            </a:r>
            <a:r>
              <a:rPr lang="en-US" b="1" i="0" dirty="0" err="1">
                <a:effectLst/>
                <a:latin typeface="inter-regular"/>
              </a:rPr>
              <a:t>strictfp</a:t>
            </a:r>
            <a:r>
              <a:rPr lang="en-US" b="0" i="0" dirty="0">
                <a:effectLst/>
                <a:latin typeface="inter-regular"/>
              </a:rPr>
              <a:t> </a:t>
            </a: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endParaRPr lang="en-US" dirty="0"/>
          </a:p>
        </p:txBody>
      </p:sp>
    </p:spTree>
    <p:extLst>
      <p:ext uri="{BB962C8B-B14F-4D97-AF65-F5344CB8AC3E}">
        <p14:creationId xmlns:p14="http://schemas.microsoft.com/office/powerpoint/2010/main" val="1282826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5A63-1946-4615-85ED-F372089A6DE1}"/>
              </a:ext>
            </a:extLst>
          </p:cNvPr>
          <p:cNvSpPr>
            <a:spLocks noGrp="1"/>
          </p:cNvSpPr>
          <p:nvPr>
            <p:ph type="title"/>
          </p:nvPr>
        </p:nvSpPr>
        <p:spPr/>
        <p:txBody>
          <a:bodyPr/>
          <a:lstStyle/>
          <a:p>
            <a:pPr algn="ctr"/>
            <a:r>
              <a:rPr lang="en-US" b="0" i="0" dirty="0">
                <a:effectLst/>
                <a:latin typeface="erdana"/>
              </a:rPr>
              <a:t>Invalid Java main() method signature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086A001F-484E-4A43-9F18-EFAA07EDF61F}"/>
              </a:ext>
            </a:extLst>
          </p:cNvPr>
          <p:cNvSpPr>
            <a:spLocks noGrp="1"/>
          </p:cNvSpPr>
          <p:nvPr>
            <p:ph idx="1"/>
          </p:nvPr>
        </p:nvSpPr>
        <p:spPr/>
        <p:txBody>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112612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AF4D-33A1-4B29-8C51-C6B2F1AF955C}"/>
              </a:ext>
            </a:extLst>
          </p:cNvPr>
          <p:cNvSpPr>
            <a:spLocks noGrp="1"/>
          </p:cNvSpPr>
          <p:nvPr>
            <p:ph type="title"/>
          </p:nvPr>
        </p:nvSpPr>
        <p:spPr/>
        <p:txBody>
          <a:bodyPr/>
          <a:lstStyle/>
          <a:p>
            <a:pPr algn="ctr"/>
            <a:r>
              <a:rPr lang="en-US" b="0" i="0" dirty="0">
                <a:effectLst/>
                <a:latin typeface="erdana"/>
              </a:rPr>
              <a:t>Internal Details of Hello Java Program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D4DC071-B431-4E19-A747-710EEA99B9D5}"/>
              </a:ext>
            </a:extLst>
          </p:cNvPr>
          <p:cNvSpPr>
            <a:spLocks noGrp="1"/>
          </p:cNvSpPr>
          <p:nvPr>
            <p:ph idx="1"/>
          </p:nvPr>
        </p:nvSpPr>
        <p:spPr>
          <a:xfrm>
            <a:off x="1451579" y="2015732"/>
            <a:ext cx="9603275" cy="3461769"/>
          </a:xfrm>
        </p:spPr>
        <p:txBody>
          <a:bodyPr/>
          <a:lstStyle/>
          <a:p>
            <a:r>
              <a:rPr lang="en-US" b="0" i="0" dirty="0">
                <a:solidFill>
                  <a:srgbClr val="610B38"/>
                </a:solidFill>
                <a:effectLst/>
                <a:latin typeface="erdana"/>
              </a:rPr>
              <a:t>What happens at compile time?</a:t>
            </a:r>
          </a:p>
          <a:p>
            <a:endParaRPr lang="en-US" dirty="0"/>
          </a:p>
        </p:txBody>
      </p:sp>
      <p:pic>
        <p:nvPicPr>
          <p:cNvPr id="6146" name="Picture 2" descr="compilation of simple java program">
            <a:extLst>
              <a:ext uri="{FF2B5EF4-FFF2-40B4-BE49-F238E27FC236}">
                <a16:creationId xmlns:a16="http://schemas.microsoft.com/office/drawing/2014/main" id="{BFDA8EB4-F721-4B9E-8B79-CCDA8BC84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246" y="2698221"/>
            <a:ext cx="6655153" cy="22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00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2943-D66B-4CEF-BC3F-4F19ED35D6BD}"/>
              </a:ext>
            </a:extLst>
          </p:cNvPr>
          <p:cNvSpPr>
            <a:spLocks noGrp="1"/>
          </p:cNvSpPr>
          <p:nvPr>
            <p:ph type="title"/>
          </p:nvPr>
        </p:nvSpPr>
        <p:spPr/>
        <p:txBody>
          <a:bodyPr/>
          <a:lstStyle/>
          <a:p>
            <a:r>
              <a:rPr lang="en-US" b="0" i="0" dirty="0">
                <a:effectLst/>
                <a:latin typeface="erdana"/>
              </a:rPr>
              <a:t>Internal Details of Hello Java Program</a:t>
            </a:r>
            <a:endParaRPr lang="en-US" dirty="0"/>
          </a:p>
        </p:txBody>
      </p:sp>
      <p:sp>
        <p:nvSpPr>
          <p:cNvPr id="3" name="Content Placeholder 2">
            <a:extLst>
              <a:ext uri="{FF2B5EF4-FFF2-40B4-BE49-F238E27FC236}">
                <a16:creationId xmlns:a16="http://schemas.microsoft.com/office/drawing/2014/main" id="{13803ADF-B854-4063-8C6F-9FC696810873}"/>
              </a:ext>
            </a:extLst>
          </p:cNvPr>
          <p:cNvSpPr>
            <a:spLocks noGrp="1"/>
          </p:cNvSpPr>
          <p:nvPr>
            <p:ph idx="1"/>
          </p:nvPr>
        </p:nvSpPr>
        <p:spPr>
          <a:xfrm>
            <a:off x="1451579" y="1839366"/>
            <a:ext cx="9603275" cy="3547957"/>
          </a:xfrm>
        </p:spPr>
        <p:txBody>
          <a:bodyPr/>
          <a:lstStyle/>
          <a:p>
            <a:r>
              <a:rPr lang="en-US" b="0" i="0" dirty="0">
                <a:solidFill>
                  <a:srgbClr val="610B38"/>
                </a:solidFill>
                <a:effectLst/>
                <a:latin typeface="erdana"/>
              </a:rPr>
              <a:t>What happens at runtime?</a:t>
            </a:r>
          </a:p>
          <a:p>
            <a:endParaRPr lang="en-US" dirty="0"/>
          </a:p>
        </p:txBody>
      </p:sp>
      <p:pic>
        <p:nvPicPr>
          <p:cNvPr id="7170" name="Picture 2" descr="Java Runtime Processing">
            <a:extLst>
              <a:ext uri="{FF2B5EF4-FFF2-40B4-BE49-F238E27FC236}">
                <a16:creationId xmlns:a16="http://schemas.microsoft.com/office/drawing/2014/main" id="{5E63425B-E618-42A8-B5FE-968297D06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819" y="2132595"/>
            <a:ext cx="2130425" cy="325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33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948E-5D0A-4B8B-B6A0-9C29E406B7F6}"/>
              </a:ext>
            </a:extLst>
          </p:cNvPr>
          <p:cNvSpPr>
            <a:spLocks noGrp="1"/>
          </p:cNvSpPr>
          <p:nvPr>
            <p:ph type="title"/>
          </p:nvPr>
        </p:nvSpPr>
        <p:spPr/>
        <p:txBody>
          <a:bodyPr/>
          <a:lstStyle/>
          <a:p>
            <a:pPr algn="ctr"/>
            <a:r>
              <a:rPr lang="en-US" b="0" i="0" dirty="0">
                <a:effectLst/>
                <a:latin typeface="erdana"/>
              </a:rPr>
              <a:t>Internal Details of Hello Java Program</a:t>
            </a:r>
            <a:endParaRPr lang="en-US" dirty="0"/>
          </a:p>
        </p:txBody>
      </p:sp>
      <p:sp>
        <p:nvSpPr>
          <p:cNvPr id="3" name="Content Placeholder 2">
            <a:extLst>
              <a:ext uri="{FF2B5EF4-FFF2-40B4-BE49-F238E27FC236}">
                <a16:creationId xmlns:a16="http://schemas.microsoft.com/office/drawing/2014/main" id="{7B389C6D-33B9-4345-80DE-A9501BC9EC38}"/>
              </a:ext>
            </a:extLst>
          </p:cNvPr>
          <p:cNvSpPr>
            <a:spLocks noGrp="1"/>
          </p:cNvSpPr>
          <p:nvPr>
            <p:ph idx="1"/>
          </p:nvPr>
        </p:nvSpPr>
        <p:spPr/>
        <p:txBody>
          <a:bodyPr/>
          <a:lstStyle/>
          <a:p>
            <a:pPr algn="just"/>
            <a:r>
              <a:rPr lang="en-US" b="1" i="0" dirty="0" err="1">
                <a:solidFill>
                  <a:srgbClr val="333333"/>
                </a:solidFill>
                <a:effectLst/>
                <a:latin typeface="inter-bold"/>
              </a:rPr>
              <a:t>Classloader</a:t>
            </a:r>
            <a:r>
              <a:rPr lang="en-US" b="1" i="0" dirty="0">
                <a:solidFill>
                  <a:srgbClr val="333333"/>
                </a:solidFill>
                <a:effectLst/>
                <a:latin typeface="inter-bold"/>
              </a:rPr>
              <a:t>:</a:t>
            </a:r>
            <a:r>
              <a:rPr lang="en-US" b="0" i="0" dirty="0">
                <a:solidFill>
                  <a:srgbClr val="333333"/>
                </a:solidFill>
                <a:effectLst/>
                <a:latin typeface="inter-regular"/>
              </a:rPr>
              <a:t> It is the subsystem of JVM that is used to load class files.</a:t>
            </a:r>
            <a:endParaRPr lang="en-US" b="1" i="0" dirty="0">
              <a:solidFill>
                <a:srgbClr val="333333"/>
              </a:solidFill>
              <a:effectLst/>
              <a:latin typeface="inter-bold"/>
            </a:endParaRPr>
          </a:p>
          <a:p>
            <a:pPr algn="just"/>
            <a:r>
              <a:rPr lang="en-US" b="1" i="0" dirty="0">
                <a:solidFill>
                  <a:srgbClr val="333333"/>
                </a:solidFill>
                <a:effectLst/>
                <a:latin typeface="inter-bold"/>
              </a:rPr>
              <a:t>Bytecode Verifier:</a:t>
            </a:r>
            <a:r>
              <a:rPr lang="en-US" b="0" i="0" dirty="0">
                <a:solidFill>
                  <a:srgbClr val="333333"/>
                </a:solidFill>
                <a:effectLst/>
                <a:latin typeface="inter-regular"/>
              </a:rPr>
              <a:t> Checks the code fragments for illegal code that can violate access rights to objects.</a:t>
            </a:r>
          </a:p>
          <a:p>
            <a:pPr algn="just"/>
            <a:r>
              <a:rPr lang="en-US" b="1" i="0" dirty="0">
                <a:solidFill>
                  <a:srgbClr val="333333"/>
                </a:solidFill>
                <a:effectLst/>
                <a:latin typeface="inter-bold"/>
              </a:rPr>
              <a:t>Interpreter:</a:t>
            </a:r>
            <a:r>
              <a:rPr lang="en-US" b="0" i="0" dirty="0">
                <a:solidFill>
                  <a:srgbClr val="333333"/>
                </a:solidFill>
                <a:effectLst/>
                <a:latin typeface="inter-regular"/>
              </a:rPr>
              <a:t> Read bytecode stream then execute the instructions.</a:t>
            </a:r>
          </a:p>
          <a:p>
            <a:pPr marL="0" indent="0">
              <a:buNone/>
            </a:pPr>
            <a:r>
              <a:rPr lang="en-US" sz="3200" b="0" i="0" dirty="0">
                <a:effectLst/>
                <a:latin typeface="erdana"/>
              </a:rPr>
              <a:t>Q) Can you save a Java source file by another name than the class name?</a:t>
            </a:r>
          </a:p>
          <a:p>
            <a:endParaRPr lang="en-US" dirty="0"/>
          </a:p>
        </p:txBody>
      </p:sp>
    </p:spTree>
    <p:extLst>
      <p:ext uri="{BB962C8B-B14F-4D97-AF65-F5344CB8AC3E}">
        <p14:creationId xmlns:p14="http://schemas.microsoft.com/office/powerpoint/2010/main" val="1687459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0383-2217-4FDF-9766-654E745695D1}"/>
              </a:ext>
            </a:extLst>
          </p:cNvPr>
          <p:cNvSpPr>
            <a:spLocks noGrp="1"/>
          </p:cNvSpPr>
          <p:nvPr>
            <p:ph type="title"/>
          </p:nvPr>
        </p:nvSpPr>
        <p:spPr/>
        <p:txBody>
          <a:bodyPr>
            <a:normAutofit fontScale="90000"/>
          </a:bodyPr>
          <a:lstStyle/>
          <a:p>
            <a:r>
              <a:rPr lang="en-US" b="0" i="0" dirty="0">
                <a:effectLst/>
                <a:latin typeface="erdana"/>
              </a:rPr>
              <a:t>Q) Can you save a Java source file by another name than the class name?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1A70D2CC-9258-462D-B171-D91D7C74F8AB}"/>
              </a:ext>
            </a:extLst>
          </p:cNvPr>
          <p:cNvSpPr>
            <a:spLocks noGrp="1"/>
          </p:cNvSpPr>
          <p:nvPr>
            <p:ph idx="1"/>
          </p:nvPr>
        </p:nvSpPr>
        <p:spPr/>
        <p:txBody>
          <a:bodyPr/>
          <a:lstStyle/>
          <a:p>
            <a:r>
              <a:rPr lang="en-US" b="0" i="0" dirty="0">
                <a:solidFill>
                  <a:srgbClr val="333333"/>
                </a:solidFill>
                <a:effectLst/>
                <a:latin typeface="inter-regular"/>
              </a:rPr>
              <a:t>Yes, if the class is not public. </a:t>
            </a:r>
          </a:p>
          <a:p>
            <a:endParaRPr lang="en-US" dirty="0"/>
          </a:p>
        </p:txBody>
      </p:sp>
      <p:pic>
        <p:nvPicPr>
          <p:cNvPr id="9218" name="Picture 2" descr="how to save simple java program by another name">
            <a:extLst>
              <a:ext uri="{FF2B5EF4-FFF2-40B4-BE49-F238E27FC236}">
                <a16:creationId xmlns:a16="http://schemas.microsoft.com/office/drawing/2014/main" id="{196F56DB-D285-46BB-B825-9D967CB42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933" y="2460977"/>
            <a:ext cx="8455378" cy="316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76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57C2-90CF-4C5C-8DC7-B8218ECA2E1D}"/>
              </a:ext>
            </a:extLst>
          </p:cNvPr>
          <p:cNvSpPr>
            <a:spLocks noGrp="1"/>
          </p:cNvSpPr>
          <p:nvPr>
            <p:ph type="title"/>
          </p:nvPr>
        </p:nvSpPr>
        <p:spPr>
          <a:xfrm>
            <a:off x="1451579" y="217498"/>
            <a:ext cx="9603275" cy="809792"/>
          </a:xfrm>
        </p:spPr>
        <p:txBody>
          <a:bodyPr>
            <a:normAutofit fontScale="90000"/>
          </a:bodyPr>
          <a:lstStyle/>
          <a:p>
            <a:pPr algn="ctr"/>
            <a:r>
              <a:rPr lang="en-US" b="0" i="0" dirty="0">
                <a:solidFill>
                  <a:srgbClr val="610B38"/>
                </a:solidFill>
                <a:effectLst/>
                <a:latin typeface="erdana"/>
              </a:rPr>
              <a:t> JDK, JRE, and JVM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649C9AAA-F216-4789-B0A3-DCFE8ECD9253}"/>
              </a:ext>
            </a:extLst>
          </p:cNvPr>
          <p:cNvSpPr>
            <a:spLocks noGrp="1"/>
          </p:cNvSpPr>
          <p:nvPr>
            <p:ph idx="1"/>
          </p:nvPr>
        </p:nvSpPr>
        <p:spPr>
          <a:xfrm>
            <a:off x="1027289" y="759930"/>
            <a:ext cx="10837333" cy="5338139"/>
          </a:xfrm>
        </p:spPr>
        <p:txBody>
          <a:bodyPr>
            <a:normAutofit/>
          </a:bodyPr>
          <a:lstStyle/>
          <a:p>
            <a:pPr marL="0" indent="0">
              <a:buNone/>
            </a:pPr>
            <a:r>
              <a:rPr lang="en-US" sz="2800" b="0" i="0" dirty="0">
                <a:solidFill>
                  <a:srgbClr val="610B4B"/>
                </a:solidFill>
                <a:effectLst/>
                <a:latin typeface="erdana"/>
              </a:rPr>
              <a:t>JVM</a:t>
            </a:r>
          </a:p>
          <a:p>
            <a:r>
              <a:rPr lang="en-US" b="0" i="0" dirty="0">
                <a:solidFill>
                  <a:srgbClr val="333333"/>
                </a:solidFill>
                <a:effectLst/>
                <a:latin typeface="inter-regular"/>
              </a:rPr>
              <a:t>JVM (Java Virtual Machine) is an abstract machine. It is called a virtual machine because it doesn't physically exist. </a:t>
            </a:r>
          </a:p>
          <a:p>
            <a:r>
              <a:rPr lang="en-US" b="0" i="0" dirty="0">
                <a:solidFill>
                  <a:srgbClr val="333333"/>
                </a:solidFill>
                <a:effectLst/>
                <a:latin typeface="inter-regular"/>
              </a:rPr>
              <a:t>It is a specification that provides a runtime environment in which Java bytecode can be executed. </a:t>
            </a:r>
          </a:p>
          <a:p>
            <a:r>
              <a:rPr lang="en-US" b="0" i="0" dirty="0">
                <a:solidFill>
                  <a:srgbClr val="333333"/>
                </a:solidFill>
                <a:effectLst/>
                <a:latin typeface="inter-regular"/>
              </a:rPr>
              <a:t>It can also run those programs which are written in other languages and compiled to Java bytecode.</a:t>
            </a:r>
          </a:p>
          <a:p>
            <a:pPr marL="0" indent="0">
              <a:buNone/>
            </a:pPr>
            <a:r>
              <a:rPr lang="en-US" b="1" i="0" dirty="0">
                <a:solidFill>
                  <a:srgbClr val="333333"/>
                </a:solidFill>
                <a:effectLst/>
                <a:latin typeface="inter-regular"/>
              </a:rPr>
              <a:t>    The JVM performs the following main tasks:</a:t>
            </a:r>
          </a:p>
          <a:p>
            <a:pPr algn="just">
              <a:buFont typeface="Arial" panose="020B0604020202020204" pitchFamily="34" charset="0"/>
              <a:buChar char="•"/>
            </a:pPr>
            <a:r>
              <a:rPr lang="fr-FR" b="0" i="0" dirty="0" err="1">
                <a:solidFill>
                  <a:srgbClr val="000000"/>
                </a:solidFill>
                <a:effectLst/>
                <a:latin typeface="inter-regular"/>
              </a:rPr>
              <a:t>Loads</a:t>
            </a:r>
            <a:r>
              <a:rPr lang="fr-FR" b="0" i="0" dirty="0">
                <a:solidFill>
                  <a:srgbClr val="000000"/>
                </a:solidFill>
                <a:effectLst/>
                <a:latin typeface="inter-regular"/>
              </a:rPr>
              <a:t> code</a:t>
            </a:r>
          </a:p>
          <a:p>
            <a:pPr algn="just">
              <a:buFont typeface="Arial" panose="020B0604020202020204" pitchFamily="34" charset="0"/>
              <a:buChar char="•"/>
            </a:pPr>
            <a:r>
              <a:rPr lang="fr-FR" b="0" i="0" dirty="0" err="1">
                <a:solidFill>
                  <a:srgbClr val="000000"/>
                </a:solidFill>
                <a:effectLst/>
                <a:latin typeface="inter-regular"/>
              </a:rPr>
              <a:t>Verifies</a:t>
            </a:r>
            <a:r>
              <a:rPr lang="fr-FR" b="0" i="0" dirty="0">
                <a:solidFill>
                  <a:srgbClr val="000000"/>
                </a:solidFill>
                <a:effectLst/>
                <a:latin typeface="inter-regular"/>
              </a:rPr>
              <a:t> code</a:t>
            </a:r>
          </a:p>
          <a:p>
            <a:pPr algn="just">
              <a:buFont typeface="Arial" panose="020B0604020202020204" pitchFamily="34" charset="0"/>
              <a:buChar char="•"/>
            </a:pPr>
            <a:r>
              <a:rPr lang="fr-FR" b="0" i="0" dirty="0" err="1">
                <a:solidFill>
                  <a:srgbClr val="000000"/>
                </a:solidFill>
                <a:effectLst/>
                <a:latin typeface="inter-regular"/>
              </a:rPr>
              <a:t>Executes</a:t>
            </a:r>
            <a:r>
              <a:rPr lang="fr-FR" b="0" i="0" dirty="0">
                <a:solidFill>
                  <a:srgbClr val="000000"/>
                </a:solidFill>
                <a:effectLst/>
                <a:latin typeface="inter-regular"/>
              </a:rPr>
              <a:t> code</a:t>
            </a:r>
          </a:p>
          <a:p>
            <a:pPr algn="just">
              <a:buFont typeface="Arial" panose="020B0604020202020204" pitchFamily="34" charset="0"/>
              <a:buChar char="•"/>
            </a:pPr>
            <a:r>
              <a:rPr lang="fr-FR" b="0" i="0" dirty="0" err="1">
                <a:solidFill>
                  <a:srgbClr val="000000"/>
                </a:solidFill>
                <a:effectLst/>
                <a:latin typeface="inter-regular"/>
              </a:rPr>
              <a:t>Provides</a:t>
            </a:r>
            <a:r>
              <a:rPr lang="fr-FR" b="0" i="0" dirty="0">
                <a:solidFill>
                  <a:srgbClr val="000000"/>
                </a:solidFill>
                <a:effectLst/>
                <a:latin typeface="inter-regular"/>
              </a:rPr>
              <a:t> runtime </a:t>
            </a:r>
            <a:r>
              <a:rPr lang="fr-FR" b="0" i="0" dirty="0" err="1">
                <a:solidFill>
                  <a:srgbClr val="000000"/>
                </a:solidFill>
                <a:effectLst/>
                <a:latin typeface="inter-regular"/>
              </a:rPr>
              <a:t>environment</a:t>
            </a:r>
            <a:endParaRPr lang="fr-FR"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58317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CF0D-A1BC-49E6-BF58-A3C22D45F25E}"/>
              </a:ext>
            </a:extLst>
          </p:cNvPr>
          <p:cNvSpPr>
            <a:spLocks noGrp="1"/>
          </p:cNvSpPr>
          <p:nvPr>
            <p:ph type="title"/>
          </p:nvPr>
        </p:nvSpPr>
        <p:spPr>
          <a:xfrm>
            <a:off x="589844" y="682536"/>
            <a:ext cx="10515600" cy="1457149"/>
          </a:xfrm>
        </p:spPr>
        <p:txBody>
          <a:bodyPr/>
          <a:lstStyle/>
          <a:p>
            <a:pPr algn="ctr"/>
            <a:r>
              <a:rPr lang="en-US" dirty="0"/>
              <a:t>History of java</a:t>
            </a:r>
          </a:p>
        </p:txBody>
      </p:sp>
      <p:sp>
        <p:nvSpPr>
          <p:cNvPr id="3" name="Content Placeholder 2">
            <a:extLst>
              <a:ext uri="{FF2B5EF4-FFF2-40B4-BE49-F238E27FC236}">
                <a16:creationId xmlns:a16="http://schemas.microsoft.com/office/drawing/2014/main" id="{AF4EF125-C80A-40F3-88B6-D8A4F6D1583D}"/>
              </a:ext>
            </a:extLst>
          </p:cNvPr>
          <p:cNvSpPr>
            <a:spLocks noGrp="1"/>
          </p:cNvSpPr>
          <p:nvPr>
            <p:ph idx="1"/>
          </p:nvPr>
        </p:nvSpPr>
        <p:spPr>
          <a:xfrm>
            <a:off x="400756" y="1411111"/>
            <a:ext cx="11390488" cy="5301016"/>
          </a:xfrm>
        </p:spPr>
        <p:txBody>
          <a:bodyPr>
            <a:normAutofit/>
          </a:bodyPr>
          <a:lstStyle/>
          <a:p>
            <a:r>
              <a:rPr lang="en-US" b="0" i="0" dirty="0">
                <a:solidFill>
                  <a:srgbClr val="333333"/>
                </a:solidFill>
                <a:effectLst/>
                <a:latin typeface="inter-regular"/>
              </a:rPr>
              <a:t>1) </a:t>
            </a:r>
            <a:r>
              <a:rPr lang="en-US" b="1" i="0" u="none" strike="noStrike" dirty="0">
                <a:solidFill>
                  <a:srgbClr val="008000"/>
                </a:solidFill>
                <a:effectLst/>
                <a:latin typeface="inter-bold"/>
                <a:hlinkClick r:id="rId3"/>
              </a:rPr>
              <a:t>James Gosling</a:t>
            </a:r>
            <a:r>
              <a:rPr lang="en-US" b="1" i="0" dirty="0">
                <a:solidFill>
                  <a:srgbClr val="333333"/>
                </a:solidFill>
                <a:effectLst/>
                <a:latin typeface="inter-bold"/>
              </a:rPr>
              <a:t>, Mike Sheridan</a:t>
            </a:r>
            <a:r>
              <a:rPr lang="en-US" b="0" i="0" dirty="0">
                <a:solidFill>
                  <a:srgbClr val="333333"/>
                </a:solidFill>
                <a:effectLst/>
                <a:latin typeface="inter-regular"/>
              </a:rPr>
              <a:t>, and </a:t>
            </a:r>
            <a:r>
              <a:rPr lang="en-US" b="1" i="0" dirty="0">
                <a:solidFill>
                  <a:srgbClr val="333333"/>
                </a:solidFill>
                <a:effectLst/>
                <a:latin typeface="inter-bold"/>
              </a:rPr>
              <a:t>Patrick Naughton</a:t>
            </a:r>
            <a:r>
              <a:rPr lang="en-US" b="0" i="0" dirty="0">
                <a:solidFill>
                  <a:srgbClr val="333333"/>
                </a:solidFill>
                <a:effectLst/>
                <a:latin typeface="inter-regular"/>
              </a:rPr>
              <a:t> initiated the Java language project in June 1991. The small team of sun engineers called </a:t>
            </a:r>
            <a:r>
              <a:rPr lang="en-US" b="1" i="0" dirty="0">
                <a:solidFill>
                  <a:srgbClr val="333333"/>
                </a:solidFill>
                <a:effectLst/>
                <a:latin typeface="inter-bold"/>
              </a:rPr>
              <a:t>Green Team</a:t>
            </a:r>
            <a:r>
              <a:rPr lang="en-US" b="0" i="0" dirty="0">
                <a:solidFill>
                  <a:srgbClr val="333333"/>
                </a:solidFill>
                <a:effectLst/>
                <a:latin typeface="inter-regular"/>
              </a:rPr>
              <a:t>.</a:t>
            </a:r>
          </a:p>
          <a:p>
            <a:r>
              <a:rPr lang="en-US" b="0" i="0" dirty="0">
                <a:solidFill>
                  <a:srgbClr val="333333"/>
                </a:solidFill>
                <a:effectLst/>
                <a:latin typeface="inter-regular"/>
              </a:rPr>
              <a:t>Initially it was designed for small, </a:t>
            </a:r>
            <a:r>
              <a:rPr lang="en-US" b="0" i="0" u="none" strike="noStrike" dirty="0">
                <a:solidFill>
                  <a:srgbClr val="008000"/>
                </a:solidFill>
                <a:effectLst/>
                <a:latin typeface="inter-regular"/>
                <a:hlinkClick r:id="rId4"/>
              </a:rPr>
              <a:t>embedded systems</a:t>
            </a:r>
            <a:r>
              <a:rPr lang="en-US" b="0" i="0" dirty="0">
                <a:solidFill>
                  <a:srgbClr val="333333"/>
                </a:solidFill>
                <a:effectLst/>
                <a:latin typeface="inter-regular"/>
              </a:rPr>
              <a:t> in electronic appliances like set-top boxes.</a:t>
            </a:r>
          </a:p>
          <a:p>
            <a:r>
              <a:rPr lang="en-US" b="0" i="0" dirty="0">
                <a:solidFill>
                  <a:srgbClr val="333333"/>
                </a:solidFill>
                <a:effectLst/>
                <a:latin typeface="inter-regular"/>
              </a:rPr>
              <a:t>Firstly, it was called </a:t>
            </a:r>
            <a:r>
              <a:rPr lang="en-US" b="1" i="0" dirty="0">
                <a:solidFill>
                  <a:srgbClr val="333333"/>
                </a:solidFill>
                <a:effectLst/>
                <a:latin typeface="inter-bold"/>
              </a:rPr>
              <a:t>"</a:t>
            </a:r>
            <a:r>
              <a:rPr lang="en-US" b="1" i="0" dirty="0" err="1">
                <a:solidFill>
                  <a:srgbClr val="333333"/>
                </a:solidFill>
                <a:effectLst/>
                <a:latin typeface="inter-bold"/>
              </a:rPr>
              <a:t>Greentalk</a:t>
            </a:r>
            <a:r>
              <a:rPr lang="en-US" b="1" i="0" dirty="0">
                <a:solidFill>
                  <a:srgbClr val="333333"/>
                </a:solidFill>
                <a:effectLst/>
                <a:latin typeface="inter-bold"/>
              </a:rPr>
              <a:t>"</a:t>
            </a:r>
            <a:r>
              <a:rPr lang="en-US" b="0" i="0" dirty="0">
                <a:solidFill>
                  <a:srgbClr val="333333"/>
                </a:solidFill>
                <a:effectLst/>
                <a:latin typeface="inter-regular"/>
              </a:rPr>
              <a:t> by James Gosling, and the file extension was .</a:t>
            </a:r>
            <a:r>
              <a:rPr lang="en-US" b="0" i="0" dirty="0" err="1">
                <a:solidFill>
                  <a:srgbClr val="333333"/>
                </a:solidFill>
                <a:effectLst/>
                <a:latin typeface="inter-regular"/>
              </a:rPr>
              <a:t>gt.</a:t>
            </a:r>
            <a:endParaRPr lang="en-US" b="0" i="0" dirty="0">
              <a:solidFill>
                <a:srgbClr val="333333"/>
              </a:solidFill>
              <a:effectLst/>
              <a:latin typeface="inter-regular"/>
            </a:endParaRPr>
          </a:p>
          <a:p>
            <a:r>
              <a:rPr lang="en-US" b="0" i="0" dirty="0">
                <a:solidFill>
                  <a:srgbClr val="333333"/>
                </a:solidFill>
                <a:effectLst/>
                <a:latin typeface="inter-regular"/>
              </a:rPr>
              <a:t> After that, it was called </a:t>
            </a:r>
            <a:r>
              <a:rPr lang="en-US" b="1" i="0" dirty="0">
                <a:solidFill>
                  <a:srgbClr val="333333"/>
                </a:solidFill>
                <a:effectLst/>
                <a:latin typeface="inter-bold"/>
              </a:rPr>
              <a:t>Oak</a:t>
            </a:r>
            <a:r>
              <a:rPr lang="en-US" b="0" i="0" dirty="0">
                <a:solidFill>
                  <a:srgbClr val="333333"/>
                </a:solidFill>
                <a:effectLst/>
                <a:latin typeface="inter-regular"/>
              </a:rPr>
              <a:t> and was developed as a part of the Green project.</a:t>
            </a:r>
          </a:p>
          <a:p>
            <a:r>
              <a:rPr lang="en-US" b="0" i="0" dirty="0">
                <a:solidFill>
                  <a:srgbClr val="333333"/>
                </a:solidFill>
                <a:effectLst/>
                <a:latin typeface="inter-regular"/>
              </a:rPr>
              <a:t>In 1995, Oak was renamed as </a:t>
            </a:r>
            <a:r>
              <a:rPr lang="en-US" b="1" i="0" dirty="0">
                <a:solidFill>
                  <a:srgbClr val="333333"/>
                </a:solidFill>
                <a:effectLst/>
                <a:latin typeface="inter-bold"/>
              </a:rPr>
              <a:t>"Java"</a:t>
            </a:r>
            <a:r>
              <a:rPr lang="en-US" b="0" i="0" dirty="0">
                <a:solidFill>
                  <a:srgbClr val="333333"/>
                </a:solidFill>
                <a:effectLst/>
                <a:latin typeface="inter-regular"/>
              </a:rPr>
              <a:t> because it was already a trademark by Oak Technologies.</a:t>
            </a:r>
          </a:p>
          <a:p>
            <a:r>
              <a:rPr lang="en-US" b="0" i="0" dirty="0">
                <a:solidFill>
                  <a:srgbClr val="333333"/>
                </a:solidFill>
                <a:effectLst/>
                <a:latin typeface="inter-regular"/>
              </a:rPr>
              <a:t>Initially developed by James Gosling at </a:t>
            </a:r>
            <a:r>
              <a:rPr lang="en-US" b="0" i="0" u="none" strike="noStrike" dirty="0">
                <a:solidFill>
                  <a:srgbClr val="008000"/>
                </a:solidFill>
                <a:effectLst/>
                <a:latin typeface="inter-regular"/>
                <a:hlinkClick r:id="rId5"/>
              </a:rPr>
              <a:t>Sun Microsystems</a:t>
            </a:r>
            <a:r>
              <a:rPr lang="en-US" b="0" i="0" dirty="0">
                <a:solidFill>
                  <a:srgbClr val="333333"/>
                </a:solidFill>
                <a:effectLst/>
                <a:latin typeface="inter-regular"/>
              </a:rPr>
              <a:t> (which is now a subsidiary of Oracle Corporation) and released in 1995.</a:t>
            </a:r>
          </a:p>
          <a:p>
            <a:r>
              <a:rPr lang="en-US" b="0" i="0" dirty="0">
                <a:solidFill>
                  <a:srgbClr val="333333"/>
                </a:solidFill>
                <a:effectLst/>
                <a:latin typeface="inter-regular"/>
              </a:rPr>
              <a:t> JDK 1.0 was released on January 23, 1996.</a:t>
            </a:r>
            <a:endParaRPr lang="en-US" dirty="0"/>
          </a:p>
        </p:txBody>
      </p:sp>
      <p:pic>
        <p:nvPicPr>
          <p:cNvPr id="4" name="Picture 2" descr="C:\Users\parul\Desktop\Registered Logosd.png">
            <a:extLst>
              <a:ext uri="{FF2B5EF4-FFF2-40B4-BE49-F238E27FC236}">
                <a16:creationId xmlns:a16="http://schemas.microsoft.com/office/drawing/2014/main" id="{997D79F4-842F-F58C-0E4F-C72288FC38EA}"/>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9409994" y="24541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89989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F72-569E-4768-B13E-4E253CEB5149}"/>
              </a:ext>
            </a:extLst>
          </p:cNvPr>
          <p:cNvSpPr>
            <a:spLocks noGrp="1"/>
          </p:cNvSpPr>
          <p:nvPr>
            <p:ph type="title"/>
          </p:nvPr>
        </p:nvSpPr>
        <p:spPr/>
        <p:txBody>
          <a:bodyPr/>
          <a:lstStyle/>
          <a:p>
            <a:pPr algn="ctr"/>
            <a:r>
              <a:rPr lang="en-US" b="0" i="0" dirty="0">
                <a:solidFill>
                  <a:srgbClr val="333333"/>
                </a:solidFill>
                <a:effectLst/>
                <a:latin typeface="inter-regular"/>
              </a:rPr>
              <a:t> Java Runtime Environment</a:t>
            </a:r>
            <a:endParaRPr lang="en-US" dirty="0"/>
          </a:p>
        </p:txBody>
      </p:sp>
      <p:sp>
        <p:nvSpPr>
          <p:cNvPr id="3" name="Content Placeholder 2">
            <a:extLst>
              <a:ext uri="{FF2B5EF4-FFF2-40B4-BE49-F238E27FC236}">
                <a16:creationId xmlns:a16="http://schemas.microsoft.com/office/drawing/2014/main" id="{70ADD5A3-3AB9-471E-AE79-EA97D6195C23}"/>
              </a:ext>
            </a:extLst>
          </p:cNvPr>
          <p:cNvSpPr>
            <a:spLocks noGrp="1"/>
          </p:cNvSpPr>
          <p:nvPr>
            <p:ph idx="1"/>
          </p:nvPr>
        </p:nvSpPr>
        <p:spPr>
          <a:xfrm>
            <a:off x="1451579" y="1329136"/>
            <a:ext cx="9603275" cy="5297442"/>
          </a:xfrm>
        </p:spPr>
        <p:txBody>
          <a:bodyPr/>
          <a:lstStyle/>
          <a:p>
            <a:r>
              <a:rPr lang="en-US" sz="2800" b="0" i="0" dirty="0">
                <a:solidFill>
                  <a:srgbClr val="610B4B"/>
                </a:solidFill>
                <a:effectLst/>
                <a:latin typeface="erdana"/>
              </a:rPr>
              <a:t>JRE</a:t>
            </a:r>
          </a:p>
          <a:p>
            <a:r>
              <a:rPr lang="en-US" b="0" i="0" dirty="0">
                <a:solidFill>
                  <a:srgbClr val="333333"/>
                </a:solidFill>
                <a:effectLst/>
                <a:latin typeface="inter-regular"/>
              </a:rPr>
              <a:t>JRE is an acronym for Java Runtime Environment.  The Java Runtime Environment is a set of software tools which are used for developing Java applications. </a:t>
            </a:r>
          </a:p>
          <a:p>
            <a:r>
              <a:rPr lang="en-US" b="0" i="0" dirty="0">
                <a:solidFill>
                  <a:srgbClr val="333333"/>
                </a:solidFill>
                <a:effectLst/>
                <a:latin typeface="inter-regular"/>
              </a:rPr>
              <a:t>It is used to provide the runtime environment. </a:t>
            </a:r>
          </a:p>
          <a:p>
            <a:r>
              <a:rPr lang="en-US" b="0" i="0" dirty="0">
                <a:solidFill>
                  <a:srgbClr val="333333"/>
                </a:solidFill>
                <a:effectLst/>
                <a:latin typeface="inter-regular"/>
              </a:rPr>
              <a:t>It is the implementation of JVM. It physically exists. It contains a set of libraries + other files that JVM uses at runtime.</a:t>
            </a:r>
            <a:endParaRPr lang="en-US" dirty="0"/>
          </a:p>
        </p:txBody>
      </p:sp>
      <p:pic>
        <p:nvPicPr>
          <p:cNvPr id="10242" name="Picture 2" descr="JRE">
            <a:extLst>
              <a:ext uri="{FF2B5EF4-FFF2-40B4-BE49-F238E27FC236}">
                <a16:creationId xmlns:a16="http://schemas.microsoft.com/office/drawing/2014/main" id="{666E40E4-D926-4D35-A7CE-4F1BAEA0D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102" y="4107522"/>
            <a:ext cx="7091009" cy="284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30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9040-9817-45A4-9286-7609FD4089F5}"/>
              </a:ext>
            </a:extLst>
          </p:cNvPr>
          <p:cNvSpPr>
            <a:spLocks noGrp="1"/>
          </p:cNvSpPr>
          <p:nvPr>
            <p:ph type="title"/>
          </p:nvPr>
        </p:nvSpPr>
        <p:spPr/>
        <p:txBody>
          <a:bodyPr/>
          <a:lstStyle/>
          <a:p>
            <a:pPr algn="ctr"/>
            <a:r>
              <a:rPr lang="en-US" b="0" i="0" dirty="0">
                <a:effectLst/>
                <a:latin typeface="inter-regular"/>
              </a:rPr>
              <a:t>Java Development Kit</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C086CA7-9611-4CE0-B81B-5E54E257F6B0}"/>
              </a:ext>
            </a:extLst>
          </p:cNvPr>
          <p:cNvSpPr>
            <a:spLocks noGrp="1"/>
          </p:cNvSpPr>
          <p:nvPr>
            <p:ph idx="1"/>
          </p:nvPr>
        </p:nvSpPr>
        <p:spPr>
          <a:xfrm>
            <a:off x="1451579" y="2015732"/>
            <a:ext cx="9603275" cy="4746312"/>
          </a:xfrm>
        </p:spPr>
        <p:txBody>
          <a:bodyPr/>
          <a:lstStyle/>
          <a:p>
            <a:r>
              <a:rPr lang="en-US" b="0" i="0" dirty="0">
                <a:solidFill>
                  <a:srgbClr val="333333"/>
                </a:solidFill>
                <a:effectLst/>
                <a:latin typeface="inter-regular"/>
              </a:rPr>
              <a:t>JDK is an acronym for Java Development Kit. </a:t>
            </a:r>
          </a:p>
          <a:p>
            <a:r>
              <a:rPr lang="en-US" b="0" i="0" dirty="0">
                <a:solidFill>
                  <a:srgbClr val="333333"/>
                </a:solidFill>
                <a:effectLst/>
                <a:latin typeface="inter-regular"/>
              </a:rPr>
              <a:t>The Java Development Kit (JDK) is a software development environment which is used to develop Java applications and </a:t>
            </a:r>
            <a:r>
              <a:rPr lang="en-US" b="0" i="0" u="none" strike="noStrike" dirty="0">
                <a:solidFill>
                  <a:srgbClr val="008000"/>
                </a:solidFill>
                <a:effectLst/>
                <a:latin typeface="inter-regular"/>
                <a:hlinkClick r:id="rId2"/>
              </a:rPr>
              <a:t>applets</a:t>
            </a:r>
            <a:r>
              <a:rPr lang="en-US" b="0" i="0" dirty="0">
                <a:solidFill>
                  <a:srgbClr val="333333"/>
                </a:solidFill>
                <a:effectLst/>
                <a:latin typeface="inter-regular"/>
              </a:rPr>
              <a:t>. </a:t>
            </a:r>
          </a:p>
          <a:p>
            <a:r>
              <a:rPr lang="en-US" b="0" i="0" dirty="0">
                <a:solidFill>
                  <a:srgbClr val="333333"/>
                </a:solidFill>
                <a:effectLst/>
                <a:latin typeface="inter-regular"/>
              </a:rPr>
              <a:t>It physically exists. It contains JRE + development tools.</a:t>
            </a:r>
          </a:p>
          <a:p>
            <a:endParaRPr lang="en-US" dirty="0"/>
          </a:p>
        </p:txBody>
      </p:sp>
      <p:pic>
        <p:nvPicPr>
          <p:cNvPr id="11266" name="Picture 2" descr="JDK">
            <a:extLst>
              <a:ext uri="{FF2B5EF4-FFF2-40B4-BE49-F238E27FC236}">
                <a16:creationId xmlns:a16="http://schemas.microsoft.com/office/drawing/2014/main" id="{3CE145FD-8C1F-4760-8E8B-1B9011ABE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456" y="3900664"/>
            <a:ext cx="7260344" cy="286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853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0C12-FDCB-431F-A8DE-1A42F9EE2957}"/>
              </a:ext>
            </a:extLst>
          </p:cNvPr>
          <p:cNvSpPr>
            <a:spLocks noGrp="1"/>
          </p:cNvSpPr>
          <p:nvPr>
            <p:ph type="title"/>
          </p:nvPr>
        </p:nvSpPr>
        <p:spPr/>
        <p:txBody>
          <a:bodyPr/>
          <a:lstStyle/>
          <a:p>
            <a:pPr algn="ctr"/>
            <a:r>
              <a:rPr lang="en-US" b="0" i="0" dirty="0">
                <a:effectLst/>
                <a:latin typeface="erdana"/>
              </a:rPr>
              <a:t>Java Variables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DD3DDAF-23CE-4ACE-BBD1-0FF6BA7F7175}"/>
              </a:ext>
            </a:extLst>
          </p:cNvPr>
          <p:cNvSpPr>
            <a:spLocks noGrp="1"/>
          </p:cNvSpPr>
          <p:nvPr>
            <p:ph idx="1"/>
          </p:nvPr>
        </p:nvSpPr>
        <p:spPr>
          <a:xfrm>
            <a:off x="1451579" y="2015732"/>
            <a:ext cx="9603275" cy="4227024"/>
          </a:xfrm>
        </p:spPr>
        <p:txBody>
          <a:bodyPr>
            <a:normAutofit/>
          </a:bodyPr>
          <a:lstStyle/>
          <a:p>
            <a:pPr algn="just"/>
            <a:r>
              <a:rPr lang="en-US" b="0" i="0" dirty="0">
                <a:solidFill>
                  <a:srgbClr val="333333"/>
                </a:solidFill>
                <a:effectLst/>
                <a:latin typeface="inter-regular"/>
              </a:rPr>
              <a:t>A variable is a container which holds the value while the </a:t>
            </a:r>
            <a:r>
              <a:rPr lang="en-US" b="0" i="0" u="none" strike="noStrike" dirty="0">
                <a:solidFill>
                  <a:srgbClr val="008000"/>
                </a:solidFill>
                <a:effectLst/>
                <a:latin typeface="inter-regular"/>
                <a:hlinkClick r:id="rId2"/>
              </a:rPr>
              <a:t>Java program</a:t>
            </a:r>
            <a:r>
              <a:rPr lang="en-US" b="0" i="0" dirty="0">
                <a:solidFill>
                  <a:srgbClr val="333333"/>
                </a:solidFill>
                <a:effectLst/>
                <a:latin typeface="inter-regular"/>
              </a:rPr>
              <a:t> is executed. A variable is assigned with a data type.</a:t>
            </a:r>
          </a:p>
          <a:p>
            <a:pPr algn="just"/>
            <a:r>
              <a:rPr lang="en-US" b="0" i="0" dirty="0">
                <a:solidFill>
                  <a:srgbClr val="333333"/>
                </a:solidFill>
                <a:effectLst/>
                <a:latin typeface="inter-regular"/>
              </a:rPr>
              <a:t>Variable is a name of memory location. </a:t>
            </a:r>
          </a:p>
          <a:p>
            <a:pPr algn="just"/>
            <a:r>
              <a:rPr lang="en-US" b="0" i="0" dirty="0">
                <a:solidFill>
                  <a:srgbClr val="333333"/>
                </a:solidFill>
                <a:effectLst/>
                <a:latin typeface="inter-regular"/>
              </a:rPr>
              <a:t>A variable is the name of a reserved area allocated in memory. it is a name of the memory location. It is a combination of "vary + able" which means its value can be changed.</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US" dirty="0"/>
          </a:p>
        </p:txBody>
      </p:sp>
      <p:pic>
        <p:nvPicPr>
          <p:cNvPr id="15362" name="Picture 2" descr="variables in java">
            <a:extLst>
              <a:ext uri="{FF2B5EF4-FFF2-40B4-BE49-F238E27FC236}">
                <a16:creationId xmlns:a16="http://schemas.microsoft.com/office/drawing/2014/main" id="{D45D7E01-FE79-44B3-91A8-1B08841B2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800" y="4129244"/>
            <a:ext cx="5768445" cy="195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724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0C20-64B3-4C9F-9DC1-2D23185995E0}"/>
              </a:ext>
            </a:extLst>
          </p:cNvPr>
          <p:cNvSpPr>
            <a:spLocks noGrp="1"/>
          </p:cNvSpPr>
          <p:nvPr>
            <p:ph type="title"/>
          </p:nvPr>
        </p:nvSpPr>
        <p:spPr/>
        <p:txBody>
          <a:bodyPr/>
          <a:lstStyle/>
          <a:p>
            <a:pPr algn="ctr"/>
            <a:r>
              <a:rPr lang="en-US" b="0" i="0" dirty="0">
                <a:effectLst/>
                <a:latin typeface="erdana"/>
              </a:rPr>
              <a:t>Types of Variables</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83FF81AD-A8FA-4271-91B7-B0EFD0C3C136}"/>
              </a:ext>
            </a:extLst>
          </p:cNvPr>
          <p:cNvSpPr>
            <a:spLocks noGrp="1"/>
          </p:cNvSpPr>
          <p:nvPr>
            <p:ph idx="1"/>
          </p:nvPr>
        </p:nvSpPr>
        <p:spPr>
          <a:xfrm>
            <a:off x="1451579" y="2015732"/>
            <a:ext cx="9235191" cy="3450613"/>
          </a:xfrm>
        </p:spPr>
        <p:txBody>
          <a:bodyPr/>
          <a:lstStyle/>
          <a:p>
            <a:r>
              <a:rPr lang="en-US" b="0" i="0" dirty="0">
                <a:solidFill>
                  <a:srgbClr val="333333"/>
                </a:solidFill>
                <a:effectLst/>
                <a:latin typeface="inter-regular"/>
              </a:rPr>
              <a:t>There are three types of variables in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a:t>
            </a:r>
            <a:endParaRPr lang="en-US" dirty="0"/>
          </a:p>
        </p:txBody>
      </p:sp>
      <p:pic>
        <p:nvPicPr>
          <p:cNvPr id="16386" name="Picture 2" descr="types of variables in java">
            <a:extLst>
              <a:ext uri="{FF2B5EF4-FFF2-40B4-BE49-F238E27FC236}">
                <a16:creationId xmlns:a16="http://schemas.microsoft.com/office/drawing/2014/main" id="{573DD0F5-F11C-4B04-947B-CCA45687C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602868"/>
            <a:ext cx="6397272"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11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2C7-D0C8-45D3-B18E-8BF5FA9BC35D}"/>
              </a:ext>
            </a:extLst>
          </p:cNvPr>
          <p:cNvSpPr>
            <a:spLocks noGrp="1"/>
          </p:cNvSpPr>
          <p:nvPr>
            <p:ph type="title"/>
          </p:nvPr>
        </p:nvSpPr>
        <p:spPr/>
        <p:txBody>
          <a:bodyPr/>
          <a:lstStyle/>
          <a:p>
            <a:pPr algn="ctr"/>
            <a:r>
              <a:rPr lang="en-US" dirty="0"/>
              <a:t>types</a:t>
            </a:r>
          </a:p>
        </p:txBody>
      </p:sp>
      <p:sp>
        <p:nvSpPr>
          <p:cNvPr id="3" name="Content Placeholder 2">
            <a:extLst>
              <a:ext uri="{FF2B5EF4-FFF2-40B4-BE49-F238E27FC236}">
                <a16:creationId xmlns:a16="http://schemas.microsoft.com/office/drawing/2014/main" id="{29DC2EC0-3CA9-4434-8A26-0BCC7957DDF0}"/>
              </a:ext>
            </a:extLst>
          </p:cNvPr>
          <p:cNvSpPr>
            <a:spLocks noGrp="1"/>
          </p:cNvSpPr>
          <p:nvPr>
            <p:ph idx="1"/>
          </p:nvPr>
        </p:nvSpPr>
        <p:spPr>
          <a:xfrm>
            <a:off x="519289" y="1377244"/>
            <a:ext cx="11345333" cy="4888089"/>
          </a:xfrm>
        </p:spPr>
        <p:txBody>
          <a:bodyPr>
            <a:normAutofit fontScale="92500" lnSpcReduction="10000"/>
          </a:bodyPr>
          <a:lstStyle/>
          <a:p>
            <a:pPr marL="0" indent="0" algn="just">
              <a:buNone/>
            </a:pPr>
            <a:r>
              <a:rPr lang="en-US" b="0" i="0" dirty="0">
                <a:solidFill>
                  <a:srgbClr val="610B4B"/>
                </a:solidFill>
                <a:effectLst/>
                <a:latin typeface="erdana"/>
              </a:rPr>
              <a:t>1) Local Variable</a:t>
            </a:r>
          </a:p>
          <a:p>
            <a:pPr algn="just"/>
            <a:r>
              <a:rPr lang="en-US" b="0" i="0" dirty="0">
                <a:solidFill>
                  <a:srgbClr val="333333"/>
                </a:solidFill>
                <a:effectLst/>
                <a:latin typeface="inter-regular"/>
              </a:rPr>
              <a:t>A variable declared inside the body of the method is called local variable. You can use this variable only within that method and the other methods in the class aren't even aware that the variable exists.</a:t>
            </a:r>
          </a:p>
          <a:p>
            <a:pPr algn="just"/>
            <a:r>
              <a:rPr lang="en-US" b="0" i="0" dirty="0">
                <a:solidFill>
                  <a:srgbClr val="333333"/>
                </a:solidFill>
                <a:effectLst/>
                <a:latin typeface="inter-regular"/>
              </a:rPr>
              <a:t>A local variable cannot be defined with "static" keyword.</a:t>
            </a:r>
          </a:p>
          <a:p>
            <a:pPr marL="0" indent="0" algn="just">
              <a:buNone/>
            </a:pPr>
            <a:r>
              <a:rPr lang="en-US" b="0" i="0" dirty="0">
                <a:solidFill>
                  <a:srgbClr val="610B4B"/>
                </a:solidFill>
                <a:effectLst/>
                <a:latin typeface="erdana"/>
              </a:rPr>
              <a:t>2) Instance Variable</a:t>
            </a:r>
          </a:p>
          <a:p>
            <a:pPr algn="just"/>
            <a:r>
              <a:rPr lang="en-US" b="0" i="0" dirty="0">
                <a:solidFill>
                  <a:srgbClr val="333333"/>
                </a:solidFill>
                <a:effectLst/>
                <a:latin typeface="inter-regular"/>
              </a:rPr>
              <a:t>A variable declared inside the class but outside the body of the method, is called an instance variable. It is not declared as </a:t>
            </a:r>
            <a:r>
              <a:rPr lang="en-US" b="0" i="0" u="none" strike="noStrike" dirty="0">
                <a:solidFill>
                  <a:srgbClr val="008000"/>
                </a:solidFill>
                <a:effectLst/>
                <a:latin typeface="inter-regular"/>
                <a:hlinkClick r:id="rId2"/>
              </a:rPr>
              <a:t>static</a:t>
            </a:r>
            <a:r>
              <a:rPr lang="en-US" b="0" i="0" dirty="0">
                <a:solidFill>
                  <a:srgbClr val="333333"/>
                </a:solidFill>
                <a:effectLst/>
                <a:latin typeface="inter-regular"/>
              </a:rPr>
              <a:t>.</a:t>
            </a:r>
          </a:p>
          <a:p>
            <a:pPr algn="just"/>
            <a:r>
              <a:rPr lang="en-US" b="0" i="0" dirty="0">
                <a:solidFill>
                  <a:srgbClr val="333333"/>
                </a:solidFill>
                <a:effectLst/>
                <a:latin typeface="inter-regular"/>
              </a:rPr>
              <a:t>It is called an instance variable because its value is instance-specific and is not shared among instances.</a:t>
            </a:r>
          </a:p>
          <a:p>
            <a:pPr marL="0" indent="0" algn="just">
              <a:buNone/>
            </a:pPr>
            <a:r>
              <a:rPr lang="en-US" b="0" i="0" dirty="0">
                <a:solidFill>
                  <a:srgbClr val="610B4B"/>
                </a:solidFill>
                <a:effectLst/>
                <a:latin typeface="erdana"/>
              </a:rPr>
              <a:t>3) Static variable</a:t>
            </a:r>
          </a:p>
          <a:p>
            <a:pPr algn="just"/>
            <a:r>
              <a:rPr lang="en-US" b="0" i="0" dirty="0">
                <a:solidFill>
                  <a:srgbClr val="333333"/>
                </a:solidFill>
                <a:effectLst/>
                <a:latin typeface="inter-regular"/>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US" dirty="0"/>
          </a:p>
        </p:txBody>
      </p:sp>
    </p:spTree>
    <p:extLst>
      <p:ext uri="{BB962C8B-B14F-4D97-AF65-F5344CB8AC3E}">
        <p14:creationId xmlns:p14="http://schemas.microsoft.com/office/powerpoint/2010/main" val="1519442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5EA2-4A3F-4603-847C-D3370230CE5E}"/>
              </a:ext>
            </a:extLst>
          </p:cNvPr>
          <p:cNvSpPr>
            <a:spLocks noGrp="1"/>
          </p:cNvSpPr>
          <p:nvPr>
            <p:ph type="title"/>
          </p:nvPr>
        </p:nvSpPr>
        <p:spPr/>
        <p:txBody>
          <a:bodyPr>
            <a:normAutofit fontScale="90000"/>
          </a:bodyPr>
          <a:lstStyle/>
          <a:p>
            <a:pPr algn="ctr"/>
            <a:r>
              <a:rPr lang="en-US" b="0" dirty="0">
                <a:effectLst/>
                <a:latin typeface="tahoma" panose="020B0604030504040204" pitchFamily="34" charset="0"/>
              </a:rPr>
              <a:t>Example to understand the types of variables in java</a:t>
            </a:r>
            <a:br>
              <a:rPr lang="en-US" b="0" dirty="0">
                <a:solidFill>
                  <a:srgbClr val="610B4B"/>
                </a:solidFill>
                <a:effectLst/>
                <a:latin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5CF3F054-8051-4652-B88B-E284B3E6D5B2}"/>
              </a:ext>
            </a:extLst>
          </p:cNvPr>
          <p:cNvSpPr>
            <a:spLocks noGrp="1"/>
          </p:cNvSpPr>
          <p:nvPr>
            <p:ph idx="1"/>
          </p:nvPr>
        </p:nvSpPr>
        <p:spPr>
          <a:xfrm>
            <a:off x="986262" y="1853754"/>
            <a:ext cx="10219476" cy="4199727"/>
          </a:xfrm>
        </p:spPr>
        <p:txBody>
          <a:bodyPr>
            <a:normAutofit fontScale="70000" lnSpcReduction="20000"/>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m=</a:t>
            </a:r>
            <a:r>
              <a:rPr lang="en-US" b="0" i="0" dirty="0">
                <a:solidFill>
                  <a:srgbClr val="C00000"/>
                </a:solidFill>
                <a:effectLst/>
                <a:latin typeface="inter-regular"/>
              </a:rPr>
              <a:t>100</a:t>
            </a:r>
            <a:r>
              <a:rPr lang="en-US" b="0" i="0" dirty="0">
                <a:solidFill>
                  <a:srgbClr val="000000"/>
                </a:solidFill>
                <a:effectLst/>
                <a:latin typeface="inter-regular"/>
              </a:rPr>
              <a:t>;</a:t>
            </a:r>
            <a:r>
              <a:rPr lang="en-US" b="0" i="0" dirty="0">
                <a:solidFill>
                  <a:srgbClr val="008200"/>
                </a:solidFill>
                <a:effectLst/>
                <a:latin typeface="inter-regular"/>
              </a:rPr>
              <a:t>//static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method()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n=</a:t>
            </a:r>
            <a:r>
              <a:rPr lang="en-US" b="0" i="0" dirty="0">
                <a:solidFill>
                  <a:srgbClr val="C00000"/>
                </a:solidFill>
                <a:effectLst/>
                <a:latin typeface="inter-regular"/>
              </a:rPr>
              <a:t>90</a:t>
            </a:r>
            <a:r>
              <a:rPr lang="en-US" b="0" i="0" dirty="0">
                <a:solidFill>
                  <a:srgbClr val="000000"/>
                </a:solidFill>
                <a:effectLst/>
                <a:latin typeface="inter-regular"/>
              </a:rPr>
              <a:t>;</a:t>
            </a:r>
            <a:r>
              <a:rPr lang="en-US" b="0" i="0" dirty="0">
                <a:solidFill>
                  <a:srgbClr val="008200"/>
                </a:solidFill>
                <a:effectLst/>
                <a:latin typeface="inter-regular"/>
              </a:rPr>
              <a:t>//local variable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data=</a:t>
            </a:r>
            <a:r>
              <a:rPr lang="en-US" b="0" i="0" dirty="0">
                <a:solidFill>
                  <a:srgbClr val="C00000"/>
                </a:solidFill>
                <a:effectLst/>
                <a:latin typeface="inter-regular"/>
              </a:rPr>
              <a:t>50</a:t>
            </a:r>
            <a:r>
              <a:rPr lang="en-US" b="0" i="0" dirty="0">
                <a:solidFill>
                  <a:srgbClr val="000000"/>
                </a:solidFill>
                <a:effectLst/>
                <a:latin typeface="inter-regular"/>
              </a:rPr>
              <a:t>;</a:t>
            </a:r>
            <a:r>
              <a:rPr lang="en-US" b="0" i="0" dirty="0">
                <a:solidFill>
                  <a:srgbClr val="008200"/>
                </a:solidFill>
                <a:effectLst/>
                <a:latin typeface="inter-regular"/>
              </a:rPr>
              <a:t>//instance variable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a:t>
            </a:r>
            <a:r>
              <a:rPr lang="en-US" b="0" i="0" dirty="0">
                <a:solidFill>
                  <a:srgbClr val="008200"/>
                </a:solidFill>
                <a:effectLst/>
                <a:latin typeface="inter-regular"/>
              </a:rPr>
              <a:t>//end of class </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76926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49C8-305F-419E-AC5A-A28E9BBA112F}"/>
              </a:ext>
            </a:extLst>
          </p:cNvPr>
          <p:cNvSpPr>
            <a:spLocks noGrp="1"/>
          </p:cNvSpPr>
          <p:nvPr>
            <p:ph type="title"/>
          </p:nvPr>
        </p:nvSpPr>
        <p:spPr/>
        <p:txBody>
          <a:bodyPr/>
          <a:lstStyle/>
          <a:p>
            <a:pPr algn="ctr"/>
            <a:r>
              <a:rPr lang="en-US" b="0" i="0" dirty="0">
                <a:effectLst/>
                <a:latin typeface="erdana"/>
              </a:rPr>
              <a:t>Java Variable Example: Add Two Numbers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684FCE13-3B2F-4A5D-A443-B5C2F35A48B6}"/>
              </a:ext>
            </a:extLst>
          </p:cNvPr>
          <p:cNvSpPr>
            <a:spLocks noGrp="1"/>
          </p:cNvSpPr>
          <p:nvPr>
            <p:ph idx="1"/>
          </p:nvPr>
        </p:nvSpPr>
        <p:spPr>
          <a:xfrm>
            <a:off x="1451579" y="2015732"/>
            <a:ext cx="9603275" cy="4037749"/>
          </a:xfrm>
        </p:spPr>
        <p:txBody>
          <a:bodyPr>
            <a:normAutofit/>
          </a:bodyPr>
          <a:lstStyle/>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Simple{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int</a:t>
            </a:r>
            <a:r>
              <a:rPr lang="en-US" b="0" i="0" dirty="0">
                <a:solidFill>
                  <a:srgbClr val="000000"/>
                </a:solidFill>
                <a:effectLst/>
                <a:latin typeface="inter-regular"/>
              </a:rPr>
              <a:t> a=</a:t>
            </a:r>
            <a:r>
              <a:rPr lang="en-US" b="0" i="0" dirty="0">
                <a:solidFill>
                  <a:srgbClr val="C00000"/>
                </a:solidFill>
                <a:effectLst/>
                <a:latin typeface="inter-regular"/>
              </a:rPr>
              <a:t>10</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int</a:t>
            </a:r>
            <a:r>
              <a:rPr lang="en-US" b="0" i="0" dirty="0">
                <a:solidFill>
                  <a:srgbClr val="000000"/>
                </a:solidFill>
                <a:effectLst/>
                <a:latin typeface="inter-regular"/>
              </a:rPr>
              <a:t> b=</a:t>
            </a:r>
            <a:r>
              <a:rPr lang="en-US" b="0" i="0" dirty="0">
                <a:solidFill>
                  <a:srgbClr val="C00000"/>
                </a:solidFill>
                <a:effectLst/>
                <a:latin typeface="inter-regular"/>
              </a:rPr>
              <a:t>10</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int</a:t>
            </a:r>
            <a:r>
              <a:rPr lang="en-US" b="0" i="0" dirty="0">
                <a:solidFill>
                  <a:srgbClr val="000000"/>
                </a:solidFill>
                <a:effectLst/>
                <a:latin typeface="inter-regular"/>
              </a:rPr>
              <a:t> c=</a:t>
            </a:r>
            <a:r>
              <a:rPr lang="en-US" b="0" i="0" dirty="0" err="1">
                <a:solidFill>
                  <a:srgbClr val="000000"/>
                </a:solidFill>
                <a:effectLst/>
                <a:latin typeface="inter-regular"/>
              </a:rPr>
              <a:t>a+b</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(c);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790255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8B41-DD87-474A-BE0B-C2ACC6EC237E}"/>
              </a:ext>
            </a:extLst>
          </p:cNvPr>
          <p:cNvSpPr>
            <a:spLocks noGrp="1"/>
          </p:cNvSpPr>
          <p:nvPr>
            <p:ph type="title"/>
          </p:nvPr>
        </p:nvSpPr>
        <p:spPr>
          <a:xfrm>
            <a:off x="1451579" y="-98592"/>
            <a:ext cx="9603275" cy="1049235"/>
          </a:xfrm>
        </p:spPr>
        <p:txBody>
          <a:bodyPr>
            <a:normAutofit fontScale="90000"/>
          </a:bodyPr>
          <a:lstStyle/>
          <a:p>
            <a:pPr algn="ctr"/>
            <a:br>
              <a:rPr lang="en-US" b="0" i="0" dirty="0">
                <a:solidFill>
                  <a:srgbClr val="610B38"/>
                </a:solidFill>
                <a:effectLst/>
                <a:latin typeface="erdana"/>
              </a:rPr>
            </a:br>
            <a:r>
              <a:rPr lang="en-US" b="0" i="0" dirty="0">
                <a:effectLst/>
                <a:latin typeface="erdana"/>
              </a:rPr>
              <a:t>Data Types in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63849AA3-CA96-4CB2-8996-312D212B7646}"/>
              </a:ext>
            </a:extLst>
          </p:cNvPr>
          <p:cNvSpPr>
            <a:spLocks noGrp="1"/>
          </p:cNvSpPr>
          <p:nvPr>
            <p:ph idx="1"/>
          </p:nvPr>
        </p:nvSpPr>
        <p:spPr>
          <a:xfrm>
            <a:off x="366060" y="1123245"/>
            <a:ext cx="11774311" cy="5734755"/>
          </a:xfrm>
        </p:spPr>
        <p:txBody>
          <a:bodyPr>
            <a:normAutofit fontScale="85000" lnSpcReduction="10000"/>
          </a:bodyPr>
          <a:lstStyle/>
          <a:p>
            <a:r>
              <a:rPr lang="en-US" b="0" i="0" dirty="0">
                <a:solidFill>
                  <a:srgbClr val="333333"/>
                </a:solidFill>
                <a:effectLst/>
                <a:latin typeface="inter-regular"/>
              </a:rPr>
              <a:t>Data types specify the different sizes and values that can be stored in the variable. There are two types of data types in Java:</a:t>
            </a:r>
          </a:p>
          <a:p>
            <a:pPr algn="just">
              <a:buFont typeface="+mj-lt"/>
              <a:buAutoNum type="arabicPeriod"/>
            </a:pPr>
            <a:r>
              <a:rPr lang="en-US" b="1" i="0" dirty="0">
                <a:solidFill>
                  <a:srgbClr val="000000"/>
                </a:solidFill>
                <a:effectLst/>
                <a:latin typeface="inter-bold"/>
              </a:rPr>
              <a:t>Primitive data types:</a:t>
            </a:r>
            <a:r>
              <a:rPr lang="en-US" b="0" i="0" dirty="0">
                <a:solidFill>
                  <a:srgbClr val="000000"/>
                </a:solidFill>
                <a:effectLst/>
                <a:latin typeface="inter-regular"/>
              </a:rPr>
              <a:t> The primitive data types include </a:t>
            </a:r>
            <a:r>
              <a:rPr lang="en-US" b="0" i="0" dirty="0" err="1">
                <a:solidFill>
                  <a:srgbClr val="000000"/>
                </a:solidFill>
                <a:effectLst/>
                <a:latin typeface="inter-regular"/>
              </a:rPr>
              <a:t>boolean</a:t>
            </a:r>
            <a:r>
              <a:rPr lang="en-US" b="0" i="0" dirty="0">
                <a:solidFill>
                  <a:srgbClr val="000000"/>
                </a:solidFill>
                <a:effectLst/>
                <a:latin typeface="inter-regular"/>
              </a:rPr>
              <a:t>, char, byte, short, int, long, float and double.</a:t>
            </a:r>
          </a:p>
          <a:p>
            <a:pPr algn="just">
              <a:buFont typeface="+mj-lt"/>
              <a:buAutoNum type="arabicPeriod"/>
            </a:pPr>
            <a:r>
              <a:rPr lang="en-US" b="1" i="0" dirty="0">
                <a:solidFill>
                  <a:srgbClr val="000000"/>
                </a:solidFill>
                <a:effectLst/>
                <a:latin typeface="inter-bold"/>
              </a:rPr>
              <a:t>Non-primitive data types:</a:t>
            </a:r>
            <a:r>
              <a:rPr lang="en-US" b="0" i="0" dirty="0">
                <a:solidFill>
                  <a:srgbClr val="000000"/>
                </a:solidFill>
                <a:effectLst/>
                <a:latin typeface="inter-regular"/>
              </a:rPr>
              <a:t> The non-primitive data types include </a:t>
            </a:r>
            <a:r>
              <a:rPr lang="en-US" b="0" i="0" u="none" strike="noStrike" dirty="0">
                <a:solidFill>
                  <a:srgbClr val="008000"/>
                </a:solidFill>
                <a:effectLst/>
                <a:latin typeface="inter-regular"/>
                <a:hlinkClick r:id="rId2"/>
              </a:rPr>
              <a:t>Classes</a:t>
            </a:r>
            <a:r>
              <a:rPr lang="en-US" b="0" i="0" dirty="0">
                <a:solidFill>
                  <a:srgbClr val="000000"/>
                </a:solidFill>
                <a:effectLst/>
                <a:latin typeface="inter-regular"/>
              </a:rPr>
              <a:t>, </a:t>
            </a:r>
            <a:r>
              <a:rPr lang="en-US" b="0" i="0" u="none" strike="noStrike" dirty="0">
                <a:solidFill>
                  <a:srgbClr val="008000"/>
                </a:solidFill>
                <a:effectLst/>
                <a:latin typeface="inter-regular"/>
                <a:hlinkClick r:id="rId3"/>
              </a:rPr>
              <a:t>Interfaces</a:t>
            </a:r>
            <a:r>
              <a:rPr lang="en-US" b="0" i="0" dirty="0">
                <a:solidFill>
                  <a:srgbClr val="000000"/>
                </a:solidFill>
                <a:effectLst/>
                <a:latin typeface="inter-regular"/>
              </a:rPr>
              <a:t>, and </a:t>
            </a:r>
            <a:r>
              <a:rPr lang="en-US" b="0" i="0" u="none" strike="noStrike" dirty="0">
                <a:solidFill>
                  <a:srgbClr val="008000"/>
                </a:solidFill>
                <a:effectLst/>
                <a:latin typeface="inter-regular"/>
                <a:hlinkClick r:id="rId4"/>
              </a:rPr>
              <a:t>Arrays</a:t>
            </a:r>
            <a:r>
              <a:rPr lang="en-US" b="0" i="0" dirty="0">
                <a:solidFill>
                  <a:srgbClr val="000000"/>
                </a:solidFill>
                <a:effectLst/>
                <a:latin typeface="inter-regular"/>
              </a:rPr>
              <a:t>.</a:t>
            </a:r>
          </a:p>
          <a:p>
            <a:pPr algn="just"/>
            <a:r>
              <a:rPr lang="en-US" sz="2800" b="0" i="0" dirty="0">
                <a:solidFill>
                  <a:srgbClr val="610B38"/>
                </a:solidFill>
                <a:effectLst/>
                <a:latin typeface="erdana"/>
              </a:rPr>
              <a:t>Java Primitive Data Types</a:t>
            </a:r>
          </a:p>
          <a:p>
            <a:pPr algn="just"/>
            <a:r>
              <a:rPr lang="en-US" b="0" i="0" dirty="0">
                <a:solidFill>
                  <a:srgbClr val="333333"/>
                </a:solidFill>
                <a:effectLst/>
                <a:latin typeface="inter-regular"/>
              </a:rPr>
              <a:t>In Java language, primitive data types are the building blocks of data manipulation. These are the most basic data types available in </a:t>
            </a:r>
            <a:r>
              <a:rPr lang="en-US" b="0" i="0" u="none" strike="noStrike" dirty="0">
                <a:solidFill>
                  <a:srgbClr val="008000"/>
                </a:solidFill>
                <a:effectLst/>
                <a:latin typeface="inter-regular"/>
                <a:hlinkClick r:id="rId5"/>
              </a:rPr>
              <a:t>Java language</a:t>
            </a:r>
            <a:r>
              <a:rPr lang="en-US" b="0" i="0" dirty="0">
                <a:solidFill>
                  <a:srgbClr val="333333"/>
                </a:solidFill>
                <a:effectLst/>
                <a:latin typeface="inter-regular"/>
              </a:rPr>
              <a:t>.</a:t>
            </a:r>
          </a:p>
          <a:p>
            <a:pPr algn="just">
              <a:buFont typeface="Arial" panose="020B0604020202020204" pitchFamily="34" charset="0"/>
              <a:buChar char="•"/>
            </a:pPr>
            <a:r>
              <a:rPr lang="en-US" b="0" i="0" dirty="0" err="1">
                <a:solidFill>
                  <a:srgbClr val="000000"/>
                </a:solidFill>
                <a:effectLst/>
                <a:latin typeface="inter-regular"/>
              </a:rPr>
              <a:t>boolean</a:t>
            </a:r>
            <a:r>
              <a:rPr lang="en-US" b="0" i="0" dirty="0">
                <a:solidFill>
                  <a:srgbClr val="000000"/>
                </a:solidFill>
                <a:effectLst/>
                <a:latin typeface="inter-regular"/>
              </a:rPr>
              <a:t> data type</a:t>
            </a:r>
          </a:p>
          <a:p>
            <a:pPr algn="just">
              <a:buFont typeface="Arial" panose="020B0604020202020204" pitchFamily="34" charset="0"/>
              <a:buChar char="•"/>
            </a:pPr>
            <a:r>
              <a:rPr lang="en-US" b="0" i="0" dirty="0">
                <a:solidFill>
                  <a:srgbClr val="000000"/>
                </a:solidFill>
                <a:effectLst/>
                <a:latin typeface="inter-regular"/>
              </a:rPr>
              <a:t>byte data type</a:t>
            </a:r>
          </a:p>
          <a:p>
            <a:pPr algn="just">
              <a:buFont typeface="Arial" panose="020B0604020202020204" pitchFamily="34" charset="0"/>
              <a:buChar char="•"/>
            </a:pPr>
            <a:r>
              <a:rPr lang="en-US" b="0" i="0" dirty="0">
                <a:solidFill>
                  <a:srgbClr val="000000"/>
                </a:solidFill>
                <a:effectLst/>
                <a:latin typeface="inter-regular"/>
              </a:rPr>
              <a:t>char data type</a:t>
            </a:r>
          </a:p>
          <a:p>
            <a:pPr algn="just">
              <a:buFont typeface="Arial" panose="020B0604020202020204" pitchFamily="34" charset="0"/>
              <a:buChar char="•"/>
            </a:pPr>
            <a:r>
              <a:rPr lang="en-US" b="0" i="0" dirty="0">
                <a:solidFill>
                  <a:srgbClr val="000000"/>
                </a:solidFill>
                <a:effectLst/>
                <a:latin typeface="inter-regular"/>
              </a:rPr>
              <a:t>short data type</a:t>
            </a:r>
          </a:p>
          <a:p>
            <a:pPr algn="just">
              <a:buFont typeface="Arial" panose="020B0604020202020204" pitchFamily="34" charset="0"/>
              <a:buChar char="•"/>
            </a:pPr>
            <a:r>
              <a:rPr lang="en-US" b="0" i="0" dirty="0">
                <a:solidFill>
                  <a:srgbClr val="000000"/>
                </a:solidFill>
                <a:effectLst/>
                <a:latin typeface="inter-regular"/>
              </a:rPr>
              <a:t>int data type</a:t>
            </a:r>
          </a:p>
          <a:p>
            <a:pPr algn="just">
              <a:buFont typeface="Arial" panose="020B0604020202020204" pitchFamily="34" charset="0"/>
              <a:buChar char="•"/>
            </a:pPr>
            <a:r>
              <a:rPr lang="en-US" b="0" i="0" dirty="0">
                <a:solidFill>
                  <a:srgbClr val="000000"/>
                </a:solidFill>
                <a:effectLst/>
                <a:latin typeface="inter-regular"/>
              </a:rPr>
              <a:t>long data type</a:t>
            </a:r>
          </a:p>
          <a:p>
            <a:pPr algn="just">
              <a:buFont typeface="Arial" panose="020B0604020202020204" pitchFamily="34" charset="0"/>
              <a:buChar char="•"/>
            </a:pPr>
            <a:r>
              <a:rPr lang="en-US" b="0" i="0" dirty="0">
                <a:solidFill>
                  <a:srgbClr val="000000"/>
                </a:solidFill>
                <a:effectLst/>
                <a:latin typeface="inter-regular"/>
              </a:rPr>
              <a:t>float data type</a:t>
            </a:r>
          </a:p>
          <a:p>
            <a:pPr algn="just">
              <a:buFont typeface="Arial" panose="020B0604020202020204" pitchFamily="34" charset="0"/>
              <a:buChar char="•"/>
            </a:pPr>
            <a:r>
              <a:rPr lang="en-US" b="0" i="0" dirty="0">
                <a:solidFill>
                  <a:srgbClr val="000000"/>
                </a:solidFill>
                <a:effectLst/>
                <a:latin typeface="inter-regular"/>
              </a:rPr>
              <a:t>double data type</a:t>
            </a:r>
          </a:p>
          <a:p>
            <a:endParaRPr lang="en-US" dirty="0"/>
          </a:p>
        </p:txBody>
      </p:sp>
    </p:spTree>
    <p:extLst>
      <p:ext uri="{BB962C8B-B14F-4D97-AF65-F5344CB8AC3E}">
        <p14:creationId xmlns:p14="http://schemas.microsoft.com/office/powerpoint/2010/main" val="10324359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98C8-A7A3-40F5-8792-7F2312AFC7CD}"/>
              </a:ext>
            </a:extLst>
          </p:cNvPr>
          <p:cNvSpPr>
            <a:spLocks noGrp="1"/>
          </p:cNvSpPr>
          <p:nvPr>
            <p:ph type="title"/>
          </p:nvPr>
        </p:nvSpPr>
        <p:spPr/>
        <p:txBody>
          <a:bodyPr/>
          <a:lstStyle/>
          <a:p>
            <a:pPr algn="ctr"/>
            <a:r>
              <a:rPr lang="en-US" dirty="0"/>
              <a:t>Data type</a:t>
            </a:r>
          </a:p>
        </p:txBody>
      </p:sp>
      <p:pic>
        <p:nvPicPr>
          <p:cNvPr id="13314" name="Picture 2" descr="Java Data Types">
            <a:extLst>
              <a:ext uri="{FF2B5EF4-FFF2-40B4-BE49-F238E27FC236}">
                <a16:creationId xmlns:a16="http://schemas.microsoft.com/office/drawing/2014/main" id="{8119F6D3-217E-44C4-B342-A5F4577C6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8444" y="2016125"/>
            <a:ext cx="7992534" cy="40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84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5005-C735-4B45-857A-3D11427A6609}"/>
              </a:ext>
            </a:extLst>
          </p:cNvPr>
          <p:cNvSpPr>
            <a:spLocks noGrp="1"/>
          </p:cNvSpPr>
          <p:nvPr>
            <p:ph type="title"/>
          </p:nvPr>
        </p:nvSpPr>
        <p:spPr/>
        <p:txBody>
          <a:bodyPr/>
          <a:lstStyle/>
          <a:p>
            <a:pPr algn="ctr"/>
            <a:r>
              <a:rPr lang="en-US" dirty="0"/>
              <a:t>Data type value and size</a:t>
            </a:r>
          </a:p>
        </p:txBody>
      </p:sp>
      <p:graphicFrame>
        <p:nvGraphicFramePr>
          <p:cNvPr id="4" name="Content Placeholder 3">
            <a:extLst>
              <a:ext uri="{FF2B5EF4-FFF2-40B4-BE49-F238E27FC236}">
                <a16:creationId xmlns:a16="http://schemas.microsoft.com/office/drawing/2014/main" id="{5D63EEB1-7D03-4655-B18C-DA7BD49F354E}"/>
              </a:ext>
            </a:extLst>
          </p:cNvPr>
          <p:cNvGraphicFramePr>
            <a:graphicFrameLocks noGrp="1"/>
          </p:cNvGraphicFramePr>
          <p:nvPr>
            <p:ph idx="1"/>
            <p:extLst>
              <p:ext uri="{D42A27DB-BD31-4B8C-83A1-F6EECF244321}">
                <p14:modId xmlns:p14="http://schemas.microsoft.com/office/powerpoint/2010/main" val="2247043364"/>
              </p:ext>
            </p:extLst>
          </p:nvPr>
        </p:nvGraphicFramePr>
        <p:xfrm>
          <a:off x="1998132" y="2006082"/>
          <a:ext cx="8207022" cy="3469724"/>
        </p:xfrm>
        <a:graphic>
          <a:graphicData uri="http://schemas.openxmlformats.org/drawingml/2006/table">
            <a:tbl>
              <a:tblPr/>
              <a:tblGrid>
                <a:gridCol w="2735674">
                  <a:extLst>
                    <a:ext uri="{9D8B030D-6E8A-4147-A177-3AD203B41FA5}">
                      <a16:colId xmlns:a16="http://schemas.microsoft.com/office/drawing/2014/main" val="1716740119"/>
                    </a:ext>
                  </a:extLst>
                </a:gridCol>
                <a:gridCol w="2735674">
                  <a:extLst>
                    <a:ext uri="{9D8B030D-6E8A-4147-A177-3AD203B41FA5}">
                      <a16:colId xmlns:a16="http://schemas.microsoft.com/office/drawing/2014/main" val="1435819891"/>
                    </a:ext>
                  </a:extLst>
                </a:gridCol>
                <a:gridCol w="2735674">
                  <a:extLst>
                    <a:ext uri="{9D8B030D-6E8A-4147-A177-3AD203B41FA5}">
                      <a16:colId xmlns:a16="http://schemas.microsoft.com/office/drawing/2014/main" val="3292260334"/>
                    </a:ext>
                  </a:extLst>
                </a:gridCol>
              </a:tblGrid>
              <a:tr h="442950">
                <a:tc>
                  <a:txBody>
                    <a:bodyPr/>
                    <a:lstStyle/>
                    <a:p>
                      <a:pPr algn="l" fontAlgn="t"/>
                      <a:r>
                        <a:rPr lang="en-US" sz="1600" b="1">
                          <a:solidFill>
                            <a:srgbClr val="000000"/>
                          </a:solidFill>
                          <a:effectLst/>
                          <a:latin typeface="inter-bold"/>
                        </a:rPr>
                        <a:t>Data Type</a:t>
                      </a:r>
                      <a:endParaRPr lang="en-US" sz="1600">
                        <a:solidFill>
                          <a:srgbClr val="000000"/>
                        </a:solidFill>
                        <a:effectLst/>
                        <a:latin typeface="times new roman" panose="02020603050405020304" pitchFamily="18" charset="0"/>
                      </a:endParaRPr>
                    </a:p>
                  </a:txBody>
                  <a:tcPr marL="100670" marR="100670" marT="100670" marB="100670">
                    <a:lnL w="9525" cap="flat" cmpd="sng" algn="ctr">
                      <a:solidFill>
                        <a:srgbClr val="60FAD3"/>
                      </a:solidFill>
                      <a:prstDash val="solid"/>
                      <a:round/>
                      <a:headEnd type="none" w="med" len="med"/>
                      <a:tailEnd type="none" w="med" len="med"/>
                    </a:lnL>
                    <a:lnR w="9525" cap="flat" cmpd="sng" algn="ctr">
                      <a:solidFill>
                        <a:srgbClr val="60FAD3"/>
                      </a:solidFill>
                      <a:prstDash val="solid"/>
                      <a:round/>
                      <a:headEnd type="none" w="med" len="med"/>
                      <a:tailEnd type="none" w="med" len="med"/>
                    </a:lnR>
                    <a:lnT w="9525" cap="flat" cmpd="sng" algn="ctr">
                      <a:solidFill>
                        <a:srgbClr val="60FA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inter-bold"/>
                        </a:rPr>
                        <a:t>Default Value</a:t>
                      </a:r>
                      <a:endParaRPr lang="en-US" sz="1600">
                        <a:solidFill>
                          <a:srgbClr val="000000"/>
                        </a:solidFill>
                        <a:effectLst/>
                        <a:latin typeface="times new roman" panose="02020603050405020304" pitchFamily="18" charset="0"/>
                      </a:endParaRPr>
                    </a:p>
                  </a:txBody>
                  <a:tcPr marL="100670" marR="100670" marT="100670" marB="100670">
                    <a:lnL w="9525" cap="flat" cmpd="sng" algn="ctr">
                      <a:solidFill>
                        <a:srgbClr val="60FAD3"/>
                      </a:solidFill>
                      <a:prstDash val="solid"/>
                      <a:round/>
                      <a:headEnd type="none" w="med" len="med"/>
                      <a:tailEnd type="none" w="med" len="med"/>
                    </a:lnL>
                    <a:lnR w="9525" cap="flat" cmpd="sng" algn="ctr">
                      <a:solidFill>
                        <a:srgbClr val="60FAD3"/>
                      </a:solidFill>
                      <a:prstDash val="solid"/>
                      <a:round/>
                      <a:headEnd type="none" w="med" len="med"/>
                      <a:tailEnd type="none" w="med" len="med"/>
                    </a:lnR>
                    <a:lnT w="9525" cap="flat" cmpd="sng" algn="ctr">
                      <a:solidFill>
                        <a:srgbClr val="60FA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inter-bold"/>
                        </a:rPr>
                        <a:t>Default size</a:t>
                      </a:r>
                      <a:endParaRPr lang="en-US" sz="1600">
                        <a:solidFill>
                          <a:srgbClr val="000000"/>
                        </a:solidFill>
                        <a:effectLst/>
                        <a:latin typeface="times new roman" panose="02020603050405020304" pitchFamily="18" charset="0"/>
                      </a:endParaRPr>
                    </a:p>
                  </a:txBody>
                  <a:tcPr marL="100670" marR="100670" marT="100670" marB="100670">
                    <a:lnL w="9525" cap="flat" cmpd="sng" algn="ctr">
                      <a:solidFill>
                        <a:srgbClr val="60FAD3"/>
                      </a:solidFill>
                      <a:prstDash val="solid"/>
                      <a:round/>
                      <a:headEnd type="none" w="med" len="med"/>
                      <a:tailEnd type="none" w="med" len="med"/>
                    </a:lnL>
                    <a:lnR w="9525" cap="flat" cmpd="sng" algn="ctr">
                      <a:solidFill>
                        <a:srgbClr val="60FAD3"/>
                      </a:solidFill>
                      <a:prstDash val="solid"/>
                      <a:round/>
                      <a:headEnd type="none" w="med" len="med"/>
                      <a:tailEnd type="none" w="med" len="med"/>
                    </a:lnR>
                    <a:lnT w="9525" cap="flat" cmpd="sng" algn="ctr">
                      <a:solidFill>
                        <a:srgbClr val="60FA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06802913"/>
                  </a:ext>
                </a:extLst>
              </a:tr>
              <a:tr h="375836">
                <a:tc>
                  <a:txBody>
                    <a:bodyPr/>
                    <a:lstStyle/>
                    <a:p>
                      <a:pPr algn="just" fontAlgn="t"/>
                      <a:r>
                        <a:rPr lang="en-US" sz="1600">
                          <a:solidFill>
                            <a:srgbClr val="333333"/>
                          </a:solidFill>
                          <a:effectLst/>
                          <a:latin typeface="inter-regular"/>
                        </a:rPr>
                        <a:t>boolean</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false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 bit</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5198977"/>
                  </a:ext>
                </a:extLst>
              </a:tr>
              <a:tr h="375836">
                <a:tc>
                  <a:txBody>
                    <a:bodyPr/>
                    <a:lstStyle/>
                    <a:p>
                      <a:pPr algn="just" fontAlgn="t"/>
                      <a:r>
                        <a:rPr lang="en-US" sz="1600">
                          <a:solidFill>
                            <a:srgbClr val="333333"/>
                          </a:solidFill>
                          <a:effectLst/>
                          <a:latin typeface="inter-regular"/>
                        </a:rPr>
                        <a:t>char</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'\u0000'</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6452218"/>
                  </a:ext>
                </a:extLst>
              </a:tr>
              <a:tr h="375836">
                <a:tc>
                  <a:txBody>
                    <a:bodyPr/>
                    <a:lstStyle/>
                    <a:p>
                      <a:pPr algn="just" fontAlgn="t"/>
                      <a:r>
                        <a:rPr lang="en-US" sz="1600">
                          <a:solidFill>
                            <a:srgbClr val="333333"/>
                          </a:solidFill>
                          <a:effectLst/>
                          <a:latin typeface="inter-regular"/>
                        </a:rPr>
                        <a:t>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0</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9414223"/>
                  </a:ext>
                </a:extLst>
              </a:tr>
              <a:tr h="375836">
                <a:tc>
                  <a:txBody>
                    <a:bodyPr/>
                    <a:lstStyle/>
                    <a:p>
                      <a:pPr algn="just" fontAlgn="t"/>
                      <a:r>
                        <a:rPr lang="en-US" sz="1600">
                          <a:solidFill>
                            <a:srgbClr val="333333"/>
                          </a:solidFill>
                          <a:effectLst/>
                          <a:latin typeface="inter-regular"/>
                        </a:rPr>
                        <a:t>short</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0</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36581602"/>
                  </a:ext>
                </a:extLst>
              </a:tr>
              <a:tr h="375836">
                <a:tc>
                  <a:txBody>
                    <a:bodyPr/>
                    <a:lstStyle/>
                    <a:p>
                      <a:pPr algn="just" fontAlgn="t"/>
                      <a:r>
                        <a:rPr lang="en-US" sz="1600">
                          <a:solidFill>
                            <a:srgbClr val="333333"/>
                          </a:solidFill>
                          <a:effectLst/>
                          <a:latin typeface="inter-regular"/>
                        </a:rPr>
                        <a:t>int</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0</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4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2002108"/>
                  </a:ext>
                </a:extLst>
              </a:tr>
              <a:tr h="375836">
                <a:tc>
                  <a:txBody>
                    <a:bodyPr/>
                    <a:lstStyle/>
                    <a:p>
                      <a:pPr algn="just" fontAlgn="t"/>
                      <a:r>
                        <a:rPr lang="en-US" sz="1600">
                          <a:solidFill>
                            <a:srgbClr val="333333"/>
                          </a:solidFill>
                          <a:effectLst/>
                          <a:latin typeface="inter-regular"/>
                        </a:rPr>
                        <a:t>long</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0L</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8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07388310"/>
                  </a:ext>
                </a:extLst>
              </a:tr>
              <a:tr h="375836">
                <a:tc>
                  <a:txBody>
                    <a:bodyPr/>
                    <a:lstStyle/>
                    <a:p>
                      <a:pPr algn="just" fontAlgn="t"/>
                      <a:r>
                        <a:rPr lang="en-US" sz="1600">
                          <a:solidFill>
                            <a:srgbClr val="333333"/>
                          </a:solidFill>
                          <a:effectLst/>
                          <a:latin typeface="inter-regular"/>
                        </a:rPr>
                        <a:t>float</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0.0f</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4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1907924"/>
                  </a:ext>
                </a:extLst>
              </a:tr>
              <a:tr h="375836">
                <a:tc>
                  <a:txBody>
                    <a:bodyPr/>
                    <a:lstStyle/>
                    <a:p>
                      <a:pPr algn="just" fontAlgn="t"/>
                      <a:r>
                        <a:rPr lang="en-US" sz="1600">
                          <a:solidFill>
                            <a:srgbClr val="333333"/>
                          </a:solidFill>
                          <a:effectLst/>
                          <a:latin typeface="inter-regular"/>
                        </a:rPr>
                        <a:t>double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0.0d</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8 byte</a:t>
                      </a:r>
                    </a:p>
                  </a:txBody>
                  <a:tcPr marL="67114" marR="67114" marT="67114" marB="671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5694268"/>
                  </a:ext>
                </a:extLst>
              </a:tr>
            </a:tbl>
          </a:graphicData>
        </a:graphic>
      </p:graphicFrame>
    </p:spTree>
    <p:extLst>
      <p:ext uri="{BB962C8B-B14F-4D97-AF65-F5344CB8AC3E}">
        <p14:creationId xmlns:p14="http://schemas.microsoft.com/office/powerpoint/2010/main" val="68689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CB4E-B36F-4B46-886B-17B545CE95A0}"/>
              </a:ext>
            </a:extLst>
          </p:cNvPr>
          <p:cNvSpPr>
            <a:spLocks noGrp="1"/>
          </p:cNvSpPr>
          <p:nvPr>
            <p:ph type="title"/>
          </p:nvPr>
        </p:nvSpPr>
        <p:spPr>
          <a:xfrm>
            <a:off x="375134" y="538531"/>
            <a:ext cx="9603275" cy="1049235"/>
          </a:xfrm>
        </p:spPr>
        <p:txBody>
          <a:bodyPr>
            <a:normAutofit/>
          </a:bodyPr>
          <a:lstStyle/>
          <a:p>
            <a:pPr algn="ctr"/>
            <a:r>
              <a:rPr lang="en-US" sz="2800" dirty="0"/>
              <a:t>Paradigms of programming languages in java</a:t>
            </a:r>
          </a:p>
        </p:txBody>
      </p:sp>
      <p:sp>
        <p:nvSpPr>
          <p:cNvPr id="3" name="Content Placeholder 2">
            <a:extLst>
              <a:ext uri="{FF2B5EF4-FFF2-40B4-BE49-F238E27FC236}">
                <a16:creationId xmlns:a16="http://schemas.microsoft.com/office/drawing/2014/main" id="{C9B19C1F-1443-46F3-802F-E1FA3C026C13}"/>
              </a:ext>
            </a:extLst>
          </p:cNvPr>
          <p:cNvSpPr>
            <a:spLocks noGrp="1"/>
          </p:cNvSpPr>
          <p:nvPr>
            <p:ph idx="1"/>
          </p:nvPr>
        </p:nvSpPr>
        <p:spPr>
          <a:xfrm>
            <a:off x="237067" y="2015732"/>
            <a:ext cx="11763022" cy="4576979"/>
          </a:xfrm>
        </p:spPr>
        <p:txBody>
          <a:bodyPr/>
          <a:lstStyle/>
          <a:p>
            <a:pPr marL="0" indent="0">
              <a:buNone/>
            </a:pPr>
            <a:r>
              <a:rPr lang="en-US" sz="1800" dirty="0">
                <a:latin typeface="Calibri" panose="020F0502020204030204" pitchFamily="34" charset="0"/>
                <a:cs typeface="Calibri" panose="020F0502020204030204" pitchFamily="34" charset="0"/>
              </a:rPr>
              <a:t>Java is a versatile programming language that supports multiple programming paradigms, allowing developers to approach problems in different ways.</a:t>
            </a:r>
          </a:p>
          <a:p>
            <a:pPr marL="457200" indent="-457200">
              <a:buAutoNum type="arabicPeriod"/>
            </a:pPr>
            <a:r>
              <a:rPr lang="en-US" b="1" dirty="0"/>
              <a:t>Object-Oriented Programming (OOP)</a:t>
            </a:r>
          </a:p>
          <a:p>
            <a:pPr marL="0" indent="0">
              <a:buNone/>
            </a:pPr>
            <a:r>
              <a:rPr lang="en-US" sz="1800" dirty="0">
                <a:latin typeface="Calibri" panose="020F0502020204030204" pitchFamily="34" charset="0"/>
                <a:cs typeface="Calibri" panose="020F0502020204030204" pitchFamily="34" charset="0"/>
              </a:rPr>
              <a:t>Object-Oriented Programming is the primary paradigm in Java. OOP is based on the concept of objects, which are instances of classes. </a:t>
            </a:r>
          </a:p>
          <a:p>
            <a:pPr marL="0" indent="0">
              <a:buNone/>
            </a:pPr>
            <a:endParaRPr lang="en-US" dirty="0"/>
          </a:p>
        </p:txBody>
      </p:sp>
      <p:sp>
        <p:nvSpPr>
          <p:cNvPr id="5" name="Rectangle 2">
            <a:extLst>
              <a:ext uri="{FF2B5EF4-FFF2-40B4-BE49-F238E27FC236}">
                <a16:creationId xmlns:a16="http://schemas.microsoft.com/office/drawing/2014/main" id="{98512B46-4A18-4E38-8CB5-1AD957F487EC}"/>
              </a:ext>
            </a:extLst>
          </p:cNvPr>
          <p:cNvSpPr>
            <a:spLocks noChangeArrowheads="1"/>
          </p:cNvSpPr>
          <p:nvPr/>
        </p:nvSpPr>
        <p:spPr bwMode="auto">
          <a:xfrm>
            <a:off x="756356" y="4192180"/>
            <a:ext cx="102984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Encapsulation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Bundling the data (attributes) and methods (functions) that operate on the data into a single unit called a class. Encapsulation also involves restricting access to certain details of an object (through access modifiers like private, protected, and public). </a:t>
            </a:r>
          </a:p>
        </p:txBody>
      </p:sp>
      <p:pic>
        <p:nvPicPr>
          <p:cNvPr id="4" name="Picture 2" descr="C:\Users\parul\Desktop\Registered Logosd.png">
            <a:extLst>
              <a:ext uri="{FF2B5EF4-FFF2-40B4-BE49-F238E27FC236}">
                <a16:creationId xmlns:a16="http://schemas.microsoft.com/office/drawing/2014/main" id="{21FBB64C-BDEB-7BD1-8AE0-FDF16B0B02DB}"/>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435616" y="26528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43934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A59B-5197-4F50-BF5C-6DDFBA4D0A0A}"/>
              </a:ext>
            </a:extLst>
          </p:cNvPr>
          <p:cNvSpPr>
            <a:spLocks noGrp="1"/>
          </p:cNvSpPr>
          <p:nvPr>
            <p:ph type="title"/>
          </p:nvPr>
        </p:nvSpPr>
        <p:spPr/>
        <p:txBody>
          <a:bodyPr/>
          <a:lstStyle/>
          <a:p>
            <a:pPr algn="ctr"/>
            <a:r>
              <a:rPr lang="en-US" b="0" i="0" dirty="0">
                <a:effectLst/>
                <a:latin typeface="erdana"/>
              </a:rPr>
              <a:t>Unicode System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0C84D016-C2C3-47E3-BDB4-0F823DCBE170}"/>
              </a:ext>
            </a:extLst>
          </p:cNvPr>
          <p:cNvSpPr>
            <a:spLocks noGrp="1"/>
          </p:cNvSpPr>
          <p:nvPr>
            <p:ph idx="1"/>
          </p:nvPr>
        </p:nvSpPr>
        <p:spPr/>
        <p:txBody>
          <a:bodyPr/>
          <a:lstStyle/>
          <a:p>
            <a:r>
              <a:rPr lang="en-US" b="0" i="0" dirty="0">
                <a:solidFill>
                  <a:srgbClr val="333333"/>
                </a:solidFill>
                <a:effectLst/>
                <a:latin typeface="inter-regular"/>
              </a:rPr>
              <a:t>Unicode is a universal international standard character encoding that is capable of representing most of the world's written languages.</a:t>
            </a:r>
          </a:p>
          <a:p>
            <a:pPr marL="0" indent="0">
              <a:buNone/>
            </a:pPr>
            <a:r>
              <a:rPr lang="en-US" b="0" i="0" dirty="0">
                <a:solidFill>
                  <a:srgbClr val="610B4B"/>
                </a:solidFill>
                <a:effectLst/>
                <a:latin typeface="erdana"/>
              </a:rPr>
              <a:t>Why java uses Unicode System?</a:t>
            </a:r>
          </a:p>
          <a:p>
            <a:pPr marL="0" indent="0">
              <a:buNone/>
            </a:pPr>
            <a:endParaRPr lang="en-US" b="0" i="0" dirty="0">
              <a:solidFill>
                <a:srgbClr val="610B4B"/>
              </a:solidFill>
              <a:effectLst/>
              <a:latin typeface="erdana"/>
            </a:endParaRPr>
          </a:p>
          <a:p>
            <a:endParaRPr lang="en-US" dirty="0"/>
          </a:p>
        </p:txBody>
      </p:sp>
      <p:graphicFrame>
        <p:nvGraphicFramePr>
          <p:cNvPr id="9" name="Table 8">
            <a:extLst>
              <a:ext uri="{FF2B5EF4-FFF2-40B4-BE49-F238E27FC236}">
                <a16:creationId xmlns:a16="http://schemas.microsoft.com/office/drawing/2014/main" id="{DBD89CCC-3230-4C81-A13D-808F86C4900E}"/>
              </a:ext>
            </a:extLst>
          </p:cNvPr>
          <p:cNvGraphicFramePr>
            <a:graphicFrameLocks noGrp="1"/>
          </p:cNvGraphicFramePr>
          <p:nvPr>
            <p:extLst>
              <p:ext uri="{D42A27DB-BD31-4B8C-83A1-F6EECF244321}">
                <p14:modId xmlns:p14="http://schemas.microsoft.com/office/powerpoint/2010/main" val="137511046"/>
              </p:ext>
            </p:extLst>
          </p:nvPr>
        </p:nvGraphicFramePr>
        <p:xfrm>
          <a:off x="1589030" y="3429000"/>
          <a:ext cx="9151391" cy="2373489"/>
        </p:xfrm>
        <a:graphic>
          <a:graphicData uri="http://schemas.openxmlformats.org/drawingml/2006/table">
            <a:tbl>
              <a:tblPr/>
              <a:tblGrid>
                <a:gridCol w="9151391">
                  <a:extLst>
                    <a:ext uri="{9D8B030D-6E8A-4147-A177-3AD203B41FA5}">
                      <a16:colId xmlns:a16="http://schemas.microsoft.com/office/drawing/2014/main" val="1112864508"/>
                    </a:ext>
                  </a:extLst>
                </a:gridCol>
              </a:tblGrid>
              <a:tr h="506595">
                <a:tc>
                  <a:txBody>
                    <a:bodyPr/>
                    <a:lstStyle/>
                    <a:p>
                      <a:pPr algn="just"/>
                      <a:r>
                        <a:rPr lang="en-US" dirty="0">
                          <a:solidFill>
                            <a:srgbClr val="333333"/>
                          </a:solidFill>
                          <a:effectLst/>
                          <a:latin typeface="inter-regular"/>
                        </a:rPr>
                        <a:t>Before Unicode, there were many language standards:</a:t>
                      </a:r>
                    </a:p>
                  </a:txBody>
                  <a:tcPr anchor="ctr">
                    <a:lnL>
                      <a:noFill/>
                    </a:lnL>
                    <a:lnR>
                      <a:noFill/>
                    </a:lnR>
                    <a:lnT>
                      <a:noFill/>
                    </a:lnT>
                    <a:lnB>
                      <a:noFill/>
                    </a:lnB>
                    <a:solidFill>
                      <a:srgbClr val="FFFFFF"/>
                    </a:solidFill>
                  </a:tcPr>
                </a:tc>
                <a:extLst>
                  <a:ext uri="{0D108BD9-81ED-4DB2-BD59-A6C34878D82A}">
                    <a16:rowId xmlns:a16="http://schemas.microsoft.com/office/drawing/2014/main" val="2668576173"/>
                  </a:ext>
                </a:extLst>
              </a:tr>
              <a:tr h="1866894">
                <a:tc>
                  <a:txBody>
                    <a:bodyPr/>
                    <a:lstStyle/>
                    <a:p>
                      <a:pPr algn="just">
                        <a:buFont typeface="Arial" panose="020B0604020202020204" pitchFamily="34" charset="0"/>
                        <a:buChar char="•"/>
                      </a:pPr>
                      <a:r>
                        <a:rPr lang="en-US" b="1" dirty="0">
                          <a:solidFill>
                            <a:srgbClr val="000000"/>
                          </a:solidFill>
                          <a:effectLst/>
                          <a:latin typeface="inter-bold"/>
                        </a:rPr>
                        <a:t>ASCII</a:t>
                      </a:r>
                      <a:r>
                        <a:rPr lang="en-US" dirty="0">
                          <a:solidFill>
                            <a:srgbClr val="000000"/>
                          </a:solidFill>
                          <a:effectLst/>
                          <a:latin typeface="inter-regular"/>
                        </a:rPr>
                        <a:t> (American Standard Code for Information Interchange) for the United States.</a:t>
                      </a:r>
                    </a:p>
                    <a:p>
                      <a:pPr algn="just">
                        <a:buFont typeface="Arial" panose="020B0604020202020204" pitchFamily="34" charset="0"/>
                        <a:buChar char="•"/>
                      </a:pPr>
                      <a:r>
                        <a:rPr lang="en-US" b="1" dirty="0">
                          <a:solidFill>
                            <a:srgbClr val="000000"/>
                          </a:solidFill>
                          <a:effectLst/>
                          <a:latin typeface="inter-bold"/>
                        </a:rPr>
                        <a:t>ISO 8859-1</a:t>
                      </a:r>
                      <a:r>
                        <a:rPr lang="en-US" dirty="0">
                          <a:solidFill>
                            <a:srgbClr val="000000"/>
                          </a:solidFill>
                          <a:effectLst/>
                          <a:latin typeface="inter-regular"/>
                        </a:rPr>
                        <a:t> for Western European Language.</a:t>
                      </a:r>
                    </a:p>
                    <a:p>
                      <a:pPr algn="just">
                        <a:buFont typeface="Arial" panose="020B0604020202020204" pitchFamily="34" charset="0"/>
                        <a:buChar char="•"/>
                      </a:pPr>
                      <a:r>
                        <a:rPr lang="en-US" b="1" dirty="0">
                          <a:solidFill>
                            <a:srgbClr val="000000"/>
                          </a:solidFill>
                          <a:effectLst/>
                          <a:latin typeface="inter-bold"/>
                        </a:rPr>
                        <a:t>KOI-8</a:t>
                      </a:r>
                      <a:r>
                        <a:rPr lang="en-US" dirty="0">
                          <a:solidFill>
                            <a:srgbClr val="000000"/>
                          </a:solidFill>
                          <a:effectLst/>
                          <a:latin typeface="inter-regular"/>
                        </a:rPr>
                        <a:t> for Russian.</a:t>
                      </a:r>
                    </a:p>
                    <a:p>
                      <a:pPr algn="just">
                        <a:buFont typeface="Arial" panose="020B0604020202020204" pitchFamily="34" charset="0"/>
                        <a:buChar char="•"/>
                      </a:pPr>
                      <a:r>
                        <a:rPr lang="en-US" b="1" dirty="0">
                          <a:solidFill>
                            <a:srgbClr val="000000"/>
                          </a:solidFill>
                          <a:effectLst/>
                          <a:latin typeface="inter-bold"/>
                        </a:rPr>
                        <a:t>GB18030 and BIG-5</a:t>
                      </a:r>
                      <a:r>
                        <a:rPr lang="en-US" dirty="0">
                          <a:solidFill>
                            <a:srgbClr val="000000"/>
                          </a:solidFill>
                          <a:effectLst/>
                          <a:latin typeface="inter-regular"/>
                        </a:rPr>
                        <a:t> for </a:t>
                      </a:r>
                      <a:r>
                        <a:rPr lang="en-US" dirty="0" err="1">
                          <a:solidFill>
                            <a:srgbClr val="000000"/>
                          </a:solidFill>
                          <a:effectLst/>
                          <a:latin typeface="inter-regular"/>
                        </a:rPr>
                        <a:t>chinese</a:t>
                      </a:r>
                      <a:r>
                        <a:rPr lang="en-US" dirty="0">
                          <a:solidFill>
                            <a:srgbClr val="000000"/>
                          </a:solidFill>
                          <a:effectLst/>
                          <a:latin typeface="inter-regular"/>
                        </a:rPr>
                        <a:t>, and so on.</a:t>
                      </a:r>
                    </a:p>
                  </a:txBody>
                  <a:tcPr anchor="ctr">
                    <a:lnL>
                      <a:noFill/>
                    </a:lnL>
                    <a:lnR>
                      <a:noFill/>
                    </a:lnR>
                    <a:lnT>
                      <a:noFill/>
                    </a:lnT>
                    <a:lnB>
                      <a:noFill/>
                    </a:lnB>
                    <a:solidFill>
                      <a:srgbClr val="FFFFFF"/>
                    </a:solidFill>
                  </a:tcPr>
                </a:tc>
                <a:extLst>
                  <a:ext uri="{0D108BD9-81ED-4DB2-BD59-A6C34878D82A}">
                    <a16:rowId xmlns:a16="http://schemas.microsoft.com/office/drawing/2014/main" val="3017858270"/>
                  </a:ext>
                </a:extLst>
              </a:tr>
            </a:tbl>
          </a:graphicData>
        </a:graphic>
      </p:graphicFrame>
    </p:spTree>
    <p:extLst>
      <p:ext uri="{BB962C8B-B14F-4D97-AF65-F5344CB8AC3E}">
        <p14:creationId xmlns:p14="http://schemas.microsoft.com/office/powerpoint/2010/main" val="2494770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5060-831A-49DB-B35C-46B9FF34DF6A}"/>
              </a:ext>
            </a:extLst>
          </p:cNvPr>
          <p:cNvSpPr>
            <a:spLocks noGrp="1"/>
          </p:cNvSpPr>
          <p:nvPr>
            <p:ph type="title"/>
          </p:nvPr>
        </p:nvSpPr>
        <p:spPr>
          <a:xfrm>
            <a:off x="1451578" y="342420"/>
            <a:ext cx="9603275" cy="1049235"/>
          </a:xfrm>
        </p:spPr>
        <p:txBody>
          <a:bodyPr/>
          <a:lstStyle/>
          <a:p>
            <a:r>
              <a:rPr lang="en-US" b="0" i="0" dirty="0">
                <a:effectLst/>
                <a:latin typeface="erdana"/>
              </a:rPr>
              <a:t>Problem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3457E340-92A8-4932-B0B6-9D67ECBD66A1}"/>
              </a:ext>
            </a:extLst>
          </p:cNvPr>
          <p:cNvSpPr>
            <a:spLocks noGrp="1"/>
          </p:cNvSpPr>
          <p:nvPr>
            <p:ph idx="1"/>
          </p:nvPr>
        </p:nvSpPr>
        <p:spPr>
          <a:xfrm>
            <a:off x="1294362" y="1391655"/>
            <a:ext cx="9603275" cy="3450613"/>
          </a:xfrm>
        </p:spPr>
        <p:txBody>
          <a:bodyPr/>
          <a:lstStyle/>
          <a:p>
            <a:pPr marL="0" indent="0" algn="just">
              <a:buNone/>
            </a:pPr>
            <a:r>
              <a:rPr lang="en-US" b="1" i="0" dirty="0">
                <a:solidFill>
                  <a:srgbClr val="333333"/>
                </a:solidFill>
                <a:effectLst/>
                <a:latin typeface="inter-bold"/>
              </a:rPr>
              <a:t>This caused two problems:</a:t>
            </a:r>
          </a:p>
          <a:p>
            <a:pPr algn="just">
              <a:buFont typeface="+mj-lt"/>
              <a:buAutoNum type="arabicPeriod"/>
            </a:pPr>
            <a:r>
              <a:rPr lang="en-US" b="0" i="0" dirty="0">
                <a:solidFill>
                  <a:srgbClr val="000000"/>
                </a:solidFill>
                <a:effectLst/>
                <a:latin typeface="inter-regular"/>
              </a:rPr>
              <a:t>A particular code value corresponds to different letters in the various language standards.</a:t>
            </a:r>
          </a:p>
          <a:p>
            <a:pPr algn="just">
              <a:buFont typeface="+mj-lt"/>
              <a:buAutoNum type="arabicPeriod"/>
            </a:pPr>
            <a:r>
              <a:rPr lang="en-US" b="0" i="0" dirty="0">
                <a:solidFill>
                  <a:srgbClr val="000000"/>
                </a:solidFill>
                <a:effectLst/>
                <a:latin typeface="inter-regular"/>
              </a:rPr>
              <a:t>The encodings for languages with large character sets have variable </a:t>
            </a:r>
            <a:r>
              <a:rPr lang="en-US" b="0" i="0" dirty="0" err="1">
                <a:solidFill>
                  <a:srgbClr val="000000"/>
                </a:solidFill>
                <a:effectLst/>
                <a:latin typeface="inter-regular"/>
              </a:rPr>
              <a:t>length.Some</a:t>
            </a:r>
            <a:r>
              <a:rPr lang="en-US" b="0" i="0" dirty="0">
                <a:solidFill>
                  <a:srgbClr val="000000"/>
                </a:solidFill>
                <a:effectLst/>
                <a:latin typeface="inter-regular"/>
              </a:rPr>
              <a:t> common characters are encoded as single bytes, other require two or more byte</a:t>
            </a:r>
          </a:p>
          <a:p>
            <a:r>
              <a:rPr lang="en-US" b="0" i="0" dirty="0">
                <a:solidFill>
                  <a:srgbClr val="610B38"/>
                </a:solidFill>
                <a:effectLst/>
                <a:latin typeface="erdana"/>
              </a:rPr>
              <a:t>Solution</a:t>
            </a:r>
          </a:p>
          <a:p>
            <a:endParaRPr lang="en-US" b="0" i="0" dirty="0">
              <a:solidFill>
                <a:srgbClr val="610B38"/>
              </a:solidFill>
              <a:effectLst/>
              <a:latin typeface="erdana"/>
            </a:endParaRPr>
          </a:p>
          <a:p>
            <a:endParaRPr lang="en-US" dirty="0"/>
          </a:p>
          <a:p>
            <a:endParaRPr lang="en-US" dirty="0"/>
          </a:p>
        </p:txBody>
      </p:sp>
      <p:graphicFrame>
        <p:nvGraphicFramePr>
          <p:cNvPr id="7" name="Table 6">
            <a:extLst>
              <a:ext uri="{FF2B5EF4-FFF2-40B4-BE49-F238E27FC236}">
                <a16:creationId xmlns:a16="http://schemas.microsoft.com/office/drawing/2014/main" id="{8A9C49C5-89CC-40D2-A54A-54C70B9D5785}"/>
              </a:ext>
            </a:extLst>
          </p:cNvPr>
          <p:cNvGraphicFramePr>
            <a:graphicFrameLocks noGrp="1"/>
          </p:cNvGraphicFramePr>
          <p:nvPr>
            <p:extLst>
              <p:ext uri="{D42A27DB-BD31-4B8C-83A1-F6EECF244321}">
                <p14:modId xmlns:p14="http://schemas.microsoft.com/office/powerpoint/2010/main" val="273640224"/>
              </p:ext>
            </p:extLst>
          </p:nvPr>
        </p:nvGraphicFramePr>
        <p:xfrm>
          <a:off x="1821803" y="4023625"/>
          <a:ext cx="8548392" cy="731520"/>
        </p:xfrm>
        <a:graphic>
          <a:graphicData uri="http://schemas.openxmlformats.org/drawingml/2006/table">
            <a:tbl>
              <a:tblPr/>
              <a:tblGrid>
                <a:gridCol w="8548392">
                  <a:extLst>
                    <a:ext uri="{9D8B030D-6E8A-4147-A177-3AD203B41FA5}">
                      <a16:colId xmlns:a16="http://schemas.microsoft.com/office/drawing/2014/main" val="3469647125"/>
                    </a:ext>
                  </a:extLst>
                </a:gridCol>
              </a:tblGrid>
              <a:tr h="0">
                <a:tc>
                  <a:txBody>
                    <a:bodyPr/>
                    <a:lstStyle/>
                    <a:p>
                      <a:pPr algn="just"/>
                      <a:r>
                        <a:rPr lang="en-US" dirty="0">
                          <a:solidFill>
                            <a:srgbClr val="333333"/>
                          </a:solidFill>
                          <a:effectLst/>
                          <a:latin typeface="inter-regular"/>
                        </a:rPr>
                        <a:t>To solve these problems, a new language standard was developed i.e. Unicode System.</a:t>
                      </a:r>
                    </a:p>
                  </a:txBody>
                  <a:tcPr anchor="ctr">
                    <a:lnL>
                      <a:noFill/>
                    </a:lnL>
                    <a:lnR>
                      <a:noFill/>
                    </a:lnR>
                    <a:lnT>
                      <a:noFill/>
                    </a:lnT>
                    <a:lnB>
                      <a:noFill/>
                    </a:lnB>
                    <a:solidFill>
                      <a:srgbClr val="FFFFFF"/>
                    </a:solidFill>
                  </a:tcPr>
                </a:tc>
                <a:extLst>
                  <a:ext uri="{0D108BD9-81ED-4DB2-BD59-A6C34878D82A}">
                    <a16:rowId xmlns:a16="http://schemas.microsoft.com/office/drawing/2014/main" val="647141374"/>
                  </a:ext>
                </a:extLst>
              </a:tr>
              <a:tr h="0">
                <a:tc>
                  <a:txBody>
                    <a:bodyPr/>
                    <a:lstStyle/>
                    <a:p>
                      <a:pPr algn="just"/>
                      <a:r>
                        <a:rPr lang="en-US" dirty="0">
                          <a:solidFill>
                            <a:srgbClr val="333333"/>
                          </a:solidFill>
                          <a:effectLst/>
                          <a:latin typeface="inter-regular"/>
                        </a:rPr>
                        <a:t>In </a:t>
                      </a:r>
                      <a:r>
                        <a:rPr lang="en-US" dirty="0" err="1">
                          <a:solidFill>
                            <a:srgbClr val="333333"/>
                          </a:solidFill>
                          <a:effectLst/>
                          <a:latin typeface="inter-regular"/>
                        </a:rPr>
                        <a:t>unicode</a:t>
                      </a:r>
                      <a:r>
                        <a:rPr lang="en-US" dirty="0">
                          <a:solidFill>
                            <a:srgbClr val="333333"/>
                          </a:solidFill>
                          <a:effectLst/>
                          <a:latin typeface="inter-regular"/>
                        </a:rPr>
                        <a:t>, character holds 2 byte, so java also uses 2 byte for characters.</a:t>
                      </a:r>
                    </a:p>
                  </a:txBody>
                  <a:tcPr anchor="ctr">
                    <a:lnL>
                      <a:noFill/>
                    </a:lnL>
                    <a:lnR>
                      <a:noFill/>
                    </a:lnR>
                    <a:lnT>
                      <a:noFill/>
                    </a:lnT>
                    <a:lnB>
                      <a:noFill/>
                    </a:lnB>
                    <a:solidFill>
                      <a:srgbClr val="FFFFFF"/>
                    </a:solidFill>
                  </a:tcPr>
                </a:tc>
                <a:extLst>
                  <a:ext uri="{0D108BD9-81ED-4DB2-BD59-A6C34878D82A}">
                    <a16:rowId xmlns:a16="http://schemas.microsoft.com/office/drawing/2014/main" val="2372948634"/>
                  </a:ext>
                </a:extLst>
              </a:tr>
            </a:tbl>
          </a:graphicData>
        </a:graphic>
      </p:graphicFrame>
      <p:graphicFrame>
        <p:nvGraphicFramePr>
          <p:cNvPr id="8" name="Table 7">
            <a:extLst>
              <a:ext uri="{FF2B5EF4-FFF2-40B4-BE49-F238E27FC236}">
                <a16:creationId xmlns:a16="http://schemas.microsoft.com/office/drawing/2014/main" id="{0D9E6965-7772-4049-9A41-799067757FB2}"/>
              </a:ext>
            </a:extLst>
          </p:cNvPr>
          <p:cNvGraphicFramePr>
            <a:graphicFrameLocks noGrp="1"/>
          </p:cNvGraphicFramePr>
          <p:nvPr>
            <p:extLst>
              <p:ext uri="{D42A27DB-BD31-4B8C-83A1-F6EECF244321}">
                <p14:modId xmlns:p14="http://schemas.microsoft.com/office/powerpoint/2010/main" val="3660212228"/>
              </p:ext>
            </p:extLst>
          </p:nvPr>
        </p:nvGraphicFramePr>
        <p:xfrm>
          <a:off x="1878246" y="4842268"/>
          <a:ext cx="7047909" cy="731520"/>
        </p:xfrm>
        <a:graphic>
          <a:graphicData uri="http://schemas.openxmlformats.org/drawingml/2006/table">
            <a:tbl>
              <a:tblPr/>
              <a:tblGrid>
                <a:gridCol w="7047909">
                  <a:extLst>
                    <a:ext uri="{9D8B030D-6E8A-4147-A177-3AD203B41FA5}">
                      <a16:colId xmlns:a16="http://schemas.microsoft.com/office/drawing/2014/main" val="3064967497"/>
                    </a:ext>
                  </a:extLst>
                </a:gridCol>
              </a:tblGrid>
              <a:tr h="0">
                <a:tc>
                  <a:txBody>
                    <a:bodyPr/>
                    <a:lstStyle/>
                    <a:p>
                      <a:pPr algn="just"/>
                      <a:r>
                        <a:rPr lang="en-US" b="1">
                          <a:solidFill>
                            <a:srgbClr val="333333"/>
                          </a:solidFill>
                          <a:effectLst/>
                          <a:latin typeface="inter-bold"/>
                        </a:rPr>
                        <a:t>lowest value:</a:t>
                      </a:r>
                      <a:r>
                        <a:rPr lang="en-US">
                          <a:solidFill>
                            <a:srgbClr val="333333"/>
                          </a:solidFill>
                          <a:effectLst/>
                          <a:latin typeface="inter-regular"/>
                        </a:rPr>
                        <a:t>\u0000</a:t>
                      </a:r>
                    </a:p>
                  </a:txBody>
                  <a:tcPr anchor="ctr">
                    <a:lnL>
                      <a:noFill/>
                    </a:lnL>
                    <a:lnR>
                      <a:noFill/>
                    </a:lnR>
                    <a:lnT>
                      <a:noFill/>
                    </a:lnT>
                    <a:lnB>
                      <a:noFill/>
                    </a:lnB>
                    <a:solidFill>
                      <a:srgbClr val="FFFFFF"/>
                    </a:solidFill>
                  </a:tcPr>
                </a:tc>
                <a:extLst>
                  <a:ext uri="{0D108BD9-81ED-4DB2-BD59-A6C34878D82A}">
                    <a16:rowId xmlns:a16="http://schemas.microsoft.com/office/drawing/2014/main" val="1640621414"/>
                  </a:ext>
                </a:extLst>
              </a:tr>
              <a:tr h="0">
                <a:tc>
                  <a:txBody>
                    <a:bodyPr/>
                    <a:lstStyle/>
                    <a:p>
                      <a:pPr algn="just"/>
                      <a:r>
                        <a:rPr lang="en-US" b="1" dirty="0">
                          <a:solidFill>
                            <a:srgbClr val="333333"/>
                          </a:solidFill>
                          <a:effectLst/>
                          <a:latin typeface="inter-bold"/>
                        </a:rPr>
                        <a:t>highest value:</a:t>
                      </a:r>
                      <a:r>
                        <a:rPr lang="en-US" dirty="0">
                          <a:solidFill>
                            <a:srgbClr val="333333"/>
                          </a:solidFill>
                          <a:effectLst/>
                          <a:latin typeface="inter-regular"/>
                        </a:rPr>
                        <a:t>\</a:t>
                      </a:r>
                      <a:r>
                        <a:rPr lang="en-US" dirty="0" err="1">
                          <a:solidFill>
                            <a:srgbClr val="333333"/>
                          </a:solidFill>
                          <a:effectLst/>
                          <a:latin typeface="inter-regular"/>
                        </a:rPr>
                        <a:t>uFFFF</a:t>
                      </a:r>
                      <a:endParaRPr lang="en-US" dirty="0">
                        <a:solidFill>
                          <a:srgbClr val="333333"/>
                        </a:solidFill>
                        <a:effectLst/>
                        <a:latin typeface="inter-regular"/>
                      </a:endParaRPr>
                    </a:p>
                  </a:txBody>
                  <a:tcPr anchor="ctr">
                    <a:lnL>
                      <a:noFill/>
                    </a:lnL>
                    <a:lnR>
                      <a:noFill/>
                    </a:lnR>
                    <a:lnT>
                      <a:noFill/>
                    </a:lnT>
                    <a:lnB>
                      <a:noFill/>
                    </a:lnB>
                    <a:solidFill>
                      <a:srgbClr val="FFFFFF"/>
                    </a:solidFill>
                  </a:tcPr>
                </a:tc>
                <a:extLst>
                  <a:ext uri="{0D108BD9-81ED-4DB2-BD59-A6C34878D82A}">
                    <a16:rowId xmlns:a16="http://schemas.microsoft.com/office/drawing/2014/main" val="468090876"/>
                  </a:ext>
                </a:extLst>
              </a:tr>
            </a:tbl>
          </a:graphicData>
        </a:graphic>
      </p:graphicFrame>
    </p:spTree>
    <p:extLst>
      <p:ext uri="{BB962C8B-B14F-4D97-AF65-F5344CB8AC3E}">
        <p14:creationId xmlns:p14="http://schemas.microsoft.com/office/powerpoint/2010/main" val="6338644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D90D-F9B5-4989-938E-91E14390C941}"/>
              </a:ext>
            </a:extLst>
          </p:cNvPr>
          <p:cNvSpPr>
            <a:spLocks noGrp="1"/>
          </p:cNvSpPr>
          <p:nvPr>
            <p:ph type="title"/>
          </p:nvPr>
        </p:nvSpPr>
        <p:spPr/>
        <p:txBody>
          <a:bodyPr/>
          <a:lstStyle/>
          <a:p>
            <a:pPr algn="ctr"/>
            <a:r>
              <a:rPr lang="en-US" b="0" i="0" dirty="0">
                <a:effectLst/>
                <a:latin typeface="erdana"/>
              </a:rPr>
              <a:t>Operators in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091D1C3-13FE-4F25-B39B-AA78D619BAB6}"/>
              </a:ext>
            </a:extLst>
          </p:cNvPr>
          <p:cNvSpPr>
            <a:spLocks noGrp="1"/>
          </p:cNvSpPr>
          <p:nvPr>
            <p:ph idx="1"/>
          </p:nvPr>
        </p:nvSpPr>
        <p:spPr>
          <a:xfrm>
            <a:off x="1451579" y="2015732"/>
            <a:ext cx="9603275" cy="4328624"/>
          </a:xfrm>
        </p:spPr>
        <p:txBody>
          <a:bodyPr>
            <a:normAutofit fontScale="92500" lnSpcReduction="20000"/>
          </a:bodyPr>
          <a:lstStyle/>
          <a:p>
            <a:pPr algn="just"/>
            <a:r>
              <a:rPr lang="en-US" b="1" i="0" dirty="0">
                <a:solidFill>
                  <a:srgbClr val="333333"/>
                </a:solidFill>
                <a:effectLst/>
                <a:latin typeface="inter-bold"/>
              </a:rPr>
              <a:t>Operator</a:t>
            </a:r>
            <a:r>
              <a:rPr lang="en-US" b="0" i="0" dirty="0">
                <a:solidFill>
                  <a:srgbClr val="333333"/>
                </a:solidFill>
                <a:effectLst/>
                <a:latin typeface="inter-regular"/>
              </a:rPr>
              <a:t> in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is a symbol that is used to perform operations. For example: +, -, *, / etc.</a:t>
            </a:r>
          </a:p>
          <a:p>
            <a:pPr marL="0" indent="0" algn="just">
              <a:buNone/>
            </a:pPr>
            <a:r>
              <a:rPr lang="en-US" b="0" i="0" dirty="0">
                <a:solidFill>
                  <a:srgbClr val="333333"/>
                </a:solidFill>
                <a:effectLst/>
                <a:latin typeface="inter-regular"/>
              </a:rPr>
              <a:t>      There are many types of operators in Java which are given below:</a:t>
            </a:r>
          </a:p>
          <a:p>
            <a:pPr marL="457200" indent="-457200" algn="just">
              <a:buFont typeface="+mj-lt"/>
              <a:buAutoNum type="arabicPeriod"/>
            </a:pPr>
            <a:r>
              <a:rPr lang="en-US" b="0" i="0" dirty="0">
                <a:solidFill>
                  <a:srgbClr val="000000"/>
                </a:solidFill>
                <a:effectLst/>
                <a:latin typeface="inter-regular"/>
              </a:rPr>
              <a:t>Unary Operator,</a:t>
            </a:r>
          </a:p>
          <a:p>
            <a:pPr marL="457200" indent="-457200" algn="just">
              <a:buFont typeface="+mj-lt"/>
              <a:buAutoNum type="arabicPeriod"/>
            </a:pPr>
            <a:r>
              <a:rPr lang="en-US" b="0" i="0" dirty="0">
                <a:solidFill>
                  <a:srgbClr val="000000"/>
                </a:solidFill>
                <a:effectLst/>
                <a:latin typeface="inter-regular"/>
              </a:rPr>
              <a:t>Arithmetic Operator,</a:t>
            </a:r>
          </a:p>
          <a:p>
            <a:pPr marL="457200" indent="-457200" algn="just">
              <a:buFont typeface="+mj-lt"/>
              <a:buAutoNum type="arabicPeriod"/>
            </a:pPr>
            <a:r>
              <a:rPr lang="en-US" b="0" i="0" dirty="0">
                <a:solidFill>
                  <a:srgbClr val="000000"/>
                </a:solidFill>
                <a:effectLst/>
                <a:latin typeface="inter-regular"/>
              </a:rPr>
              <a:t>Shift Operator,</a:t>
            </a:r>
          </a:p>
          <a:p>
            <a:pPr marL="457200" indent="-457200" algn="just">
              <a:buFont typeface="+mj-lt"/>
              <a:buAutoNum type="arabicPeriod"/>
            </a:pPr>
            <a:r>
              <a:rPr lang="en-US" b="0" i="0" dirty="0">
                <a:solidFill>
                  <a:srgbClr val="000000"/>
                </a:solidFill>
                <a:effectLst/>
                <a:latin typeface="inter-regular"/>
              </a:rPr>
              <a:t>Relational Operator,</a:t>
            </a:r>
          </a:p>
          <a:p>
            <a:pPr marL="457200" indent="-457200" algn="just">
              <a:buFont typeface="+mj-lt"/>
              <a:buAutoNum type="arabicPeriod"/>
            </a:pPr>
            <a:r>
              <a:rPr lang="en-US" b="0" i="0" dirty="0">
                <a:solidFill>
                  <a:srgbClr val="000000"/>
                </a:solidFill>
                <a:effectLst/>
                <a:latin typeface="inter-regular"/>
              </a:rPr>
              <a:t>Bitwise Operator,</a:t>
            </a:r>
          </a:p>
          <a:p>
            <a:pPr marL="457200" indent="-457200" algn="just">
              <a:buFont typeface="+mj-lt"/>
              <a:buAutoNum type="arabicPeriod"/>
            </a:pPr>
            <a:r>
              <a:rPr lang="en-US" b="0" i="0" dirty="0">
                <a:solidFill>
                  <a:srgbClr val="000000"/>
                </a:solidFill>
                <a:effectLst/>
                <a:latin typeface="inter-regular"/>
              </a:rPr>
              <a:t>Logical Operator,</a:t>
            </a:r>
          </a:p>
          <a:p>
            <a:pPr marL="457200" indent="-457200" algn="just">
              <a:buFont typeface="+mj-lt"/>
              <a:buAutoNum type="arabicPeriod"/>
            </a:pPr>
            <a:r>
              <a:rPr lang="en-US" b="0" i="0" dirty="0">
                <a:solidFill>
                  <a:srgbClr val="000000"/>
                </a:solidFill>
                <a:effectLst/>
                <a:latin typeface="inter-regular"/>
              </a:rPr>
              <a:t>Ternary Operator and</a:t>
            </a:r>
          </a:p>
          <a:p>
            <a:pPr marL="457200" indent="-457200" algn="just">
              <a:buFont typeface="+mj-lt"/>
              <a:buAutoNum type="arabicPeriod"/>
            </a:pPr>
            <a:r>
              <a:rPr lang="en-US" b="0" i="0" dirty="0">
                <a:solidFill>
                  <a:srgbClr val="000000"/>
                </a:solidFill>
                <a:effectLst/>
                <a:latin typeface="inter-regular"/>
              </a:rPr>
              <a:t>Assignment Operator.</a:t>
            </a:r>
          </a:p>
          <a:p>
            <a:endParaRPr lang="en-US" dirty="0"/>
          </a:p>
        </p:txBody>
      </p:sp>
    </p:spTree>
    <p:extLst>
      <p:ext uri="{BB962C8B-B14F-4D97-AF65-F5344CB8AC3E}">
        <p14:creationId xmlns:p14="http://schemas.microsoft.com/office/powerpoint/2010/main" val="826569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5E42-2E25-473B-ACB7-18053399A455}"/>
              </a:ext>
            </a:extLst>
          </p:cNvPr>
          <p:cNvSpPr>
            <a:spLocks noGrp="1"/>
          </p:cNvSpPr>
          <p:nvPr>
            <p:ph type="title"/>
          </p:nvPr>
        </p:nvSpPr>
        <p:spPr>
          <a:xfrm>
            <a:off x="1406423" y="0"/>
            <a:ext cx="9603275" cy="1049235"/>
          </a:xfrm>
        </p:spPr>
        <p:txBody>
          <a:bodyPr/>
          <a:lstStyle/>
          <a:p>
            <a:pPr algn="ctr"/>
            <a:r>
              <a:rPr lang="en-US" b="0" i="0" dirty="0">
                <a:effectLst/>
                <a:latin typeface="erdana"/>
              </a:rPr>
              <a:t>Java Operator Precedence</a:t>
            </a:r>
            <a:br>
              <a:rPr lang="en-US" b="0" i="0" dirty="0">
                <a:solidFill>
                  <a:srgbClr val="610B38"/>
                </a:solidFill>
                <a:effectLst/>
                <a:latin typeface="erdana"/>
              </a:rPr>
            </a:br>
            <a:endParaRPr lang="en-US" dirty="0"/>
          </a:p>
        </p:txBody>
      </p:sp>
      <p:graphicFrame>
        <p:nvGraphicFramePr>
          <p:cNvPr id="4" name="Content Placeholder 3">
            <a:extLst>
              <a:ext uri="{FF2B5EF4-FFF2-40B4-BE49-F238E27FC236}">
                <a16:creationId xmlns:a16="http://schemas.microsoft.com/office/drawing/2014/main" id="{6784B9E7-F07E-4BC2-8634-FD9584978414}"/>
              </a:ext>
            </a:extLst>
          </p:cNvPr>
          <p:cNvGraphicFramePr>
            <a:graphicFrameLocks noGrp="1"/>
          </p:cNvGraphicFramePr>
          <p:nvPr>
            <p:ph idx="1"/>
            <p:extLst>
              <p:ext uri="{D42A27DB-BD31-4B8C-83A1-F6EECF244321}">
                <p14:modId xmlns:p14="http://schemas.microsoft.com/office/powerpoint/2010/main" val="1760189953"/>
              </p:ext>
            </p:extLst>
          </p:nvPr>
        </p:nvGraphicFramePr>
        <p:xfrm>
          <a:off x="688623" y="553156"/>
          <a:ext cx="10622844" cy="6304843"/>
        </p:xfrm>
        <a:graphic>
          <a:graphicData uri="http://schemas.openxmlformats.org/drawingml/2006/table">
            <a:tbl>
              <a:tblPr/>
              <a:tblGrid>
                <a:gridCol w="3540948">
                  <a:extLst>
                    <a:ext uri="{9D8B030D-6E8A-4147-A177-3AD203B41FA5}">
                      <a16:colId xmlns:a16="http://schemas.microsoft.com/office/drawing/2014/main" val="666707899"/>
                    </a:ext>
                  </a:extLst>
                </a:gridCol>
                <a:gridCol w="3540948">
                  <a:extLst>
                    <a:ext uri="{9D8B030D-6E8A-4147-A177-3AD203B41FA5}">
                      <a16:colId xmlns:a16="http://schemas.microsoft.com/office/drawing/2014/main" val="1934099271"/>
                    </a:ext>
                  </a:extLst>
                </a:gridCol>
                <a:gridCol w="3540948">
                  <a:extLst>
                    <a:ext uri="{9D8B030D-6E8A-4147-A177-3AD203B41FA5}">
                      <a16:colId xmlns:a16="http://schemas.microsoft.com/office/drawing/2014/main" val="3481123026"/>
                    </a:ext>
                  </a:extLst>
                </a:gridCol>
              </a:tblGrid>
              <a:tr h="451631">
                <a:tc>
                  <a:txBody>
                    <a:bodyPr/>
                    <a:lstStyle/>
                    <a:p>
                      <a:pPr algn="l" fontAlgn="t"/>
                      <a:r>
                        <a:rPr lang="en-US" sz="900">
                          <a:solidFill>
                            <a:srgbClr val="000000"/>
                          </a:solidFill>
                          <a:effectLst/>
                          <a:latin typeface="times new roman" panose="02020603050405020304" pitchFamily="18" charset="0"/>
                        </a:rPr>
                        <a:t>Operator Type</a:t>
                      </a:r>
                    </a:p>
                  </a:txBody>
                  <a:tcPr marL="56122" marR="56122" marT="56122" marB="56122">
                    <a:lnL w="9525" cap="flat" cmpd="sng" algn="ctr">
                      <a:solidFill>
                        <a:srgbClr val="60FA3F"/>
                      </a:solidFill>
                      <a:prstDash val="solid"/>
                      <a:round/>
                      <a:headEnd type="none" w="med" len="med"/>
                      <a:tailEnd type="none" w="med" len="med"/>
                    </a:lnL>
                    <a:lnR w="9525" cap="flat" cmpd="sng" algn="ctr">
                      <a:solidFill>
                        <a:srgbClr val="60FA3F"/>
                      </a:solidFill>
                      <a:prstDash val="solid"/>
                      <a:round/>
                      <a:headEnd type="none" w="med" len="med"/>
                      <a:tailEnd type="none" w="med" len="med"/>
                    </a:lnR>
                    <a:lnT w="9525" cap="flat" cmpd="sng" algn="ctr">
                      <a:solidFill>
                        <a:srgbClr val="60FA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dirty="0">
                          <a:solidFill>
                            <a:srgbClr val="000000"/>
                          </a:solidFill>
                          <a:effectLst/>
                          <a:latin typeface="times new roman" panose="02020603050405020304" pitchFamily="18" charset="0"/>
                        </a:rPr>
                        <a:t>Category</a:t>
                      </a:r>
                    </a:p>
                  </a:txBody>
                  <a:tcPr marL="56122" marR="56122" marT="56122" marB="56122">
                    <a:lnL w="9525" cap="flat" cmpd="sng" algn="ctr">
                      <a:solidFill>
                        <a:srgbClr val="60FA3F"/>
                      </a:solidFill>
                      <a:prstDash val="solid"/>
                      <a:round/>
                      <a:headEnd type="none" w="med" len="med"/>
                      <a:tailEnd type="none" w="med" len="med"/>
                    </a:lnL>
                    <a:lnR w="9525" cap="flat" cmpd="sng" algn="ctr">
                      <a:solidFill>
                        <a:srgbClr val="60FA3F"/>
                      </a:solidFill>
                      <a:prstDash val="solid"/>
                      <a:round/>
                      <a:headEnd type="none" w="med" len="med"/>
                      <a:tailEnd type="none" w="med" len="med"/>
                    </a:lnR>
                    <a:lnT w="9525" cap="flat" cmpd="sng" algn="ctr">
                      <a:solidFill>
                        <a:srgbClr val="60FA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panose="02020603050405020304" pitchFamily="18" charset="0"/>
                        </a:rPr>
                        <a:t>Precedence</a:t>
                      </a:r>
                    </a:p>
                  </a:txBody>
                  <a:tcPr marL="56122" marR="56122" marT="56122" marB="56122">
                    <a:lnL w="9525" cap="flat" cmpd="sng" algn="ctr">
                      <a:solidFill>
                        <a:srgbClr val="60FA3F"/>
                      </a:solidFill>
                      <a:prstDash val="solid"/>
                      <a:round/>
                      <a:headEnd type="none" w="med" len="med"/>
                      <a:tailEnd type="none" w="med" len="med"/>
                    </a:lnL>
                    <a:lnR w="9525" cap="flat" cmpd="sng" algn="ctr">
                      <a:solidFill>
                        <a:srgbClr val="60FA3F"/>
                      </a:solidFill>
                      <a:prstDash val="solid"/>
                      <a:round/>
                      <a:headEnd type="none" w="med" len="med"/>
                      <a:tailEnd type="none" w="med" len="med"/>
                    </a:lnR>
                    <a:lnT w="9525" cap="flat" cmpd="sng" algn="ctr">
                      <a:solidFill>
                        <a:srgbClr val="60FA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59438819"/>
                  </a:ext>
                </a:extLst>
              </a:tr>
              <a:tr h="383881">
                <a:tc rowSpan="2">
                  <a:txBody>
                    <a:bodyPr/>
                    <a:lstStyle/>
                    <a:p>
                      <a:pPr algn="just" fontAlgn="t"/>
                      <a:r>
                        <a:rPr lang="en-US" sz="900">
                          <a:solidFill>
                            <a:srgbClr val="333333"/>
                          </a:solidFill>
                          <a:effectLst/>
                          <a:latin typeface="inter-regular"/>
                        </a:rPr>
                        <a:t>Unary</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postfix</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i="1">
                          <a:solidFill>
                            <a:srgbClr val="333333"/>
                          </a:solidFill>
                          <a:effectLst/>
                          <a:latin typeface="inter-regular"/>
                        </a:rPr>
                        <a:t>expr</a:t>
                      </a:r>
                      <a:r>
                        <a:rPr lang="en-US" sz="900">
                          <a:solidFill>
                            <a:srgbClr val="333333"/>
                          </a:solidFill>
                          <a:effectLst/>
                          <a:latin typeface="inter-regular"/>
                        </a:rPr>
                        <a:t>++ </a:t>
                      </a:r>
                      <a:r>
                        <a:rPr lang="en-US" sz="900" i="1">
                          <a:solidFill>
                            <a:srgbClr val="333333"/>
                          </a:solidFill>
                          <a:effectLst/>
                          <a:latin typeface="inter-regular"/>
                        </a:rPr>
                        <a:t>expr</a:t>
                      </a:r>
                      <a:r>
                        <a:rPr lang="en-US" sz="900">
                          <a:solidFill>
                            <a:srgbClr val="333333"/>
                          </a:solidFill>
                          <a:effectLst/>
                          <a:latin typeface="inter-regular"/>
                        </a:rPr>
                        <a: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4621938"/>
                  </a:ext>
                </a:extLst>
              </a:tr>
              <a:tr h="623320">
                <a:tc vMerge="1">
                  <a:txBody>
                    <a:bodyPr/>
                    <a:lstStyle/>
                    <a:p>
                      <a:endParaRPr lang="en-US"/>
                    </a:p>
                  </a:txBody>
                  <a:tcPr/>
                </a:tc>
                <a:tc>
                  <a:txBody>
                    <a:bodyPr/>
                    <a:lstStyle/>
                    <a:p>
                      <a:pPr algn="just" fontAlgn="t"/>
                      <a:r>
                        <a:rPr lang="en-US" sz="900">
                          <a:solidFill>
                            <a:srgbClr val="333333"/>
                          </a:solidFill>
                          <a:effectLst/>
                          <a:latin typeface="inter-regular"/>
                        </a:rPr>
                        <a:t>prefix</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a:t>
                      </a:r>
                      <a:r>
                        <a:rPr lang="en-US" sz="900" i="1">
                          <a:solidFill>
                            <a:srgbClr val="333333"/>
                          </a:solidFill>
                          <a:effectLst/>
                          <a:latin typeface="inter-regular"/>
                        </a:rPr>
                        <a:t>expr</a:t>
                      </a:r>
                      <a:r>
                        <a:rPr lang="en-US" sz="900">
                          <a:solidFill>
                            <a:srgbClr val="333333"/>
                          </a:solidFill>
                          <a:effectLst/>
                          <a:latin typeface="inter-regular"/>
                        </a:rPr>
                        <a:t> --</a:t>
                      </a:r>
                      <a:r>
                        <a:rPr lang="en-US" sz="900" i="1">
                          <a:solidFill>
                            <a:srgbClr val="333333"/>
                          </a:solidFill>
                          <a:effectLst/>
                          <a:latin typeface="inter-regular"/>
                        </a:rPr>
                        <a:t>expr</a:t>
                      </a:r>
                      <a:r>
                        <a:rPr lang="en-US" sz="900">
                          <a:solidFill>
                            <a:srgbClr val="333333"/>
                          </a:solidFill>
                          <a:effectLst/>
                          <a:latin typeface="inter-regular"/>
                        </a:rPr>
                        <a:t> +</a:t>
                      </a:r>
                      <a:r>
                        <a:rPr lang="en-US" sz="900" i="1">
                          <a:solidFill>
                            <a:srgbClr val="333333"/>
                          </a:solidFill>
                          <a:effectLst/>
                          <a:latin typeface="inter-regular"/>
                        </a:rPr>
                        <a:t>expr</a:t>
                      </a:r>
                      <a:r>
                        <a:rPr lang="en-US" sz="900">
                          <a:solidFill>
                            <a:srgbClr val="333333"/>
                          </a:solidFill>
                          <a:effectLst/>
                          <a:latin typeface="inter-regular"/>
                        </a:rPr>
                        <a:t> -</a:t>
                      </a:r>
                      <a:r>
                        <a:rPr lang="en-US" sz="900" i="1">
                          <a:solidFill>
                            <a:srgbClr val="333333"/>
                          </a:solidFill>
                          <a:effectLst/>
                          <a:latin typeface="inter-regular"/>
                        </a:rPr>
                        <a:t>expr</a:t>
                      </a:r>
                      <a:r>
                        <a:rPr lang="en-US" sz="900">
                          <a:solidFill>
                            <a:srgbClr val="333333"/>
                          </a:solidFill>
                          <a:effectLst/>
                          <a:latin typeface="inter-regular"/>
                        </a:rPr>
                        <a:t> ~ !</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734170"/>
                  </a:ext>
                </a:extLst>
              </a:tr>
              <a:tr h="383881">
                <a:tc rowSpan="2">
                  <a:txBody>
                    <a:bodyPr/>
                    <a:lstStyle/>
                    <a:p>
                      <a:pPr algn="just" fontAlgn="t"/>
                      <a:r>
                        <a:rPr lang="en-US" sz="900">
                          <a:solidFill>
                            <a:srgbClr val="333333"/>
                          </a:solidFill>
                          <a:effectLst/>
                          <a:latin typeface="inter-regular"/>
                        </a:rPr>
                        <a:t>Arithmetic</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multiplicative</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 / %</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70015614"/>
                  </a:ext>
                </a:extLst>
              </a:tr>
              <a:tr h="383881">
                <a:tc vMerge="1">
                  <a:txBody>
                    <a:bodyPr/>
                    <a:lstStyle/>
                    <a:p>
                      <a:endParaRPr lang="en-US"/>
                    </a:p>
                  </a:txBody>
                  <a:tcPr/>
                </a:tc>
                <a:tc>
                  <a:txBody>
                    <a:bodyPr/>
                    <a:lstStyle/>
                    <a:p>
                      <a:pPr algn="just" fontAlgn="t"/>
                      <a:r>
                        <a:rPr lang="en-US" sz="900">
                          <a:solidFill>
                            <a:srgbClr val="333333"/>
                          </a:solidFill>
                          <a:effectLst/>
                          <a:latin typeface="inter-regular"/>
                        </a:rPr>
                        <a:t>additive</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 -</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46401605"/>
                  </a:ext>
                </a:extLst>
              </a:tr>
              <a:tr h="383881">
                <a:tc>
                  <a:txBody>
                    <a:bodyPr/>
                    <a:lstStyle/>
                    <a:p>
                      <a:pPr algn="just" fontAlgn="t"/>
                      <a:r>
                        <a:rPr lang="en-US" sz="900">
                          <a:solidFill>
                            <a:srgbClr val="333333"/>
                          </a:solidFill>
                          <a:effectLst/>
                          <a:latin typeface="inter-regular"/>
                        </a:rPr>
                        <a:t>Shift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shift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&lt;&lt; &gt;&gt; &gt;&gt;&gt;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2740494"/>
                  </a:ext>
                </a:extLst>
              </a:tr>
              <a:tr h="383881">
                <a:tc rowSpan="2">
                  <a:txBody>
                    <a:bodyPr/>
                    <a:lstStyle/>
                    <a:p>
                      <a:pPr algn="just" fontAlgn="t"/>
                      <a:r>
                        <a:rPr lang="en-US" sz="900">
                          <a:solidFill>
                            <a:srgbClr val="333333"/>
                          </a:solidFill>
                          <a:effectLst/>
                          <a:latin typeface="inter-regular"/>
                        </a:rPr>
                        <a:t>Relational</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comparison</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&lt; &gt; &lt;= &gt;= instanceof</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23643271"/>
                  </a:ext>
                </a:extLst>
              </a:tr>
              <a:tr h="383881">
                <a:tc vMerge="1">
                  <a:txBody>
                    <a:bodyPr/>
                    <a:lstStyle/>
                    <a:p>
                      <a:endParaRPr lang="en-US"/>
                    </a:p>
                  </a:txBody>
                  <a:tcPr/>
                </a:tc>
                <a:tc>
                  <a:txBody>
                    <a:bodyPr/>
                    <a:lstStyle/>
                    <a:p>
                      <a:pPr algn="just" fontAlgn="t"/>
                      <a:r>
                        <a:rPr lang="en-US" sz="900">
                          <a:solidFill>
                            <a:srgbClr val="333333"/>
                          </a:solidFill>
                          <a:effectLst/>
                          <a:latin typeface="inter-regular"/>
                        </a:rPr>
                        <a:t>equality</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 !=</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7956978"/>
                  </a:ext>
                </a:extLst>
              </a:tr>
              <a:tr h="383881">
                <a:tc rowSpan="3">
                  <a:txBody>
                    <a:bodyPr/>
                    <a:lstStyle/>
                    <a:p>
                      <a:pPr algn="just" fontAlgn="t"/>
                      <a:r>
                        <a:rPr lang="en-US" sz="900">
                          <a:solidFill>
                            <a:srgbClr val="333333"/>
                          </a:solidFill>
                          <a:effectLst/>
                          <a:latin typeface="inter-regular"/>
                        </a:rPr>
                        <a:t>Bitwise</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bitwise AND</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&amp;</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969503"/>
                  </a:ext>
                </a:extLst>
              </a:tr>
              <a:tr h="383881">
                <a:tc vMerge="1">
                  <a:txBody>
                    <a:bodyPr/>
                    <a:lstStyle/>
                    <a:p>
                      <a:endParaRPr lang="en-US"/>
                    </a:p>
                  </a:txBody>
                  <a:tcPr/>
                </a:tc>
                <a:tc>
                  <a:txBody>
                    <a:bodyPr/>
                    <a:lstStyle/>
                    <a:p>
                      <a:pPr algn="just" fontAlgn="t"/>
                      <a:r>
                        <a:rPr lang="en-US" sz="900">
                          <a:solidFill>
                            <a:srgbClr val="333333"/>
                          </a:solidFill>
                          <a:effectLst/>
                          <a:latin typeface="inter-regular"/>
                        </a:rPr>
                        <a:t>bitwise exclusive OR</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9874276"/>
                  </a:ext>
                </a:extLst>
              </a:tr>
              <a:tr h="383881">
                <a:tc vMerge="1">
                  <a:txBody>
                    <a:bodyPr/>
                    <a:lstStyle/>
                    <a:p>
                      <a:endParaRPr lang="en-US"/>
                    </a:p>
                  </a:txBody>
                  <a:tcPr/>
                </a:tc>
                <a:tc>
                  <a:txBody>
                    <a:bodyPr/>
                    <a:lstStyle/>
                    <a:p>
                      <a:pPr algn="just" fontAlgn="t"/>
                      <a:r>
                        <a:rPr lang="en-US" sz="900">
                          <a:solidFill>
                            <a:srgbClr val="333333"/>
                          </a:solidFill>
                          <a:effectLst/>
                          <a:latin typeface="inter-regular"/>
                        </a:rPr>
                        <a:t>bitwise inclusive OR</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34153681"/>
                  </a:ext>
                </a:extLst>
              </a:tr>
              <a:tr h="383881">
                <a:tc rowSpan="2">
                  <a:txBody>
                    <a:bodyPr/>
                    <a:lstStyle/>
                    <a:p>
                      <a:pPr algn="just" fontAlgn="t"/>
                      <a:r>
                        <a:rPr lang="en-US" sz="900">
                          <a:solidFill>
                            <a:srgbClr val="333333"/>
                          </a:solidFill>
                          <a:effectLst/>
                          <a:latin typeface="inter-regular"/>
                        </a:rPr>
                        <a:t>Logical</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logical AND</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&amp;&amp;</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67724660"/>
                  </a:ext>
                </a:extLst>
              </a:tr>
              <a:tr h="383881">
                <a:tc vMerge="1">
                  <a:txBody>
                    <a:bodyPr/>
                    <a:lstStyle/>
                    <a:p>
                      <a:endParaRPr lang="en-US"/>
                    </a:p>
                  </a:txBody>
                  <a:tcPr/>
                </a:tc>
                <a:tc>
                  <a:txBody>
                    <a:bodyPr/>
                    <a:lstStyle/>
                    <a:p>
                      <a:pPr algn="just" fontAlgn="t"/>
                      <a:r>
                        <a:rPr lang="en-US" sz="900">
                          <a:solidFill>
                            <a:srgbClr val="333333"/>
                          </a:solidFill>
                          <a:effectLst/>
                          <a:latin typeface="inter-regular"/>
                        </a:rPr>
                        <a:t>logical OR</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0673995"/>
                  </a:ext>
                </a:extLst>
              </a:tr>
              <a:tr h="383881">
                <a:tc>
                  <a:txBody>
                    <a:bodyPr/>
                    <a:lstStyle/>
                    <a:p>
                      <a:pPr algn="just" fontAlgn="t"/>
                      <a:r>
                        <a:rPr lang="en-US" sz="900">
                          <a:solidFill>
                            <a:srgbClr val="333333"/>
                          </a:solidFill>
                          <a:effectLst/>
                          <a:latin typeface="inter-regular"/>
                        </a:rPr>
                        <a:t>Ternary</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ternary</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 :</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7270897"/>
                  </a:ext>
                </a:extLst>
              </a:tr>
              <a:tr h="623320">
                <a:tc>
                  <a:txBody>
                    <a:bodyPr/>
                    <a:lstStyle/>
                    <a:p>
                      <a:pPr algn="just" fontAlgn="t"/>
                      <a:r>
                        <a:rPr lang="en-US" sz="900">
                          <a:solidFill>
                            <a:srgbClr val="333333"/>
                          </a:solidFill>
                          <a:effectLst/>
                          <a:latin typeface="inter-regular"/>
                        </a:rPr>
                        <a:t>Assignment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assignment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dirty="0">
                          <a:solidFill>
                            <a:srgbClr val="333333"/>
                          </a:solidFill>
                          <a:effectLst/>
                          <a:latin typeface="inter-regular"/>
                        </a:rPr>
                        <a:t>= += -= *= /= %= &amp;= ^= |= &lt;&lt;= &gt;&gt;= &gt;&gt;&gt;=</a:t>
                      </a:r>
                    </a:p>
                  </a:txBody>
                  <a:tcPr marL="37415" marR="37415" marT="37415" marB="374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64516419"/>
                  </a:ext>
                </a:extLst>
              </a:tr>
            </a:tbl>
          </a:graphicData>
        </a:graphic>
      </p:graphicFrame>
    </p:spTree>
    <p:extLst>
      <p:ext uri="{BB962C8B-B14F-4D97-AF65-F5344CB8AC3E}">
        <p14:creationId xmlns:p14="http://schemas.microsoft.com/office/powerpoint/2010/main" val="4134730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781D-1FDE-4657-A48E-3832311A7941}"/>
              </a:ext>
            </a:extLst>
          </p:cNvPr>
          <p:cNvSpPr>
            <a:spLocks noGrp="1"/>
          </p:cNvSpPr>
          <p:nvPr>
            <p:ph type="title"/>
          </p:nvPr>
        </p:nvSpPr>
        <p:spPr/>
        <p:txBody>
          <a:bodyPr/>
          <a:lstStyle/>
          <a:p>
            <a:r>
              <a:rPr lang="en-US" b="0" i="0" dirty="0">
                <a:effectLst/>
                <a:latin typeface="erdana"/>
              </a:rPr>
              <a:t>Java Unary Operator</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B292B648-D518-4653-8EF5-06DDB98FAAA7}"/>
              </a:ext>
            </a:extLst>
          </p:cNvPr>
          <p:cNvSpPr>
            <a:spLocks noGrp="1"/>
          </p:cNvSpPr>
          <p:nvPr>
            <p:ph idx="1"/>
          </p:nvPr>
        </p:nvSpPr>
        <p:spPr>
          <a:xfrm>
            <a:off x="1294362" y="1853754"/>
            <a:ext cx="9603275" cy="13146861"/>
          </a:xfrm>
        </p:spPr>
        <p:txBody>
          <a:bodyPr>
            <a:normAutofit/>
          </a:bodyPr>
          <a:lstStyle/>
          <a:p>
            <a:r>
              <a:rPr lang="en-US" b="0" i="0" dirty="0">
                <a:solidFill>
                  <a:srgbClr val="333333"/>
                </a:solidFill>
                <a:effectLst/>
                <a:latin typeface="inter-regular"/>
              </a:rPr>
              <a:t>The Java unary operators require only one operand. Unary operators are used to perform various operations i.e.:</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class</a:t>
            </a:r>
            <a:r>
              <a:rPr lang="en-US" b="0" i="0" dirty="0">
                <a:effectLst/>
                <a:latin typeface="inter-regular"/>
              </a:rPr>
              <a:t> </a:t>
            </a:r>
            <a:r>
              <a:rPr lang="en-US" b="0" i="0" dirty="0" err="1">
                <a:effectLst/>
                <a:latin typeface="inter-regular"/>
              </a:rPr>
              <a:t>OperatorExample</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int</a:t>
            </a:r>
            <a:r>
              <a:rPr lang="en-US" b="0" i="0" dirty="0">
                <a:effectLst/>
                <a:latin typeface="inter-regular"/>
              </a:rPr>
              <a:t> x=10;  </a:t>
            </a:r>
          </a:p>
          <a:p>
            <a:pPr algn="just">
              <a:buFont typeface="+mj-lt"/>
              <a:buAutoNum type="arabicPeriod"/>
            </a:pPr>
            <a:r>
              <a:rPr lang="en-US" b="0" i="0" dirty="0" err="1">
                <a:effectLst/>
                <a:latin typeface="inter-regular"/>
              </a:rPr>
              <a:t>System.out.println</a:t>
            </a:r>
            <a:r>
              <a:rPr lang="en-US" b="0" i="0" dirty="0">
                <a:effectLst/>
                <a:latin typeface="inter-regular"/>
              </a:rPr>
              <a:t>(x++);//10 (11)  </a:t>
            </a:r>
          </a:p>
          <a:p>
            <a:pPr algn="just">
              <a:buFont typeface="+mj-lt"/>
              <a:buAutoNum type="arabicPeriod"/>
            </a:pPr>
            <a:r>
              <a:rPr lang="en-US" b="0" i="0" dirty="0" err="1">
                <a:effectLst/>
                <a:latin typeface="inter-regular"/>
              </a:rPr>
              <a:t>System.out.println</a:t>
            </a:r>
            <a:r>
              <a:rPr lang="en-US" b="0" i="0" dirty="0">
                <a:effectLst/>
                <a:latin typeface="inter-regular"/>
              </a:rPr>
              <a:t>(++x);//12  </a:t>
            </a:r>
          </a:p>
          <a:p>
            <a:pPr algn="just">
              <a:buFont typeface="+mj-lt"/>
              <a:buAutoNum type="arabicPeriod"/>
            </a:pPr>
            <a:r>
              <a:rPr lang="en-US" b="0" i="0" dirty="0" err="1">
                <a:effectLst/>
                <a:latin typeface="inter-regular"/>
              </a:rPr>
              <a:t>System.out.println</a:t>
            </a:r>
            <a:r>
              <a:rPr lang="en-US" b="0" i="0" dirty="0">
                <a:effectLst/>
                <a:latin typeface="inter-regular"/>
              </a:rPr>
              <a:t>(x--);//12 (11)  </a:t>
            </a:r>
          </a:p>
          <a:p>
            <a:pPr algn="just">
              <a:buFont typeface="+mj-lt"/>
              <a:buAutoNum type="arabicPeriod"/>
            </a:pPr>
            <a:r>
              <a:rPr lang="en-US" b="0" i="0" dirty="0" err="1">
                <a:effectLst/>
                <a:latin typeface="inter-regular"/>
              </a:rPr>
              <a:t>System.out.println</a:t>
            </a:r>
            <a:r>
              <a:rPr lang="en-US" b="0" i="0" dirty="0">
                <a:effectLst/>
                <a:latin typeface="inter-regular"/>
              </a:rPr>
              <a:t>(--x);//10  </a:t>
            </a:r>
          </a:p>
          <a:p>
            <a:pPr algn="just">
              <a:buFont typeface="+mj-lt"/>
              <a:buAutoNum type="arabicPeriod"/>
            </a:pPr>
            <a:r>
              <a:rPr lang="en-US" b="0" i="0" dirty="0">
                <a:solidFill>
                  <a:srgbClr val="000000"/>
                </a:solidFill>
                <a:effectLst/>
                <a:latin typeface="inter-regular"/>
              </a:rPr>
              <a:t>}}  </a:t>
            </a:r>
          </a:p>
          <a:p>
            <a:endParaRPr lang="en-US" dirty="0"/>
          </a:p>
        </p:txBody>
      </p:sp>
      <p:sp>
        <p:nvSpPr>
          <p:cNvPr id="4" name="Rectangle 1">
            <a:extLst>
              <a:ext uri="{FF2B5EF4-FFF2-40B4-BE49-F238E27FC236}">
                <a16:creationId xmlns:a16="http://schemas.microsoft.com/office/drawing/2014/main" id="{D45A1AE5-6432-4E37-B7CE-E037D6D07642}"/>
              </a:ext>
            </a:extLst>
          </p:cNvPr>
          <p:cNvSpPr>
            <a:spLocks noChangeArrowheads="1"/>
          </p:cNvSpPr>
          <p:nvPr/>
        </p:nvSpPr>
        <p:spPr bwMode="auto">
          <a:xfrm>
            <a:off x="6728178" y="4032001"/>
            <a:ext cx="347697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Output:</a:t>
            </a:r>
            <a:endParaRPr kumimoji="0" lang="en-US" altLang="en-US"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35559"/>
                </a:solidFill>
                <a:effectLst/>
                <a:latin typeface="Arial Unicode MS"/>
              </a:rPr>
              <a:t>10 12 12 10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62003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CD1C-863D-4194-B8AC-C33C10C4B836}"/>
              </a:ext>
            </a:extLst>
          </p:cNvPr>
          <p:cNvSpPr>
            <a:spLocks noGrp="1"/>
          </p:cNvSpPr>
          <p:nvPr>
            <p:ph type="title"/>
          </p:nvPr>
        </p:nvSpPr>
        <p:spPr/>
        <p:txBody>
          <a:bodyPr/>
          <a:lstStyle/>
          <a:p>
            <a:pPr algn="ctr"/>
            <a:r>
              <a:rPr lang="en-US" b="0" i="0" dirty="0">
                <a:effectLst/>
                <a:latin typeface="erdana"/>
              </a:rPr>
              <a:t>Java Unary Operator Example: ~ and !</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F6C07E5-7456-4682-8A4D-893EA00AC7BD}"/>
              </a:ext>
            </a:extLst>
          </p:cNvPr>
          <p:cNvSpPr>
            <a:spLocks noGrp="1"/>
          </p:cNvSpPr>
          <p:nvPr>
            <p:ph idx="1"/>
          </p:nvPr>
        </p:nvSpPr>
        <p:spPr>
          <a:xfrm>
            <a:off x="1143200" y="1453924"/>
            <a:ext cx="9754438" cy="4980743"/>
          </a:xfrm>
        </p:spPr>
        <p:txBody>
          <a:bodyPr>
            <a:normAutofit fontScale="92500" lnSpcReduction="10000"/>
          </a:bodyPr>
          <a:lstStyle/>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class</a:t>
            </a:r>
            <a:r>
              <a:rPr lang="en-US" b="0" i="0" dirty="0">
                <a:effectLst/>
                <a:latin typeface="inter-regular"/>
              </a:rPr>
              <a:t> </a:t>
            </a:r>
            <a:r>
              <a:rPr lang="en-US" b="0" i="0" dirty="0" err="1">
                <a:effectLst/>
                <a:latin typeface="inter-regular"/>
              </a:rPr>
              <a:t>OperatorExample</a:t>
            </a:r>
            <a:r>
              <a:rPr lang="en-US" b="0" i="0" dirty="0">
                <a:effectLst/>
                <a:latin typeface="inter-regular"/>
              </a:rPr>
              <a:t>{  </a:t>
            </a:r>
          </a:p>
          <a:p>
            <a:pPr algn="just">
              <a:buFont typeface="+mj-lt"/>
              <a:buAutoNum type="arabicPeriod"/>
            </a:pPr>
            <a:r>
              <a:rPr lang="en-US" b="1" i="0" dirty="0">
                <a:effectLst/>
                <a:latin typeface="inter-regular"/>
              </a:rPr>
              <a:t>public</a:t>
            </a:r>
            <a:r>
              <a:rPr lang="en-US" b="0" i="0" dirty="0">
                <a:effectLst/>
                <a:latin typeface="inter-regular"/>
              </a:rPr>
              <a:t> </a:t>
            </a:r>
            <a:r>
              <a:rPr lang="en-US" b="1" i="0" dirty="0">
                <a:effectLst/>
                <a:latin typeface="inter-regular"/>
              </a:rPr>
              <a:t>static</a:t>
            </a:r>
            <a:r>
              <a:rPr lang="en-US" b="0" i="0" dirty="0">
                <a:effectLst/>
                <a:latin typeface="inter-regular"/>
              </a:rPr>
              <a:t> </a:t>
            </a:r>
            <a:r>
              <a:rPr lang="en-US" b="1" i="0" dirty="0">
                <a:effectLst/>
                <a:latin typeface="inter-regular"/>
              </a:rPr>
              <a:t>void</a:t>
            </a:r>
            <a:r>
              <a:rPr lang="en-US" b="0" i="0" dirty="0">
                <a:effectLst/>
                <a:latin typeface="inter-regular"/>
              </a:rPr>
              <a:t> main(String </a:t>
            </a:r>
            <a:r>
              <a:rPr lang="en-US" b="0" i="0" dirty="0" err="1">
                <a:effectLst/>
                <a:latin typeface="inter-regular"/>
              </a:rPr>
              <a:t>args</a:t>
            </a:r>
            <a:r>
              <a:rPr lang="en-US" b="0" i="0" dirty="0">
                <a:effectLst/>
                <a:latin typeface="inter-regular"/>
              </a:rPr>
              <a:t>[]){  </a:t>
            </a:r>
          </a:p>
          <a:p>
            <a:pPr algn="just">
              <a:buFont typeface="+mj-lt"/>
              <a:buAutoNum type="arabicPeriod"/>
            </a:pPr>
            <a:r>
              <a:rPr lang="en-US" b="1" i="0" dirty="0">
                <a:effectLst/>
                <a:latin typeface="inter-regular"/>
              </a:rPr>
              <a:t>int</a:t>
            </a:r>
            <a:r>
              <a:rPr lang="en-US" b="0" i="0" dirty="0">
                <a:effectLst/>
                <a:latin typeface="inter-regular"/>
              </a:rPr>
              <a:t> a=10;  </a:t>
            </a:r>
          </a:p>
          <a:p>
            <a:pPr algn="just">
              <a:buFont typeface="+mj-lt"/>
              <a:buAutoNum type="arabicPeriod"/>
            </a:pPr>
            <a:r>
              <a:rPr lang="en-US" b="1" i="0" dirty="0">
                <a:effectLst/>
                <a:latin typeface="inter-regular"/>
              </a:rPr>
              <a:t>int</a:t>
            </a:r>
            <a:r>
              <a:rPr lang="en-US" b="0" i="0" dirty="0">
                <a:effectLst/>
                <a:latin typeface="inter-regular"/>
              </a:rPr>
              <a:t> b=-10;  </a:t>
            </a:r>
          </a:p>
          <a:p>
            <a:pPr algn="just">
              <a:buFont typeface="+mj-lt"/>
              <a:buAutoNum type="arabicPeriod"/>
            </a:pPr>
            <a:r>
              <a:rPr lang="en-US" b="1" i="0" dirty="0" err="1">
                <a:effectLst/>
                <a:latin typeface="inter-regular"/>
              </a:rPr>
              <a:t>boolean</a:t>
            </a:r>
            <a:r>
              <a:rPr lang="en-US" b="0" i="0" dirty="0">
                <a:effectLst/>
                <a:latin typeface="inter-regular"/>
              </a:rPr>
              <a:t> c=</a:t>
            </a:r>
            <a:r>
              <a:rPr lang="en-US" b="1" i="0" dirty="0">
                <a:effectLst/>
                <a:latin typeface="inter-regular"/>
              </a:rPr>
              <a:t>true</a:t>
            </a:r>
            <a:r>
              <a:rPr lang="en-US" b="0" i="0" dirty="0">
                <a:effectLst/>
                <a:latin typeface="inter-regular"/>
              </a:rPr>
              <a:t>;  </a:t>
            </a:r>
          </a:p>
          <a:p>
            <a:pPr algn="just">
              <a:buFont typeface="+mj-lt"/>
              <a:buAutoNum type="arabicPeriod"/>
            </a:pPr>
            <a:r>
              <a:rPr lang="en-US" b="1" i="0" dirty="0" err="1">
                <a:effectLst/>
                <a:latin typeface="inter-regular"/>
              </a:rPr>
              <a:t>boolean</a:t>
            </a:r>
            <a:r>
              <a:rPr lang="en-US" b="0" i="0" dirty="0">
                <a:effectLst/>
                <a:latin typeface="inter-regular"/>
              </a:rPr>
              <a:t> d=</a:t>
            </a:r>
            <a:r>
              <a:rPr lang="en-US" b="1" i="0" dirty="0">
                <a:effectLst/>
                <a:latin typeface="inter-regular"/>
              </a:rPr>
              <a:t>false</a:t>
            </a:r>
            <a:r>
              <a:rPr lang="en-US" b="0" i="0" dirty="0">
                <a:effectLst/>
                <a:latin typeface="inter-regular"/>
              </a:rPr>
              <a:t>;  </a:t>
            </a:r>
          </a:p>
          <a:p>
            <a:pPr algn="just">
              <a:buFont typeface="+mj-lt"/>
              <a:buAutoNum type="arabicPeriod"/>
            </a:pPr>
            <a:r>
              <a:rPr lang="en-US" b="0" i="0" dirty="0" err="1">
                <a:effectLst/>
                <a:latin typeface="inter-regular"/>
              </a:rPr>
              <a:t>System.out.println</a:t>
            </a:r>
            <a:r>
              <a:rPr lang="en-US" b="0" i="0" dirty="0">
                <a:effectLst/>
                <a:latin typeface="inter-regular"/>
              </a:rPr>
              <a:t>(~a);//-11 (minus of total positive value which starts from 0)  </a:t>
            </a:r>
          </a:p>
          <a:p>
            <a:pPr algn="just">
              <a:buFont typeface="+mj-lt"/>
              <a:buAutoNum type="arabicPeriod"/>
            </a:pPr>
            <a:r>
              <a:rPr lang="en-US" b="0" i="0" dirty="0" err="1">
                <a:effectLst/>
                <a:latin typeface="inter-regular"/>
              </a:rPr>
              <a:t>System.out.println</a:t>
            </a:r>
            <a:r>
              <a:rPr lang="en-US" b="0" i="0" dirty="0">
                <a:effectLst/>
                <a:latin typeface="inter-regular"/>
              </a:rPr>
              <a:t>(~b);//9 (positive of total minus, positive starts from 0)  </a:t>
            </a:r>
          </a:p>
          <a:p>
            <a:pPr algn="just">
              <a:buFont typeface="+mj-lt"/>
              <a:buAutoNum type="arabicPeriod"/>
            </a:pPr>
            <a:r>
              <a:rPr lang="en-US" b="0" i="0" dirty="0" err="1">
                <a:effectLst/>
                <a:latin typeface="inter-regular"/>
              </a:rPr>
              <a:t>System.out.println</a:t>
            </a:r>
            <a:r>
              <a:rPr lang="en-US" b="0" i="0" dirty="0">
                <a:effectLst/>
                <a:latin typeface="inter-regular"/>
              </a:rPr>
              <a:t>(!c);//false (opposite of </a:t>
            </a:r>
            <a:r>
              <a:rPr lang="en-US" b="0" i="0" dirty="0" err="1">
                <a:effectLst/>
                <a:latin typeface="inter-regular"/>
              </a:rPr>
              <a:t>boolean</a:t>
            </a:r>
            <a:r>
              <a:rPr lang="en-US" b="0" i="0" dirty="0">
                <a:effectLst/>
                <a:latin typeface="inter-regular"/>
              </a:rPr>
              <a:t> value)  </a:t>
            </a:r>
          </a:p>
          <a:p>
            <a:pPr algn="just">
              <a:buFont typeface="+mj-lt"/>
              <a:buAutoNum type="arabicPeriod"/>
            </a:pPr>
            <a:r>
              <a:rPr lang="en-US" b="0" i="0" dirty="0" err="1">
                <a:effectLst/>
                <a:latin typeface="inter-regular"/>
              </a:rPr>
              <a:t>System.out.println</a:t>
            </a:r>
            <a:r>
              <a:rPr lang="en-US" b="0" i="0" dirty="0">
                <a:effectLst/>
                <a:latin typeface="inter-regular"/>
              </a:rPr>
              <a:t>(!d);//true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endParaRPr lang="en-US" b="0" i="0" dirty="0">
              <a:solidFill>
                <a:srgbClr val="000000"/>
              </a:solidFill>
              <a:effectLst/>
              <a:latin typeface="inter-regular"/>
            </a:endParaRPr>
          </a:p>
          <a:p>
            <a:endParaRPr lang="en-US" dirty="0"/>
          </a:p>
        </p:txBody>
      </p:sp>
      <p:sp>
        <p:nvSpPr>
          <p:cNvPr id="4" name="Rectangle 1">
            <a:extLst>
              <a:ext uri="{FF2B5EF4-FFF2-40B4-BE49-F238E27FC236}">
                <a16:creationId xmlns:a16="http://schemas.microsoft.com/office/drawing/2014/main" id="{9D4A95D8-ED3F-4CA3-80AE-F1E24355DAD7}"/>
              </a:ext>
            </a:extLst>
          </p:cNvPr>
          <p:cNvSpPr>
            <a:spLocks noChangeArrowheads="1"/>
          </p:cNvSpPr>
          <p:nvPr/>
        </p:nvSpPr>
        <p:spPr bwMode="auto">
          <a:xfrm>
            <a:off x="7258756" y="2998113"/>
            <a:ext cx="275448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inter-bold"/>
              </a:rPr>
              <a:t>Output:</a:t>
            </a: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535559"/>
                </a:solidFill>
                <a:effectLst/>
                <a:latin typeface="Arial Unicode MS"/>
              </a:rPr>
              <a:t>-11 9 false true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278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A94A-0133-43DF-BD64-1CA331436ECB}"/>
              </a:ext>
            </a:extLst>
          </p:cNvPr>
          <p:cNvSpPr>
            <a:spLocks noGrp="1"/>
          </p:cNvSpPr>
          <p:nvPr>
            <p:ph type="title"/>
          </p:nvPr>
        </p:nvSpPr>
        <p:spPr/>
        <p:txBody>
          <a:bodyPr/>
          <a:lstStyle/>
          <a:p>
            <a:r>
              <a:rPr lang="en-US" b="0" i="0" dirty="0">
                <a:effectLst/>
                <a:latin typeface="erdana"/>
              </a:rPr>
              <a:t>Java Arithmetic Operators</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64497A9B-F61D-4A77-9F45-4206FB78A7B6}"/>
              </a:ext>
            </a:extLst>
          </p:cNvPr>
          <p:cNvSpPr>
            <a:spLocks noGrp="1"/>
          </p:cNvSpPr>
          <p:nvPr>
            <p:ph idx="1"/>
          </p:nvPr>
        </p:nvSpPr>
        <p:spPr>
          <a:xfrm>
            <a:off x="1033890" y="1507732"/>
            <a:ext cx="9603275" cy="4362490"/>
          </a:xfrm>
        </p:spPr>
        <p:txBody>
          <a:bodyPr>
            <a:normAutofit fontScale="85000" lnSpcReduction="20000"/>
          </a:bodyPr>
          <a:lstStyle/>
          <a:p>
            <a:pPr algn="just"/>
            <a:r>
              <a:rPr lang="en-US" b="0" i="0" dirty="0">
                <a:solidFill>
                  <a:srgbClr val="610B4B"/>
                </a:solidFill>
                <a:effectLst/>
                <a:latin typeface="erdana"/>
              </a:rPr>
              <a:t>Java Arithmetic Operator Example</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OperatorExample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int</a:t>
            </a:r>
            <a:r>
              <a:rPr lang="en-US" b="0" i="0" dirty="0">
                <a:solidFill>
                  <a:srgbClr val="000000"/>
                </a:solidFill>
                <a:effectLst/>
                <a:latin typeface="inter-regular"/>
              </a:rPr>
              <a:t> a=</a:t>
            </a:r>
            <a:r>
              <a:rPr lang="en-US" b="0" i="0" dirty="0">
                <a:solidFill>
                  <a:srgbClr val="C00000"/>
                </a:solidFill>
                <a:effectLst/>
                <a:latin typeface="inter-regular"/>
              </a:rPr>
              <a:t>10</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int</a:t>
            </a:r>
            <a:r>
              <a:rPr lang="en-US" b="0" i="0" dirty="0">
                <a:solidFill>
                  <a:srgbClr val="000000"/>
                </a:solidFill>
                <a:effectLst/>
                <a:latin typeface="inter-regular"/>
              </a:rPr>
              <a:t> b=</a:t>
            </a:r>
            <a:r>
              <a:rPr lang="en-US" b="0" i="0" dirty="0">
                <a:solidFill>
                  <a:srgbClr val="C00000"/>
                </a:solidFill>
                <a:effectLst/>
                <a:latin typeface="inter-regular"/>
              </a:rPr>
              <a:t>5</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a+b</a:t>
            </a:r>
            <a:r>
              <a:rPr lang="en-US" b="0" i="0" dirty="0">
                <a:solidFill>
                  <a:srgbClr val="000000"/>
                </a:solidFill>
                <a:effectLst/>
                <a:latin typeface="inter-regular"/>
              </a:rPr>
              <a:t>);</a:t>
            </a:r>
            <a:r>
              <a:rPr lang="en-US" b="0" i="0" dirty="0">
                <a:solidFill>
                  <a:srgbClr val="008200"/>
                </a:solidFill>
                <a:effectLst/>
                <a:latin typeface="inter-regular"/>
              </a:rPr>
              <a:t>//15</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(a-b);</a:t>
            </a:r>
            <a:r>
              <a:rPr lang="en-US" b="0" i="0" dirty="0">
                <a:solidFill>
                  <a:srgbClr val="008200"/>
                </a:solidFill>
                <a:effectLst/>
                <a:latin typeface="inter-regular"/>
              </a:rPr>
              <a:t>//5</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(a*b);</a:t>
            </a:r>
            <a:r>
              <a:rPr lang="en-US" b="0" i="0" dirty="0">
                <a:solidFill>
                  <a:srgbClr val="008200"/>
                </a:solidFill>
                <a:effectLst/>
                <a:latin typeface="inter-regular"/>
              </a:rPr>
              <a:t>//50</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(a/b);</a:t>
            </a:r>
            <a:r>
              <a:rPr lang="en-US" b="0" i="0" dirty="0">
                <a:solidFill>
                  <a:srgbClr val="008200"/>
                </a:solidFill>
                <a:effectLst/>
                <a:latin typeface="inter-regular"/>
              </a:rPr>
              <a:t>//2</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a%b</a:t>
            </a:r>
            <a:r>
              <a:rPr lang="en-US" b="0" i="0" dirty="0">
                <a:solidFill>
                  <a:srgbClr val="000000"/>
                </a:solidFill>
                <a:effectLst/>
                <a:latin typeface="inter-regular"/>
              </a:rPr>
              <a:t>);</a:t>
            </a:r>
            <a:r>
              <a:rPr lang="en-US" b="0" i="0" dirty="0">
                <a:solidFill>
                  <a:srgbClr val="008200"/>
                </a:solidFill>
                <a:effectLst/>
                <a:latin typeface="inter-regular"/>
              </a:rPr>
              <a:t>//0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US" dirty="0"/>
          </a:p>
        </p:txBody>
      </p:sp>
      <p:sp>
        <p:nvSpPr>
          <p:cNvPr id="4" name="Rectangle 1">
            <a:extLst>
              <a:ext uri="{FF2B5EF4-FFF2-40B4-BE49-F238E27FC236}">
                <a16:creationId xmlns:a16="http://schemas.microsoft.com/office/drawing/2014/main" id="{C7DF2957-9D19-4D9A-B025-DBFDF9902EB4}"/>
              </a:ext>
            </a:extLst>
          </p:cNvPr>
          <p:cNvSpPr>
            <a:spLocks noChangeArrowheads="1"/>
          </p:cNvSpPr>
          <p:nvPr/>
        </p:nvSpPr>
        <p:spPr bwMode="auto">
          <a:xfrm>
            <a:off x="7055556" y="3395133"/>
            <a:ext cx="282222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Output:</a:t>
            </a:r>
            <a:endParaRPr kumimoji="0" lang="en-US" altLang="en-US"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35559"/>
                </a:solidFill>
                <a:effectLst/>
                <a:latin typeface="Arial Unicode MS"/>
              </a:rPr>
              <a:t>15 5 50 2 0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12143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1946-5A8E-438C-AD3E-FF6F7347823C}"/>
              </a:ext>
            </a:extLst>
          </p:cNvPr>
          <p:cNvSpPr>
            <a:spLocks noGrp="1"/>
          </p:cNvSpPr>
          <p:nvPr>
            <p:ph type="title"/>
          </p:nvPr>
        </p:nvSpPr>
        <p:spPr/>
        <p:txBody>
          <a:bodyPr/>
          <a:lstStyle/>
          <a:p>
            <a:r>
              <a:rPr lang="en-US" b="0" i="0" dirty="0">
                <a:effectLst/>
                <a:latin typeface="erdana"/>
              </a:rPr>
              <a:t>Java Left Shift Operator</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48D539E6-C3DF-4CDB-90EB-6FD2351C7505}"/>
              </a:ext>
            </a:extLst>
          </p:cNvPr>
          <p:cNvSpPr>
            <a:spLocks noGrp="1" noChangeArrowheads="1"/>
          </p:cNvSpPr>
          <p:nvPr>
            <p:ph idx="1"/>
          </p:nvPr>
        </p:nvSpPr>
        <p:spPr bwMode="auto">
          <a:xfrm>
            <a:off x="750712" y="1894379"/>
            <a:ext cx="1069057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The Java left shift operator &lt;&lt; is used to shift all of the bits in a value to the left side of a specified number of times.</a:t>
            </a:r>
            <a:endParaRPr kumimoji="0" lang="en-US" altLang="en-US"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erdana"/>
              </a:rPr>
              <a:t>Java Left Shift Operator Example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inter-regular"/>
              </a:rPr>
              <a:t>public</a:t>
            </a:r>
            <a:r>
              <a:rPr kumimoji="0" lang="en-US" altLang="en-US" b="0" i="0" u="none" strike="noStrike" cap="none" normalizeH="0" baseline="0" dirty="0">
                <a:ln>
                  <a:noFill/>
                </a:ln>
                <a:effectLst/>
                <a:latin typeface="inter-regular"/>
              </a:rPr>
              <a:t> </a:t>
            </a:r>
            <a:r>
              <a:rPr kumimoji="0" lang="en-US" altLang="en-US" b="1" i="0" u="none" strike="noStrike" cap="none" normalizeH="0" baseline="0" dirty="0">
                <a:ln>
                  <a:noFill/>
                </a:ln>
                <a:effectLst/>
                <a:latin typeface="inter-regular"/>
              </a:rPr>
              <a:t>class</a:t>
            </a:r>
            <a:r>
              <a:rPr kumimoji="0" lang="en-US" altLang="en-US" b="0" i="0" u="none" strike="noStrike" cap="none" normalizeH="0" baseline="0" dirty="0">
                <a:ln>
                  <a:noFill/>
                </a:ln>
                <a:effectLst/>
                <a:latin typeface="inter-regular"/>
              </a:rPr>
              <a:t> </a:t>
            </a:r>
            <a:r>
              <a:rPr kumimoji="0" lang="en-US" altLang="en-US" b="0" i="0" u="none" strike="noStrike" cap="none" normalizeH="0" baseline="0" dirty="0" err="1">
                <a:ln>
                  <a:noFill/>
                </a:ln>
                <a:effectLst/>
                <a:latin typeface="inter-regular"/>
              </a:rPr>
              <a:t>OperatorExample</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inter-regular"/>
              </a:rPr>
              <a:t>public</a:t>
            </a:r>
            <a:r>
              <a:rPr kumimoji="0" lang="en-US" altLang="en-US" b="0" i="0" u="none" strike="noStrike" cap="none" normalizeH="0" baseline="0" dirty="0">
                <a:ln>
                  <a:noFill/>
                </a:ln>
                <a:effectLst/>
                <a:latin typeface="inter-regular"/>
              </a:rPr>
              <a:t> </a:t>
            </a:r>
            <a:r>
              <a:rPr kumimoji="0" lang="en-US" altLang="en-US" b="1" i="0" u="none" strike="noStrike" cap="none" normalizeH="0" baseline="0" dirty="0">
                <a:ln>
                  <a:noFill/>
                </a:ln>
                <a:effectLst/>
                <a:latin typeface="inter-regular"/>
              </a:rPr>
              <a:t>static</a:t>
            </a:r>
            <a:r>
              <a:rPr kumimoji="0" lang="en-US" altLang="en-US" b="0" i="0" u="none" strike="noStrike" cap="none" normalizeH="0" baseline="0" dirty="0">
                <a:ln>
                  <a:noFill/>
                </a:ln>
                <a:effectLst/>
                <a:latin typeface="inter-regular"/>
              </a:rPr>
              <a:t> </a:t>
            </a:r>
            <a:r>
              <a:rPr kumimoji="0" lang="en-US" altLang="en-US" b="1" i="0" u="none" strike="noStrike" cap="none" normalizeH="0" baseline="0" dirty="0">
                <a:ln>
                  <a:noFill/>
                </a:ln>
                <a:effectLst/>
                <a:latin typeface="inter-regular"/>
              </a:rPr>
              <a:t>void</a:t>
            </a:r>
            <a:r>
              <a:rPr kumimoji="0" lang="en-US" altLang="en-US" b="0" i="0" u="none" strike="noStrike" cap="none" normalizeH="0" baseline="0" dirty="0">
                <a:ln>
                  <a:noFill/>
                </a:ln>
                <a:effectLst/>
                <a:latin typeface="inter-regular"/>
              </a:rPr>
              <a:t> main(String </a:t>
            </a:r>
            <a:r>
              <a:rPr kumimoji="0" lang="en-US" altLang="en-US" b="0" i="0" u="none" strike="noStrike" cap="none" normalizeH="0" baseline="0" dirty="0" err="1">
                <a:ln>
                  <a:noFill/>
                </a:ln>
                <a:effectLst/>
                <a:latin typeface="inter-regular"/>
              </a:rPr>
              <a:t>args</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err="1">
                <a:ln>
                  <a:noFill/>
                </a:ln>
                <a:effectLst/>
                <a:latin typeface="inter-regular"/>
              </a:rPr>
              <a:t>System.out.println</a:t>
            </a:r>
            <a:r>
              <a:rPr kumimoji="0" lang="en-US" altLang="en-US" b="0" i="0" u="none" strike="noStrike" cap="none" normalizeH="0" baseline="0" dirty="0">
                <a:ln>
                  <a:noFill/>
                </a:ln>
                <a:effectLst/>
                <a:latin typeface="inter-regular"/>
              </a:rPr>
              <a:t>(10&lt;&lt;2);//10*2^2=10*4=40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err="1">
                <a:ln>
                  <a:noFill/>
                </a:ln>
                <a:effectLst/>
                <a:latin typeface="inter-regular"/>
              </a:rPr>
              <a:t>System.out.println</a:t>
            </a:r>
            <a:r>
              <a:rPr kumimoji="0" lang="en-US" altLang="en-US" b="0" i="0" u="none" strike="noStrike" cap="none" normalizeH="0" baseline="0" dirty="0">
                <a:ln>
                  <a:noFill/>
                </a:ln>
                <a:effectLst/>
                <a:latin typeface="inter-regular"/>
              </a:rPr>
              <a:t>(10&lt;&lt;3);//10*2^3=10*8=80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err="1">
                <a:ln>
                  <a:noFill/>
                </a:ln>
                <a:effectLst/>
                <a:latin typeface="inter-regular"/>
              </a:rPr>
              <a:t>System.out.println</a:t>
            </a:r>
            <a:r>
              <a:rPr kumimoji="0" lang="en-US" altLang="en-US" b="0" i="0" u="none" strike="noStrike" cap="none" normalizeH="0" baseline="0" dirty="0">
                <a:ln>
                  <a:noFill/>
                </a:ln>
                <a:effectLst/>
                <a:latin typeface="inter-regular"/>
              </a:rPr>
              <a:t>(20&lt;&lt;2);//20*2^2=20*4=80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err="1">
                <a:ln>
                  <a:noFill/>
                </a:ln>
                <a:effectLst/>
                <a:latin typeface="inter-regular"/>
              </a:rPr>
              <a:t>System.out.println</a:t>
            </a:r>
            <a:r>
              <a:rPr kumimoji="0" lang="en-US" altLang="en-US" b="0" i="0" u="none" strike="noStrike" cap="none" normalizeH="0" baseline="0" dirty="0">
                <a:ln>
                  <a:noFill/>
                </a:ln>
                <a:effectLst/>
                <a:latin typeface="inter-regular"/>
              </a:rPr>
              <a:t>(15&lt;&lt;4);//15*2^4=15*16=240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Output: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Arial Unicode MS"/>
              </a:rPr>
              <a:t>40 80 80 240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8817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6350-93B3-47C1-826F-E3FF5CDCFF43}"/>
              </a:ext>
            </a:extLst>
          </p:cNvPr>
          <p:cNvSpPr>
            <a:spLocks noGrp="1"/>
          </p:cNvSpPr>
          <p:nvPr>
            <p:ph type="title"/>
          </p:nvPr>
        </p:nvSpPr>
        <p:spPr/>
        <p:txBody>
          <a:bodyPr/>
          <a:lstStyle/>
          <a:p>
            <a:r>
              <a:rPr lang="en-US" b="0" i="0" dirty="0">
                <a:effectLst/>
                <a:latin typeface="erdana"/>
              </a:rPr>
              <a:t>Java Right Shift Operator</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EAF69F7D-8010-405A-9955-690B6A018E8F}"/>
              </a:ext>
            </a:extLst>
          </p:cNvPr>
          <p:cNvSpPr>
            <a:spLocks noGrp="1" noChangeArrowheads="1"/>
          </p:cNvSpPr>
          <p:nvPr>
            <p:ph idx="1"/>
          </p:nvPr>
        </p:nvSpPr>
        <p:spPr bwMode="auto">
          <a:xfrm>
            <a:off x="682906" y="2048268"/>
            <a:ext cx="1128531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The Java right shift operator &gt;&gt; is used to move the value of the left operand to right by the number of bits specified by the right operand.</a:t>
            </a:r>
            <a:endParaRPr kumimoji="0" lang="en-US" altLang="en-US"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10B4B"/>
                </a:solidFill>
                <a:effectLst/>
                <a:latin typeface="erdana"/>
              </a:rPr>
              <a:t>Java Right Shift Operator Example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6699"/>
                </a:solidFill>
                <a:effectLst/>
                <a:latin typeface="inter-regular"/>
              </a:rPr>
              <a:t>public</a:t>
            </a:r>
            <a:r>
              <a:rPr kumimoji="0" lang="en-US" altLang="en-US" b="0" i="0" u="none" strike="noStrike" cap="none" normalizeH="0" baseline="0" dirty="0">
                <a:ln>
                  <a:noFill/>
                </a:ln>
                <a:solidFill>
                  <a:srgbClr val="000000"/>
                </a:solidFill>
                <a:effectLst/>
                <a:latin typeface="inter-regular"/>
              </a:rPr>
              <a:t> </a:t>
            </a:r>
            <a:r>
              <a:rPr kumimoji="0" lang="en-US" altLang="en-US" b="0" i="0" u="none" strike="noStrike" cap="none" normalizeH="0" baseline="0" dirty="0" err="1">
                <a:ln>
                  <a:noFill/>
                </a:ln>
                <a:solidFill>
                  <a:srgbClr val="000000"/>
                </a:solidFill>
                <a:effectLst/>
                <a:latin typeface="inter-regular"/>
              </a:rPr>
              <a:t>OperatorExample</a:t>
            </a:r>
            <a:r>
              <a:rPr kumimoji="0" lang="en-US" altLang="en-US"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6699"/>
                </a:solidFill>
                <a:effectLst/>
                <a:latin typeface="inter-regular"/>
              </a:rPr>
              <a:t>public</a:t>
            </a:r>
            <a:r>
              <a:rPr kumimoji="0" lang="en-US" altLang="en-US" b="0" i="0" u="none" strike="noStrike" cap="none" normalizeH="0" baseline="0" dirty="0">
                <a:ln>
                  <a:noFill/>
                </a:ln>
                <a:solidFill>
                  <a:srgbClr val="000000"/>
                </a:solidFill>
                <a:effectLst/>
                <a:latin typeface="inter-regular"/>
              </a:rPr>
              <a:t> </a:t>
            </a:r>
            <a:r>
              <a:rPr kumimoji="0" lang="en-US" altLang="en-US" b="1" i="0" u="none" strike="noStrike" cap="none" normalizeH="0" baseline="0" dirty="0">
                <a:ln>
                  <a:noFill/>
                </a:ln>
                <a:solidFill>
                  <a:srgbClr val="006699"/>
                </a:solidFill>
                <a:effectLst/>
                <a:latin typeface="inter-regular"/>
              </a:rPr>
              <a:t>static</a:t>
            </a:r>
            <a:r>
              <a:rPr kumimoji="0" lang="en-US" altLang="en-US" b="0" i="0" u="none" strike="noStrike" cap="none" normalizeH="0" baseline="0" dirty="0">
                <a:ln>
                  <a:noFill/>
                </a:ln>
                <a:solidFill>
                  <a:srgbClr val="000000"/>
                </a:solidFill>
                <a:effectLst/>
                <a:latin typeface="inter-regular"/>
              </a:rPr>
              <a:t> </a:t>
            </a:r>
            <a:r>
              <a:rPr kumimoji="0" lang="en-US" altLang="en-US" b="1" i="0" u="none" strike="noStrike" cap="none" normalizeH="0" baseline="0" dirty="0">
                <a:ln>
                  <a:noFill/>
                </a:ln>
                <a:solidFill>
                  <a:srgbClr val="006699"/>
                </a:solidFill>
                <a:effectLst/>
                <a:latin typeface="inter-regular"/>
              </a:rPr>
              <a:t>void</a:t>
            </a:r>
            <a:r>
              <a:rPr kumimoji="0" lang="en-US" altLang="en-US" b="0" i="0" u="none" strike="noStrike" cap="none" normalizeH="0" baseline="0" dirty="0">
                <a:ln>
                  <a:noFill/>
                </a:ln>
                <a:solidFill>
                  <a:srgbClr val="000000"/>
                </a:solidFill>
                <a:effectLst/>
                <a:latin typeface="inter-regular"/>
              </a:rPr>
              <a:t> main(String </a:t>
            </a:r>
            <a:r>
              <a:rPr kumimoji="0" lang="en-US" altLang="en-US" b="0" i="0" u="none" strike="noStrike" cap="none" normalizeH="0" baseline="0" dirty="0" err="1">
                <a:ln>
                  <a:noFill/>
                </a:ln>
                <a:solidFill>
                  <a:srgbClr val="000000"/>
                </a:solidFill>
                <a:effectLst/>
                <a:latin typeface="inter-regular"/>
              </a:rPr>
              <a:t>args</a:t>
            </a:r>
            <a:r>
              <a:rPr kumimoji="0" lang="en-US" altLang="en-US"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err="1">
                <a:ln>
                  <a:noFill/>
                </a:ln>
                <a:solidFill>
                  <a:srgbClr val="000000"/>
                </a:solidFill>
                <a:effectLst/>
                <a:latin typeface="inter-regular"/>
              </a:rPr>
              <a:t>System.out.println</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C00000"/>
                </a:solidFill>
                <a:effectLst/>
                <a:latin typeface="inter-regular"/>
              </a:rPr>
              <a:t>10</a:t>
            </a:r>
            <a:r>
              <a:rPr kumimoji="0" lang="en-US" altLang="en-US" b="0" i="0" u="none" strike="noStrike" cap="none" normalizeH="0" baseline="0" dirty="0">
                <a:ln>
                  <a:noFill/>
                </a:ln>
                <a:solidFill>
                  <a:srgbClr val="000000"/>
                </a:solidFill>
                <a:effectLst/>
                <a:latin typeface="inter-regular"/>
              </a:rPr>
              <a:t>&gt;&gt;</a:t>
            </a:r>
            <a:r>
              <a:rPr kumimoji="0" lang="en-US" altLang="en-US" b="0" i="0" u="none" strike="noStrike" cap="none" normalizeH="0" baseline="0" dirty="0">
                <a:ln>
                  <a:noFill/>
                </a:ln>
                <a:solidFill>
                  <a:srgbClr val="C00000"/>
                </a:solidFill>
                <a:effectLst/>
                <a:latin typeface="inter-regular"/>
              </a:rPr>
              <a:t>2</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008200"/>
                </a:solidFill>
                <a:effectLst/>
                <a:latin typeface="inter-regular"/>
              </a:rPr>
              <a:t>//10/2^2=10/4=2</a:t>
            </a:r>
            <a:r>
              <a:rPr kumimoji="0" lang="en-US" altLang="en-US"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err="1">
                <a:ln>
                  <a:noFill/>
                </a:ln>
                <a:solidFill>
                  <a:srgbClr val="000000"/>
                </a:solidFill>
                <a:effectLst/>
                <a:latin typeface="inter-regular"/>
              </a:rPr>
              <a:t>System.out.println</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C00000"/>
                </a:solidFill>
                <a:effectLst/>
                <a:latin typeface="inter-regular"/>
              </a:rPr>
              <a:t>20</a:t>
            </a:r>
            <a:r>
              <a:rPr kumimoji="0" lang="en-US" altLang="en-US" b="0" i="0" u="none" strike="noStrike" cap="none" normalizeH="0" baseline="0" dirty="0">
                <a:ln>
                  <a:noFill/>
                </a:ln>
                <a:solidFill>
                  <a:srgbClr val="000000"/>
                </a:solidFill>
                <a:effectLst/>
                <a:latin typeface="inter-regular"/>
              </a:rPr>
              <a:t>&gt;&gt;</a:t>
            </a:r>
            <a:r>
              <a:rPr kumimoji="0" lang="en-US" altLang="en-US" b="0" i="0" u="none" strike="noStrike" cap="none" normalizeH="0" baseline="0" dirty="0">
                <a:ln>
                  <a:noFill/>
                </a:ln>
                <a:solidFill>
                  <a:srgbClr val="C00000"/>
                </a:solidFill>
                <a:effectLst/>
                <a:latin typeface="inter-regular"/>
              </a:rPr>
              <a:t>2</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008200"/>
                </a:solidFill>
                <a:effectLst/>
                <a:latin typeface="inter-regular"/>
              </a:rPr>
              <a:t>//20/2^2=20/4=5</a:t>
            </a:r>
            <a:r>
              <a:rPr kumimoji="0" lang="en-US" altLang="en-US"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err="1">
                <a:ln>
                  <a:noFill/>
                </a:ln>
                <a:solidFill>
                  <a:srgbClr val="000000"/>
                </a:solidFill>
                <a:effectLst/>
                <a:latin typeface="inter-regular"/>
              </a:rPr>
              <a:t>System.out.println</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C00000"/>
                </a:solidFill>
                <a:effectLst/>
                <a:latin typeface="inter-regular"/>
              </a:rPr>
              <a:t>20</a:t>
            </a:r>
            <a:r>
              <a:rPr kumimoji="0" lang="en-US" altLang="en-US" b="0" i="0" u="none" strike="noStrike" cap="none" normalizeH="0" baseline="0" dirty="0">
                <a:ln>
                  <a:noFill/>
                </a:ln>
                <a:solidFill>
                  <a:srgbClr val="000000"/>
                </a:solidFill>
                <a:effectLst/>
                <a:latin typeface="inter-regular"/>
              </a:rPr>
              <a:t>&gt;&gt;</a:t>
            </a:r>
            <a:r>
              <a:rPr kumimoji="0" lang="en-US" altLang="en-US" b="0" i="0" u="none" strike="noStrike" cap="none" normalizeH="0" baseline="0" dirty="0">
                <a:ln>
                  <a:noFill/>
                </a:ln>
                <a:solidFill>
                  <a:srgbClr val="C00000"/>
                </a:solidFill>
                <a:effectLst/>
                <a:latin typeface="inter-regular"/>
              </a:rPr>
              <a:t>3</a:t>
            </a:r>
            <a:r>
              <a:rPr kumimoji="0" lang="en-US" altLang="en-US" b="0" i="0" u="none" strike="noStrike" cap="none" normalizeH="0" baseline="0" dirty="0">
                <a:ln>
                  <a:noFill/>
                </a:ln>
                <a:solidFill>
                  <a:srgbClr val="000000"/>
                </a:solidFill>
                <a:effectLst/>
                <a:latin typeface="inter-regular"/>
              </a:rPr>
              <a:t>);</a:t>
            </a:r>
            <a:r>
              <a:rPr kumimoji="0" lang="en-US" altLang="en-US" b="0" i="0" u="none" strike="noStrike" cap="none" normalizeH="0" baseline="0" dirty="0">
                <a:ln>
                  <a:noFill/>
                </a:ln>
                <a:solidFill>
                  <a:srgbClr val="008200"/>
                </a:solidFill>
                <a:effectLst/>
                <a:latin typeface="inter-regular"/>
              </a:rPr>
              <a:t>//20/2^3=20/8=2</a:t>
            </a:r>
            <a:r>
              <a:rPr kumimoji="0" lang="en-US" altLang="en-US"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rgbClr val="000000"/>
                </a:solidFill>
                <a:effectLst/>
                <a:latin typeface="inter-regular"/>
              </a:rPr>
              <a:t>}}  </a:t>
            </a:r>
            <a:endParaRPr kumimoji="0" lang="en-US" altLang="en-US"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Output: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35559"/>
                </a:solidFill>
                <a:effectLst/>
                <a:latin typeface="Arial Unicode MS"/>
              </a:rPr>
              <a:t>2 5 2</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8469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08A1-420A-4D23-BF13-1B59E67E5300}"/>
              </a:ext>
            </a:extLst>
          </p:cNvPr>
          <p:cNvSpPr>
            <a:spLocks noGrp="1"/>
          </p:cNvSpPr>
          <p:nvPr>
            <p:ph type="title"/>
          </p:nvPr>
        </p:nvSpPr>
        <p:spPr/>
        <p:txBody>
          <a:bodyPr>
            <a:normAutofit fontScale="90000"/>
          </a:bodyPr>
          <a:lstStyle/>
          <a:p>
            <a:r>
              <a:rPr lang="en-US" b="0" i="0" dirty="0">
                <a:effectLst/>
                <a:latin typeface="erdana"/>
              </a:rPr>
              <a:t>Java AND Operator Example: Logical &amp;&amp; and Bitwise &amp;</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D3803E79-678A-4F7F-AE43-6BBB04577834}"/>
              </a:ext>
            </a:extLst>
          </p:cNvPr>
          <p:cNvSpPr>
            <a:spLocks noGrp="1" noChangeArrowheads="1"/>
          </p:cNvSpPr>
          <p:nvPr>
            <p:ph idx="1"/>
          </p:nvPr>
        </p:nvSpPr>
        <p:spPr bwMode="auto">
          <a:xfrm>
            <a:off x="451412" y="1940546"/>
            <a:ext cx="11169569"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logical &amp;&amp; operator doesn't check the second condition if the first condition is false. It checks the second condition only if the first one is true.</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bitwise &amp; operator always checks both conditions whether first condition is true or false.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class</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err="1">
                <a:ln>
                  <a:noFill/>
                </a:ln>
                <a:solidFill>
                  <a:srgbClr val="000000"/>
                </a:solidFill>
                <a:effectLst/>
                <a:latin typeface="inter-regular"/>
              </a:rPr>
              <a:t>OperatorExample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static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void</a:t>
            </a:r>
            <a:r>
              <a:rPr kumimoji="0" lang="en-US" altLang="en-US" sz="1800" b="0" i="0" u="none" strike="noStrike" cap="none" normalizeH="0" baseline="0" dirty="0">
                <a:ln>
                  <a:noFill/>
                </a:ln>
                <a:solidFill>
                  <a:srgbClr val="000000"/>
                </a:solidFill>
                <a:effectLst/>
                <a:latin typeface="inter-regular"/>
              </a:rPr>
              <a:t> main(String </a:t>
            </a:r>
            <a:r>
              <a:rPr kumimoji="0" lang="en-US" altLang="en-US" sz="1800" b="0" i="0" u="none" strike="noStrike" cap="none" normalizeH="0" baseline="0" dirty="0" err="1">
                <a:ln>
                  <a:noFill/>
                </a:ln>
                <a:solidFill>
                  <a:srgbClr val="000000"/>
                </a:solidFill>
                <a:effectLst/>
                <a:latin typeface="inter-regular"/>
              </a:rPr>
              <a:t>args</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a=</a:t>
            </a:r>
            <a:r>
              <a:rPr kumimoji="0" lang="en-US" altLang="en-US" sz="1800" b="0" i="0" u="none" strike="noStrike" cap="none" normalizeH="0" baseline="0" dirty="0">
                <a:ln>
                  <a:noFill/>
                </a:ln>
                <a:solidFill>
                  <a:srgbClr val="C00000"/>
                </a:solidFill>
                <a:effectLst/>
                <a:latin typeface="inter-regular"/>
              </a:rPr>
              <a:t>10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b=</a:t>
            </a:r>
            <a:r>
              <a:rPr kumimoji="0" lang="en-US" altLang="en-US" sz="1800" b="0" i="0" u="none" strike="noStrike" cap="none" normalizeH="0" baseline="0" dirty="0">
                <a:ln>
                  <a:noFill/>
                </a:ln>
                <a:solidFill>
                  <a:srgbClr val="C00000"/>
                </a:solidFill>
                <a:effectLst/>
                <a:latin typeface="inter-regular"/>
              </a:rPr>
              <a:t>5</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c=</a:t>
            </a:r>
            <a:r>
              <a:rPr kumimoji="0" lang="en-US" altLang="en-US" sz="1800" b="0" i="0" u="none" strike="noStrike" cap="none" normalizeH="0" baseline="0" dirty="0">
                <a:ln>
                  <a:noFill/>
                </a:ln>
                <a:solidFill>
                  <a:srgbClr val="C00000"/>
                </a:solidFill>
                <a:effectLst/>
                <a:latin typeface="inter-regular"/>
              </a:rPr>
              <a:t>20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(a&lt;b&amp;&amp;a&lt;c);</a:t>
            </a:r>
            <a:r>
              <a:rPr kumimoji="0" lang="en-US" altLang="en-US" sz="1800" b="0" i="0" u="none" strike="noStrike" cap="none" normalizeH="0" baseline="0" dirty="0">
                <a:ln>
                  <a:noFill/>
                </a:ln>
                <a:solidFill>
                  <a:srgbClr val="008200"/>
                </a:solidFill>
                <a:effectLst/>
                <a:latin typeface="inter-regular"/>
              </a:rPr>
              <a:t>//false &amp;&amp; true = false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(a&lt;</a:t>
            </a:r>
            <a:r>
              <a:rPr kumimoji="0" lang="en-US" altLang="en-US" sz="1800" b="0" i="0" u="none" strike="noStrike" cap="none" normalizeH="0" baseline="0" dirty="0" err="1">
                <a:ln>
                  <a:noFill/>
                </a:ln>
                <a:solidFill>
                  <a:srgbClr val="000000"/>
                </a:solidFill>
                <a:effectLst/>
                <a:latin typeface="inter-regular"/>
              </a:rPr>
              <a:t>b&amp;a</a:t>
            </a:r>
            <a:r>
              <a:rPr kumimoji="0" lang="en-US" altLang="en-US" sz="1800" b="0" i="0" u="none" strike="noStrike" cap="none" normalizeH="0" baseline="0" dirty="0">
                <a:ln>
                  <a:noFill/>
                </a:ln>
                <a:solidFill>
                  <a:srgbClr val="000000"/>
                </a:solidFill>
                <a:effectLst/>
                <a:latin typeface="inter-regular"/>
              </a:rPr>
              <a:t>&lt;c);</a:t>
            </a:r>
            <a:r>
              <a:rPr kumimoji="0" lang="en-US" altLang="en-US" sz="1800" b="0" i="0" u="none" strike="noStrike" cap="none" normalizeH="0" baseline="0" dirty="0">
                <a:ln>
                  <a:noFill/>
                </a:ln>
                <a:solidFill>
                  <a:srgbClr val="008200"/>
                </a:solidFill>
                <a:effectLst/>
                <a:latin typeface="inter-regular"/>
              </a:rPr>
              <a:t>//false &amp; true = false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rgbClr val="000000"/>
                </a:solidFill>
                <a:effectLst/>
                <a:latin typeface="inter-regular"/>
              </a:rPr>
              <a:t>}}  </a:t>
            </a:r>
            <a:endParaRPr kumimoji="0" lang="en-US" altLang="en-US" sz="18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Output: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35559"/>
                </a:solidFill>
                <a:effectLst/>
                <a:latin typeface="Arial Unicode MS"/>
              </a:rPr>
              <a:t>false </a:t>
            </a:r>
            <a:r>
              <a:rPr kumimoji="0" lang="en-US" altLang="en-US" sz="1800" b="0" i="0" u="none" strike="noStrike" cap="none" normalizeH="0" baseline="0" dirty="0" err="1">
                <a:ln>
                  <a:noFill/>
                </a:ln>
                <a:solidFill>
                  <a:srgbClr val="535559"/>
                </a:solidFill>
                <a:effectLst/>
                <a:latin typeface="Arial Unicode MS"/>
              </a:rPr>
              <a:t>false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5029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DFA8-4039-4E04-A99D-C1DCB9B04D95}"/>
              </a:ext>
            </a:extLst>
          </p:cNvPr>
          <p:cNvSpPr>
            <a:spLocks noGrp="1"/>
          </p:cNvSpPr>
          <p:nvPr>
            <p:ph type="title"/>
          </p:nvPr>
        </p:nvSpPr>
        <p:spPr>
          <a:xfrm>
            <a:off x="733949" y="654048"/>
            <a:ext cx="9603275" cy="1049235"/>
          </a:xfrm>
        </p:spPr>
        <p:txBody>
          <a:bodyPr/>
          <a:lstStyle/>
          <a:p>
            <a:pPr algn="ctr"/>
            <a:r>
              <a:rPr lang="en-US" sz="2800" dirty="0">
                <a:latin typeface="Calibri" panose="020F0502020204030204" pitchFamily="34" charset="0"/>
                <a:cs typeface="Calibri" panose="020F0502020204030204" pitchFamily="34" charset="0"/>
              </a:rPr>
              <a:t>Object-Oriented Programming (OOP) cont.</a:t>
            </a:r>
            <a:br>
              <a:rPr lang="en-US" b="1" dirty="0"/>
            </a:br>
            <a:endParaRPr lang="en-US" dirty="0"/>
          </a:p>
        </p:txBody>
      </p:sp>
      <p:sp>
        <p:nvSpPr>
          <p:cNvPr id="3" name="Content Placeholder 2">
            <a:extLst>
              <a:ext uri="{FF2B5EF4-FFF2-40B4-BE49-F238E27FC236}">
                <a16:creationId xmlns:a16="http://schemas.microsoft.com/office/drawing/2014/main" id="{2937542D-7FD3-4360-99DD-B71F5ECE24D9}"/>
              </a:ext>
            </a:extLst>
          </p:cNvPr>
          <p:cNvSpPr>
            <a:spLocks noGrp="1"/>
          </p:cNvSpPr>
          <p:nvPr>
            <p:ph idx="1"/>
          </p:nvPr>
        </p:nvSpPr>
        <p:spPr>
          <a:xfrm>
            <a:off x="451557" y="2015732"/>
            <a:ext cx="11040532" cy="3450613"/>
          </a:xfrm>
        </p:spPr>
        <p:txBody>
          <a:bodyPr>
            <a:normAutofit/>
          </a:bodyPr>
          <a:lstStyle/>
          <a:p>
            <a:r>
              <a:rPr lang="en-US" sz="1800" b="1" dirty="0">
                <a:latin typeface="Calibri" panose="020F0502020204030204" pitchFamily="34" charset="0"/>
                <a:cs typeface="Calibri" panose="020F0502020204030204" pitchFamily="34" charset="0"/>
              </a:rPr>
              <a:t>Inheritance</a:t>
            </a:r>
            <a:r>
              <a:rPr lang="en-US" sz="1800" dirty="0">
                <a:latin typeface="Calibri" panose="020F0502020204030204" pitchFamily="34" charset="0"/>
                <a:cs typeface="Calibri" panose="020F0502020204030204" pitchFamily="34" charset="0"/>
              </a:rPr>
              <a:t>: The mechanism by which one class (the subclass) can inherit fields and methods from another class (the superclass). This promotes code reuse and establishes a hierarchical relationship between classes.</a:t>
            </a:r>
          </a:p>
          <a:p>
            <a:r>
              <a:rPr lang="en-US" sz="1800" b="1" dirty="0">
                <a:latin typeface="Calibri" panose="020F0502020204030204" pitchFamily="34" charset="0"/>
                <a:cs typeface="Calibri" panose="020F0502020204030204" pitchFamily="34" charset="0"/>
              </a:rPr>
              <a:t>Polymorphism</a:t>
            </a:r>
            <a:r>
              <a:rPr lang="en-US" sz="1800" dirty="0">
                <a:latin typeface="Calibri" panose="020F0502020204030204" pitchFamily="34" charset="0"/>
                <a:cs typeface="Calibri" panose="020F0502020204030204" pitchFamily="34" charset="0"/>
              </a:rPr>
              <a:t>: The ability of a single interface to represent different underlying forms (data types). In Java, polymorphism is typically achieved through method overloading and method overriding.</a:t>
            </a:r>
          </a:p>
          <a:p>
            <a:r>
              <a:rPr lang="en-US" sz="1800" b="1" dirty="0">
                <a:latin typeface="Calibri" panose="020F0502020204030204" pitchFamily="34" charset="0"/>
                <a:cs typeface="Calibri" panose="020F0502020204030204" pitchFamily="34" charset="0"/>
              </a:rPr>
              <a:t>Abstraction</a:t>
            </a:r>
            <a:r>
              <a:rPr lang="en-US" sz="1800" dirty="0">
                <a:latin typeface="Calibri" panose="020F0502020204030204" pitchFamily="34" charset="0"/>
                <a:cs typeface="Calibri" panose="020F0502020204030204" pitchFamily="34" charset="0"/>
              </a:rPr>
              <a:t>: The concept of hiding the complex implementation details and showing only the essential features of the object. In Java, abstraction is achieved using abstract classes and interfaces.</a:t>
            </a:r>
          </a:p>
        </p:txBody>
      </p:sp>
      <p:pic>
        <p:nvPicPr>
          <p:cNvPr id="4" name="Picture 2" descr="C:\Users\parul\Desktop\Registered Logosd.png">
            <a:extLst>
              <a:ext uri="{FF2B5EF4-FFF2-40B4-BE49-F238E27FC236}">
                <a16:creationId xmlns:a16="http://schemas.microsoft.com/office/drawing/2014/main" id="{E3ED0DD9-4ABD-D893-D832-3F012D312AD1}"/>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631704"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05116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C8DD-2191-45E6-B182-33F972B699FA}"/>
              </a:ext>
            </a:extLst>
          </p:cNvPr>
          <p:cNvSpPr>
            <a:spLocks noGrp="1"/>
          </p:cNvSpPr>
          <p:nvPr>
            <p:ph type="title"/>
          </p:nvPr>
        </p:nvSpPr>
        <p:spPr/>
        <p:txBody>
          <a:bodyPr>
            <a:normAutofit fontScale="90000"/>
          </a:bodyPr>
          <a:lstStyle/>
          <a:p>
            <a:r>
              <a:rPr lang="en-US" b="0" i="0" dirty="0">
                <a:effectLst/>
                <a:latin typeface="erdana"/>
              </a:rPr>
              <a:t>Java OR Operator Example: Logical || and Bitwise |</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7636490B-9276-40AE-9DBB-8CF104437CBD}"/>
              </a:ext>
            </a:extLst>
          </p:cNvPr>
          <p:cNvSpPr>
            <a:spLocks noGrp="1" noChangeArrowheads="1"/>
          </p:cNvSpPr>
          <p:nvPr>
            <p:ph idx="1"/>
          </p:nvPr>
        </p:nvSpPr>
        <p:spPr bwMode="auto">
          <a:xfrm>
            <a:off x="440267" y="1248049"/>
            <a:ext cx="11616266"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logical || operator doesn't check the second condition if the first condition is true. It checks the second condition only if the first one is false.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bitwise | operator always checks both conditions whether first condition is true or false.</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class</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err="1">
                <a:ln>
                  <a:noFill/>
                </a:ln>
                <a:solidFill>
                  <a:srgbClr val="000000"/>
                </a:solidFill>
                <a:effectLst/>
                <a:latin typeface="inter-regular"/>
              </a:rPr>
              <a:t>OperatorExample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static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void</a:t>
            </a:r>
            <a:r>
              <a:rPr kumimoji="0" lang="en-US" altLang="en-US" sz="1800" b="0" i="0" u="none" strike="noStrike" cap="none" normalizeH="0" baseline="0" dirty="0">
                <a:ln>
                  <a:noFill/>
                </a:ln>
                <a:solidFill>
                  <a:srgbClr val="000000"/>
                </a:solidFill>
                <a:effectLst/>
                <a:latin typeface="inter-regular"/>
              </a:rPr>
              <a:t> main(String </a:t>
            </a:r>
            <a:r>
              <a:rPr kumimoji="0" lang="en-US" altLang="en-US" sz="1800" b="0" i="0" u="none" strike="noStrike" cap="none" normalizeH="0" baseline="0" dirty="0" err="1">
                <a:ln>
                  <a:noFill/>
                </a:ln>
                <a:solidFill>
                  <a:srgbClr val="000000"/>
                </a:solidFill>
                <a:effectLst/>
                <a:latin typeface="inter-regular"/>
              </a:rPr>
              <a:t>args</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a=</a:t>
            </a:r>
            <a:r>
              <a:rPr kumimoji="0" lang="en-US" altLang="en-US" sz="1800" b="0" i="0" u="none" strike="noStrike" cap="none" normalizeH="0" baseline="0" dirty="0">
                <a:ln>
                  <a:noFill/>
                </a:ln>
                <a:solidFill>
                  <a:srgbClr val="C00000"/>
                </a:solidFill>
                <a:effectLst/>
                <a:latin typeface="inter-regular"/>
              </a:rPr>
              <a:t>10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b=</a:t>
            </a:r>
            <a:r>
              <a:rPr kumimoji="0" lang="en-US" altLang="en-US" sz="1800" b="0" i="0" u="none" strike="noStrike" cap="none" normalizeH="0" baseline="0" dirty="0">
                <a:ln>
                  <a:noFill/>
                </a:ln>
                <a:solidFill>
                  <a:srgbClr val="C00000"/>
                </a:solidFill>
                <a:effectLst/>
                <a:latin typeface="inter-regular"/>
              </a:rPr>
              <a:t>5</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c=</a:t>
            </a:r>
            <a:r>
              <a:rPr kumimoji="0" lang="en-US" altLang="en-US" sz="1800" b="0" i="0" u="none" strike="noStrike" cap="none" normalizeH="0" baseline="0" dirty="0">
                <a:ln>
                  <a:noFill/>
                </a:ln>
                <a:solidFill>
                  <a:srgbClr val="C00000"/>
                </a:solidFill>
                <a:effectLst/>
                <a:latin typeface="inter-regular"/>
              </a:rPr>
              <a:t>20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(a&gt;b||a&lt;c);</a:t>
            </a:r>
            <a:r>
              <a:rPr kumimoji="0" lang="en-US" altLang="en-US" sz="1800" b="0" i="0" u="none" strike="noStrike" cap="none" normalizeH="0" baseline="0" dirty="0">
                <a:ln>
                  <a:noFill/>
                </a:ln>
                <a:solidFill>
                  <a:srgbClr val="008200"/>
                </a:solidFill>
                <a:effectLst/>
                <a:latin typeface="inter-regular"/>
              </a:rPr>
              <a:t>//true || true = true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(a&gt;</a:t>
            </a:r>
            <a:r>
              <a:rPr kumimoji="0" lang="en-US" altLang="en-US" sz="1800" b="0" i="0" u="none" strike="noStrike" cap="none" normalizeH="0" baseline="0" dirty="0" err="1">
                <a:ln>
                  <a:noFill/>
                </a:ln>
                <a:solidFill>
                  <a:srgbClr val="000000"/>
                </a:solidFill>
                <a:effectLst/>
                <a:latin typeface="inter-regular"/>
              </a:rPr>
              <a:t>b|a</a:t>
            </a:r>
            <a:r>
              <a:rPr kumimoji="0" lang="en-US" altLang="en-US" sz="1800" b="0" i="0" u="none" strike="noStrike" cap="none" normalizeH="0" baseline="0" dirty="0">
                <a:ln>
                  <a:noFill/>
                </a:ln>
                <a:solidFill>
                  <a:srgbClr val="000000"/>
                </a:solidFill>
                <a:effectLst/>
                <a:latin typeface="inter-regular"/>
              </a:rPr>
              <a:t>&lt;c);</a:t>
            </a:r>
            <a:r>
              <a:rPr kumimoji="0" lang="en-US" altLang="en-US" sz="1800" b="0" i="0" u="none" strike="noStrike" cap="none" normalizeH="0" baseline="0" dirty="0">
                <a:ln>
                  <a:noFill/>
                </a:ln>
                <a:solidFill>
                  <a:srgbClr val="008200"/>
                </a:solidFill>
                <a:effectLst/>
                <a:latin typeface="inter-regular"/>
              </a:rPr>
              <a:t>//true | true = true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rgbClr val="008200"/>
                </a:solidFill>
                <a:effectLst/>
                <a:latin typeface="inter-regular"/>
              </a:rPr>
              <a:t>//|| vs |</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(a&gt;b||a++&lt;c);</a:t>
            </a:r>
            <a:r>
              <a:rPr kumimoji="0" lang="en-US" altLang="en-US" sz="1800" b="0" i="0" u="none" strike="noStrike" cap="none" normalizeH="0" baseline="0" dirty="0">
                <a:ln>
                  <a:noFill/>
                </a:ln>
                <a:solidFill>
                  <a:srgbClr val="008200"/>
                </a:solidFill>
                <a:effectLst/>
                <a:latin typeface="inter-regular"/>
              </a:rPr>
              <a:t>//true || true = true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a:t>
            </a:r>
            <a:r>
              <a:rPr kumimoji="0" lang="en-US" altLang="en-US" sz="1800" b="0" i="0" u="none" strike="noStrike" cap="none" normalizeH="0" baseline="0" dirty="0">
                <a:ln>
                  <a:noFill/>
                </a:ln>
                <a:solidFill>
                  <a:srgbClr val="008200"/>
                </a:solidFill>
                <a:effectLst/>
                <a:latin typeface="inter-regular"/>
              </a:rPr>
              <a:t>//10 because second condition is not checked</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(a&gt;</a:t>
            </a:r>
            <a:r>
              <a:rPr kumimoji="0" lang="en-US" altLang="en-US" sz="1800" b="0" i="0" u="none" strike="noStrike" cap="none" normalizeH="0" baseline="0" dirty="0" err="1">
                <a:ln>
                  <a:noFill/>
                </a:ln>
                <a:solidFill>
                  <a:srgbClr val="000000"/>
                </a:solidFill>
                <a:effectLst/>
                <a:latin typeface="inter-regular"/>
              </a:rPr>
              <a:t>b|a</a:t>
            </a:r>
            <a:r>
              <a:rPr kumimoji="0" lang="en-US" altLang="en-US" sz="1800" b="0" i="0" u="none" strike="noStrike" cap="none" normalizeH="0" baseline="0" dirty="0">
                <a:ln>
                  <a:noFill/>
                </a:ln>
                <a:solidFill>
                  <a:srgbClr val="000000"/>
                </a:solidFill>
                <a:effectLst/>
                <a:latin typeface="inter-regular"/>
              </a:rPr>
              <a:t>++&lt;c);</a:t>
            </a:r>
            <a:r>
              <a:rPr kumimoji="0" lang="en-US" altLang="en-US" sz="1800" b="0" i="0" u="none" strike="noStrike" cap="none" normalizeH="0" baseline="0" dirty="0">
                <a:ln>
                  <a:noFill/>
                </a:ln>
                <a:solidFill>
                  <a:srgbClr val="008200"/>
                </a:solidFill>
                <a:effectLst/>
                <a:latin typeface="inter-regular"/>
              </a:rPr>
              <a:t>//true | true = true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a:t>
            </a:r>
            <a:r>
              <a:rPr kumimoji="0" lang="en-US" altLang="en-US" sz="1800" b="0" i="0" u="none" strike="noStrike" cap="none" normalizeH="0" baseline="0" dirty="0">
                <a:ln>
                  <a:noFill/>
                </a:ln>
                <a:solidFill>
                  <a:srgbClr val="008200"/>
                </a:solidFill>
                <a:effectLst/>
                <a:latin typeface="inter-regular"/>
              </a:rPr>
              <a:t>//11 because second condition is checked</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altLang="en-US" sz="1800" b="0" i="0" u="none" strike="noStrike" cap="none" normalizeH="0" baseline="0" dirty="0">
                <a:ln>
                  <a:noFill/>
                </a:ln>
                <a:solidFill>
                  <a:srgbClr val="000000"/>
                </a:solidFill>
                <a:effectLst/>
                <a:latin typeface="inter-regular"/>
              </a:rPr>
              <a:t>}}  </a:t>
            </a:r>
            <a:endParaRPr kumimoji="0" lang="en-US" altLang="en-US" sz="18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Output: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35559"/>
                </a:solidFill>
                <a:effectLst/>
                <a:latin typeface="Arial Unicode MS"/>
              </a:rPr>
              <a:t>true </a:t>
            </a:r>
            <a:r>
              <a:rPr kumimoji="0" lang="en-US" altLang="en-US" sz="1800" b="0" i="0" u="none" strike="noStrike" cap="none" normalizeH="0" baseline="0" dirty="0" err="1">
                <a:ln>
                  <a:noFill/>
                </a:ln>
                <a:solidFill>
                  <a:srgbClr val="535559"/>
                </a:solidFill>
                <a:effectLst/>
                <a:latin typeface="Arial Unicode MS"/>
              </a:rPr>
              <a:t>true</a:t>
            </a:r>
            <a:r>
              <a:rPr kumimoji="0" lang="en-US" altLang="en-US" sz="1800" b="0" i="0" u="none" strike="noStrike" cap="none" normalizeH="0" baseline="0" dirty="0">
                <a:ln>
                  <a:noFill/>
                </a:ln>
                <a:solidFill>
                  <a:srgbClr val="535559"/>
                </a:solidFill>
                <a:effectLst/>
                <a:latin typeface="Arial Unicode MS"/>
              </a:rPr>
              <a:t> </a:t>
            </a:r>
            <a:r>
              <a:rPr kumimoji="0" lang="en-US" altLang="en-US" sz="1800" b="0" i="0" u="none" strike="noStrike" cap="none" normalizeH="0" baseline="0" dirty="0" err="1">
                <a:ln>
                  <a:noFill/>
                </a:ln>
                <a:solidFill>
                  <a:srgbClr val="535559"/>
                </a:solidFill>
                <a:effectLst/>
                <a:latin typeface="Arial Unicode MS"/>
              </a:rPr>
              <a:t>true</a:t>
            </a:r>
            <a:r>
              <a:rPr kumimoji="0" lang="en-US" altLang="en-US" sz="1800" b="0" i="0" u="none" strike="noStrike" cap="none" normalizeH="0" baseline="0" dirty="0">
                <a:ln>
                  <a:noFill/>
                </a:ln>
                <a:solidFill>
                  <a:srgbClr val="535559"/>
                </a:solidFill>
                <a:effectLst/>
                <a:latin typeface="Arial Unicode MS"/>
              </a:rPr>
              <a:t> 10 true 11</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96192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FBCF-BCD5-4A75-90D0-8C7B1B68A200}"/>
              </a:ext>
            </a:extLst>
          </p:cNvPr>
          <p:cNvSpPr>
            <a:spLocks noGrp="1"/>
          </p:cNvSpPr>
          <p:nvPr>
            <p:ph type="title"/>
          </p:nvPr>
        </p:nvSpPr>
        <p:spPr/>
        <p:txBody>
          <a:bodyPr/>
          <a:lstStyle/>
          <a:p>
            <a:r>
              <a:rPr lang="en-US" b="0" i="0" dirty="0">
                <a:effectLst/>
                <a:latin typeface="erdana"/>
              </a:rPr>
              <a:t>Java Ternary Operator</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67EF5DD2-E3EA-4497-BB43-19FFCCB7427D}"/>
              </a:ext>
            </a:extLst>
          </p:cNvPr>
          <p:cNvSpPr>
            <a:spLocks noGrp="1" noChangeArrowheads="1"/>
          </p:cNvSpPr>
          <p:nvPr>
            <p:ph idx="1"/>
          </p:nvPr>
        </p:nvSpPr>
        <p:spPr bwMode="auto">
          <a:xfrm>
            <a:off x="879675" y="1940546"/>
            <a:ext cx="10891777"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Java Ternary operator is used as one line replacement for if-then-else statement and used a lot in Java programming. It is the only conditional operator which takes three operands.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4B"/>
                </a:solidFill>
                <a:effectLst/>
                <a:latin typeface="erdana"/>
              </a:rPr>
              <a:t>Java Ternary Operator Example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class</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err="1">
                <a:ln>
                  <a:noFill/>
                </a:ln>
                <a:solidFill>
                  <a:srgbClr val="000000"/>
                </a:solidFill>
                <a:effectLst/>
                <a:latin typeface="inter-regular"/>
              </a:rPr>
              <a:t>OperatorExample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static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void</a:t>
            </a:r>
            <a:r>
              <a:rPr kumimoji="0" lang="en-US" altLang="en-US" sz="1800" b="0" i="0" u="none" strike="noStrike" cap="none" normalizeH="0" baseline="0" dirty="0">
                <a:ln>
                  <a:noFill/>
                </a:ln>
                <a:solidFill>
                  <a:srgbClr val="000000"/>
                </a:solidFill>
                <a:effectLst/>
                <a:latin typeface="inter-regular"/>
              </a:rPr>
              <a:t> main(String </a:t>
            </a:r>
            <a:r>
              <a:rPr kumimoji="0" lang="en-US" altLang="en-US" sz="1800" b="0" i="0" u="none" strike="noStrike" cap="none" normalizeH="0" baseline="0" dirty="0" err="1">
                <a:ln>
                  <a:noFill/>
                </a:ln>
                <a:solidFill>
                  <a:srgbClr val="000000"/>
                </a:solidFill>
                <a:effectLst/>
                <a:latin typeface="inter-regular"/>
              </a:rPr>
              <a:t>args</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a=</a:t>
            </a:r>
            <a:r>
              <a:rPr kumimoji="0" lang="en-US" altLang="en-US" sz="1800" b="0" i="0" u="none" strike="noStrike" cap="none" normalizeH="0" baseline="0" dirty="0">
                <a:ln>
                  <a:noFill/>
                </a:ln>
                <a:solidFill>
                  <a:srgbClr val="C00000"/>
                </a:solidFill>
                <a:effectLst/>
                <a:latin typeface="inter-regular"/>
              </a:rPr>
              <a:t>2</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b=</a:t>
            </a:r>
            <a:r>
              <a:rPr kumimoji="0" lang="en-US" altLang="en-US" sz="1800" b="0" i="0" u="none" strike="noStrike" cap="none" normalizeH="0" baseline="0" dirty="0">
                <a:ln>
                  <a:noFill/>
                </a:ln>
                <a:solidFill>
                  <a:srgbClr val="C00000"/>
                </a:solidFill>
                <a:effectLst/>
                <a:latin typeface="inter-regular"/>
              </a:rPr>
              <a:t>5</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min=(a&lt;b)?</a:t>
            </a:r>
            <a:r>
              <a:rPr kumimoji="0" lang="en-US" altLang="en-US" sz="1800" b="0" i="0" u="none" strike="noStrike" cap="none" normalizeH="0" baseline="0" dirty="0" err="1">
                <a:ln>
                  <a:noFill/>
                </a:ln>
                <a:solidFill>
                  <a:srgbClr val="000000"/>
                </a:solidFill>
                <a:effectLst/>
                <a:latin typeface="inter-regular"/>
              </a:rPr>
              <a:t>a:b</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(min);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rgbClr val="000000"/>
                </a:solidFill>
                <a:effectLst/>
                <a:latin typeface="inter-regular"/>
              </a:rPr>
              <a:t>}}  </a:t>
            </a:r>
            <a:endParaRPr kumimoji="0" lang="en-US" altLang="en-US" sz="18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Output: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35559"/>
                </a:solidFill>
                <a:effectLst/>
                <a:latin typeface="Arial Unicode MS"/>
              </a:rPr>
              <a:t>2</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20211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84D-875A-4C7E-8B1A-BD728A76FCD7}"/>
              </a:ext>
            </a:extLst>
          </p:cNvPr>
          <p:cNvSpPr>
            <a:spLocks noGrp="1"/>
          </p:cNvSpPr>
          <p:nvPr>
            <p:ph type="title"/>
          </p:nvPr>
        </p:nvSpPr>
        <p:spPr/>
        <p:txBody>
          <a:bodyPr/>
          <a:lstStyle/>
          <a:p>
            <a:r>
              <a:rPr lang="en-US" b="0" i="0" dirty="0">
                <a:effectLst/>
                <a:latin typeface="erdana"/>
              </a:rPr>
              <a:t>Java Assignment Operator</a:t>
            </a:r>
            <a:br>
              <a:rPr lang="en-US" b="0" i="0" dirty="0">
                <a:solidFill>
                  <a:srgbClr val="610B4B"/>
                </a:solidFill>
                <a:effectLst/>
                <a:latin typeface="erdana"/>
              </a:rPr>
            </a:br>
            <a:endParaRPr lang="en-US" dirty="0"/>
          </a:p>
        </p:txBody>
      </p:sp>
      <p:sp>
        <p:nvSpPr>
          <p:cNvPr id="4" name="Rectangle 1">
            <a:extLst>
              <a:ext uri="{FF2B5EF4-FFF2-40B4-BE49-F238E27FC236}">
                <a16:creationId xmlns:a16="http://schemas.microsoft.com/office/drawing/2014/main" id="{FEA0F86A-D51A-4E3B-B663-EC3EE6266E84}"/>
              </a:ext>
            </a:extLst>
          </p:cNvPr>
          <p:cNvSpPr>
            <a:spLocks noGrp="1" noChangeArrowheads="1"/>
          </p:cNvSpPr>
          <p:nvPr>
            <p:ph idx="1"/>
          </p:nvPr>
        </p:nvSpPr>
        <p:spPr bwMode="auto">
          <a:xfrm>
            <a:off x="590309" y="1802046"/>
            <a:ext cx="10995949"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Java assignment operator is one of the most common operators. It is used to assign the value on its right to the operand on its left.</a:t>
            </a:r>
            <a:endParaRPr kumimoji="0" lang="en-US" altLang="en-US" sz="18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4B"/>
                </a:solidFill>
                <a:effectLst/>
                <a:latin typeface="erdana"/>
              </a:rPr>
              <a:t>Java Assignment Operator Example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class</a:t>
            </a:r>
            <a:r>
              <a:rPr kumimoji="0" lang="en-US" altLang="en-US" sz="1800" b="0" i="0" u="none" strike="noStrike" cap="none" normalizeH="0" baseline="0" dirty="0">
                <a:ln>
                  <a:noFill/>
                </a:ln>
                <a:solidFill>
                  <a:srgbClr val="000000"/>
                </a:solidFill>
                <a:effectLst/>
                <a:latin typeface="inter-regular"/>
              </a:rPr>
              <a:t> </a:t>
            </a:r>
            <a:r>
              <a:rPr kumimoji="0" lang="en-US" altLang="en-US" sz="1800" b="0" i="0" u="none" strike="noStrike" cap="none" normalizeH="0" baseline="0" dirty="0" err="1">
                <a:ln>
                  <a:noFill/>
                </a:ln>
                <a:solidFill>
                  <a:srgbClr val="000000"/>
                </a:solidFill>
                <a:effectLst/>
                <a:latin typeface="inter-regular"/>
              </a:rPr>
              <a:t>OperatorExample</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6699"/>
                </a:solidFill>
                <a:effectLst/>
                <a:latin typeface="inter-regular"/>
              </a:rPr>
              <a:t>public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static</a:t>
            </a:r>
            <a:r>
              <a:rPr kumimoji="0" lang="en-US" altLang="en-US" sz="1800" b="0"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void</a:t>
            </a:r>
            <a:r>
              <a:rPr kumimoji="0" lang="en-US" altLang="en-US" sz="1800" b="0" i="0" u="none" strike="noStrike" cap="none" normalizeH="0" baseline="0" dirty="0">
                <a:ln>
                  <a:noFill/>
                </a:ln>
                <a:solidFill>
                  <a:srgbClr val="000000"/>
                </a:solidFill>
                <a:effectLst/>
                <a:latin typeface="inter-regular"/>
              </a:rPr>
              <a:t> main(String </a:t>
            </a:r>
            <a:r>
              <a:rPr kumimoji="0" lang="en-US" altLang="en-US" sz="1800" b="0" i="0" u="none" strike="noStrike" cap="none" normalizeH="0" baseline="0" dirty="0" err="1">
                <a:ln>
                  <a:noFill/>
                </a:ln>
                <a:solidFill>
                  <a:srgbClr val="000000"/>
                </a:solidFill>
                <a:effectLst/>
                <a:latin typeface="inter-regular"/>
              </a:rPr>
              <a:t>args</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a=</a:t>
            </a:r>
            <a:r>
              <a:rPr kumimoji="0" lang="en-US" altLang="en-US" sz="1800" b="0" i="0" u="none" strike="noStrike" cap="none" normalizeH="0" baseline="0" dirty="0">
                <a:ln>
                  <a:noFill/>
                </a:ln>
                <a:solidFill>
                  <a:srgbClr val="C00000"/>
                </a:solidFill>
                <a:effectLst/>
                <a:latin typeface="inter-regular"/>
              </a:rPr>
              <a:t>10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6699"/>
                </a:solidFill>
                <a:effectLst/>
                <a:latin typeface="inter-regular"/>
              </a:rPr>
              <a:t>int</a:t>
            </a:r>
            <a:r>
              <a:rPr kumimoji="0" lang="en-US" altLang="en-US" sz="1800" b="0" i="0" u="none" strike="noStrike" cap="none" normalizeH="0" baseline="0" dirty="0">
                <a:ln>
                  <a:noFill/>
                </a:ln>
                <a:solidFill>
                  <a:srgbClr val="000000"/>
                </a:solidFill>
                <a:effectLst/>
                <a:latin typeface="inter-regular"/>
              </a:rPr>
              <a:t> b=</a:t>
            </a:r>
            <a:r>
              <a:rPr kumimoji="0" lang="en-US" altLang="en-US" sz="1800" b="0" i="0" u="none" strike="noStrike" cap="none" normalizeH="0" baseline="0" dirty="0">
                <a:ln>
                  <a:noFill/>
                </a:ln>
                <a:solidFill>
                  <a:srgbClr val="C00000"/>
                </a:solidFill>
                <a:effectLst/>
                <a:latin typeface="inter-regular"/>
              </a:rPr>
              <a:t>20</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inter-regular"/>
              </a:rPr>
              <a:t>a+=</a:t>
            </a:r>
            <a:r>
              <a:rPr kumimoji="0" lang="en-US" altLang="en-US" sz="1800" b="0" i="0" u="none" strike="noStrike" cap="none" normalizeH="0" baseline="0" dirty="0">
                <a:ln>
                  <a:noFill/>
                </a:ln>
                <a:solidFill>
                  <a:srgbClr val="C00000"/>
                </a:solidFill>
                <a:effectLst/>
                <a:latin typeface="inter-regular"/>
              </a:rPr>
              <a:t>4</a:t>
            </a:r>
            <a:r>
              <a:rPr kumimoji="0" lang="en-US" altLang="en-US" sz="1800" b="0" i="0" u="none" strike="noStrike" cap="none" normalizeH="0" baseline="0" dirty="0">
                <a:ln>
                  <a:noFill/>
                </a:ln>
                <a:solidFill>
                  <a:srgbClr val="000000"/>
                </a:solidFill>
                <a:effectLst/>
                <a:latin typeface="inter-regular"/>
              </a:rPr>
              <a:t>;</a:t>
            </a:r>
            <a:r>
              <a:rPr kumimoji="0" lang="en-US" altLang="en-US" sz="1800" b="0" i="0" u="none" strike="noStrike" cap="none" normalizeH="0" baseline="0" dirty="0">
                <a:ln>
                  <a:noFill/>
                </a:ln>
                <a:solidFill>
                  <a:srgbClr val="008200"/>
                </a:solidFill>
                <a:effectLst/>
                <a:latin typeface="inter-regular"/>
              </a:rPr>
              <a:t>//a=a+4 (a=10+4)</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rgbClr val="000000"/>
                </a:solidFill>
                <a:effectLst/>
                <a:latin typeface="inter-regular"/>
              </a:rPr>
              <a:t>b-=</a:t>
            </a:r>
            <a:r>
              <a:rPr kumimoji="0" lang="en-US" altLang="en-US" sz="1800" b="0" i="0" u="none" strike="noStrike" cap="none" normalizeH="0" baseline="0" dirty="0">
                <a:ln>
                  <a:noFill/>
                </a:ln>
                <a:solidFill>
                  <a:srgbClr val="C00000"/>
                </a:solidFill>
                <a:effectLst/>
                <a:latin typeface="inter-regular"/>
              </a:rPr>
              <a:t>4</a:t>
            </a:r>
            <a:r>
              <a:rPr kumimoji="0" lang="en-US" altLang="en-US" sz="1800" b="0" i="0" u="none" strike="noStrike" cap="none" normalizeH="0" baseline="0" dirty="0">
                <a:ln>
                  <a:noFill/>
                </a:ln>
                <a:solidFill>
                  <a:srgbClr val="000000"/>
                </a:solidFill>
                <a:effectLst/>
                <a:latin typeface="inter-regular"/>
              </a:rPr>
              <a:t>;</a:t>
            </a:r>
            <a:r>
              <a:rPr kumimoji="0" lang="en-US" altLang="en-US" sz="1800" b="0" i="0" u="none" strike="noStrike" cap="none" normalizeH="0" baseline="0" dirty="0">
                <a:ln>
                  <a:noFill/>
                </a:ln>
                <a:solidFill>
                  <a:srgbClr val="008200"/>
                </a:solidFill>
                <a:effectLst/>
                <a:latin typeface="inter-regular"/>
              </a:rPr>
              <a:t>//b=b-4 (b=20-4)</a:t>
            </a:r>
            <a:r>
              <a:rPr kumimoji="0" lang="en-US" altLang="en-US" sz="18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(a);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err="1">
                <a:ln>
                  <a:noFill/>
                </a:ln>
                <a:solidFill>
                  <a:srgbClr val="000000"/>
                </a:solidFill>
                <a:effectLst/>
                <a:latin typeface="inter-regular"/>
              </a:rPr>
              <a:t>System.out.println</a:t>
            </a:r>
            <a:r>
              <a:rPr kumimoji="0" lang="en-US" altLang="en-US" sz="1800" b="0" i="0" u="none" strike="noStrike" cap="none" normalizeH="0" baseline="0" dirty="0">
                <a:ln>
                  <a:noFill/>
                </a:ln>
                <a:solidFill>
                  <a:srgbClr val="000000"/>
                </a:solidFill>
                <a:effectLst/>
                <a:latin typeface="inter-regular"/>
              </a:rPr>
              <a:t>(b);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rgbClr val="000000"/>
                </a:solidFill>
                <a:effectLst/>
                <a:latin typeface="inter-regular"/>
              </a:rPr>
              <a:t>}}  </a:t>
            </a:r>
            <a:endParaRPr kumimoji="0" lang="en-US" altLang="en-US" sz="18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Output: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35559"/>
                </a:solidFill>
                <a:effectLst/>
                <a:latin typeface="Arial Unicode MS"/>
              </a:rPr>
              <a:t>14 16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0768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0EEA-AF51-C2FB-B865-0D9209068329}"/>
              </a:ext>
            </a:extLst>
          </p:cNvPr>
          <p:cNvSpPr>
            <a:spLocks noGrp="1"/>
          </p:cNvSpPr>
          <p:nvPr>
            <p:ph type="title"/>
          </p:nvPr>
        </p:nvSpPr>
        <p:spPr/>
        <p:txBody>
          <a:bodyPr/>
          <a:lstStyle/>
          <a:p>
            <a:r>
              <a:rPr lang="en-US" dirty="0"/>
              <a:t>Control statements in java</a:t>
            </a:r>
          </a:p>
        </p:txBody>
      </p:sp>
      <p:sp>
        <p:nvSpPr>
          <p:cNvPr id="3" name="Content Placeholder 2">
            <a:extLst>
              <a:ext uri="{FF2B5EF4-FFF2-40B4-BE49-F238E27FC236}">
                <a16:creationId xmlns:a16="http://schemas.microsoft.com/office/drawing/2014/main" id="{1A4122E6-6E54-6A4C-9B2E-64A9928366AB}"/>
              </a:ext>
            </a:extLst>
          </p:cNvPr>
          <p:cNvSpPr>
            <a:spLocks noGrp="1"/>
          </p:cNvSpPr>
          <p:nvPr>
            <p:ph idx="1"/>
          </p:nvPr>
        </p:nvSpPr>
        <p:spPr>
          <a:xfrm>
            <a:off x="469900" y="2015732"/>
            <a:ext cx="11391899" cy="3450613"/>
          </a:xfrm>
        </p:spPr>
        <p:txBody>
          <a:bodyPr/>
          <a:lstStyle/>
          <a:p>
            <a:r>
              <a:rPr lang="en-US" b="0" i="0" dirty="0">
                <a:solidFill>
                  <a:srgbClr val="2B2A29"/>
                </a:solidFill>
                <a:effectLst/>
                <a:latin typeface="Montserrat" panose="00000500000000000000" pitchFamily="2" charset="0"/>
              </a:rPr>
              <a:t>java compiler executes the code from top to bottom. </a:t>
            </a:r>
          </a:p>
          <a:p>
            <a:r>
              <a:rPr lang="en-US" b="0" i="0" dirty="0">
                <a:solidFill>
                  <a:srgbClr val="2B2A29"/>
                </a:solidFill>
                <a:effectLst/>
                <a:latin typeface="Montserrat" panose="00000500000000000000" pitchFamily="2" charset="0"/>
              </a:rPr>
              <a:t>The statements in the code are executed according to the order in which they appear. However, </a:t>
            </a:r>
            <a:r>
              <a:rPr lang="en-US" b="0" i="0" u="none" strike="noStrike" dirty="0">
                <a:solidFill>
                  <a:srgbClr val="008000"/>
                </a:solidFill>
                <a:effectLst/>
                <a:latin typeface="Montserrat" panose="00000500000000000000" pitchFamily="2" charset="0"/>
                <a:hlinkClick r:id="rId2"/>
              </a:rPr>
              <a:t>Java</a:t>
            </a:r>
            <a:r>
              <a:rPr lang="en-US" b="0" i="0" dirty="0">
                <a:solidFill>
                  <a:srgbClr val="2B2A29"/>
                </a:solidFill>
                <a:effectLst/>
                <a:latin typeface="Montserrat" panose="00000500000000000000" pitchFamily="2" charset="0"/>
              </a:rPr>
              <a:t> provides statements that can be used to control the flow of Java code. </a:t>
            </a:r>
          </a:p>
          <a:p>
            <a:r>
              <a:rPr lang="en-US" b="0" i="0" dirty="0">
                <a:solidFill>
                  <a:srgbClr val="2B2A29"/>
                </a:solidFill>
                <a:effectLst/>
                <a:latin typeface="Montserrat" panose="00000500000000000000" pitchFamily="2" charset="0"/>
              </a:rPr>
              <a:t>Such statements are called control flow statements. </a:t>
            </a:r>
          </a:p>
          <a:p>
            <a:r>
              <a:rPr lang="en-US" b="0" i="0" dirty="0">
                <a:solidFill>
                  <a:srgbClr val="2B2A29"/>
                </a:solidFill>
                <a:effectLst/>
                <a:latin typeface="Montserrat" panose="00000500000000000000" pitchFamily="2" charset="0"/>
              </a:rPr>
              <a:t>It is one of the fundamental features of Java, which provides a smooth flow of program.</a:t>
            </a:r>
          </a:p>
          <a:p>
            <a:endParaRPr lang="en-US" dirty="0"/>
          </a:p>
        </p:txBody>
      </p:sp>
    </p:spTree>
    <p:extLst>
      <p:ext uri="{BB962C8B-B14F-4D97-AF65-F5344CB8AC3E}">
        <p14:creationId xmlns:p14="http://schemas.microsoft.com/office/powerpoint/2010/main" val="4864663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5979-B34D-1D52-6ABE-663BE3F15FB5}"/>
              </a:ext>
            </a:extLst>
          </p:cNvPr>
          <p:cNvSpPr>
            <a:spLocks noGrp="1"/>
          </p:cNvSpPr>
          <p:nvPr>
            <p:ph type="title"/>
          </p:nvPr>
        </p:nvSpPr>
        <p:spPr>
          <a:xfrm>
            <a:off x="152401" y="258419"/>
            <a:ext cx="12039599" cy="1049235"/>
          </a:xfrm>
        </p:spPr>
        <p:txBody>
          <a:bodyPr/>
          <a:lstStyle/>
          <a:p>
            <a:r>
              <a:rPr lang="en-US" b="0" i="0" dirty="0">
                <a:solidFill>
                  <a:srgbClr val="2B2A29"/>
                </a:solidFill>
                <a:effectLst/>
                <a:latin typeface="Montserrat" panose="00000500000000000000" pitchFamily="2" charset="0"/>
              </a:rPr>
              <a:t>Java provides three types of control flow statements.</a:t>
            </a:r>
            <a:endParaRPr lang="en-US" dirty="0"/>
          </a:p>
        </p:txBody>
      </p:sp>
      <p:sp>
        <p:nvSpPr>
          <p:cNvPr id="3" name="Content Placeholder 2">
            <a:extLst>
              <a:ext uri="{FF2B5EF4-FFF2-40B4-BE49-F238E27FC236}">
                <a16:creationId xmlns:a16="http://schemas.microsoft.com/office/drawing/2014/main" id="{4B55E75C-4A09-07ED-63A9-F0960DBE92FC}"/>
              </a:ext>
            </a:extLst>
          </p:cNvPr>
          <p:cNvSpPr>
            <a:spLocks noGrp="1"/>
          </p:cNvSpPr>
          <p:nvPr>
            <p:ph idx="1"/>
          </p:nvPr>
        </p:nvSpPr>
        <p:spPr>
          <a:xfrm>
            <a:off x="152401" y="1307654"/>
            <a:ext cx="11054854" cy="4639068"/>
          </a:xfrm>
        </p:spPr>
        <p:txBody>
          <a:bodyPr>
            <a:normAutofit/>
          </a:bodyPr>
          <a:lstStyle/>
          <a:p>
            <a:pPr algn="just">
              <a:buFont typeface="+mj-lt"/>
              <a:buAutoNum type="arabicPeriod"/>
            </a:pPr>
            <a:r>
              <a:rPr lang="en-US" b="0" i="0" dirty="0">
                <a:solidFill>
                  <a:srgbClr val="2B2A29"/>
                </a:solidFill>
                <a:effectLst/>
                <a:latin typeface="Montserrat" panose="00000500000000000000" pitchFamily="2" charset="0"/>
              </a:rPr>
              <a:t>Decision Making statements</a:t>
            </a:r>
          </a:p>
          <a:p>
            <a:pPr marL="742950" lvl="1" indent="-285750" algn="just">
              <a:buFont typeface="+mj-lt"/>
              <a:buAutoNum type="arabicPeriod"/>
            </a:pPr>
            <a:r>
              <a:rPr lang="en-US" b="0" i="0" dirty="0">
                <a:solidFill>
                  <a:srgbClr val="2B2A29"/>
                </a:solidFill>
                <a:effectLst/>
                <a:latin typeface="Montserrat" panose="00000500000000000000" pitchFamily="2" charset="0"/>
              </a:rPr>
              <a:t>if statements</a:t>
            </a:r>
          </a:p>
          <a:p>
            <a:pPr marL="742950" lvl="1" indent="-285750" algn="just">
              <a:buFont typeface="+mj-lt"/>
              <a:buAutoNum type="arabicPeriod"/>
            </a:pPr>
            <a:r>
              <a:rPr lang="en-US" b="0" i="0" dirty="0">
                <a:solidFill>
                  <a:srgbClr val="2B2A29"/>
                </a:solidFill>
                <a:effectLst/>
                <a:latin typeface="Montserrat" panose="00000500000000000000" pitchFamily="2" charset="0"/>
              </a:rPr>
              <a:t>switch statement</a:t>
            </a:r>
          </a:p>
          <a:p>
            <a:pPr algn="just">
              <a:buFont typeface="+mj-lt"/>
              <a:buAutoNum type="arabicPeriod"/>
            </a:pPr>
            <a:r>
              <a:rPr lang="en-US" b="0" i="0" dirty="0">
                <a:solidFill>
                  <a:srgbClr val="2B2A29"/>
                </a:solidFill>
                <a:effectLst/>
                <a:latin typeface="Montserrat" panose="00000500000000000000" pitchFamily="2" charset="0"/>
              </a:rPr>
              <a:t>Loop statements</a:t>
            </a:r>
          </a:p>
          <a:p>
            <a:pPr marL="742950" lvl="1" indent="-285750" algn="just">
              <a:buFont typeface="+mj-lt"/>
              <a:buAutoNum type="arabicPeriod"/>
            </a:pPr>
            <a:r>
              <a:rPr lang="en-US" b="0" i="0" dirty="0">
                <a:solidFill>
                  <a:srgbClr val="2B2A29"/>
                </a:solidFill>
                <a:effectLst/>
                <a:latin typeface="Montserrat" panose="00000500000000000000" pitchFamily="2" charset="0"/>
              </a:rPr>
              <a:t>do while loop</a:t>
            </a:r>
          </a:p>
          <a:p>
            <a:pPr marL="742950" lvl="1" indent="-285750" algn="just">
              <a:buFont typeface="+mj-lt"/>
              <a:buAutoNum type="arabicPeriod"/>
            </a:pPr>
            <a:r>
              <a:rPr lang="en-US" b="0" i="0" dirty="0">
                <a:solidFill>
                  <a:srgbClr val="2B2A29"/>
                </a:solidFill>
                <a:effectLst/>
                <a:latin typeface="Montserrat" panose="00000500000000000000" pitchFamily="2" charset="0"/>
              </a:rPr>
              <a:t>while loop</a:t>
            </a:r>
          </a:p>
          <a:p>
            <a:pPr marL="742950" lvl="1" indent="-285750" algn="just">
              <a:buFont typeface="+mj-lt"/>
              <a:buAutoNum type="arabicPeriod"/>
            </a:pPr>
            <a:r>
              <a:rPr lang="en-US" b="0" i="0" dirty="0">
                <a:solidFill>
                  <a:srgbClr val="2B2A29"/>
                </a:solidFill>
                <a:effectLst/>
                <a:latin typeface="Montserrat" panose="00000500000000000000" pitchFamily="2" charset="0"/>
              </a:rPr>
              <a:t>for loop</a:t>
            </a:r>
          </a:p>
          <a:p>
            <a:pPr marL="742950" lvl="1" indent="-285750" algn="just">
              <a:buFont typeface="+mj-lt"/>
              <a:buAutoNum type="arabicPeriod"/>
            </a:pPr>
            <a:r>
              <a:rPr lang="en-US" b="0" i="0" dirty="0">
                <a:solidFill>
                  <a:srgbClr val="2B2A29"/>
                </a:solidFill>
                <a:effectLst/>
                <a:latin typeface="Montserrat" panose="00000500000000000000" pitchFamily="2" charset="0"/>
              </a:rPr>
              <a:t>for-each loop</a:t>
            </a:r>
          </a:p>
          <a:p>
            <a:pPr algn="just">
              <a:buFont typeface="+mj-lt"/>
              <a:buAutoNum type="arabicPeriod"/>
            </a:pPr>
            <a:r>
              <a:rPr lang="en-US" b="0" i="0" dirty="0">
                <a:solidFill>
                  <a:srgbClr val="2B2A29"/>
                </a:solidFill>
                <a:effectLst/>
                <a:latin typeface="Montserrat" panose="00000500000000000000" pitchFamily="2" charset="0"/>
              </a:rPr>
              <a:t>Jump statements</a:t>
            </a:r>
          </a:p>
          <a:p>
            <a:pPr marL="742950" lvl="1" indent="-285750" algn="just">
              <a:buFont typeface="+mj-lt"/>
              <a:buAutoNum type="arabicPeriod"/>
            </a:pPr>
            <a:r>
              <a:rPr lang="en-US" b="0" i="0" dirty="0">
                <a:solidFill>
                  <a:srgbClr val="2B2A29"/>
                </a:solidFill>
                <a:effectLst/>
                <a:latin typeface="Montserrat" panose="00000500000000000000" pitchFamily="2" charset="0"/>
              </a:rPr>
              <a:t>break statement</a:t>
            </a:r>
          </a:p>
          <a:p>
            <a:pPr marL="742950" lvl="1" indent="-285750" algn="just">
              <a:buFont typeface="+mj-lt"/>
              <a:buAutoNum type="arabicPeriod"/>
            </a:pPr>
            <a:r>
              <a:rPr lang="en-US" b="0" i="0" dirty="0">
                <a:solidFill>
                  <a:srgbClr val="2B2A29"/>
                </a:solidFill>
                <a:effectLst/>
                <a:latin typeface="Montserrat" panose="00000500000000000000" pitchFamily="2" charset="0"/>
              </a:rPr>
              <a:t>continue statement</a:t>
            </a:r>
          </a:p>
          <a:p>
            <a:endParaRPr lang="en-US" dirty="0"/>
          </a:p>
        </p:txBody>
      </p:sp>
    </p:spTree>
    <p:extLst>
      <p:ext uri="{BB962C8B-B14F-4D97-AF65-F5344CB8AC3E}">
        <p14:creationId xmlns:p14="http://schemas.microsoft.com/office/powerpoint/2010/main" val="9315829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FD88-6BB5-2D1A-825C-64885C09FD34}"/>
              </a:ext>
            </a:extLst>
          </p:cNvPr>
          <p:cNvSpPr>
            <a:spLocks noGrp="1"/>
          </p:cNvSpPr>
          <p:nvPr>
            <p:ph type="title"/>
          </p:nvPr>
        </p:nvSpPr>
        <p:spPr/>
        <p:txBody>
          <a:bodyPr/>
          <a:lstStyle/>
          <a:p>
            <a:pPr algn="l"/>
            <a:r>
              <a:rPr lang="en-US" b="0" i="0" dirty="0">
                <a:solidFill>
                  <a:srgbClr val="1D1D27"/>
                </a:solidFill>
                <a:effectLst/>
                <a:latin typeface="Montserrat" panose="00000500000000000000" pitchFamily="2" charset="0"/>
              </a:rPr>
              <a:t>1 -Decision-Making statements:</a:t>
            </a:r>
          </a:p>
        </p:txBody>
      </p:sp>
      <p:sp>
        <p:nvSpPr>
          <p:cNvPr id="3" name="Content Placeholder 2">
            <a:extLst>
              <a:ext uri="{FF2B5EF4-FFF2-40B4-BE49-F238E27FC236}">
                <a16:creationId xmlns:a16="http://schemas.microsoft.com/office/drawing/2014/main" id="{8107B7CD-C253-F23E-41B3-40F020CFD8A1}"/>
              </a:ext>
            </a:extLst>
          </p:cNvPr>
          <p:cNvSpPr>
            <a:spLocks noGrp="1"/>
          </p:cNvSpPr>
          <p:nvPr>
            <p:ph idx="1"/>
          </p:nvPr>
        </p:nvSpPr>
        <p:spPr>
          <a:xfrm>
            <a:off x="1451579" y="2015732"/>
            <a:ext cx="9603275" cy="3902468"/>
          </a:xfrm>
        </p:spPr>
        <p:txBody>
          <a:bodyPr/>
          <a:lstStyle/>
          <a:p>
            <a:r>
              <a:rPr lang="en-US" dirty="0">
                <a:solidFill>
                  <a:srgbClr val="2B2A29"/>
                </a:solidFill>
                <a:latin typeface="Montserrat" panose="00000500000000000000" pitchFamily="2" charset="0"/>
              </a:rPr>
              <a:t>D</a:t>
            </a:r>
            <a:r>
              <a:rPr lang="en-US" b="0" i="0" dirty="0">
                <a:solidFill>
                  <a:srgbClr val="2B2A29"/>
                </a:solidFill>
                <a:effectLst/>
                <a:latin typeface="Montserrat" panose="00000500000000000000" pitchFamily="2" charset="0"/>
              </a:rPr>
              <a:t>ecision-making statements decide which statement to execute and when.</a:t>
            </a:r>
          </a:p>
          <a:p>
            <a:r>
              <a:rPr lang="en-US" b="0" i="0" dirty="0">
                <a:solidFill>
                  <a:srgbClr val="2B2A29"/>
                </a:solidFill>
                <a:effectLst/>
                <a:latin typeface="Montserrat" panose="00000500000000000000" pitchFamily="2" charset="0"/>
              </a:rPr>
              <a:t> Decision-making statements evaluate the Boolean expression and control the program flow depending upon the result of the condition provided. </a:t>
            </a:r>
          </a:p>
          <a:p>
            <a:r>
              <a:rPr lang="en-US" b="0" i="0" dirty="0">
                <a:solidFill>
                  <a:srgbClr val="2B2A29"/>
                </a:solidFill>
                <a:effectLst/>
                <a:latin typeface="Montserrat" panose="00000500000000000000" pitchFamily="2" charset="0"/>
              </a:rPr>
              <a:t>There are two types of decision-making statements in Java, i.e.</a:t>
            </a:r>
            <a:r>
              <a:rPr lang="en-US" b="1" i="0" dirty="0">
                <a:solidFill>
                  <a:srgbClr val="2B2A29"/>
                </a:solidFill>
                <a:effectLst/>
                <a:latin typeface="Montserrat" panose="00000500000000000000" pitchFamily="2" charset="0"/>
              </a:rPr>
              <a:t>, If statement and switch statement.</a:t>
            </a:r>
            <a:endParaRPr lang="en-US" b="1" dirty="0"/>
          </a:p>
        </p:txBody>
      </p:sp>
    </p:spTree>
    <p:extLst>
      <p:ext uri="{BB962C8B-B14F-4D97-AF65-F5344CB8AC3E}">
        <p14:creationId xmlns:p14="http://schemas.microsoft.com/office/powerpoint/2010/main" val="192379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44B1-6B7D-4874-5CDF-47EA8DCE42E9}"/>
              </a:ext>
            </a:extLst>
          </p:cNvPr>
          <p:cNvSpPr>
            <a:spLocks noGrp="1"/>
          </p:cNvSpPr>
          <p:nvPr>
            <p:ph type="title"/>
          </p:nvPr>
        </p:nvSpPr>
        <p:spPr/>
        <p:txBody>
          <a:bodyPr/>
          <a:lstStyle/>
          <a:p>
            <a:r>
              <a:rPr lang="en-US" dirty="0">
                <a:solidFill>
                  <a:srgbClr val="1D1D27"/>
                </a:solidFill>
                <a:latin typeface="Montserrat" panose="00000500000000000000" pitchFamily="2" charset="0"/>
              </a:rPr>
              <a:t>a</a:t>
            </a:r>
            <a:r>
              <a:rPr lang="en-US" b="0" i="0" dirty="0">
                <a:solidFill>
                  <a:srgbClr val="1D1D27"/>
                </a:solidFill>
                <a:effectLst/>
                <a:latin typeface="Montserrat" panose="00000500000000000000" pitchFamily="2" charset="0"/>
              </a:rPr>
              <a:t>) If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62885C2D-747A-98B9-20DB-41DDE697D1EA}"/>
              </a:ext>
            </a:extLst>
          </p:cNvPr>
          <p:cNvSpPr>
            <a:spLocks noGrp="1"/>
          </p:cNvSpPr>
          <p:nvPr>
            <p:ph idx="1"/>
          </p:nvPr>
        </p:nvSpPr>
        <p:spPr>
          <a:xfrm>
            <a:off x="355600" y="2015732"/>
            <a:ext cx="11696699" cy="4037749"/>
          </a:xfrm>
        </p:spPr>
        <p:txBody>
          <a:bodyPr>
            <a:normAutofit/>
          </a:bodyPr>
          <a:lstStyle/>
          <a:p>
            <a:r>
              <a:rPr lang="en-US" b="0" i="0" dirty="0">
                <a:solidFill>
                  <a:srgbClr val="2B2A29"/>
                </a:solidFill>
                <a:effectLst/>
                <a:latin typeface="Montserrat" panose="00000500000000000000" pitchFamily="2" charset="0"/>
              </a:rPr>
              <a:t> The "if" statement is used to evaluate a condition. </a:t>
            </a:r>
          </a:p>
          <a:p>
            <a:r>
              <a:rPr lang="en-US" b="0" i="0" dirty="0">
                <a:solidFill>
                  <a:srgbClr val="2B2A29"/>
                </a:solidFill>
                <a:effectLst/>
                <a:latin typeface="Montserrat" panose="00000500000000000000" pitchFamily="2" charset="0"/>
              </a:rPr>
              <a:t>The control of the program is diverted depending upon the specific condition. </a:t>
            </a:r>
          </a:p>
          <a:p>
            <a:r>
              <a:rPr lang="en-US" b="0" i="0" dirty="0">
                <a:solidFill>
                  <a:srgbClr val="2B2A29"/>
                </a:solidFill>
                <a:effectLst/>
                <a:latin typeface="Montserrat" panose="00000500000000000000" pitchFamily="2" charset="0"/>
              </a:rPr>
              <a:t>The condition of the If statement gives a Boolean value, either true or false. In Java, there are four types of if-statements given below.</a:t>
            </a:r>
          </a:p>
          <a:p>
            <a:pPr algn="just">
              <a:buFont typeface="+mj-lt"/>
              <a:buAutoNum type="arabicPeriod"/>
            </a:pPr>
            <a:r>
              <a:rPr lang="en-US" b="0" i="0" dirty="0">
                <a:solidFill>
                  <a:srgbClr val="2B2A29"/>
                </a:solidFill>
                <a:effectLst/>
                <a:latin typeface="Montserrat" panose="00000500000000000000" pitchFamily="2" charset="0"/>
              </a:rPr>
              <a:t>Simple if statement</a:t>
            </a:r>
          </a:p>
          <a:p>
            <a:pPr algn="just">
              <a:buFont typeface="+mj-lt"/>
              <a:buAutoNum type="arabicPeriod"/>
            </a:pPr>
            <a:r>
              <a:rPr lang="en-US" b="0" i="0" dirty="0">
                <a:solidFill>
                  <a:srgbClr val="2B2A29"/>
                </a:solidFill>
                <a:effectLst/>
                <a:latin typeface="Montserrat" panose="00000500000000000000" pitchFamily="2" charset="0"/>
              </a:rPr>
              <a:t>if-else statement</a:t>
            </a:r>
          </a:p>
          <a:p>
            <a:pPr algn="just">
              <a:buFont typeface="+mj-lt"/>
              <a:buAutoNum type="arabicPeriod"/>
            </a:pPr>
            <a:r>
              <a:rPr lang="en-US" b="0" i="0" dirty="0">
                <a:solidFill>
                  <a:srgbClr val="2B2A29"/>
                </a:solidFill>
                <a:effectLst/>
                <a:latin typeface="Montserrat" panose="00000500000000000000" pitchFamily="2" charset="0"/>
              </a:rPr>
              <a:t>if-else-if ladder</a:t>
            </a:r>
          </a:p>
          <a:p>
            <a:pPr algn="just">
              <a:buFont typeface="+mj-lt"/>
              <a:buAutoNum type="arabicPeriod"/>
            </a:pPr>
            <a:r>
              <a:rPr lang="en-US" b="0" i="0" dirty="0">
                <a:solidFill>
                  <a:srgbClr val="2B2A29"/>
                </a:solidFill>
                <a:effectLst/>
                <a:latin typeface="Montserrat" panose="00000500000000000000" pitchFamily="2" charset="0"/>
              </a:rPr>
              <a:t>Nested if-statement</a:t>
            </a:r>
          </a:p>
          <a:p>
            <a:pPr marL="0" indent="0">
              <a:buNone/>
            </a:pPr>
            <a:endParaRPr lang="en-US" dirty="0"/>
          </a:p>
        </p:txBody>
      </p:sp>
    </p:spTree>
    <p:extLst>
      <p:ext uri="{BB962C8B-B14F-4D97-AF65-F5344CB8AC3E}">
        <p14:creationId xmlns:p14="http://schemas.microsoft.com/office/powerpoint/2010/main" val="312781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8769-6B5E-8E7E-E01C-676DE547278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1) Simple if 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8216BCB-93E1-3E64-9CFC-D7FAD629CE6F}"/>
              </a:ext>
            </a:extLst>
          </p:cNvPr>
          <p:cNvSpPr>
            <a:spLocks noGrp="1"/>
          </p:cNvSpPr>
          <p:nvPr>
            <p:ph idx="1"/>
          </p:nvPr>
        </p:nvSpPr>
        <p:spPr>
          <a:xfrm>
            <a:off x="12701" y="2015732"/>
            <a:ext cx="12026900" cy="4037749"/>
          </a:xfrm>
        </p:spPr>
        <p:txBody>
          <a:bodyPr>
            <a:normAutofit/>
          </a:bodyPr>
          <a:lstStyle/>
          <a:p>
            <a:r>
              <a:rPr lang="en-US" b="0" i="0" dirty="0">
                <a:solidFill>
                  <a:srgbClr val="2B2A29"/>
                </a:solidFill>
                <a:effectLst/>
                <a:latin typeface="Montserrat" panose="00000500000000000000" pitchFamily="2" charset="0"/>
              </a:rPr>
              <a:t>It is the most basic statement among all control flow statements in Java. </a:t>
            </a:r>
          </a:p>
          <a:p>
            <a:r>
              <a:rPr lang="en-US" b="0" i="0" dirty="0">
                <a:solidFill>
                  <a:srgbClr val="2B2A29"/>
                </a:solidFill>
                <a:effectLst/>
                <a:latin typeface="Montserrat" panose="00000500000000000000" pitchFamily="2" charset="0"/>
              </a:rPr>
              <a:t>It evaluates a Boolean expression and enables the program to enter a block of code if the expression evaluates to true.</a:t>
            </a:r>
          </a:p>
          <a:p>
            <a:pPr marL="0" indent="0" algn="just">
              <a:buNone/>
            </a:pPr>
            <a:r>
              <a:rPr lang="en-US" b="0" i="0" dirty="0">
                <a:solidFill>
                  <a:srgbClr val="2B2A29"/>
                </a:solidFill>
                <a:effectLst/>
                <a:latin typeface="Montserrat" panose="00000500000000000000" pitchFamily="2" charset="0"/>
              </a:rPr>
              <a:t> Syntax of if statement is given below.</a:t>
            </a:r>
          </a:p>
          <a:p>
            <a:pPr marL="0" indent="0" algn="l">
              <a:buNone/>
            </a:pPr>
            <a:r>
              <a:rPr lang="en-US" b="1" i="0" dirty="0">
                <a:solidFill>
                  <a:srgbClr val="006699"/>
                </a:solidFill>
                <a:effectLst/>
                <a:latin typeface="Montserrat" panose="00000500000000000000" pitchFamily="2" charset="0"/>
              </a:rPr>
              <a:t>if</a:t>
            </a:r>
            <a:r>
              <a:rPr lang="en-US" b="0" i="0" dirty="0">
                <a:solidFill>
                  <a:srgbClr val="2B2A29"/>
                </a:solidFill>
                <a:effectLst/>
                <a:latin typeface="Montserrat" panose="00000500000000000000" pitchFamily="2" charset="0"/>
              </a:rPr>
              <a:t>(condition) {    </a:t>
            </a:r>
          </a:p>
          <a:p>
            <a:pPr marL="0" indent="0" algn="l">
              <a:buNone/>
            </a:pPr>
            <a:r>
              <a:rPr lang="en-US" b="0" i="0" dirty="0">
                <a:solidFill>
                  <a:srgbClr val="2B2A29"/>
                </a:solidFill>
                <a:effectLst/>
                <a:latin typeface="Montserrat" panose="00000500000000000000" pitchFamily="2" charset="0"/>
              </a:rPr>
              <a:t>statement </a:t>
            </a:r>
            <a:r>
              <a:rPr lang="en-US" b="0" i="0" dirty="0">
                <a:solidFill>
                  <a:srgbClr val="C00000"/>
                </a:solidFill>
                <a:effectLst/>
                <a:latin typeface="Montserrat" panose="00000500000000000000" pitchFamily="2" charset="0"/>
              </a:rPr>
              <a:t>1</a:t>
            </a:r>
            <a:r>
              <a:rPr lang="en-US" b="0" i="0" dirty="0">
                <a:solidFill>
                  <a:srgbClr val="2B2A29"/>
                </a:solidFill>
                <a:effectLst/>
                <a:latin typeface="Montserrat" panose="00000500000000000000" pitchFamily="2" charset="0"/>
              </a:rPr>
              <a:t>; //executes when condition is true   </a:t>
            </a:r>
          </a:p>
          <a:p>
            <a:pPr marL="0" indent="0" algn="l">
              <a:buNone/>
            </a:pP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10102568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79B5-EFFE-E91F-F7C5-E344AF1EBAFD}"/>
              </a:ext>
            </a:extLst>
          </p:cNvPr>
          <p:cNvSpPr>
            <a:spLocks noGrp="1"/>
          </p:cNvSpPr>
          <p:nvPr>
            <p:ph type="title"/>
          </p:nvPr>
        </p:nvSpPr>
        <p:spPr/>
        <p:txBody>
          <a:bodyPr/>
          <a:lstStyle/>
          <a:p>
            <a:r>
              <a:rPr lang="en-US" dirty="0"/>
              <a:t>Flow chart</a:t>
            </a:r>
          </a:p>
        </p:txBody>
      </p:sp>
      <p:pic>
        <p:nvPicPr>
          <p:cNvPr id="3074" name="Picture 2" descr="if statement in java">
            <a:extLst>
              <a:ext uri="{FF2B5EF4-FFF2-40B4-BE49-F238E27FC236}">
                <a16:creationId xmlns:a16="http://schemas.microsoft.com/office/drawing/2014/main" id="{45399616-202A-1741-5768-746C8E1B5B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800" y="2016125"/>
            <a:ext cx="6400800" cy="40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9090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C439-9554-2508-7153-64B8C70680CE}"/>
              </a:ext>
            </a:extLst>
          </p:cNvPr>
          <p:cNvSpPr>
            <a:spLocks noGrp="1"/>
          </p:cNvSpPr>
          <p:nvPr>
            <p:ph type="title"/>
          </p:nvPr>
        </p:nvSpPr>
        <p:spPr/>
        <p:txBody>
          <a:bodyPr/>
          <a:lstStyle/>
          <a:p>
            <a:r>
              <a:rPr lang="en-US" dirty="0"/>
              <a:t>Example simple if statement</a:t>
            </a:r>
          </a:p>
        </p:txBody>
      </p:sp>
      <p:sp>
        <p:nvSpPr>
          <p:cNvPr id="3" name="Content Placeholder 2">
            <a:extLst>
              <a:ext uri="{FF2B5EF4-FFF2-40B4-BE49-F238E27FC236}">
                <a16:creationId xmlns:a16="http://schemas.microsoft.com/office/drawing/2014/main" id="{9E7BE9C9-DC55-77D6-4D27-F360063DDC2D}"/>
              </a:ext>
            </a:extLst>
          </p:cNvPr>
          <p:cNvSpPr>
            <a:spLocks noGrp="1"/>
          </p:cNvSpPr>
          <p:nvPr>
            <p:ph idx="1"/>
          </p:nvPr>
        </p:nvSpPr>
        <p:spPr>
          <a:xfrm>
            <a:off x="393700" y="2015732"/>
            <a:ext cx="11582399" cy="3737368"/>
          </a:xfrm>
        </p:spPr>
        <p:txBody>
          <a:bodyPr>
            <a:normAutofit fontScale="92500" lnSpcReduction="20000"/>
          </a:bodyPr>
          <a:lstStyle/>
          <a:p>
            <a:pPr marL="0" indent="0" algn="l">
              <a:buNone/>
            </a:pPr>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Student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1" i="0" dirty="0">
                <a:effectLst/>
                <a:latin typeface="Montserrat" panose="00000500000000000000" pitchFamily="2" charset="0"/>
              </a:rPr>
              <a:t>int</a:t>
            </a:r>
            <a:r>
              <a:rPr lang="en-US" b="0" i="0" dirty="0">
                <a:effectLst/>
                <a:latin typeface="Montserrat" panose="00000500000000000000" pitchFamily="2" charset="0"/>
              </a:rPr>
              <a:t> x = 10;    </a:t>
            </a:r>
          </a:p>
          <a:p>
            <a:pPr marL="0" indent="0" algn="l">
              <a:buNone/>
            </a:pPr>
            <a:r>
              <a:rPr lang="en-US" b="1" i="0" dirty="0">
                <a:effectLst/>
                <a:latin typeface="Montserrat" panose="00000500000000000000" pitchFamily="2" charset="0"/>
              </a:rPr>
              <a:t>int</a:t>
            </a:r>
            <a:r>
              <a:rPr lang="en-US" b="0" i="0" dirty="0">
                <a:effectLst/>
                <a:latin typeface="Montserrat" panose="00000500000000000000" pitchFamily="2" charset="0"/>
              </a:rPr>
              <a:t> y = 12;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a:t>
            </a:r>
            <a:r>
              <a:rPr lang="en-US" b="0" i="0" dirty="0" err="1">
                <a:effectLst/>
                <a:latin typeface="Montserrat" panose="00000500000000000000" pitchFamily="2" charset="0"/>
              </a:rPr>
              <a:t>x+y</a:t>
            </a:r>
            <a:r>
              <a:rPr lang="en-US" b="0" i="0" dirty="0">
                <a:effectLst/>
                <a:latin typeface="Montserrat" panose="00000500000000000000" pitchFamily="2" charset="0"/>
              </a:rPr>
              <a:t> &gt; 20)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("x + y is greater than 20");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0" i="0" dirty="0">
                <a:solidFill>
                  <a:srgbClr val="2B2A29"/>
                </a:solidFill>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67903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2795-31A0-459A-A3E2-FED1A626F43A}"/>
              </a:ext>
            </a:extLst>
          </p:cNvPr>
          <p:cNvSpPr>
            <a:spLocks noGrp="1"/>
          </p:cNvSpPr>
          <p:nvPr>
            <p:ph type="title"/>
          </p:nvPr>
        </p:nvSpPr>
        <p:spPr/>
        <p:txBody>
          <a:bodyPr/>
          <a:lstStyle/>
          <a:p>
            <a:pPr algn="ctr"/>
            <a:r>
              <a:rPr lang="en-US" sz="2800" dirty="0"/>
              <a:t>2. Procedural Programming</a:t>
            </a:r>
            <a:br>
              <a:rPr lang="en-US" b="1" dirty="0"/>
            </a:br>
            <a:endParaRPr lang="en-US" dirty="0"/>
          </a:p>
        </p:txBody>
      </p:sp>
      <p:sp>
        <p:nvSpPr>
          <p:cNvPr id="3" name="Content Placeholder 2">
            <a:extLst>
              <a:ext uri="{FF2B5EF4-FFF2-40B4-BE49-F238E27FC236}">
                <a16:creationId xmlns:a16="http://schemas.microsoft.com/office/drawing/2014/main" id="{680DF458-A934-475F-B8BE-1B83C94070C7}"/>
              </a:ext>
            </a:extLst>
          </p:cNvPr>
          <p:cNvSpPr>
            <a:spLocks noGrp="1"/>
          </p:cNvSpPr>
          <p:nvPr>
            <p:ph idx="1"/>
          </p:nvPr>
        </p:nvSpPr>
        <p:spPr>
          <a:xfrm>
            <a:off x="553157" y="2015732"/>
            <a:ext cx="11537243" cy="3450613"/>
          </a:xfrm>
        </p:spPr>
        <p:txBody>
          <a:bodyPr/>
          <a:lstStyle/>
          <a:p>
            <a:pPr marL="0" indent="0">
              <a:buNone/>
            </a:pPr>
            <a:r>
              <a:rPr lang="en-US" sz="1800" b="1" dirty="0">
                <a:latin typeface="Calibri" panose="020F0502020204030204" pitchFamily="34" charset="0"/>
                <a:cs typeface="Calibri" panose="020F0502020204030204" pitchFamily="34" charset="0"/>
              </a:rPr>
              <a:t>Procedural Programming</a:t>
            </a:r>
            <a:r>
              <a:rPr lang="en-US" sz="1800" dirty="0">
                <a:latin typeface="Calibri" panose="020F0502020204030204" pitchFamily="34" charset="0"/>
                <a:cs typeface="Calibri" panose="020F0502020204030204" pitchFamily="34" charset="0"/>
              </a:rPr>
              <a:t> is a paradigm derived from structured programming, based on the concept of procedure calls, where statements are structured into procedures (also known as routines, functions, or subroutines). Java supports procedural programming, though it's not the primary paradigm.</a:t>
            </a:r>
          </a:p>
          <a:p>
            <a:pPr marL="0" indent="0">
              <a:buNone/>
            </a:pPr>
            <a:endParaRPr lang="en-US" dirty="0"/>
          </a:p>
          <a:p>
            <a:endParaRPr lang="en-US" dirty="0"/>
          </a:p>
        </p:txBody>
      </p:sp>
    </p:spTree>
    <p:extLst>
      <p:ext uri="{BB962C8B-B14F-4D97-AF65-F5344CB8AC3E}">
        <p14:creationId xmlns:p14="http://schemas.microsoft.com/office/powerpoint/2010/main" val="4476746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C458-B848-A7CD-A60D-D88DC03EB165}"/>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2) if-else statement</a:t>
            </a:r>
          </a:p>
        </p:txBody>
      </p:sp>
      <p:sp>
        <p:nvSpPr>
          <p:cNvPr id="3" name="Content Placeholder 2">
            <a:extLst>
              <a:ext uri="{FF2B5EF4-FFF2-40B4-BE49-F238E27FC236}">
                <a16:creationId xmlns:a16="http://schemas.microsoft.com/office/drawing/2014/main" id="{BA83A683-DA69-1C15-1EFF-027131F99A76}"/>
              </a:ext>
            </a:extLst>
          </p:cNvPr>
          <p:cNvSpPr>
            <a:spLocks noGrp="1"/>
          </p:cNvSpPr>
          <p:nvPr>
            <p:ph idx="1"/>
          </p:nvPr>
        </p:nvSpPr>
        <p:spPr>
          <a:xfrm>
            <a:off x="228600" y="2015732"/>
            <a:ext cx="11963399" cy="4037749"/>
          </a:xfrm>
        </p:spPr>
        <p:txBody>
          <a:bodyPr>
            <a:normAutofit fontScale="92500" lnSpcReduction="20000"/>
          </a:bodyPr>
          <a:lstStyle/>
          <a:p>
            <a:r>
              <a:rPr lang="en-US" b="0" i="0" dirty="0">
                <a:solidFill>
                  <a:srgbClr val="2B2A29"/>
                </a:solidFill>
                <a:effectLst/>
                <a:latin typeface="Montserrat" panose="00000500000000000000" pitchFamily="2" charset="0"/>
              </a:rPr>
              <a:t>The </a:t>
            </a:r>
            <a:r>
              <a:rPr lang="en-US" b="0" i="0" u="none" strike="noStrike" dirty="0">
                <a:solidFill>
                  <a:srgbClr val="008000"/>
                </a:solidFill>
                <a:effectLst/>
                <a:latin typeface="Montserrat" panose="00000500000000000000" pitchFamily="2" charset="0"/>
                <a:hlinkClick r:id="rId2"/>
              </a:rPr>
              <a:t>if-else statement</a:t>
            </a:r>
            <a:r>
              <a:rPr lang="en-US" b="0" i="0" dirty="0">
                <a:solidFill>
                  <a:srgbClr val="2B2A29"/>
                </a:solidFill>
                <a:effectLst/>
                <a:latin typeface="Montserrat" panose="00000500000000000000" pitchFamily="2" charset="0"/>
              </a:rPr>
              <a:t> is an extension to the if-statement, which uses another block of code, i.e., else block.</a:t>
            </a:r>
          </a:p>
          <a:p>
            <a:r>
              <a:rPr lang="en-US" b="0" i="0" dirty="0">
                <a:solidFill>
                  <a:srgbClr val="2B2A29"/>
                </a:solidFill>
                <a:effectLst/>
                <a:latin typeface="Montserrat" panose="00000500000000000000" pitchFamily="2" charset="0"/>
              </a:rPr>
              <a:t> The else block is executed if the condition of the if-block is evaluated as false.</a:t>
            </a:r>
          </a:p>
          <a:p>
            <a:pPr algn="just"/>
            <a:r>
              <a:rPr lang="en-US" b="1" i="0" dirty="0">
                <a:solidFill>
                  <a:srgbClr val="2B2A29"/>
                </a:solidFill>
                <a:effectLst/>
                <a:latin typeface="Montserrat" panose="00000500000000000000" pitchFamily="2" charset="0"/>
              </a:rPr>
              <a:t>Syntax:</a:t>
            </a:r>
            <a:endParaRPr lang="en-US" b="0" i="0" dirty="0">
              <a:solidFill>
                <a:srgbClr val="2B2A29"/>
              </a:solidFill>
              <a:effectLst/>
              <a:latin typeface="Montserrat" panose="00000500000000000000" pitchFamily="2" charset="0"/>
            </a:endParaRP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(condition) {    </a:t>
            </a:r>
          </a:p>
          <a:p>
            <a:pPr marL="0" indent="0" algn="l">
              <a:buNone/>
            </a:pPr>
            <a:r>
              <a:rPr lang="en-US" b="0" i="0" dirty="0">
                <a:effectLst/>
                <a:latin typeface="Montserrat" panose="00000500000000000000" pitchFamily="2" charset="0"/>
              </a:rPr>
              <a:t>statement 1; //executes when condition is true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else</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statement 2; //executes when condition is false   </a:t>
            </a:r>
          </a:p>
          <a:p>
            <a:pPr marL="0" indent="0" algn="l">
              <a:buNone/>
            </a:pPr>
            <a:r>
              <a:rPr lang="en-US" b="0" i="0" dirty="0">
                <a:effectLst/>
                <a:latin typeface="Montserrat" panose="00000500000000000000" pitchFamily="2" charset="0"/>
              </a:rPr>
              <a:t>}  </a:t>
            </a:r>
          </a:p>
          <a:p>
            <a:pPr marL="0" indent="0">
              <a:buNone/>
            </a:pPr>
            <a:endParaRPr lang="en-US" dirty="0"/>
          </a:p>
        </p:txBody>
      </p:sp>
    </p:spTree>
    <p:extLst>
      <p:ext uri="{BB962C8B-B14F-4D97-AF65-F5344CB8AC3E}">
        <p14:creationId xmlns:p14="http://schemas.microsoft.com/office/powerpoint/2010/main" val="20720064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D285-135E-9442-4A23-44B075C47AD1}"/>
              </a:ext>
            </a:extLst>
          </p:cNvPr>
          <p:cNvSpPr>
            <a:spLocks noGrp="1"/>
          </p:cNvSpPr>
          <p:nvPr>
            <p:ph type="title"/>
          </p:nvPr>
        </p:nvSpPr>
        <p:spPr/>
        <p:txBody>
          <a:bodyPr/>
          <a:lstStyle/>
          <a:p>
            <a:r>
              <a:rPr lang="en-US" dirty="0"/>
              <a:t>Flow chart</a:t>
            </a:r>
          </a:p>
        </p:txBody>
      </p:sp>
      <p:pic>
        <p:nvPicPr>
          <p:cNvPr id="4098" name="Picture 2" descr="if-else statement in java">
            <a:extLst>
              <a:ext uri="{FF2B5EF4-FFF2-40B4-BE49-F238E27FC236}">
                <a16:creationId xmlns:a16="http://schemas.microsoft.com/office/drawing/2014/main" id="{9FB0DAE8-250B-1B89-3DE6-C7A92B1991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4200" y="2016124"/>
            <a:ext cx="7404100"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475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9A24-F390-D461-35B3-74D31C0CD41E}"/>
              </a:ext>
            </a:extLst>
          </p:cNvPr>
          <p:cNvSpPr>
            <a:spLocks noGrp="1"/>
          </p:cNvSpPr>
          <p:nvPr>
            <p:ph type="title"/>
          </p:nvPr>
        </p:nvSpPr>
        <p:spPr/>
        <p:txBody>
          <a:bodyPr>
            <a:normAutofit/>
          </a:bodyPr>
          <a:lstStyle/>
          <a:p>
            <a:r>
              <a:rPr lang="en-US" sz="2400" i="0" dirty="0">
                <a:solidFill>
                  <a:srgbClr val="2B2A29"/>
                </a:solidFill>
                <a:effectLst/>
                <a:latin typeface="Montserrat" panose="00000500000000000000" pitchFamily="2" charset="0"/>
              </a:rPr>
              <a:t>Student.java</a:t>
            </a:r>
            <a:endParaRPr lang="en-US" sz="2400" dirty="0"/>
          </a:p>
        </p:txBody>
      </p:sp>
      <p:sp>
        <p:nvSpPr>
          <p:cNvPr id="3" name="Content Placeholder 2">
            <a:extLst>
              <a:ext uri="{FF2B5EF4-FFF2-40B4-BE49-F238E27FC236}">
                <a16:creationId xmlns:a16="http://schemas.microsoft.com/office/drawing/2014/main" id="{CAC6D62E-910C-1385-58CF-B5A41D7C251D}"/>
              </a:ext>
            </a:extLst>
          </p:cNvPr>
          <p:cNvSpPr>
            <a:spLocks noGrp="1"/>
          </p:cNvSpPr>
          <p:nvPr>
            <p:ph idx="1"/>
          </p:nvPr>
        </p:nvSpPr>
        <p:spPr>
          <a:xfrm>
            <a:off x="381000" y="1609332"/>
            <a:ext cx="11645899" cy="4444149"/>
          </a:xfrm>
        </p:spPr>
        <p:txBody>
          <a:bodyPr>
            <a:normAutofit fontScale="77500" lnSpcReduction="20000"/>
          </a:bodyPr>
          <a:lstStyle/>
          <a:p>
            <a:pPr marL="0" indent="0" algn="just">
              <a:buNone/>
            </a:pPr>
            <a:endParaRPr lang="en-US" b="0" i="0" dirty="0">
              <a:solidFill>
                <a:srgbClr val="2B2A29"/>
              </a:solidFill>
              <a:effectLst/>
              <a:latin typeface="Montserrat" panose="00000500000000000000" pitchFamily="2" charset="0"/>
            </a:endParaRP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Student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1" i="0" dirty="0">
                <a:effectLst/>
                <a:latin typeface="Montserrat" panose="00000500000000000000" pitchFamily="2" charset="0"/>
              </a:rPr>
              <a:t>int</a:t>
            </a:r>
            <a:r>
              <a:rPr lang="en-US" b="0" i="0" dirty="0">
                <a:effectLst/>
                <a:latin typeface="Montserrat" panose="00000500000000000000" pitchFamily="2" charset="0"/>
              </a:rPr>
              <a:t> x = 10;  </a:t>
            </a:r>
          </a:p>
          <a:p>
            <a:pPr marL="0" indent="0" algn="l">
              <a:buNone/>
            </a:pPr>
            <a:r>
              <a:rPr lang="en-US" b="1" i="0" dirty="0">
                <a:effectLst/>
                <a:latin typeface="Montserrat" panose="00000500000000000000" pitchFamily="2" charset="0"/>
              </a:rPr>
              <a:t>int</a:t>
            </a:r>
            <a:r>
              <a:rPr lang="en-US" b="0" i="0" dirty="0">
                <a:effectLst/>
                <a:latin typeface="Montserrat" panose="00000500000000000000" pitchFamily="2" charset="0"/>
              </a:rPr>
              <a:t> y = 12;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a:t>
            </a:r>
            <a:r>
              <a:rPr lang="en-US" b="0" i="0" dirty="0" err="1">
                <a:effectLst/>
                <a:latin typeface="Montserrat" panose="00000500000000000000" pitchFamily="2" charset="0"/>
              </a:rPr>
              <a:t>x+y</a:t>
            </a:r>
            <a:r>
              <a:rPr lang="en-US" b="0" i="0" dirty="0">
                <a:effectLst/>
                <a:latin typeface="Montserrat" panose="00000500000000000000" pitchFamily="2" charset="0"/>
              </a:rPr>
              <a:t> &lt; 10)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("x + y is less than      10");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else</a:t>
            </a:r>
            <a:r>
              <a:rPr lang="en-US" b="0" i="0" dirty="0">
                <a:effectLst/>
                <a:latin typeface="Montserrat" panose="00000500000000000000" pitchFamily="2" charset="0"/>
              </a:rPr>
              <a: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("x + y is greater than 20");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7210434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A263-D3A1-4279-6C6C-C84B7220BFF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Using Ternary Operator</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5AFCCA3E-1FC3-4C4F-47BA-85EE7C204E7C}"/>
              </a:ext>
            </a:extLst>
          </p:cNvPr>
          <p:cNvSpPr>
            <a:spLocks noGrp="1"/>
          </p:cNvSpPr>
          <p:nvPr>
            <p:ph idx="1"/>
          </p:nvPr>
        </p:nvSpPr>
        <p:spPr/>
        <p:txBody>
          <a:bodyPr/>
          <a:lstStyle/>
          <a:p>
            <a:r>
              <a:rPr lang="en-US" b="0" i="0" dirty="0">
                <a:solidFill>
                  <a:srgbClr val="2B2A29"/>
                </a:solidFill>
                <a:effectLst/>
                <a:latin typeface="Montserrat" panose="00000500000000000000" pitchFamily="2" charset="0"/>
              </a:rPr>
              <a:t>We can also use ternary operator (? :) to perform the task of if...else statement. </a:t>
            </a:r>
          </a:p>
          <a:p>
            <a:r>
              <a:rPr lang="en-US" b="0" i="0" dirty="0">
                <a:solidFill>
                  <a:srgbClr val="2B2A29"/>
                </a:solidFill>
                <a:effectLst/>
                <a:latin typeface="Montserrat" panose="00000500000000000000" pitchFamily="2" charset="0"/>
              </a:rPr>
              <a:t>It is a shorthand way to check the condition. If the condition is true, the result of ? is returned. But, if the condition is false, the result of : is returned.</a:t>
            </a:r>
          </a:p>
          <a:p>
            <a:endParaRPr lang="en-US" dirty="0"/>
          </a:p>
        </p:txBody>
      </p:sp>
    </p:spTree>
    <p:extLst>
      <p:ext uri="{BB962C8B-B14F-4D97-AF65-F5344CB8AC3E}">
        <p14:creationId xmlns:p14="http://schemas.microsoft.com/office/powerpoint/2010/main" val="2786533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73E5-A7DD-DC28-EE97-48D3E2C58D5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657B016-224C-8B11-8ADB-43D4E283D304}"/>
              </a:ext>
            </a:extLst>
          </p:cNvPr>
          <p:cNvSpPr>
            <a:spLocks noGrp="1"/>
          </p:cNvSpPr>
          <p:nvPr>
            <p:ph idx="1"/>
          </p:nvPr>
        </p:nvSpPr>
        <p:spPr>
          <a:xfrm>
            <a:off x="1451579" y="2015732"/>
            <a:ext cx="9603275" cy="3889768"/>
          </a:xfrm>
        </p:spPr>
        <p:txBody>
          <a:bodyPr>
            <a:normAutofit lnSpcReduction="10000"/>
          </a:bodyPr>
          <a:lstStyle/>
          <a:p>
            <a:pPr marL="0" indent="0" algn="l">
              <a:buNone/>
            </a:pPr>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a:t>
            </a:r>
            <a:r>
              <a:rPr lang="en-US" b="0" i="0" dirty="0" err="1">
                <a:effectLst/>
                <a:latin typeface="Montserrat" panose="00000500000000000000" pitchFamily="2" charset="0"/>
              </a:rPr>
              <a:t>IfElseTernaryExample</a:t>
            </a:r>
            <a:r>
              <a:rPr lang="en-US" b="0" i="0" dirty="0">
                <a:effectLst/>
                <a:latin typeface="Montserrat" panose="00000500000000000000" pitchFamily="2" charset="0"/>
              </a:rPr>
              <a:t>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int</a:t>
            </a:r>
            <a:r>
              <a:rPr lang="en-US" b="0" i="0" dirty="0">
                <a:effectLst/>
                <a:latin typeface="Montserrat" panose="00000500000000000000" pitchFamily="2" charset="0"/>
              </a:rPr>
              <a:t> number=13;    </a:t>
            </a:r>
          </a:p>
          <a:p>
            <a:pPr marL="0" indent="0" algn="l">
              <a:buNone/>
            </a:pPr>
            <a:r>
              <a:rPr lang="en-US" b="0" i="0" dirty="0">
                <a:effectLst/>
                <a:latin typeface="Montserrat" panose="00000500000000000000" pitchFamily="2" charset="0"/>
              </a:rPr>
              <a:t>    //Using ternary operator  </a:t>
            </a:r>
          </a:p>
          <a:p>
            <a:pPr marL="0" indent="0" algn="l">
              <a:buNone/>
            </a:pPr>
            <a:r>
              <a:rPr lang="en-US" b="0" i="0" dirty="0">
                <a:effectLst/>
                <a:latin typeface="Montserrat" panose="00000500000000000000" pitchFamily="2" charset="0"/>
              </a:rPr>
              <a:t>    String output=(number%2==0)?"even </a:t>
            </a:r>
            <a:r>
              <a:rPr lang="en-US" b="0" i="0" dirty="0" err="1">
                <a:effectLst/>
                <a:latin typeface="Montserrat" panose="00000500000000000000" pitchFamily="2" charset="0"/>
              </a:rPr>
              <a:t>number":"odd</a:t>
            </a:r>
            <a:r>
              <a:rPr lang="en-US" b="0" i="0" dirty="0">
                <a:effectLst/>
                <a:latin typeface="Montserrat" panose="00000500000000000000" pitchFamily="2" charset="0"/>
              </a:rPr>
              <a:t> number";    </a:t>
            </a:r>
          </a:p>
          <a:p>
            <a:pPr marL="0" indent="0" algn="l">
              <a:buNone/>
            </a:pPr>
            <a:r>
              <a:rPr lang="en-US" b="0" i="0" dirty="0">
                <a:effectLst/>
                <a:latin typeface="Montserrat" panose="00000500000000000000" pitchFamily="2" charset="0"/>
              </a:rPr>
              <a:t>    </a:t>
            </a:r>
            <a:r>
              <a:rPr lang="en-US" b="0" i="0" dirty="0" err="1">
                <a:effectLst/>
                <a:latin typeface="Montserrat" panose="00000500000000000000" pitchFamily="2" charset="0"/>
              </a:rPr>
              <a:t>System.out.println</a:t>
            </a:r>
            <a:r>
              <a:rPr lang="en-US" b="0" i="0" dirty="0">
                <a:effectLst/>
                <a:latin typeface="Montserrat" panose="00000500000000000000" pitchFamily="2" charset="0"/>
              </a:rPr>
              <a:t>(output);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25758461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277-02D5-12CA-E834-2B882B091B70}"/>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3) if-else-if ladder:</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B4D23399-C468-2C40-613F-FD85897424E6}"/>
              </a:ext>
            </a:extLst>
          </p:cNvPr>
          <p:cNvSpPr>
            <a:spLocks noGrp="1"/>
          </p:cNvSpPr>
          <p:nvPr>
            <p:ph idx="1"/>
          </p:nvPr>
        </p:nvSpPr>
        <p:spPr>
          <a:xfrm>
            <a:off x="1295401" y="1878708"/>
            <a:ext cx="10788154" cy="4199727"/>
          </a:xfrm>
        </p:spPr>
        <p:txBody>
          <a:bodyPr>
            <a:normAutofit fontScale="77500" lnSpcReduction="20000"/>
          </a:bodyPr>
          <a:lstStyle/>
          <a:p>
            <a:r>
              <a:rPr lang="en-US" b="0" i="0" dirty="0">
                <a:effectLst/>
                <a:latin typeface="Montserrat" panose="00000500000000000000" pitchFamily="2" charset="0"/>
              </a:rPr>
              <a:t>The if-else-if statement contains the if-statement followed by multiple else-if statements. </a:t>
            </a:r>
          </a:p>
          <a:p>
            <a:pPr marL="0" indent="0" algn="just">
              <a:buNone/>
            </a:pPr>
            <a:r>
              <a:rPr lang="en-US" b="0" i="0" dirty="0">
                <a:effectLst/>
                <a:latin typeface="Montserrat" panose="00000500000000000000" pitchFamily="2" charset="0"/>
              </a:rPr>
              <a:t>Syntax of if-else-if statement is given below.</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(condition 1) {    </a:t>
            </a:r>
          </a:p>
          <a:p>
            <a:pPr marL="0" indent="0" algn="l">
              <a:buNone/>
            </a:pPr>
            <a:r>
              <a:rPr lang="en-US" b="0" i="0" dirty="0">
                <a:effectLst/>
                <a:latin typeface="Montserrat" panose="00000500000000000000" pitchFamily="2" charset="0"/>
              </a:rPr>
              <a:t>statement 1; //executes when condition 1 is true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else</a:t>
            </a:r>
            <a:r>
              <a:rPr lang="en-US" b="0" i="0" dirty="0">
                <a:effectLst/>
                <a:latin typeface="Montserrat" panose="00000500000000000000" pitchFamily="2" charset="0"/>
              </a:rPr>
              <a:t> </a:t>
            </a:r>
            <a:r>
              <a:rPr lang="en-US" b="1" i="0" dirty="0">
                <a:effectLst/>
                <a:latin typeface="Montserrat" panose="00000500000000000000" pitchFamily="2" charset="0"/>
              </a:rPr>
              <a:t>if</a:t>
            </a:r>
            <a:r>
              <a:rPr lang="en-US" b="0" i="0" dirty="0">
                <a:effectLst/>
                <a:latin typeface="Montserrat" panose="00000500000000000000" pitchFamily="2" charset="0"/>
              </a:rPr>
              <a:t>(condition 2) {  </a:t>
            </a:r>
          </a:p>
          <a:p>
            <a:pPr marL="0" indent="0" algn="l">
              <a:buNone/>
            </a:pPr>
            <a:r>
              <a:rPr lang="en-US" b="0" i="0" dirty="0">
                <a:effectLst/>
                <a:latin typeface="Montserrat" panose="00000500000000000000" pitchFamily="2" charset="0"/>
              </a:rPr>
              <a:t>statement 2; //executes when condition 2 is true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else</a:t>
            </a: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statement 2; //executes when all the conditions are false   </a:t>
            </a:r>
          </a:p>
          <a:p>
            <a:pPr marL="0" indent="0" algn="l">
              <a:buNone/>
            </a:pPr>
            <a:r>
              <a:rPr lang="en-US" b="0" i="0" dirty="0">
                <a:effectLst/>
                <a:latin typeface="Montserrat" panose="00000500000000000000" pitchFamily="2" charset="0"/>
              </a:rPr>
              <a:t>}  </a:t>
            </a:r>
          </a:p>
          <a:p>
            <a:pPr marL="0" indent="0">
              <a:buNone/>
            </a:pPr>
            <a:endParaRPr lang="en-US" dirty="0"/>
          </a:p>
        </p:txBody>
      </p:sp>
    </p:spTree>
    <p:extLst>
      <p:ext uri="{BB962C8B-B14F-4D97-AF65-F5344CB8AC3E}">
        <p14:creationId xmlns:p14="http://schemas.microsoft.com/office/powerpoint/2010/main" val="16317854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86BE-F529-2DA4-7CE2-81F583D577D3}"/>
              </a:ext>
            </a:extLst>
          </p:cNvPr>
          <p:cNvSpPr>
            <a:spLocks noGrp="1"/>
          </p:cNvSpPr>
          <p:nvPr>
            <p:ph type="title"/>
          </p:nvPr>
        </p:nvSpPr>
        <p:spPr/>
        <p:txBody>
          <a:bodyPr/>
          <a:lstStyle/>
          <a:p>
            <a:r>
              <a:rPr lang="en-US" dirty="0"/>
              <a:t>Flow chart</a:t>
            </a:r>
          </a:p>
        </p:txBody>
      </p:sp>
      <p:pic>
        <p:nvPicPr>
          <p:cNvPr id="5122" name="Picture 2" descr="if-else-if ladder statement in java">
            <a:extLst>
              <a:ext uri="{FF2B5EF4-FFF2-40B4-BE49-F238E27FC236}">
                <a16:creationId xmlns:a16="http://schemas.microsoft.com/office/drawing/2014/main" id="{9C7FD54B-FE45-8304-0395-B6648B6466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000" y="2016124"/>
            <a:ext cx="8915399" cy="47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5359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E31D-07C7-D2A7-48D3-07D352D0C0B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AE4CCB-72E2-7ED8-5B6A-31DC5721A4E7}"/>
              </a:ext>
            </a:extLst>
          </p:cNvPr>
          <p:cNvSpPr>
            <a:spLocks noGrp="1"/>
          </p:cNvSpPr>
          <p:nvPr>
            <p:ph idx="1"/>
          </p:nvPr>
        </p:nvSpPr>
        <p:spPr>
          <a:xfrm>
            <a:off x="1451579" y="1891408"/>
            <a:ext cx="10521454" cy="4305746"/>
          </a:xfrm>
        </p:spPr>
        <p:txBody>
          <a:bodyPr>
            <a:normAutofit fontScale="55000" lnSpcReduction="20000"/>
          </a:bodyPr>
          <a:lstStyle/>
          <a:p>
            <a:pPr marL="0" indent="0" algn="l">
              <a:buNone/>
            </a:pPr>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Student {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String city = "Delhi";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(city == "Meerut")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("city is </a:t>
            </a:r>
            <a:r>
              <a:rPr lang="en-US" b="0" i="0" dirty="0" err="1">
                <a:effectLst/>
                <a:latin typeface="Montserrat" panose="00000500000000000000" pitchFamily="2" charset="0"/>
              </a:rPr>
              <a:t>meerut</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a:t>
            </a:r>
            <a:r>
              <a:rPr lang="en-US" b="1" i="0" dirty="0">
                <a:effectLst/>
                <a:latin typeface="Montserrat" panose="00000500000000000000" pitchFamily="2" charset="0"/>
              </a:rPr>
              <a:t>if</a:t>
            </a:r>
            <a:r>
              <a:rPr lang="en-US" b="0" i="0" dirty="0">
                <a:effectLst/>
                <a:latin typeface="Montserrat" panose="00000500000000000000" pitchFamily="2" charset="0"/>
              </a:rPr>
              <a:t> (city == "Noida")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("city is </a:t>
            </a:r>
            <a:r>
              <a:rPr lang="en-US" b="0" i="0" dirty="0" err="1">
                <a:effectLst/>
                <a:latin typeface="Montserrat" panose="00000500000000000000" pitchFamily="2" charset="0"/>
              </a:rPr>
              <a:t>noida</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a:t>
            </a:r>
            <a:r>
              <a:rPr lang="en-US" b="1" i="0" dirty="0">
                <a:effectLst/>
                <a:latin typeface="Montserrat" panose="00000500000000000000" pitchFamily="2" charset="0"/>
              </a:rPr>
              <a:t>if</a:t>
            </a:r>
            <a:r>
              <a:rPr lang="en-US" b="0" i="0" dirty="0">
                <a:effectLst/>
                <a:latin typeface="Montserrat" panose="00000500000000000000" pitchFamily="2" charset="0"/>
              </a:rPr>
              <a:t>(city == "Agra")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("city is </a:t>
            </a:r>
            <a:r>
              <a:rPr lang="en-US" b="0" i="0" dirty="0" err="1">
                <a:effectLst/>
                <a:latin typeface="Montserrat" panose="00000500000000000000" pitchFamily="2" charset="0"/>
              </a:rPr>
              <a:t>agra</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r>
              <a:rPr lang="en-US" b="1" i="0" dirty="0">
                <a:effectLst/>
                <a:latin typeface="Montserrat" panose="00000500000000000000" pitchFamily="2" charset="0"/>
              </a:rPr>
              <a:t>else</a:t>
            </a:r>
            <a:r>
              <a:rPr lang="en-US" b="0" i="0" dirty="0">
                <a:effectLst/>
                <a:latin typeface="Montserrat" panose="00000500000000000000" pitchFamily="2" charset="0"/>
              </a:rPr>
              <a:t> {  </a:t>
            </a:r>
          </a:p>
          <a:p>
            <a:pPr marL="0" indent="0" algn="l">
              <a:buNone/>
            </a:pPr>
            <a:r>
              <a:rPr lang="en-US" b="0" i="0" dirty="0" err="1">
                <a:effectLst/>
                <a:latin typeface="Montserrat" panose="00000500000000000000" pitchFamily="2" charset="0"/>
              </a:rPr>
              <a:t>System.out.println</a:t>
            </a:r>
            <a:r>
              <a:rPr lang="en-US" b="0" i="0" dirty="0">
                <a:effectLst/>
                <a:latin typeface="Montserrat" panose="00000500000000000000" pitchFamily="2" charset="0"/>
              </a:rPr>
              <a:t>(city);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endParaRPr lang="en-US" dirty="0"/>
          </a:p>
        </p:txBody>
      </p:sp>
    </p:spTree>
    <p:extLst>
      <p:ext uri="{BB962C8B-B14F-4D97-AF65-F5344CB8AC3E}">
        <p14:creationId xmlns:p14="http://schemas.microsoft.com/office/powerpoint/2010/main" val="34513635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D3FF-BDE6-1948-A9EC-E11E5EFC5D8A}"/>
              </a:ext>
            </a:extLst>
          </p:cNvPr>
          <p:cNvSpPr>
            <a:spLocks noGrp="1"/>
          </p:cNvSpPr>
          <p:nvPr>
            <p:ph type="title"/>
          </p:nvPr>
        </p:nvSpPr>
        <p:spPr>
          <a:xfrm>
            <a:off x="1294362" y="0"/>
            <a:ext cx="9603275" cy="1049235"/>
          </a:xfrm>
        </p:spPr>
        <p:txBody>
          <a:bodyPr/>
          <a:lstStyle/>
          <a:p>
            <a:r>
              <a:rPr lang="en-US" b="0" i="0" dirty="0">
                <a:solidFill>
                  <a:srgbClr val="1D1D27"/>
                </a:solidFill>
                <a:effectLst/>
                <a:latin typeface="Montserrat" panose="00000500000000000000" pitchFamily="2" charset="0"/>
              </a:rPr>
              <a:t>4. Nested if-statement</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8FB67F6C-F38F-618B-AE44-34DC1CF81840}"/>
              </a:ext>
            </a:extLst>
          </p:cNvPr>
          <p:cNvSpPr>
            <a:spLocks noGrp="1"/>
          </p:cNvSpPr>
          <p:nvPr>
            <p:ph idx="1"/>
          </p:nvPr>
        </p:nvSpPr>
        <p:spPr>
          <a:xfrm>
            <a:off x="1451579" y="1295400"/>
            <a:ext cx="9603275" cy="4758081"/>
          </a:xfrm>
        </p:spPr>
        <p:txBody>
          <a:bodyPr>
            <a:normAutofit fontScale="85000" lnSpcReduction="20000"/>
          </a:bodyPr>
          <a:lstStyle/>
          <a:p>
            <a:r>
              <a:rPr lang="en-US" b="0" i="0" dirty="0">
                <a:effectLst/>
                <a:latin typeface="Montserrat" panose="00000500000000000000" pitchFamily="2" charset="0"/>
              </a:rPr>
              <a:t>In nested if-statements, the if statement can contain a </a:t>
            </a:r>
            <a:r>
              <a:rPr lang="en-US" b="1" i="0" dirty="0">
                <a:effectLst/>
                <a:latin typeface="Montserrat" panose="00000500000000000000" pitchFamily="2" charset="0"/>
              </a:rPr>
              <a:t>if</a:t>
            </a:r>
            <a:r>
              <a:rPr lang="en-US" b="0" i="0" dirty="0">
                <a:effectLst/>
                <a:latin typeface="Montserrat" panose="00000500000000000000" pitchFamily="2" charset="0"/>
              </a:rPr>
              <a:t> or </a:t>
            </a:r>
            <a:r>
              <a:rPr lang="en-US" b="1" i="0" dirty="0">
                <a:effectLst/>
                <a:latin typeface="Montserrat" panose="00000500000000000000" pitchFamily="2" charset="0"/>
              </a:rPr>
              <a:t>if-else</a:t>
            </a:r>
            <a:r>
              <a:rPr lang="en-US" b="0" i="0" dirty="0">
                <a:effectLst/>
                <a:latin typeface="Montserrat" panose="00000500000000000000" pitchFamily="2" charset="0"/>
              </a:rPr>
              <a:t> statement inside another if or else-if statement.</a:t>
            </a:r>
          </a:p>
          <a:p>
            <a:pPr marL="0" indent="0" algn="just">
              <a:buNone/>
            </a:pPr>
            <a:r>
              <a:rPr lang="en-US" b="0" i="0" dirty="0">
                <a:effectLst/>
                <a:latin typeface="Montserrat" panose="00000500000000000000" pitchFamily="2" charset="0"/>
              </a:rPr>
              <a:t>Syntax of Nested if-statement is given below.</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(condition 1) {    </a:t>
            </a:r>
          </a:p>
          <a:p>
            <a:pPr marL="0" indent="0" algn="l">
              <a:buNone/>
            </a:pPr>
            <a:r>
              <a:rPr lang="en-US" b="0" i="0" dirty="0">
                <a:effectLst/>
                <a:latin typeface="Montserrat" panose="00000500000000000000" pitchFamily="2" charset="0"/>
              </a:rPr>
              <a:t>statement 1; //executes when condition 1 is true   </a:t>
            </a:r>
          </a:p>
          <a:p>
            <a:pPr marL="0" indent="0" algn="l">
              <a:buNone/>
            </a:pPr>
            <a:r>
              <a:rPr lang="en-US" b="1" i="0" dirty="0">
                <a:effectLst/>
                <a:latin typeface="Montserrat" panose="00000500000000000000" pitchFamily="2" charset="0"/>
              </a:rPr>
              <a:t>if</a:t>
            </a:r>
            <a:r>
              <a:rPr lang="en-US" b="0" i="0" dirty="0">
                <a:effectLst/>
                <a:latin typeface="Montserrat" panose="00000500000000000000" pitchFamily="2" charset="0"/>
              </a:rPr>
              <a:t>(condition 2) {  </a:t>
            </a:r>
          </a:p>
          <a:p>
            <a:pPr marL="0" indent="0" algn="l">
              <a:buNone/>
            </a:pPr>
            <a:r>
              <a:rPr lang="en-US" b="0" i="0" dirty="0">
                <a:effectLst/>
                <a:latin typeface="Montserrat" panose="00000500000000000000" pitchFamily="2" charset="0"/>
              </a:rPr>
              <a:t>statement 2; //executes when condition 2 is true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else</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statement 2; //executes when condition 2 is false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a:t>
            </a:r>
          </a:p>
          <a:p>
            <a:pPr marL="0" indent="0">
              <a:buNone/>
            </a:pPr>
            <a:endParaRPr lang="en-US" dirty="0"/>
          </a:p>
        </p:txBody>
      </p:sp>
    </p:spTree>
    <p:extLst>
      <p:ext uri="{BB962C8B-B14F-4D97-AF65-F5344CB8AC3E}">
        <p14:creationId xmlns:p14="http://schemas.microsoft.com/office/powerpoint/2010/main" val="26516841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B70E-EF29-1455-AA99-CA8E3D54CD24}"/>
              </a:ext>
            </a:extLst>
          </p:cNvPr>
          <p:cNvSpPr>
            <a:spLocks noGrp="1"/>
          </p:cNvSpPr>
          <p:nvPr>
            <p:ph type="title"/>
          </p:nvPr>
        </p:nvSpPr>
        <p:spPr>
          <a:xfrm>
            <a:off x="1464279" y="190501"/>
            <a:ext cx="9603275" cy="1049235"/>
          </a:xfrm>
        </p:spPr>
        <p:txBody>
          <a:bodyPr/>
          <a:lstStyle/>
          <a:p>
            <a:r>
              <a:rPr lang="en-US" dirty="0"/>
              <a:t>Flow chart</a:t>
            </a:r>
          </a:p>
        </p:txBody>
      </p:sp>
      <p:pic>
        <p:nvPicPr>
          <p:cNvPr id="6146" name="Picture 2" descr="Java Nested If Statement">
            <a:extLst>
              <a:ext uri="{FF2B5EF4-FFF2-40B4-BE49-F238E27FC236}">
                <a16:creationId xmlns:a16="http://schemas.microsoft.com/office/drawing/2014/main" id="{BCB2F14C-42E3-A788-0E06-9C0E910845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8616" y="1033153"/>
            <a:ext cx="5054599" cy="563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60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2.xml><?xml version="1.0" encoding="utf-8"?>
<p:tagLst xmlns:a="http://schemas.openxmlformats.org/drawingml/2006/main" xmlns:r="http://schemas.openxmlformats.org/officeDocument/2006/relationships" xmlns:p="http://schemas.openxmlformats.org/presentationml/2006/main">
  <p:tag name="AS_UNIQUEID" val="40"/>
</p:tagLst>
</file>

<file path=ppt/tags/tag3.xml><?xml version="1.0" encoding="utf-8"?>
<p:tagLst xmlns:a="http://schemas.openxmlformats.org/drawingml/2006/main" xmlns:r="http://schemas.openxmlformats.org/officeDocument/2006/relationships" xmlns:p="http://schemas.openxmlformats.org/presentationml/2006/main">
  <p:tag name="AS_UNIQUEID" val="40"/>
</p:tagLst>
</file>

<file path=ppt/tags/tag4.xml><?xml version="1.0" encoding="utf-8"?>
<p:tagLst xmlns:a="http://schemas.openxmlformats.org/drawingml/2006/main" xmlns:r="http://schemas.openxmlformats.org/officeDocument/2006/relationships" xmlns:p="http://schemas.openxmlformats.org/presentationml/2006/main">
  <p:tag name="AS_UNIQUEID" val="40"/>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6.xml><?xml version="1.0" encoding="utf-8"?>
<p:tagLst xmlns:a="http://schemas.openxmlformats.org/drawingml/2006/main" xmlns:r="http://schemas.openxmlformats.org/officeDocument/2006/relationships" xmlns:p="http://schemas.openxmlformats.org/presentationml/2006/main">
  <p:tag name="AS_UNIQUEID" val="40"/>
</p:tagLst>
</file>

<file path=ppt/tags/tag7.xml><?xml version="1.0" encoding="utf-8"?>
<p:tagLst xmlns:a="http://schemas.openxmlformats.org/drawingml/2006/main" xmlns:r="http://schemas.openxmlformats.org/officeDocument/2006/relationships" xmlns:p="http://schemas.openxmlformats.org/presentationml/2006/main">
  <p:tag name="AS_UNIQUEID" val="40"/>
</p:tagLst>
</file>

<file path=ppt/tags/tag8.xml><?xml version="1.0" encoding="utf-8"?>
<p:tagLst xmlns:a="http://schemas.openxmlformats.org/drawingml/2006/main" xmlns:r="http://schemas.openxmlformats.org/officeDocument/2006/relationships" xmlns:p="http://schemas.openxmlformats.org/presentationml/2006/main">
  <p:tag name="AS_UNIQUEID" val="40"/>
</p:tagLst>
</file>

<file path=ppt/tags/tag9.xml><?xml version="1.0" encoding="utf-8"?>
<p:tagLst xmlns:a="http://schemas.openxmlformats.org/drawingml/2006/main" xmlns:r="http://schemas.openxmlformats.org/officeDocument/2006/relationships" xmlns:p="http://schemas.openxmlformats.org/presentationml/2006/main">
  <p:tag name="AS_UNIQUEID" val="4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684</TotalTime>
  <Words>10113</Words>
  <Application>Microsoft Office PowerPoint</Application>
  <PresentationFormat>Widescreen</PresentationFormat>
  <Paragraphs>1119</Paragraphs>
  <Slides>137</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137</vt:i4>
      </vt:variant>
    </vt:vector>
  </HeadingPairs>
  <TitlesOfParts>
    <vt:vector size="155" baseType="lpstr">
      <vt:lpstr>Arial</vt:lpstr>
      <vt:lpstr>Arial Unicode MS</vt:lpstr>
      <vt:lpstr>Calibri</vt:lpstr>
      <vt:lpstr>Consolas</vt:lpstr>
      <vt:lpstr>erdana</vt:lpstr>
      <vt:lpstr>Gill Sans MT</vt:lpstr>
      <vt:lpstr>inter-bold</vt:lpstr>
      <vt:lpstr>inter-regular</vt:lpstr>
      <vt:lpstr>Montserrat</vt:lpstr>
      <vt:lpstr>Montserrat</vt:lpstr>
      <vt:lpstr>Segoe UI</vt:lpstr>
      <vt:lpstr>tahoma</vt:lpstr>
      <vt:lpstr>Times New Roman</vt:lpstr>
      <vt:lpstr>Times New Roman</vt:lpstr>
      <vt:lpstr>var(--bs-font-monospace)</vt:lpstr>
      <vt:lpstr>Verdana</vt:lpstr>
      <vt:lpstr>Wingdings</vt:lpstr>
      <vt:lpstr>Gallery</vt:lpstr>
      <vt:lpstr>Java Basic and OOPs concept</vt:lpstr>
      <vt:lpstr>Introduction to java</vt:lpstr>
      <vt:lpstr>Java Example </vt:lpstr>
      <vt:lpstr>Application </vt:lpstr>
      <vt:lpstr>Types of Java Applications </vt:lpstr>
      <vt:lpstr>History of java</vt:lpstr>
      <vt:lpstr>Paradigms of programming languages in java</vt:lpstr>
      <vt:lpstr>Object-Oriented Programming (OOP) cont. </vt:lpstr>
      <vt:lpstr>2. Procedural Programming </vt:lpstr>
      <vt:lpstr>3. Functional Programming </vt:lpstr>
      <vt:lpstr>5. Event-Driven Programming </vt:lpstr>
      <vt:lpstr>Evolution of OO methodology in java</vt:lpstr>
      <vt:lpstr>2. Java 1.0 (1995): The Beginning </vt:lpstr>
      <vt:lpstr>3. Java 2 (1998-2004): Strengthening OO Concepts </vt:lpstr>
      <vt:lpstr>4. Java 5 (2004): Enhanced OO Capabilities </vt:lpstr>
      <vt:lpstr>5. Java 6 and 7 (2006-2011): Refinements and New Patterns </vt:lpstr>
      <vt:lpstr>6. Java 8 (2014): Functional Programming Meets OO </vt:lpstr>
      <vt:lpstr>7. Java 9 and Beyond (2017-Present): Modularity and New Features </vt:lpstr>
      <vt:lpstr>8. Modern Trends: </vt:lpstr>
      <vt:lpstr>9. Best Practices and Design Patterns: </vt:lpstr>
      <vt:lpstr>OOPs</vt:lpstr>
      <vt:lpstr>Java OOPs Concepts </vt:lpstr>
      <vt:lpstr>Object</vt:lpstr>
      <vt:lpstr>CLASS</vt:lpstr>
      <vt:lpstr>Inheritance in Java </vt:lpstr>
      <vt:lpstr>Types of inheritance in java </vt:lpstr>
      <vt:lpstr>Java Polymorphism </vt:lpstr>
      <vt:lpstr>Abstraction </vt:lpstr>
      <vt:lpstr>Encapsulation </vt:lpstr>
      <vt:lpstr>Comparison of object oriented and procedure oriented approaches. </vt:lpstr>
      <vt:lpstr>Cont.</vt:lpstr>
      <vt:lpstr>Cont.</vt:lpstr>
      <vt:lpstr>Cont.</vt:lpstr>
      <vt:lpstr>Cont.</vt:lpstr>
      <vt:lpstr>Cont.</vt:lpstr>
      <vt:lpstr>Cont.</vt:lpstr>
      <vt:lpstr>Cont.</vt:lpstr>
      <vt:lpstr>Cont.</vt:lpstr>
      <vt:lpstr>Cont.</vt:lpstr>
      <vt:lpstr>Features of Java </vt:lpstr>
      <vt:lpstr>Features (cont.)</vt:lpstr>
      <vt:lpstr>Features(cont.)</vt:lpstr>
      <vt:lpstr>FEATURES(CONT.) </vt:lpstr>
      <vt:lpstr>Features (cont.)</vt:lpstr>
      <vt:lpstr>FEATURES (CONT.)</vt:lpstr>
      <vt:lpstr>FEATURES (CONT.)</vt:lpstr>
      <vt:lpstr>First Java Program | Hello World Example  </vt:lpstr>
      <vt:lpstr>Creating Hello World Example </vt:lpstr>
      <vt:lpstr>Compilation Flow:</vt:lpstr>
      <vt:lpstr>Parameters used in First Java Program </vt:lpstr>
      <vt:lpstr>In how many ways we can write a Java program? </vt:lpstr>
      <vt:lpstr>In how many ways we can write a Java program? </vt:lpstr>
      <vt:lpstr>Valid Java main() method signature </vt:lpstr>
      <vt:lpstr>Invalid Java main() method signature </vt:lpstr>
      <vt:lpstr>Internal Details of Hello Java Program </vt:lpstr>
      <vt:lpstr>Internal Details of Hello Java Program</vt:lpstr>
      <vt:lpstr>Internal Details of Hello Java Program</vt:lpstr>
      <vt:lpstr>Q) Can you save a Java source file by another name than the class name? </vt:lpstr>
      <vt:lpstr> JDK, JRE, and JVM </vt:lpstr>
      <vt:lpstr> Java Runtime Environment</vt:lpstr>
      <vt:lpstr>Java Development Kit </vt:lpstr>
      <vt:lpstr>Java Variables </vt:lpstr>
      <vt:lpstr>Types of Variables </vt:lpstr>
      <vt:lpstr>types</vt:lpstr>
      <vt:lpstr>Example to understand the types of variables in java </vt:lpstr>
      <vt:lpstr>Java Variable Example: Add Two Numbers </vt:lpstr>
      <vt:lpstr> Data Types in Java </vt:lpstr>
      <vt:lpstr>Data type</vt:lpstr>
      <vt:lpstr>Data type value and size</vt:lpstr>
      <vt:lpstr>Unicode System </vt:lpstr>
      <vt:lpstr>Problem </vt:lpstr>
      <vt:lpstr>Operators in Java </vt:lpstr>
      <vt:lpstr>Java Operator Precedence </vt:lpstr>
      <vt:lpstr>Java Unary Operator </vt:lpstr>
      <vt:lpstr>Java Unary Operator Example: ~ and ! </vt:lpstr>
      <vt:lpstr>Java Arithmetic Operators </vt:lpstr>
      <vt:lpstr>Java Left Shift Operator </vt:lpstr>
      <vt:lpstr>Java Right Shift Operator </vt:lpstr>
      <vt:lpstr>Java AND Operator Example: Logical &amp;&amp; and Bitwise &amp; </vt:lpstr>
      <vt:lpstr>Java OR Operator Example: Logical || and Bitwise | </vt:lpstr>
      <vt:lpstr>Java Ternary Operator </vt:lpstr>
      <vt:lpstr>Java Assignment Operator </vt:lpstr>
      <vt:lpstr>Control statements in java</vt:lpstr>
      <vt:lpstr>Java provides three types of control flow statements.</vt:lpstr>
      <vt:lpstr>1 -Decision-Making statements:</vt:lpstr>
      <vt:lpstr>a) If Statement: </vt:lpstr>
      <vt:lpstr>1) Simple if statement: </vt:lpstr>
      <vt:lpstr>Flow chart</vt:lpstr>
      <vt:lpstr>Example simple if statement</vt:lpstr>
      <vt:lpstr>2) if-else statement</vt:lpstr>
      <vt:lpstr>Flow chart</vt:lpstr>
      <vt:lpstr>Student.java</vt:lpstr>
      <vt:lpstr>Using Ternary Operator </vt:lpstr>
      <vt:lpstr>example</vt:lpstr>
      <vt:lpstr>3) if-else-if ladder: </vt:lpstr>
      <vt:lpstr>Flow chart</vt:lpstr>
      <vt:lpstr>example</vt:lpstr>
      <vt:lpstr>4. Nested if-statement </vt:lpstr>
      <vt:lpstr>Flow chart</vt:lpstr>
      <vt:lpstr>example</vt:lpstr>
      <vt:lpstr>Switch Statement: </vt:lpstr>
      <vt:lpstr>Points to be noted about switch statement</vt:lpstr>
      <vt:lpstr>The syntax to use the switch statement is given below.  </vt:lpstr>
      <vt:lpstr>Flow chart of switch case</vt:lpstr>
      <vt:lpstr>example</vt:lpstr>
      <vt:lpstr>Java Nested Switch Statement </vt:lpstr>
      <vt:lpstr>example</vt:lpstr>
      <vt:lpstr>Loops in Java </vt:lpstr>
      <vt:lpstr>Java Simple for Loop </vt:lpstr>
      <vt:lpstr>syntax</vt:lpstr>
      <vt:lpstr>Example of for loop</vt:lpstr>
      <vt:lpstr>Java Nested for Loop </vt:lpstr>
      <vt:lpstr>Java for-each Loop </vt:lpstr>
      <vt:lpstr>example</vt:lpstr>
      <vt:lpstr>Java While Loop </vt:lpstr>
      <vt:lpstr>The different parts of do-while loop:</vt:lpstr>
      <vt:lpstr>Flowchart of Java While Loop</vt:lpstr>
      <vt:lpstr>Example of while loop</vt:lpstr>
      <vt:lpstr>Java Infinitive While Loop </vt:lpstr>
      <vt:lpstr>Java do-while Loop </vt:lpstr>
      <vt:lpstr>The different parts of do-while loop:</vt:lpstr>
      <vt:lpstr>Flowchart of do-while loop:</vt:lpstr>
      <vt:lpstr>example</vt:lpstr>
      <vt:lpstr>Java Break Statement </vt:lpstr>
      <vt:lpstr>Flow chart</vt:lpstr>
      <vt:lpstr>Java Continue Statement </vt:lpstr>
      <vt:lpstr>Cont.</vt:lpstr>
      <vt:lpstr>Java return Keyword </vt:lpstr>
      <vt:lpstr>Java Arrays </vt:lpstr>
      <vt:lpstr>Advantage and disadvantage</vt:lpstr>
      <vt:lpstr>Types of Array in java </vt:lpstr>
      <vt:lpstr>example</vt:lpstr>
      <vt:lpstr>Declaration, Instantiation and Initialization of Java Array </vt:lpstr>
      <vt:lpstr>Multidimensional Array in Java </vt:lpstr>
      <vt:lpstr>Cont.</vt:lpstr>
      <vt:lpstr>Example of Multidimensional Java Array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and there OOPs concept</dc:title>
  <dc:creator>Dampy singh</dc:creator>
  <cp:lastModifiedBy>Dampy singh</cp:lastModifiedBy>
  <cp:revision>52</cp:revision>
  <dcterms:created xsi:type="dcterms:W3CDTF">2024-08-04T15:34:11Z</dcterms:created>
  <dcterms:modified xsi:type="dcterms:W3CDTF">2024-10-01T13:25:18Z</dcterms:modified>
</cp:coreProperties>
</file>