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305" r:id="rId2"/>
    <p:sldId id="256" r:id="rId3"/>
    <p:sldId id="257" r:id="rId4"/>
    <p:sldId id="267" r:id="rId5"/>
    <p:sldId id="258" r:id="rId6"/>
    <p:sldId id="268" r:id="rId7"/>
    <p:sldId id="266" r:id="rId8"/>
    <p:sldId id="265" r:id="rId9"/>
    <p:sldId id="264" r:id="rId10"/>
    <p:sldId id="263" r:id="rId11"/>
    <p:sldId id="262" r:id="rId12"/>
    <p:sldId id="261" r:id="rId13"/>
    <p:sldId id="260" r:id="rId14"/>
    <p:sldId id="288" r:id="rId15"/>
    <p:sldId id="259" r:id="rId16"/>
    <p:sldId id="276" r:id="rId17"/>
    <p:sldId id="277" r:id="rId18"/>
    <p:sldId id="275" r:id="rId19"/>
    <p:sldId id="274" r:id="rId20"/>
    <p:sldId id="284" r:id="rId21"/>
    <p:sldId id="287" r:id="rId22"/>
    <p:sldId id="286" r:id="rId23"/>
    <p:sldId id="285" r:id="rId24"/>
    <p:sldId id="289" r:id="rId25"/>
    <p:sldId id="273" r:id="rId26"/>
    <p:sldId id="271" r:id="rId27"/>
    <p:sldId id="270" r:id="rId28"/>
    <p:sldId id="269" r:id="rId29"/>
    <p:sldId id="278" r:id="rId30"/>
    <p:sldId id="283" r:id="rId31"/>
    <p:sldId id="290" r:id="rId32"/>
    <p:sldId id="291" r:id="rId33"/>
    <p:sldId id="292" r:id="rId34"/>
    <p:sldId id="282" r:id="rId35"/>
    <p:sldId id="281" r:id="rId36"/>
    <p:sldId id="280" r:id="rId37"/>
    <p:sldId id="279" r:id="rId38"/>
    <p:sldId id="293" r:id="rId39"/>
    <p:sldId id="294" r:id="rId40"/>
    <p:sldId id="299" r:id="rId41"/>
    <p:sldId id="298" r:id="rId42"/>
    <p:sldId id="297" r:id="rId43"/>
    <p:sldId id="296" r:id="rId44"/>
    <p:sldId id="304" r:id="rId45"/>
    <p:sldId id="295" r:id="rId46"/>
    <p:sldId id="303" r:id="rId47"/>
    <p:sldId id="302" r:id="rId48"/>
    <p:sldId id="301" r:id="rId49"/>
    <p:sldId id="300" r:id="rId50"/>
    <p:sldId id="315" r:id="rId51"/>
    <p:sldId id="316" r:id="rId52"/>
    <p:sldId id="314" r:id="rId53"/>
    <p:sldId id="313" r:id="rId54"/>
    <p:sldId id="312" r:id="rId55"/>
    <p:sldId id="317" r:id="rId56"/>
    <p:sldId id="333" r:id="rId57"/>
    <p:sldId id="332" r:id="rId58"/>
    <p:sldId id="331" r:id="rId59"/>
    <p:sldId id="330" r:id="rId60"/>
    <p:sldId id="329" r:id="rId61"/>
    <p:sldId id="328" r:id="rId62"/>
    <p:sldId id="327" r:id="rId63"/>
    <p:sldId id="326" r:id="rId64"/>
    <p:sldId id="325" r:id="rId65"/>
    <p:sldId id="324" r:id="rId66"/>
    <p:sldId id="358" r:id="rId67"/>
    <p:sldId id="361" r:id="rId68"/>
    <p:sldId id="360" r:id="rId69"/>
    <p:sldId id="359" r:id="rId70"/>
    <p:sldId id="357" r:id="rId71"/>
    <p:sldId id="355" r:id="rId72"/>
    <p:sldId id="310" r:id="rId73"/>
    <p:sldId id="309" r:id="rId74"/>
    <p:sldId id="308" r:id="rId75"/>
    <p:sldId id="334" r:id="rId76"/>
    <p:sldId id="335" r:id="rId77"/>
    <p:sldId id="345" r:id="rId78"/>
    <p:sldId id="344" r:id="rId79"/>
    <p:sldId id="343" r:id="rId80"/>
    <p:sldId id="342" r:id="rId81"/>
    <p:sldId id="341" r:id="rId82"/>
    <p:sldId id="348" r:id="rId83"/>
    <p:sldId id="354" r:id="rId84"/>
    <p:sldId id="353" r:id="rId85"/>
    <p:sldId id="340" r:id="rId86"/>
    <p:sldId id="339" r:id="rId87"/>
    <p:sldId id="338" r:id="rId88"/>
    <p:sldId id="337" r:id="rId89"/>
    <p:sldId id="336" r:id="rId90"/>
    <p:sldId id="347" r:id="rId91"/>
    <p:sldId id="351" r:id="rId92"/>
    <p:sldId id="350" r:id="rId93"/>
    <p:sldId id="349" r:id="rId94"/>
    <p:sldId id="346" r:id="rId9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EDED6D-52B4-42AA-BF91-CFC73C1004C7}" type="datetimeFigureOut">
              <a:rPr lang="en-US" smtClean="0"/>
              <a:t>11/18/2024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CD72214-B50E-418B-A27D-23782A75B17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0976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EDED6D-52B4-42AA-BF91-CFC73C1004C7}"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2214-B50E-418B-A27D-23782A75B17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1073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EDED6D-52B4-42AA-BF91-CFC73C1004C7}"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2214-B50E-418B-A27D-23782A75B17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4725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EDED6D-52B4-42AA-BF91-CFC73C1004C7}"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2214-B50E-418B-A27D-23782A75B17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7745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EDED6D-52B4-42AA-BF91-CFC73C1004C7}"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2214-B50E-418B-A27D-23782A75B17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5819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EDED6D-52B4-42AA-BF91-CFC73C1004C7}"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72214-B50E-418B-A27D-23782A75B17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7761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EDED6D-52B4-42AA-BF91-CFC73C1004C7}" type="datetimeFigureOut">
              <a:rPr lang="en-US" smtClean="0"/>
              <a:t>11/18/2024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D72214-B50E-418B-A27D-23782A75B17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9447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EDED6D-52B4-42AA-BF91-CFC73C1004C7}" type="datetimeFigureOut">
              <a:rPr lang="en-US" smtClean="0"/>
              <a:t>11/18/2024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D72214-B50E-418B-A27D-23782A75B17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8449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EDED6D-52B4-42AA-BF91-CFC73C1004C7}" type="datetimeFigureOut">
              <a:rPr lang="en-US" smtClean="0"/>
              <a:t>11/18/2024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D72214-B50E-418B-A27D-23782A75B171}" type="slidenum">
              <a:rPr lang="en-US" smtClean="0"/>
              <a:t>‹#›</a:t>
            </a:fld>
            <a:endParaRPr lang="en-US"/>
          </a:p>
        </p:txBody>
      </p:sp>
    </p:spTree>
    <p:extLst>
      <p:ext uri="{BB962C8B-B14F-4D97-AF65-F5344CB8AC3E}">
        <p14:creationId xmlns:p14="http://schemas.microsoft.com/office/powerpoint/2010/main" val="134400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EDED6D-52B4-42AA-BF91-CFC73C1004C7}"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72214-B50E-418B-A27D-23782A75B17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2088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8EDED6D-52B4-42AA-BF91-CFC73C1004C7}" type="datetimeFigureOut">
              <a:rPr lang="en-US" smtClean="0"/>
              <a:t>11/18/2024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CD72214-B50E-418B-A27D-23782A75B17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1420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8EDED6D-52B4-42AA-BF91-CFC73C1004C7}" type="datetimeFigureOut">
              <a:rPr lang="en-US" smtClean="0"/>
              <a:t>11/18/2024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CD72214-B50E-418B-A27D-23782A75B17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574109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2.png"/><Relationship Id="rId4" Type="http://schemas.openxmlformats.org/officeDocument/2006/relationships/hyperlink" Target="https://www.javatpoint.com/java-program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hyperlink" Target="https://www.javatpoint.com/java-data-types" TargetMode="Externa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hyperlink" Target="https://www.javatpoint.com/jvm-java-virtual-machine" TargetMode="Externa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method-overriding-in-java" TargetMode="Externa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hyperlink" Target="https://www.javatpoint.com/runtime-polymorphism-in-java"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8.xml.rels><?xml version="1.0" encoding="UTF-8" standalone="yes"?>
<Relationships xmlns="http://schemas.openxmlformats.org/package/2006/relationships"><Relationship Id="rId3" Type="http://schemas.openxmlformats.org/officeDocument/2006/relationships/hyperlink" Target="https://www.javatpoint.com/java-tutorial" TargetMode="Externa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hyperlink" Target="https://www.javatpoint.com/java-constructor" TargetMode="External"/><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5.xml.rels><?xml version="1.0" encoding="UTF-8" standalone="yes"?>
<Relationships xmlns="http://schemas.openxmlformats.org/package/2006/relationships"><Relationship Id="rId3" Type="http://schemas.openxmlformats.org/officeDocument/2006/relationships/hyperlink" Target="https://www.javatpoint.com/abstract-class-in-java" TargetMode="External"/><Relationship Id="rId2" Type="http://schemas.openxmlformats.org/officeDocument/2006/relationships/slideLayout" Target="../slideLayouts/slideLayout2.xml"/><Relationship Id="rId1" Type="http://schemas.openxmlformats.org/officeDocument/2006/relationships/tags" Target="../tags/tag55.xml"/><Relationship Id="rId5" Type="http://schemas.openxmlformats.org/officeDocument/2006/relationships/image" Target="../media/image2.png"/><Relationship Id="rId4" Type="http://schemas.openxmlformats.org/officeDocument/2006/relationships/hyperlink" Target="https://www.javatpoint.com/inheritance-in-java"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56.xml"/><Relationship Id="rId4" Type="http://schemas.openxmlformats.org/officeDocument/2006/relationships/image" Target="../media/image7.jpe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58.xml"/><Relationship Id="rId4" Type="http://schemas.openxmlformats.org/officeDocument/2006/relationships/image" Target="../media/image8.jpe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2.png"/><Relationship Id="rId4" Type="http://schemas.openxmlformats.org/officeDocument/2006/relationships/image" Target="../media/image4.jpe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60.xml"/><Relationship Id="rId4" Type="http://schemas.openxmlformats.org/officeDocument/2006/relationships/image" Target="../media/image9.jpe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62.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2" Type="http://schemas.openxmlformats.org/officeDocument/2006/relationships/slideLayout" Target="../slideLayouts/slideLayout2.xml"/><Relationship Id="rId1" Type="http://schemas.openxmlformats.org/officeDocument/2006/relationships/tags" Target="../tags/tag62.xml"/><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2.xml"/><Relationship Id="rId4" Type="http://schemas.openxmlformats.org/officeDocument/2006/relationships/image" Target="../media/image10.jpeg"/></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8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slideLayout" Target="../slideLayouts/slideLayout2.xml"/><Relationship Id="rId1" Type="http://schemas.openxmlformats.org/officeDocument/2006/relationships/tags" Target="../tags/tag86.xml"/><Relationship Id="rId4" Type="http://schemas.openxmlformats.org/officeDocument/2006/relationships/image" Target="../media/image2.png"/></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9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E3EEF-1CC7-01B0-402B-AF51403BB77A}"/>
              </a:ext>
            </a:extLst>
          </p:cNvPr>
          <p:cNvSpPr>
            <a:spLocks noGrp="1"/>
          </p:cNvSpPr>
          <p:nvPr>
            <p:ph type="ctrTitle"/>
          </p:nvPr>
        </p:nvSpPr>
        <p:spPr>
          <a:xfrm>
            <a:off x="4398380" y="497129"/>
            <a:ext cx="6177022" cy="1030528"/>
          </a:xfrm>
        </p:spPr>
        <p:txBody>
          <a:bodyPr/>
          <a:lstStyle/>
          <a:p>
            <a:r>
              <a:rPr lang="en-US" dirty="0"/>
              <a:t>Unit 2</a:t>
            </a:r>
          </a:p>
        </p:txBody>
      </p:sp>
      <p:sp>
        <p:nvSpPr>
          <p:cNvPr id="3" name="Subtitle 2">
            <a:extLst>
              <a:ext uri="{FF2B5EF4-FFF2-40B4-BE49-F238E27FC236}">
                <a16:creationId xmlns:a16="http://schemas.microsoft.com/office/drawing/2014/main" id="{78B96255-068E-D76B-202A-C74A91A22BDA}"/>
              </a:ext>
            </a:extLst>
          </p:cNvPr>
          <p:cNvSpPr>
            <a:spLocks noGrp="1"/>
          </p:cNvSpPr>
          <p:nvPr>
            <p:ph type="subTitle" idx="1"/>
          </p:nvPr>
        </p:nvSpPr>
        <p:spPr>
          <a:xfrm>
            <a:off x="2419109" y="2641338"/>
            <a:ext cx="7913226" cy="4453943"/>
          </a:xfrm>
        </p:spPr>
        <p:txBody>
          <a:bodyPr>
            <a:normAutofit/>
          </a:bodyPr>
          <a:lstStyle/>
          <a:p>
            <a:pPr algn="ctr"/>
            <a:r>
              <a:rPr lang="en-US" sz="3200" dirty="0" err="1"/>
              <a:t>nheritance</a:t>
            </a:r>
            <a:r>
              <a:rPr lang="en-US" sz="3200" dirty="0"/>
              <a:t>, Sub Classing, Package</a:t>
            </a:r>
          </a:p>
        </p:txBody>
      </p:sp>
      <p:pic>
        <p:nvPicPr>
          <p:cNvPr id="4" name="Picture 2" descr="C:\Users\parul\Desktop\Registered Logosd.png">
            <a:extLst>
              <a:ext uri="{FF2B5EF4-FFF2-40B4-BE49-F238E27FC236}">
                <a16:creationId xmlns:a16="http://schemas.microsoft.com/office/drawing/2014/main" id="{7D610C86-9260-EE11-4BAC-815CF702963D}"/>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384777" y="316495"/>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039978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BEE46-2717-CF01-5629-3F5EDACF8837}"/>
              </a:ext>
            </a:extLst>
          </p:cNvPr>
          <p:cNvSpPr>
            <a:spLocks noGrp="1"/>
          </p:cNvSpPr>
          <p:nvPr>
            <p:ph type="title"/>
          </p:nvPr>
        </p:nvSpPr>
        <p:spPr>
          <a:xfrm>
            <a:off x="1451579" y="816094"/>
            <a:ext cx="9603275" cy="1049235"/>
          </a:xfrm>
        </p:spPr>
        <p:txBody>
          <a:bodyPr>
            <a:normAutofit/>
          </a:bodyPr>
          <a:lstStyle/>
          <a:p>
            <a:r>
              <a:rPr lang="en-US" b="0" i="0" dirty="0">
                <a:solidFill>
                  <a:srgbClr val="1D1D27"/>
                </a:solidFill>
                <a:effectLst/>
                <a:latin typeface="montserrat" panose="00000500000000000000" pitchFamily="2" charset="0"/>
              </a:rPr>
              <a:t>Hierarchical Inheritance Example</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03379A7D-144A-BDDC-D05E-8C80E6EAB8DB}"/>
              </a:ext>
            </a:extLst>
          </p:cNvPr>
          <p:cNvSpPr>
            <a:spLocks noGrp="1"/>
          </p:cNvSpPr>
          <p:nvPr>
            <p:ph idx="1"/>
          </p:nvPr>
        </p:nvSpPr>
        <p:spPr>
          <a:xfrm>
            <a:off x="838200" y="1825625"/>
            <a:ext cx="4706073" cy="4351338"/>
          </a:xfrm>
        </p:spPr>
        <p:txBody>
          <a:bodyPr/>
          <a:lstStyle/>
          <a:p>
            <a:r>
              <a:rPr lang="en-US" b="0" i="0" dirty="0">
                <a:solidFill>
                  <a:srgbClr val="2B2A29"/>
                </a:solidFill>
                <a:effectLst/>
                <a:latin typeface="montserrat" panose="00000500000000000000" pitchFamily="2" charset="0"/>
              </a:rPr>
              <a:t>When two or more classes inherits a single class, it is known as </a:t>
            </a:r>
            <a:r>
              <a:rPr lang="en-US" b="0" i="1" dirty="0">
                <a:solidFill>
                  <a:srgbClr val="2B2A29"/>
                </a:solidFill>
                <a:effectLst/>
                <a:latin typeface="montserrat" panose="00000500000000000000" pitchFamily="2" charset="0"/>
              </a:rPr>
              <a:t>hierarchical inheritance</a:t>
            </a:r>
            <a:r>
              <a:rPr lang="en-US" b="0" i="0" dirty="0">
                <a:solidFill>
                  <a:srgbClr val="2B2A29"/>
                </a:solidFill>
                <a:effectLst/>
                <a:latin typeface="montserrat" panose="00000500000000000000" pitchFamily="2" charset="0"/>
              </a:rPr>
              <a:t>. </a:t>
            </a:r>
            <a:endParaRPr lang="en-US" dirty="0"/>
          </a:p>
        </p:txBody>
      </p:sp>
      <p:sp>
        <p:nvSpPr>
          <p:cNvPr id="5" name="TextBox 4">
            <a:extLst>
              <a:ext uri="{FF2B5EF4-FFF2-40B4-BE49-F238E27FC236}">
                <a16:creationId xmlns:a16="http://schemas.microsoft.com/office/drawing/2014/main" id="{DC09355B-C09A-9245-498A-D98E0DEE3AEF}"/>
              </a:ext>
            </a:extLst>
          </p:cNvPr>
          <p:cNvSpPr txBox="1"/>
          <p:nvPr/>
        </p:nvSpPr>
        <p:spPr>
          <a:xfrm>
            <a:off x="6096000" y="1505402"/>
            <a:ext cx="6094070" cy="4524315"/>
          </a:xfrm>
          <a:prstGeom prst="rect">
            <a:avLst/>
          </a:prstGeom>
          <a:noFill/>
        </p:spPr>
        <p:txBody>
          <a:bodyPr wrap="square">
            <a:spAutoFit/>
          </a:bodyPr>
          <a:lstStyle/>
          <a:p>
            <a:pPr algn="l"/>
            <a:r>
              <a:rPr lang="en-US" b="0" i="0" dirty="0">
                <a:effectLst/>
                <a:latin typeface="montserrat" panose="00000500000000000000" pitchFamily="2" charset="0"/>
              </a:rPr>
              <a:t>class Animal{  </a:t>
            </a:r>
          </a:p>
          <a:p>
            <a:pPr algn="l"/>
            <a:r>
              <a:rPr lang="en-US" b="1" i="0" dirty="0">
                <a:effectLst/>
                <a:latin typeface="montserrat" panose="00000500000000000000" pitchFamily="2" charset="0"/>
              </a:rPr>
              <a:t>void</a:t>
            </a:r>
            <a:r>
              <a:rPr lang="en-US" b="0" i="0" dirty="0">
                <a:effectLst/>
                <a:latin typeface="montserrat" panose="00000500000000000000" pitchFamily="2" charset="0"/>
              </a:rPr>
              <a:t> eat(){</a:t>
            </a:r>
            <a:r>
              <a:rPr lang="en-US" b="0" i="0" dirty="0" err="1">
                <a:effectLst/>
                <a:latin typeface="montserrat" panose="00000500000000000000" pitchFamily="2" charset="0"/>
              </a:rPr>
              <a:t>System.out.println</a:t>
            </a:r>
            <a:r>
              <a:rPr lang="en-US" b="0" i="0" dirty="0">
                <a:effectLst/>
                <a:latin typeface="montserrat" panose="00000500000000000000" pitchFamily="2" charset="0"/>
              </a:rPr>
              <a:t>("eating...");}  </a:t>
            </a:r>
          </a:p>
          <a:p>
            <a:pPr algn="l"/>
            <a:r>
              <a:rPr lang="en-US" b="0" i="0" dirty="0">
                <a:effectLst/>
                <a:latin typeface="montserrat" panose="00000500000000000000" pitchFamily="2" charset="0"/>
              </a:rPr>
              <a:t>}  </a:t>
            </a:r>
          </a:p>
          <a:p>
            <a:pPr algn="l"/>
            <a:r>
              <a:rPr lang="en-US" b="1" i="0" dirty="0">
                <a:effectLst/>
                <a:latin typeface="montserrat" panose="00000500000000000000" pitchFamily="2" charset="0"/>
              </a:rPr>
              <a:t>class</a:t>
            </a:r>
            <a:r>
              <a:rPr lang="en-US" b="0" i="0" dirty="0">
                <a:effectLst/>
                <a:latin typeface="montserrat" panose="00000500000000000000" pitchFamily="2" charset="0"/>
              </a:rPr>
              <a:t> Dog </a:t>
            </a:r>
            <a:r>
              <a:rPr lang="en-US" b="1" i="0" dirty="0">
                <a:effectLst/>
                <a:latin typeface="montserrat" panose="00000500000000000000" pitchFamily="2" charset="0"/>
              </a:rPr>
              <a:t>extends</a:t>
            </a:r>
            <a:r>
              <a:rPr lang="en-US" b="0" i="0" dirty="0">
                <a:effectLst/>
                <a:latin typeface="montserrat" panose="00000500000000000000" pitchFamily="2" charset="0"/>
              </a:rPr>
              <a:t> Animal{  </a:t>
            </a:r>
          </a:p>
          <a:p>
            <a:pPr algn="l"/>
            <a:r>
              <a:rPr lang="en-US" b="1" i="0" dirty="0">
                <a:effectLst/>
                <a:latin typeface="montserrat" panose="00000500000000000000" pitchFamily="2" charset="0"/>
              </a:rPr>
              <a:t>void</a:t>
            </a:r>
            <a:r>
              <a:rPr lang="en-US" b="0" i="0" dirty="0">
                <a:effectLst/>
                <a:latin typeface="montserrat" panose="00000500000000000000" pitchFamily="2" charset="0"/>
              </a:rPr>
              <a:t> bark(){</a:t>
            </a:r>
            <a:r>
              <a:rPr lang="en-US" b="0" i="0" dirty="0" err="1">
                <a:effectLst/>
                <a:latin typeface="montserrat" panose="00000500000000000000" pitchFamily="2" charset="0"/>
              </a:rPr>
              <a:t>System.out.println</a:t>
            </a:r>
            <a:r>
              <a:rPr lang="en-US" b="0" i="0" dirty="0">
                <a:effectLst/>
                <a:latin typeface="montserrat" panose="00000500000000000000" pitchFamily="2" charset="0"/>
              </a:rPr>
              <a:t>("barking...");}  </a:t>
            </a:r>
          </a:p>
          <a:p>
            <a:pPr algn="l"/>
            <a:r>
              <a:rPr lang="en-US" b="0" i="0" dirty="0">
                <a:effectLst/>
                <a:latin typeface="montserrat" panose="00000500000000000000" pitchFamily="2" charset="0"/>
              </a:rPr>
              <a:t>}  </a:t>
            </a:r>
          </a:p>
          <a:p>
            <a:pPr algn="l"/>
            <a:r>
              <a:rPr lang="en-US" b="1" i="0" dirty="0">
                <a:effectLst/>
                <a:latin typeface="montserrat" panose="00000500000000000000" pitchFamily="2" charset="0"/>
              </a:rPr>
              <a:t>class</a:t>
            </a:r>
            <a:r>
              <a:rPr lang="en-US" b="0" i="0" dirty="0">
                <a:effectLst/>
                <a:latin typeface="montserrat" panose="00000500000000000000" pitchFamily="2" charset="0"/>
              </a:rPr>
              <a:t> Cat </a:t>
            </a:r>
            <a:r>
              <a:rPr lang="en-US" b="1" i="0" dirty="0">
                <a:effectLst/>
                <a:latin typeface="montserrat" panose="00000500000000000000" pitchFamily="2" charset="0"/>
              </a:rPr>
              <a:t>extends</a:t>
            </a:r>
            <a:r>
              <a:rPr lang="en-US" b="0" i="0" dirty="0">
                <a:effectLst/>
                <a:latin typeface="montserrat" panose="00000500000000000000" pitchFamily="2" charset="0"/>
              </a:rPr>
              <a:t> Animal{  </a:t>
            </a:r>
          </a:p>
          <a:p>
            <a:pPr algn="l"/>
            <a:r>
              <a:rPr lang="en-US" b="1" i="0" dirty="0">
                <a:effectLst/>
                <a:latin typeface="montserrat" panose="00000500000000000000" pitchFamily="2" charset="0"/>
              </a:rPr>
              <a:t>void</a:t>
            </a:r>
            <a:r>
              <a:rPr lang="en-US" b="0" i="0" dirty="0">
                <a:effectLst/>
                <a:latin typeface="montserrat" panose="00000500000000000000" pitchFamily="2" charset="0"/>
              </a:rPr>
              <a:t> meow(){</a:t>
            </a:r>
            <a:r>
              <a:rPr lang="en-US" b="0" i="0" dirty="0" err="1">
                <a:effectLst/>
                <a:latin typeface="montserrat" panose="00000500000000000000" pitchFamily="2" charset="0"/>
              </a:rPr>
              <a:t>System.out.println</a:t>
            </a:r>
            <a:r>
              <a:rPr lang="en-US" b="0" i="0" dirty="0">
                <a:effectLst/>
                <a:latin typeface="montserrat" panose="00000500000000000000" pitchFamily="2" charset="0"/>
              </a:rPr>
              <a:t>("meowing...");}  </a:t>
            </a:r>
          </a:p>
          <a:p>
            <a:pPr algn="l"/>
            <a:r>
              <a:rPr lang="en-US" b="0" i="0" dirty="0">
                <a:effectLst/>
                <a:latin typeface="montserrat" panose="00000500000000000000" pitchFamily="2" charset="0"/>
              </a:rPr>
              <a:t>}  </a:t>
            </a:r>
          </a:p>
          <a:p>
            <a:pPr algn="l"/>
            <a:r>
              <a:rPr lang="en-US" b="1" i="0" dirty="0">
                <a:effectLst/>
                <a:latin typeface="montserrat" panose="00000500000000000000" pitchFamily="2" charset="0"/>
              </a:rPr>
              <a:t>class</a:t>
            </a:r>
            <a:r>
              <a:rPr lang="en-US" b="0" i="0" dirty="0">
                <a:effectLst/>
                <a:latin typeface="montserrat" panose="00000500000000000000" pitchFamily="2" charset="0"/>
              </a:rPr>
              <a:t> TestInheritance3{  </a:t>
            </a:r>
          </a:p>
          <a:p>
            <a:pPr algn="l"/>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main(String </a:t>
            </a:r>
            <a:r>
              <a:rPr lang="en-US" b="0" i="0" dirty="0" err="1">
                <a:effectLst/>
                <a:latin typeface="montserrat" panose="00000500000000000000" pitchFamily="2" charset="0"/>
              </a:rPr>
              <a:t>args</a:t>
            </a:r>
            <a:r>
              <a:rPr lang="en-US" b="0" i="0" dirty="0">
                <a:effectLst/>
                <a:latin typeface="montserrat" panose="00000500000000000000" pitchFamily="2" charset="0"/>
              </a:rPr>
              <a:t>[]){  </a:t>
            </a:r>
          </a:p>
          <a:p>
            <a:pPr algn="l"/>
            <a:r>
              <a:rPr lang="en-US" b="0" i="0" dirty="0">
                <a:effectLst/>
                <a:latin typeface="montserrat" panose="00000500000000000000" pitchFamily="2" charset="0"/>
              </a:rPr>
              <a:t>Cat c=</a:t>
            </a:r>
            <a:r>
              <a:rPr lang="en-US" b="1" i="0" dirty="0">
                <a:effectLst/>
                <a:latin typeface="montserrat" panose="00000500000000000000" pitchFamily="2" charset="0"/>
              </a:rPr>
              <a:t>new</a:t>
            </a:r>
            <a:r>
              <a:rPr lang="en-US" b="0" i="0" dirty="0">
                <a:effectLst/>
                <a:latin typeface="montserrat" panose="00000500000000000000" pitchFamily="2" charset="0"/>
              </a:rPr>
              <a:t> Cat();  </a:t>
            </a:r>
          </a:p>
          <a:p>
            <a:pPr algn="l"/>
            <a:r>
              <a:rPr lang="en-US" b="0" i="0" dirty="0" err="1">
                <a:effectLst/>
                <a:latin typeface="montserrat" panose="00000500000000000000" pitchFamily="2" charset="0"/>
              </a:rPr>
              <a:t>c.meow</a:t>
            </a:r>
            <a:r>
              <a:rPr lang="en-US" b="0" i="0" dirty="0">
                <a:effectLst/>
                <a:latin typeface="montserrat" panose="00000500000000000000" pitchFamily="2" charset="0"/>
              </a:rPr>
              <a:t>();  </a:t>
            </a:r>
          </a:p>
          <a:p>
            <a:pPr algn="l"/>
            <a:r>
              <a:rPr lang="en-US" b="0" i="0" dirty="0" err="1">
                <a:effectLst/>
                <a:latin typeface="montserrat" panose="00000500000000000000" pitchFamily="2" charset="0"/>
              </a:rPr>
              <a:t>c.eat</a:t>
            </a:r>
            <a:r>
              <a:rPr lang="en-US" b="0" i="0" dirty="0">
                <a:effectLst/>
                <a:latin typeface="montserrat" panose="00000500000000000000" pitchFamily="2" charset="0"/>
              </a:rPr>
              <a:t>();  </a:t>
            </a:r>
          </a:p>
          <a:p>
            <a:pPr algn="l"/>
            <a:r>
              <a:rPr lang="en-US" b="0" i="0" dirty="0">
                <a:effectLst/>
                <a:latin typeface="montserrat" panose="00000500000000000000" pitchFamily="2" charset="0"/>
              </a:rPr>
              <a:t>//</a:t>
            </a:r>
            <a:r>
              <a:rPr lang="en-US" b="0" i="0" dirty="0" err="1">
                <a:effectLst/>
                <a:latin typeface="montserrat" panose="00000500000000000000" pitchFamily="2" charset="0"/>
              </a:rPr>
              <a:t>c.bark</a:t>
            </a:r>
            <a:r>
              <a:rPr lang="en-US" b="0" i="0" dirty="0">
                <a:effectLst/>
                <a:latin typeface="montserrat" panose="00000500000000000000" pitchFamily="2" charset="0"/>
              </a:rPr>
              <a:t>();//</a:t>
            </a:r>
            <a:r>
              <a:rPr lang="en-US" b="0" i="0" dirty="0" err="1">
                <a:effectLst/>
                <a:latin typeface="montserrat" panose="00000500000000000000" pitchFamily="2" charset="0"/>
              </a:rPr>
              <a:t>C.T.Error</a:t>
            </a:r>
            <a:r>
              <a:rPr lang="en-US" b="0" i="0" dirty="0">
                <a:effectLst/>
                <a:latin typeface="montserrat" panose="00000500000000000000" pitchFamily="2" charset="0"/>
              </a:rPr>
              <a:t>  </a:t>
            </a:r>
          </a:p>
          <a:p>
            <a:pPr algn="l"/>
            <a:r>
              <a:rPr lang="en-US" b="0" i="0" dirty="0">
                <a:effectLst/>
                <a:latin typeface="montserrat" panose="00000500000000000000" pitchFamily="2" charset="0"/>
              </a:rPr>
              <a:t>}}  </a:t>
            </a:r>
          </a:p>
        </p:txBody>
      </p:sp>
      <p:sp>
        <p:nvSpPr>
          <p:cNvPr id="7" name="TextBox 6">
            <a:extLst>
              <a:ext uri="{FF2B5EF4-FFF2-40B4-BE49-F238E27FC236}">
                <a16:creationId xmlns:a16="http://schemas.microsoft.com/office/drawing/2014/main" id="{A750F8B2-7F1C-5A54-9FA0-417F09E3E597}"/>
              </a:ext>
            </a:extLst>
          </p:cNvPr>
          <p:cNvSpPr txBox="1"/>
          <p:nvPr/>
        </p:nvSpPr>
        <p:spPr>
          <a:xfrm>
            <a:off x="924048" y="6211669"/>
            <a:ext cx="6094070" cy="646331"/>
          </a:xfrm>
          <a:prstGeom prst="rect">
            <a:avLst/>
          </a:prstGeom>
          <a:noFill/>
        </p:spPr>
        <p:txBody>
          <a:bodyPr wrap="square">
            <a:spAutoFit/>
          </a:bodyPr>
          <a:lstStyle/>
          <a:p>
            <a:pPr algn="l"/>
            <a:r>
              <a:rPr lang="en-US" b="1" i="0" dirty="0">
                <a:solidFill>
                  <a:srgbClr val="1D1D27"/>
                </a:solidFill>
                <a:effectLst/>
                <a:latin typeface="montserrat" panose="00000500000000000000" pitchFamily="2" charset="0"/>
              </a:rPr>
              <a:t>Q) Why multiple inheritance is not supported in java?</a:t>
            </a:r>
          </a:p>
        </p:txBody>
      </p:sp>
      <p:pic>
        <p:nvPicPr>
          <p:cNvPr id="4" name="Picture 2" descr="C:\Users\parul\Desktop\Registered Logosd.png">
            <a:extLst>
              <a:ext uri="{FF2B5EF4-FFF2-40B4-BE49-F238E27FC236}">
                <a16:creationId xmlns:a16="http://schemas.microsoft.com/office/drawing/2014/main" id="{023B7194-0384-FB1A-E100-6630BF5930B7}"/>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701152" y="217074"/>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163864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DBEB4-F60E-C4AD-1FFF-411F8B0DC3DF}"/>
              </a:ext>
            </a:extLst>
          </p:cNvPr>
          <p:cNvSpPr>
            <a:spLocks noGrp="1"/>
          </p:cNvSpPr>
          <p:nvPr>
            <p:ph type="title"/>
          </p:nvPr>
        </p:nvSpPr>
        <p:spPr>
          <a:xfrm>
            <a:off x="386787" y="932075"/>
            <a:ext cx="10515600" cy="831869"/>
          </a:xfrm>
        </p:spPr>
        <p:txBody>
          <a:bodyPr>
            <a:normAutofit fontScale="90000"/>
          </a:bodyPr>
          <a:lstStyle/>
          <a:p>
            <a:r>
              <a:rPr lang="en-US" sz="3100" b="0" i="0" dirty="0">
                <a:solidFill>
                  <a:srgbClr val="1D1D27"/>
                </a:solidFill>
                <a:effectLst/>
                <a:latin typeface="montserrat" panose="00000500000000000000" pitchFamily="2" charset="0"/>
              </a:rPr>
              <a:t>Q) Why multiple inheritance is not supported in java?</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93BF5569-BBAD-CF28-5AA5-231A71CB98E8}"/>
              </a:ext>
            </a:extLst>
          </p:cNvPr>
          <p:cNvSpPr>
            <a:spLocks noGrp="1"/>
          </p:cNvSpPr>
          <p:nvPr>
            <p:ph idx="1"/>
          </p:nvPr>
        </p:nvSpPr>
        <p:spPr>
          <a:xfrm>
            <a:off x="275864" y="1837200"/>
            <a:ext cx="4983866" cy="4351338"/>
          </a:xfrm>
        </p:spPr>
        <p:txBody>
          <a:bodyPr>
            <a:normAutofit/>
          </a:bodyPr>
          <a:lstStyle/>
          <a:p>
            <a:pPr marL="0" indent="0">
              <a:buNone/>
            </a:pPr>
            <a:r>
              <a:rPr lang="en-US" sz="1800" dirty="0"/>
              <a:t>Answer</a:t>
            </a:r>
          </a:p>
          <a:p>
            <a:r>
              <a:rPr lang="en-US" sz="1800" b="0" i="0" dirty="0">
                <a:solidFill>
                  <a:srgbClr val="2B2A29"/>
                </a:solidFill>
                <a:effectLst/>
                <a:latin typeface="Arial" panose="020B0604020202020204" pitchFamily="34" charset="0"/>
                <a:cs typeface="Arial" panose="020B0604020202020204" pitchFamily="34" charset="0"/>
              </a:rPr>
              <a:t>To reduce the complexity and simplify the language, multiple inheritance is not supported in java.</a:t>
            </a:r>
          </a:p>
          <a:p>
            <a:r>
              <a:rPr lang="en-US" sz="1800" b="0" i="0" dirty="0">
                <a:solidFill>
                  <a:srgbClr val="2B2A29"/>
                </a:solidFill>
                <a:effectLst/>
                <a:latin typeface="Arial" panose="020B0604020202020204" pitchFamily="34" charset="0"/>
                <a:cs typeface="Arial" panose="020B0604020202020204" pitchFamily="34" charset="0"/>
              </a:rPr>
              <a:t>Since compile-time errors are better than runtime errors, Java renders compile-time error if you inherit 2 classes. So whether you have same method</a:t>
            </a:r>
            <a:endParaRPr lang="en-US" sz="18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4750EA0-8969-964D-7B0E-E269D852ADDD}"/>
              </a:ext>
            </a:extLst>
          </p:cNvPr>
          <p:cNvSpPr txBox="1"/>
          <p:nvPr/>
        </p:nvSpPr>
        <p:spPr>
          <a:xfrm>
            <a:off x="5259730" y="1690688"/>
            <a:ext cx="6985321" cy="3970318"/>
          </a:xfrm>
          <a:prstGeom prst="rect">
            <a:avLst/>
          </a:prstGeom>
          <a:noFill/>
        </p:spPr>
        <p:txBody>
          <a:bodyPr wrap="square">
            <a:spAutoFit/>
          </a:bodyPr>
          <a:lstStyle/>
          <a:p>
            <a:pPr algn="l"/>
            <a:r>
              <a:rPr lang="en-US" b="0" i="0" dirty="0">
                <a:effectLst/>
                <a:latin typeface="montserrat" panose="00000500000000000000" pitchFamily="2" charset="0"/>
              </a:rPr>
              <a:t>class A{  </a:t>
            </a:r>
          </a:p>
          <a:p>
            <a:pPr algn="l"/>
            <a:r>
              <a:rPr lang="en-US" b="1" i="0" dirty="0">
                <a:effectLst/>
                <a:latin typeface="montserrat" panose="00000500000000000000" pitchFamily="2" charset="0"/>
              </a:rPr>
              <a:t>void</a:t>
            </a:r>
            <a:r>
              <a:rPr lang="en-US" b="0" i="0" dirty="0">
                <a:effectLst/>
                <a:latin typeface="montserrat" panose="00000500000000000000" pitchFamily="2" charset="0"/>
              </a:rPr>
              <a:t> msg(){</a:t>
            </a:r>
            <a:r>
              <a:rPr lang="en-US" b="0" i="0" dirty="0" err="1">
                <a:effectLst/>
                <a:latin typeface="montserrat" panose="00000500000000000000" pitchFamily="2" charset="0"/>
              </a:rPr>
              <a:t>System.out.println</a:t>
            </a:r>
            <a:r>
              <a:rPr lang="en-US" b="0" i="0" dirty="0">
                <a:effectLst/>
                <a:latin typeface="montserrat" panose="00000500000000000000" pitchFamily="2" charset="0"/>
              </a:rPr>
              <a:t>("Hello");}  </a:t>
            </a:r>
          </a:p>
          <a:p>
            <a:pPr algn="l"/>
            <a:r>
              <a:rPr lang="en-US" b="0" i="0" dirty="0">
                <a:effectLst/>
                <a:latin typeface="montserrat" panose="00000500000000000000" pitchFamily="2" charset="0"/>
              </a:rPr>
              <a:t>}  </a:t>
            </a:r>
          </a:p>
          <a:p>
            <a:pPr algn="l"/>
            <a:r>
              <a:rPr lang="en-US" b="1" i="0" dirty="0">
                <a:effectLst/>
                <a:latin typeface="montserrat" panose="00000500000000000000" pitchFamily="2" charset="0"/>
              </a:rPr>
              <a:t>class</a:t>
            </a:r>
            <a:r>
              <a:rPr lang="en-US" b="0" i="0" dirty="0">
                <a:effectLst/>
                <a:latin typeface="montserrat" panose="00000500000000000000" pitchFamily="2" charset="0"/>
              </a:rPr>
              <a:t> B{  </a:t>
            </a:r>
          </a:p>
          <a:p>
            <a:pPr algn="l"/>
            <a:r>
              <a:rPr lang="en-US" b="1" i="0" dirty="0">
                <a:effectLst/>
                <a:latin typeface="montserrat" panose="00000500000000000000" pitchFamily="2" charset="0"/>
              </a:rPr>
              <a:t>void</a:t>
            </a:r>
            <a:r>
              <a:rPr lang="en-US" b="0" i="0" dirty="0">
                <a:effectLst/>
                <a:latin typeface="montserrat" panose="00000500000000000000" pitchFamily="2" charset="0"/>
              </a:rPr>
              <a:t> msg(){</a:t>
            </a:r>
            <a:r>
              <a:rPr lang="en-US" b="0" i="0" dirty="0" err="1">
                <a:effectLst/>
                <a:latin typeface="montserrat" panose="00000500000000000000" pitchFamily="2" charset="0"/>
              </a:rPr>
              <a:t>System.out.println</a:t>
            </a:r>
            <a:r>
              <a:rPr lang="en-US" b="0" i="0" dirty="0">
                <a:effectLst/>
                <a:latin typeface="montserrat" panose="00000500000000000000" pitchFamily="2" charset="0"/>
              </a:rPr>
              <a:t>("Welcome");}  </a:t>
            </a:r>
          </a:p>
          <a:p>
            <a:pPr algn="l"/>
            <a:r>
              <a:rPr lang="en-US" b="0" i="0" dirty="0">
                <a:effectLst/>
                <a:latin typeface="montserrat" panose="00000500000000000000" pitchFamily="2" charset="0"/>
              </a:rPr>
              <a:t>}  </a:t>
            </a:r>
          </a:p>
          <a:p>
            <a:pPr algn="l"/>
            <a:r>
              <a:rPr lang="en-US" b="1" i="0" dirty="0">
                <a:effectLst/>
                <a:latin typeface="montserrat" panose="00000500000000000000" pitchFamily="2" charset="0"/>
              </a:rPr>
              <a:t>class</a:t>
            </a:r>
            <a:r>
              <a:rPr lang="en-US" b="0" i="0" dirty="0">
                <a:effectLst/>
                <a:latin typeface="montserrat" panose="00000500000000000000" pitchFamily="2" charset="0"/>
              </a:rPr>
              <a:t> C </a:t>
            </a:r>
            <a:r>
              <a:rPr lang="en-US" b="1" i="0" dirty="0">
                <a:effectLst/>
                <a:latin typeface="montserrat" panose="00000500000000000000" pitchFamily="2" charset="0"/>
              </a:rPr>
              <a:t>extends</a:t>
            </a:r>
            <a:r>
              <a:rPr lang="en-US" b="0" i="0" dirty="0">
                <a:effectLst/>
                <a:latin typeface="montserrat" panose="00000500000000000000" pitchFamily="2" charset="0"/>
              </a:rPr>
              <a:t> A,B{//suppose if it were  </a:t>
            </a:r>
          </a:p>
          <a:p>
            <a:pPr algn="l"/>
            <a:r>
              <a:rPr lang="en-US" b="0" i="0" dirty="0">
                <a:effectLst/>
                <a:latin typeface="montserrat" panose="00000500000000000000" pitchFamily="2" charset="0"/>
              </a:rPr>
              <a:t>   </a:t>
            </a:r>
          </a:p>
          <a:p>
            <a:pPr algn="l"/>
            <a:r>
              <a:rPr lang="en-US" b="0" i="0" dirty="0">
                <a:effectLst/>
                <a:latin typeface="montserrat" panose="00000500000000000000" pitchFamily="2" charset="0"/>
              </a:rPr>
              <a:t> </a:t>
            </a:r>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main(String </a:t>
            </a:r>
            <a:r>
              <a:rPr lang="en-US" b="0" i="0" dirty="0" err="1">
                <a:effectLst/>
                <a:latin typeface="montserrat" panose="00000500000000000000" pitchFamily="2" charset="0"/>
              </a:rPr>
              <a:t>args</a:t>
            </a:r>
            <a:r>
              <a:rPr lang="en-US" b="0" i="0" dirty="0">
                <a:effectLst/>
                <a:latin typeface="montserrat" panose="00000500000000000000" pitchFamily="2" charset="0"/>
              </a:rPr>
              <a:t>[]){  </a:t>
            </a:r>
          </a:p>
          <a:p>
            <a:pPr algn="l"/>
            <a:r>
              <a:rPr lang="en-US" b="0" i="0" dirty="0">
                <a:effectLst/>
                <a:latin typeface="montserrat" panose="00000500000000000000" pitchFamily="2" charset="0"/>
              </a:rPr>
              <a:t>   C obj=</a:t>
            </a:r>
            <a:r>
              <a:rPr lang="en-US" b="1" i="0" dirty="0">
                <a:effectLst/>
                <a:latin typeface="montserrat" panose="00000500000000000000" pitchFamily="2" charset="0"/>
              </a:rPr>
              <a:t>new</a:t>
            </a:r>
            <a:r>
              <a:rPr lang="en-US" b="0" i="0" dirty="0">
                <a:effectLst/>
                <a:latin typeface="montserrat" panose="00000500000000000000" pitchFamily="2" charset="0"/>
              </a:rPr>
              <a:t> C();  </a:t>
            </a:r>
          </a:p>
          <a:p>
            <a:pPr algn="l"/>
            <a:r>
              <a:rPr lang="en-US" b="0" i="0" dirty="0">
                <a:effectLst/>
                <a:latin typeface="montserrat" panose="00000500000000000000" pitchFamily="2" charset="0"/>
              </a:rPr>
              <a:t>   obj.msg();//Now which msg() method would be invoked?  </a:t>
            </a:r>
          </a:p>
          <a:p>
            <a:pPr algn="l"/>
            <a:r>
              <a:rPr lang="en-US" b="0" i="0" dirty="0">
                <a:effectLst/>
                <a:latin typeface="montserrat" panose="00000500000000000000" pitchFamily="2" charset="0"/>
              </a:rPr>
              <a:t>}  </a:t>
            </a:r>
          </a:p>
          <a:p>
            <a:pPr algn="l"/>
            <a:r>
              <a:rPr lang="en-US" b="0" i="0" dirty="0">
                <a:effectLst/>
                <a:latin typeface="montserrat" panose="00000500000000000000" pitchFamily="2" charset="0"/>
              </a:rPr>
              <a:t>} </a:t>
            </a:r>
            <a:r>
              <a:rPr lang="en-US" b="0" i="0" dirty="0">
                <a:solidFill>
                  <a:srgbClr val="2B2A29"/>
                </a:solidFill>
                <a:effectLst/>
                <a:latin typeface="montserrat" panose="00000500000000000000" pitchFamily="2" charset="0"/>
              </a:rPr>
              <a:t> </a:t>
            </a:r>
          </a:p>
        </p:txBody>
      </p:sp>
      <p:pic>
        <p:nvPicPr>
          <p:cNvPr id="4" name="Picture 2" descr="C:\Users\parul\Desktop\Registered Logosd.png">
            <a:extLst>
              <a:ext uri="{FF2B5EF4-FFF2-40B4-BE49-F238E27FC236}">
                <a16:creationId xmlns:a16="http://schemas.microsoft.com/office/drawing/2014/main" id="{3EA0337A-5A3A-F8A7-8040-F91736683E7C}"/>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96980" y="220887"/>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533776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2F41B-FFDF-66B3-11B4-FC2B7151BDA0}"/>
              </a:ext>
            </a:extLst>
          </p:cNvPr>
          <p:cNvSpPr>
            <a:spLocks noGrp="1"/>
          </p:cNvSpPr>
          <p:nvPr>
            <p:ph type="title"/>
          </p:nvPr>
        </p:nvSpPr>
        <p:spPr>
          <a:xfrm>
            <a:off x="838200" y="365125"/>
            <a:ext cx="10515600" cy="827067"/>
          </a:xfrm>
        </p:spPr>
        <p:txBody>
          <a:bodyPr>
            <a:normAutofit/>
          </a:bodyPr>
          <a:lstStyle/>
          <a:p>
            <a:r>
              <a:rPr lang="en-US" sz="3200" dirty="0"/>
              <a:t>Hybrid inheritance</a:t>
            </a:r>
          </a:p>
        </p:txBody>
      </p:sp>
      <p:sp>
        <p:nvSpPr>
          <p:cNvPr id="3" name="Content Placeholder 2">
            <a:extLst>
              <a:ext uri="{FF2B5EF4-FFF2-40B4-BE49-F238E27FC236}">
                <a16:creationId xmlns:a16="http://schemas.microsoft.com/office/drawing/2014/main" id="{1A3F57B7-53FA-DEE9-417D-92778FF1568D}"/>
              </a:ext>
            </a:extLst>
          </p:cNvPr>
          <p:cNvSpPr>
            <a:spLocks noGrp="1"/>
          </p:cNvSpPr>
          <p:nvPr>
            <p:ph idx="1"/>
          </p:nvPr>
        </p:nvSpPr>
        <p:spPr>
          <a:xfrm>
            <a:off x="838200" y="1412111"/>
            <a:ext cx="10238771" cy="4764852"/>
          </a:xfrm>
        </p:spPr>
        <p:txBody>
          <a:bodyPr/>
          <a:lstStyle/>
          <a:p>
            <a:r>
              <a:rPr lang="en-US" sz="2400" dirty="0"/>
              <a:t>Hybrid inheritance refers to a combination of two or more types of inheritance (single, multiple, hierarchical, or multilevel).</a:t>
            </a:r>
          </a:p>
          <a:p>
            <a:r>
              <a:rPr lang="en-US" sz="2400" dirty="0"/>
              <a:t> However, Java does not support multiple inheritance through classes directly to avoid the </a:t>
            </a:r>
            <a:r>
              <a:rPr lang="en-US" sz="2400" b="1" dirty="0"/>
              <a:t>Diamond Problem</a:t>
            </a:r>
            <a:r>
              <a:rPr lang="en-US" sz="2400" dirty="0"/>
              <a:t>, which occurs when two parent classes have the same method, and a child class inherits from both. This can cause ambiguity in which method to call.</a:t>
            </a:r>
          </a:p>
          <a:p>
            <a:r>
              <a:rPr lang="en-US" sz="2400" dirty="0"/>
              <a:t>To achieve hybrid inheritance in Java, you can use </a:t>
            </a:r>
            <a:r>
              <a:rPr lang="en-US" sz="2400" b="1" dirty="0"/>
              <a:t>interfaces</a:t>
            </a:r>
            <a:r>
              <a:rPr lang="en-US" sz="2400" dirty="0"/>
              <a:t>. Interfaces allow multiple inheritance of behavior, meaning a class can implement multiple interfaces and combine them with other types of inheritance.</a:t>
            </a:r>
          </a:p>
          <a:p>
            <a:endParaRPr lang="en-US" sz="1800" dirty="0"/>
          </a:p>
          <a:p>
            <a:endParaRPr lang="en-US" dirty="0"/>
          </a:p>
        </p:txBody>
      </p:sp>
      <p:pic>
        <p:nvPicPr>
          <p:cNvPr id="4" name="Picture 2" descr="C:\Users\parul\Desktop\Registered Logosd.png">
            <a:extLst>
              <a:ext uri="{FF2B5EF4-FFF2-40B4-BE49-F238E27FC236}">
                <a16:creationId xmlns:a16="http://schemas.microsoft.com/office/drawing/2014/main" id="{C0998626-BFDF-0A81-CD97-A7960BFC536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666428" y="150008"/>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799937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EFDA-8F60-60D1-5EBD-930766A653DD}"/>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B82AA31C-660F-84A8-8AD3-090EDF1C743D}"/>
              </a:ext>
            </a:extLst>
          </p:cNvPr>
          <p:cNvSpPr>
            <a:spLocks noGrp="1"/>
          </p:cNvSpPr>
          <p:nvPr>
            <p:ph idx="1"/>
          </p:nvPr>
        </p:nvSpPr>
        <p:spPr>
          <a:xfrm>
            <a:off x="528451" y="1727676"/>
            <a:ext cx="4446319" cy="5130324"/>
          </a:xfrm>
        </p:spPr>
        <p:txBody>
          <a:bodyPr>
            <a:normAutofit fontScale="25000" lnSpcReduction="20000"/>
          </a:bodyPr>
          <a:lstStyle/>
          <a:p>
            <a:r>
              <a:rPr lang="en-US" sz="7200" dirty="0"/>
              <a:t>// Interface 1</a:t>
            </a:r>
          </a:p>
          <a:p>
            <a:r>
              <a:rPr lang="en-US" sz="7200" dirty="0"/>
              <a:t>interface Animal {</a:t>
            </a:r>
          </a:p>
          <a:p>
            <a:r>
              <a:rPr lang="en-US" sz="7200" dirty="0"/>
              <a:t>    void eat();</a:t>
            </a:r>
          </a:p>
          <a:p>
            <a:r>
              <a:rPr lang="en-US" sz="7200" dirty="0"/>
              <a:t>}</a:t>
            </a:r>
          </a:p>
          <a:p>
            <a:endParaRPr lang="en-US" sz="7200" dirty="0"/>
          </a:p>
          <a:p>
            <a:r>
              <a:rPr lang="en-US" sz="7200" dirty="0"/>
              <a:t>// Interface 2</a:t>
            </a:r>
          </a:p>
          <a:p>
            <a:r>
              <a:rPr lang="en-US" sz="7200" dirty="0"/>
              <a:t>interface Mammal {</a:t>
            </a:r>
          </a:p>
          <a:p>
            <a:r>
              <a:rPr lang="en-US" sz="7200" dirty="0"/>
              <a:t>    void </a:t>
            </a:r>
            <a:r>
              <a:rPr lang="en-US" sz="7200" dirty="0" err="1"/>
              <a:t>giveBirth</a:t>
            </a:r>
            <a:r>
              <a:rPr lang="en-US" sz="7200" dirty="0"/>
              <a:t>();</a:t>
            </a:r>
          </a:p>
          <a:p>
            <a:r>
              <a:rPr lang="en-US" sz="7200" dirty="0"/>
              <a:t>}</a:t>
            </a:r>
          </a:p>
          <a:p>
            <a:endParaRPr lang="en-US" sz="7200" dirty="0"/>
          </a:p>
          <a:p>
            <a:r>
              <a:rPr lang="en-US" sz="7200" dirty="0"/>
              <a:t>// Parent class</a:t>
            </a:r>
          </a:p>
          <a:p>
            <a:r>
              <a:rPr lang="en-US" sz="7200" dirty="0"/>
              <a:t>class </a:t>
            </a:r>
            <a:r>
              <a:rPr lang="en-US" sz="7200" dirty="0" err="1"/>
              <a:t>LivingBeing</a:t>
            </a:r>
            <a:r>
              <a:rPr lang="en-US" sz="7200" dirty="0"/>
              <a:t> {</a:t>
            </a:r>
          </a:p>
          <a:p>
            <a:r>
              <a:rPr lang="en-US" sz="7200" dirty="0"/>
              <a:t>    void breathe() {</a:t>
            </a:r>
          </a:p>
          <a:p>
            <a:r>
              <a:rPr lang="en-US" sz="7200" dirty="0"/>
              <a:t>        </a:t>
            </a:r>
            <a:r>
              <a:rPr lang="en-US" sz="7200" dirty="0" err="1"/>
              <a:t>System.out.println</a:t>
            </a:r>
            <a:r>
              <a:rPr lang="en-US" sz="7200" dirty="0"/>
              <a:t>("Breathing...");</a:t>
            </a:r>
          </a:p>
          <a:p>
            <a:r>
              <a:rPr lang="en-US" sz="7200" dirty="0"/>
              <a:t>    }</a:t>
            </a:r>
          </a:p>
          <a:p>
            <a:r>
              <a:rPr lang="en-US" sz="7200" dirty="0"/>
              <a:t>}</a:t>
            </a:r>
          </a:p>
          <a:p>
            <a:endParaRPr lang="en-US" dirty="0"/>
          </a:p>
          <a:p>
            <a:endParaRPr lang="en-US" dirty="0"/>
          </a:p>
        </p:txBody>
      </p:sp>
      <p:sp>
        <p:nvSpPr>
          <p:cNvPr id="5" name="TextBox 4">
            <a:extLst>
              <a:ext uri="{FF2B5EF4-FFF2-40B4-BE49-F238E27FC236}">
                <a16:creationId xmlns:a16="http://schemas.microsoft.com/office/drawing/2014/main" id="{FAF72B82-0EDB-73A0-579D-F5C8F1D7AEDC}"/>
              </a:ext>
            </a:extLst>
          </p:cNvPr>
          <p:cNvSpPr txBox="1"/>
          <p:nvPr/>
        </p:nvSpPr>
        <p:spPr>
          <a:xfrm>
            <a:off x="5115295" y="960265"/>
            <a:ext cx="6783779" cy="5632311"/>
          </a:xfrm>
          <a:prstGeom prst="rect">
            <a:avLst/>
          </a:prstGeom>
          <a:noFill/>
        </p:spPr>
        <p:txBody>
          <a:bodyPr wrap="square">
            <a:spAutoFit/>
          </a:bodyPr>
          <a:lstStyle/>
          <a:p>
            <a:r>
              <a:rPr lang="en-US" dirty="0"/>
              <a:t>// Child class</a:t>
            </a:r>
          </a:p>
          <a:p>
            <a:r>
              <a:rPr lang="en-US" dirty="0"/>
              <a:t>class Dog extends </a:t>
            </a:r>
            <a:r>
              <a:rPr lang="en-US" dirty="0" err="1"/>
              <a:t>LivingBeing</a:t>
            </a:r>
            <a:r>
              <a:rPr lang="en-US" dirty="0"/>
              <a:t> implements Animal, Mammal {</a:t>
            </a:r>
          </a:p>
          <a:p>
            <a:r>
              <a:rPr lang="en-US" dirty="0"/>
              <a:t>    // Implementing methods from interfaces</a:t>
            </a:r>
          </a:p>
          <a:p>
            <a:r>
              <a:rPr lang="en-US" dirty="0"/>
              <a:t>    public void eat() {</a:t>
            </a:r>
          </a:p>
          <a:p>
            <a:r>
              <a:rPr lang="en-US" dirty="0"/>
              <a:t>        </a:t>
            </a:r>
            <a:r>
              <a:rPr lang="en-US" dirty="0" err="1"/>
              <a:t>System.out.println</a:t>
            </a:r>
            <a:r>
              <a:rPr lang="en-US" dirty="0"/>
              <a:t>("Dog is eating.");</a:t>
            </a:r>
          </a:p>
          <a:p>
            <a:r>
              <a:rPr lang="en-US" dirty="0"/>
              <a:t>    }</a:t>
            </a:r>
          </a:p>
          <a:p>
            <a:r>
              <a:rPr lang="en-US" dirty="0"/>
              <a:t>    </a:t>
            </a:r>
          </a:p>
          <a:p>
            <a:r>
              <a:rPr lang="en-US" dirty="0"/>
              <a:t>    public void </a:t>
            </a:r>
            <a:r>
              <a:rPr lang="en-US" dirty="0" err="1"/>
              <a:t>giveBirth</a:t>
            </a:r>
            <a:r>
              <a:rPr lang="en-US" dirty="0"/>
              <a:t>() {</a:t>
            </a:r>
          </a:p>
          <a:p>
            <a:r>
              <a:rPr lang="en-US" dirty="0"/>
              <a:t>        </a:t>
            </a:r>
            <a:r>
              <a:rPr lang="en-US" dirty="0" err="1"/>
              <a:t>System.out.println</a:t>
            </a:r>
            <a:r>
              <a:rPr lang="en-US" dirty="0"/>
              <a:t>("Dog gives birth to puppies.");</a:t>
            </a:r>
          </a:p>
          <a:p>
            <a:r>
              <a:rPr lang="en-US" dirty="0"/>
              <a:t>    }</a:t>
            </a:r>
          </a:p>
          <a:p>
            <a:r>
              <a:rPr lang="en-US" dirty="0"/>
              <a:t>}</a:t>
            </a:r>
          </a:p>
          <a:p>
            <a:endParaRPr lang="en-US" dirty="0"/>
          </a:p>
          <a:p>
            <a:r>
              <a:rPr lang="en-US" dirty="0"/>
              <a:t>public class Main {</a:t>
            </a:r>
          </a:p>
          <a:p>
            <a:r>
              <a:rPr lang="en-US" dirty="0"/>
              <a:t>    public static void main(String[] </a:t>
            </a:r>
            <a:r>
              <a:rPr lang="en-US" dirty="0" err="1"/>
              <a:t>args</a:t>
            </a:r>
            <a:r>
              <a:rPr lang="en-US" dirty="0"/>
              <a:t>) {</a:t>
            </a:r>
          </a:p>
          <a:p>
            <a:r>
              <a:rPr lang="en-US" dirty="0"/>
              <a:t>        Dog </a:t>
            </a:r>
            <a:r>
              <a:rPr lang="en-US" dirty="0" err="1"/>
              <a:t>dog</a:t>
            </a:r>
            <a:r>
              <a:rPr lang="en-US" dirty="0"/>
              <a:t> = new Dog();</a:t>
            </a:r>
          </a:p>
          <a:p>
            <a:r>
              <a:rPr lang="en-US" dirty="0"/>
              <a:t>        </a:t>
            </a:r>
            <a:r>
              <a:rPr lang="en-US" dirty="0" err="1"/>
              <a:t>dog.breathe</a:t>
            </a:r>
            <a:r>
              <a:rPr lang="en-US" dirty="0"/>
              <a:t>();     // Inherited from </a:t>
            </a:r>
            <a:r>
              <a:rPr lang="en-US" dirty="0" err="1"/>
              <a:t>LivingBeing</a:t>
            </a:r>
            <a:endParaRPr lang="en-US" dirty="0"/>
          </a:p>
          <a:p>
            <a:r>
              <a:rPr lang="en-US" dirty="0"/>
              <a:t>        </a:t>
            </a:r>
            <a:r>
              <a:rPr lang="en-US" dirty="0" err="1"/>
              <a:t>dog.eat</a:t>
            </a:r>
            <a:r>
              <a:rPr lang="en-US" dirty="0"/>
              <a:t>();         // Implemented from Animal interface</a:t>
            </a:r>
          </a:p>
          <a:p>
            <a:r>
              <a:rPr lang="en-US" dirty="0"/>
              <a:t>        </a:t>
            </a:r>
            <a:r>
              <a:rPr lang="en-US" dirty="0" err="1"/>
              <a:t>dog.giveBirth</a:t>
            </a:r>
            <a:r>
              <a:rPr lang="en-US" dirty="0"/>
              <a:t>();   // Implemented from Mammal interface</a:t>
            </a:r>
          </a:p>
          <a:p>
            <a:r>
              <a:rPr lang="en-US" dirty="0"/>
              <a:t>    }</a:t>
            </a:r>
          </a:p>
          <a:p>
            <a:r>
              <a:rPr lang="en-US" dirty="0"/>
              <a:t>}</a:t>
            </a:r>
          </a:p>
        </p:txBody>
      </p:sp>
      <p:pic>
        <p:nvPicPr>
          <p:cNvPr id="4" name="Picture 2" descr="C:\Users\parul\Desktop\Registered Logosd.png">
            <a:extLst>
              <a:ext uri="{FF2B5EF4-FFF2-40B4-BE49-F238E27FC236}">
                <a16:creationId xmlns:a16="http://schemas.microsoft.com/office/drawing/2014/main" id="{1FB48744-9E0C-9AAB-09AD-3499C72A71A0}"/>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96732"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228678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DBBB1-72A4-44E1-DD95-5263E4B1A2EC}"/>
              </a:ext>
            </a:extLst>
          </p:cNvPr>
          <p:cNvSpPr>
            <a:spLocks noGrp="1"/>
          </p:cNvSpPr>
          <p:nvPr>
            <p:ph type="title"/>
          </p:nvPr>
        </p:nvSpPr>
        <p:spPr/>
        <p:txBody>
          <a:bodyPr/>
          <a:lstStyle/>
          <a:p>
            <a:r>
              <a:rPr lang="en-US" b="0" i="0" dirty="0">
                <a:solidFill>
                  <a:srgbClr val="1D1D27"/>
                </a:solidFill>
                <a:effectLst/>
                <a:latin typeface="Montserrat" panose="00000500000000000000" pitchFamily="2" charset="0"/>
              </a:rPr>
              <a:t>Polymorphism in Java</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E4140D3F-B3F2-58A8-B25C-98B7332EE41A}"/>
              </a:ext>
            </a:extLst>
          </p:cNvPr>
          <p:cNvSpPr>
            <a:spLocks noGrp="1"/>
          </p:cNvSpPr>
          <p:nvPr>
            <p:ph idx="1"/>
          </p:nvPr>
        </p:nvSpPr>
        <p:spPr/>
        <p:txBody>
          <a:bodyPr/>
          <a:lstStyle/>
          <a:p>
            <a:r>
              <a:rPr lang="en-US" b="1" i="0" dirty="0">
                <a:solidFill>
                  <a:srgbClr val="2B2A29"/>
                </a:solidFill>
                <a:effectLst/>
                <a:latin typeface="Montserrat" panose="00000500000000000000" pitchFamily="2" charset="0"/>
              </a:rPr>
              <a:t>Polymorphism in Java</a:t>
            </a:r>
            <a:r>
              <a:rPr lang="en-US" b="0" i="0" dirty="0">
                <a:solidFill>
                  <a:srgbClr val="2B2A29"/>
                </a:solidFill>
                <a:effectLst/>
                <a:latin typeface="Montserrat" panose="00000500000000000000" pitchFamily="2" charset="0"/>
              </a:rPr>
              <a:t> is a concept by which we can perform a </a:t>
            </a:r>
            <a:r>
              <a:rPr lang="en-US" b="0" i="1" dirty="0">
                <a:solidFill>
                  <a:srgbClr val="2B2A29"/>
                </a:solidFill>
                <a:effectLst/>
                <a:latin typeface="Montserrat" panose="00000500000000000000" pitchFamily="2" charset="0"/>
              </a:rPr>
              <a:t>single action in different ways</a:t>
            </a:r>
            <a:r>
              <a:rPr lang="en-US" b="0" i="0" dirty="0">
                <a:solidFill>
                  <a:srgbClr val="2B2A29"/>
                </a:solidFill>
                <a:effectLst/>
                <a:latin typeface="Montserrat" panose="00000500000000000000" pitchFamily="2" charset="0"/>
              </a:rPr>
              <a:t>.</a:t>
            </a:r>
          </a:p>
          <a:p>
            <a:r>
              <a:rPr lang="en-US" b="0" i="0" dirty="0">
                <a:solidFill>
                  <a:srgbClr val="2B2A29"/>
                </a:solidFill>
                <a:effectLst/>
                <a:latin typeface="Montserrat" panose="00000500000000000000" pitchFamily="2" charset="0"/>
              </a:rPr>
              <a:t>There are two types of polymorphism in Java: compile-time polymorphism and runtime polymorphism. We can perform polymorphism in java by method overloading and method overriding.</a:t>
            </a:r>
          </a:p>
          <a:p>
            <a:endParaRPr lang="en-US" b="0" i="0" dirty="0">
              <a:solidFill>
                <a:srgbClr val="2B2A29"/>
              </a:solidFill>
              <a:effectLst/>
              <a:latin typeface="Montserrat" panose="00000500000000000000" pitchFamily="2" charset="0"/>
            </a:endParaRPr>
          </a:p>
        </p:txBody>
      </p:sp>
      <p:pic>
        <p:nvPicPr>
          <p:cNvPr id="4" name="Picture 2" descr="C:\Users\parul\Desktop\Registered Logosd.png">
            <a:extLst>
              <a:ext uri="{FF2B5EF4-FFF2-40B4-BE49-F238E27FC236}">
                <a16:creationId xmlns:a16="http://schemas.microsoft.com/office/drawing/2014/main" id="{0022C883-5428-DC42-B1B5-F7C84E2AF1DC}"/>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73904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2152B-9085-69A1-3011-D41DEF13165D}"/>
              </a:ext>
            </a:extLst>
          </p:cNvPr>
          <p:cNvSpPr>
            <a:spLocks noGrp="1"/>
          </p:cNvSpPr>
          <p:nvPr>
            <p:ph type="title"/>
          </p:nvPr>
        </p:nvSpPr>
        <p:spPr/>
        <p:txBody>
          <a:bodyPr/>
          <a:lstStyle/>
          <a:p>
            <a:r>
              <a:rPr lang="en-US" b="0" i="0" dirty="0">
                <a:solidFill>
                  <a:srgbClr val="1D1D27"/>
                </a:solidFill>
                <a:effectLst/>
                <a:latin typeface="montserrat" panose="00000500000000000000" pitchFamily="2" charset="0"/>
              </a:rPr>
              <a:t>Method Overloading in Java</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DC93E6C0-49F6-E970-9542-8A7CAD908E2E}"/>
              </a:ext>
            </a:extLst>
          </p:cNvPr>
          <p:cNvSpPr>
            <a:spLocks noGrp="1"/>
          </p:cNvSpPr>
          <p:nvPr>
            <p:ph idx="1"/>
          </p:nvPr>
        </p:nvSpPr>
        <p:spPr>
          <a:xfrm>
            <a:off x="347241" y="1304574"/>
            <a:ext cx="11655706" cy="5188301"/>
          </a:xfrm>
        </p:spPr>
        <p:txBody>
          <a:bodyPr>
            <a:normAutofit lnSpcReduction="10000"/>
          </a:bodyPr>
          <a:lstStyle/>
          <a:p>
            <a:pPr algn="just"/>
            <a:r>
              <a:rPr lang="en-US" sz="1800" b="0" i="0" dirty="0">
                <a:solidFill>
                  <a:srgbClr val="2B2A29"/>
                </a:solidFill>
                <a:effectLst/>
                <a:latin typeface="Arial" panose="020B0604020202020204" pitchFamily="34" charset="0"/>
                <a:cs typeface="Arial" panose="020B0604020202020204" pitchFamily="34" charset="0"/>
              </a:rPr>
              <a:t>If a </a:t>
            </a:r>
            <a:r>
              <a:rPr lang="en-US" sz="1800" b="0" i="0" u="none" strike="noStrike" dirty="0">
                <a:solidFill>
                  <a:srgbClr val="008000"/>
                </a:solidFill>
                <a:effectLst/>
                <a:latin typeface="Arial" panose="020B0604020202020204" pitchFamily="34" charset="0"/>
                <a:cs typeface="Arial" panose="020B0604020202020204" pitchFamily="34" charset="0"/>
                <a:hlinkClick r:id="rId3"/>
              </a:rPr>
              <a:t>class</a:t>
            </a:r>
            <a:r>
              <a:rPr lang="en-US" sz="1800" b="0" i="0" dirty="0">
                <a:solidFill>
                  <a:srgbClr val="2B2A29"/>
                </a:solidFill>
                <a:effectLst/>
                <a:latin typeface="Arial" panose="020B0604020202020204" pitchFamily="34" charset="0"/>
                <a:cs typeface="Arial" panose="020B0604020202020204" pitchFamily="34" charset="0"/>
              </a:rPr>
              <a:t> has multiple methods having same name but different in parameters, it is known as </a:t>
            </a:r>
            <a:r>
              <a:rPr lang="en-US" sz="1800" b="1" i="0" dirty="0">
                <a:solidFill>
                  <a:srgbClr val="2B2A29"/>
                </a:solidFill>
                <a:effectLst/>
                <a:latin typeface="Arial" panose="020B0604020202020204" pitchFamily="34" charset="0"/>
                <a:cs typeface="Arial" panose="020B0604020202020204" pitchFamily="34" charset="0"/>
              </a:rPr>
              <a:t>Method Overloading</a:t>
            </a:r>
            <a:r>
              <a:rPr lang="en-US" sz="1800" b="0" i="0" dirty="0">
                <a:solidFill>
                  <a:srgbClr val="2B2A29"/>
                </a:solidFill>
                <a:effectLst/>
                <a:latin typeface="Arial" panose="020B0604020202020204" pitchFamily="34" charset="0"/>
                <a:cs typeface="Arial" panose="020B0604020202020204" pitchFamily="34" charset="0"/>
              </a:rPr>
              <a:t>.</a:t>
            </a:r>
          </a:p>
          <a:p>
            <a:pPr algn="just"/>
            <a:r>
              <a:rPr lang="en-US" sz="1800" b="0" i="0" dirty="0">
                <a:solidFill>
                  <a:srgbClr val="2B2A29"/>
                </a:solidFill>
                <a:effectLst/>
                <a:latin typeface="Arial" panose="020B0604020202020204" pitchFamily="34" charset="0"/>
                <a:cs typeface="Arial" panose="020B0604020202020204" pitchFamily="34" charset="0"/>
              </a:rPr>
              <a:t>If we have to perform only one operation, having same name of the methods increases the readability of the </a:t>
            </a:r>
            <a:r>
              <a:rPr lang="en-US" sz="1800" b="0" i="0" u="none" strike="noStrike" dirty="0">
                <a:solidFill>
                  <a:srgbClr val="008000"/>
                </a:solidFill>
                <a:effectLst/>
                <a:latin typeface="Arial" panose="020B0604020202020204" pitchFamily="34" charset="0"/>
                <a:cs typeface="Arial" panose="020B0604020202020204" pitchFamily="34" charset="0"/>
                <a:hlinkClick r:id="rId4"/>
              </a:rPr>
              <a:t>program</a:t>
            </a:r>
            <a:r>
              <a:rPr lang="en-US" sz="1800" b="0" i="0" dirty="0">
                <a:solidFill>
                  <a:srgbClr val="2B2A29"/>
                </a:solidFill>
                <a:effectLst/>
                <a:latin typeface="Arial" panose="020B0604020202020204" pitchFamily="34" charset="0"/>
                <a:cs typeface="Arial" panose="020B0604020202020204" pitchFamily="34" charset="0"/>
              </a:rPr>
              <a:t>.</a:t>
            </a:r>
          </a:p>
          <a:p>
            <a:pPr algn="just"/>
            <a:r>
              <a:rPr lang="en-US" dirty="0">
                <a:solidFill>
                  <a:srgbClr val="2B2A29"/>
                </a:solidFill>
                <a:latin typeface="Arial" panose="020B0604020202020204" pitchFamily="34" charset="0"/>
                <a:cs typeface="Arial" panose="020B0604020202020204" pitchFamily="34" charset="0"/>
              </a:rPr>
              <a:t>Note </a:t>
            </a:r>
            <a:r>
              <a:rPr lang="en-US" sz="1800" i="0" dirty="0">
                <a:effectLst/>
                <a:latin typeface="segoe ui" panose="020B0502040204020203" pitchFamily="34" charset="0"/>
              </a:rPr>
              <a:t> In Java, Method Overloading is not possible by changing the return type of the method only.</a:t>
            </a:r>
          </a:p>
          <a:p>
            <a:pPr algn="just"/>
            <a:endParaRPr lang="en-US" sz="1800" b="0" i="0" dirty="0">
              <a:solidFill>
                <a:srgbClr val="2B2A29"/>
              </a:solidFill>
              <a:effectLst/>
              <a:latin typeface="Arial" panose="020B0604020202020204" pitchFamily="34" charset="0"/>
              <a:cs typeface="Arial" panose="020B0604020202020204" pitchFamily="34" charset="0"/>
            </a:endParaRPr>
          </a:p>
          <a:p>
            <a:endParaRPr lang="en-US" dirty="0"/>
          </a:p>
          <a:p>
            <a:endParaRPr lang="en-US" dirty="0"/>
          </a:p>
          <a:p>
            <a:pPr marL="0" indent="0" algn="l">
              <a:buNone/>
            </a:pPr>
            <a:r>
              <a:rPr lang="en-US" b="1" i="0" dirty="0">
                <a:solidFill>
                  <a:srgbClr val="1D1D27"/>
                </a:solidFill>
                <a:effectLst/>
                <a:latin typeface="montserrat" panose="00000500000000000000" pitchFamily="2" charset="0"/>
              </a:rPr>
              <a:t>Different ways to overload the method</a:t>
            </a:r>
          </a:p>
          <a:p>
            <a:pPr algn="just"/>
            <a:r>
              <a:rPr lang="en-US" sz="1800" b="0" i="0" dirty="0">
                <a:solidFill>
                  <a:srgbClr val="2B2A29"/>
                </a:solidFill>
                <a:effectLst/>
                <a:latin typeface="montserrat" panose="00000500000000000000" pitchFamily="2" charset="0"/>
              </a:rPr>
              <a:t>There are two ways to overload the method in java</a:t>
            </a:r>
          </a:p>
          <a:p>
            <a:pPr algn="just">
              <a:buFont typeface="+mj-lt"/>
              <a:buAutoNum type="arabicPeriod"/>
            </a:pPr>
            <a:r>
              <a:rPr lang="en-US" sz="1800" b="0" i="0" dirty="0">
                <a:solidFill>
                  <a:srgbClr val="2B2A29"/>
                </a:solidFill>
                <a:effectLst/>
                <a:latin typeface="montserrat" panose="00000500000000000000" pitchFamily="2" charset="0"/>
              </a:rPr>
              <a:t>By changing number of arguments</a:t>
            </a:r>
          </a:p>
          <a:p>
            <a:pPr algn="just">
              <a:buFont typeface="+mj-lt"/>
              <a:buAutoNum type="arabicPeriod"/>
            </a:pPr>
            <a:r>
              <a:rPr lang="en-US" sz="1800" b="0" i="0" dirty="0">
                <a:solidFill>
                  <a:srgbClr val="2B2A29"/>
                </a:solidFill>
                <a:effectLst/>
                <a:latin typeface="montserrat" panose="00000500000000000000" pitchFamily="2" charset="0"/>
              </a:rPr>
              <a:t>By changing the data type</a:t>
            </a:r>
          </a:p>
          <a:p>
            <a:endParaRPr lang="en-US" dirty="0"/>
          </a:p>
        </p:txBody>
      </p:sp>
      <p:sp>
        <p:nvSpPr>
          <p:cNvPr id="4" name="Rectangle 1">
            <a:extLst>
              <a:ext uri="{FF2B5EF4-FFF2-40B4-BE49-F238E27FC236}">
                <a16:creationId xmlns:a16="http://schemas.microsoft.com/office/drawing/2014/main" id="{F595BCC1-35D8-A81F-CE4F-8CE5A2431EC4}"/>
              </a:ext>
            </a:extLst>
          </p:cNvPr>
          <p:cNvSpPr>
            <a:spLocks noChangeArrowheads="1"/>
          </p:cNvSpPr>
          <p:nvPr/>
        </p:nvSpPr>
        <p:spPr bwMode="auto">
          <a:xfrm>
            <a:off x="926275" y="3429000"/>
            <a:ext cx="9702141"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D1D27"/>
                </a:solidFill>
                <a:effectLst/>
                <a:latin typeface="Montserrat" panose="00000500000000000000" pitchFamily="2" charset="0"/>
              </a:rPr>
              <a:t>Advantage of method overloading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B2A29"/>
                </a:solidFill>
                <a:effectLst/>
                <a:latin typeface="Montserrat" panose="00000500000000000000" pitchFamily="2" charset="0"/>
              </a:rPr>
              <a:t>Method overloading </a:t>
            </a:r>
            <a:r>
              <a:rPr kumimoji="0" lang="en-US" altLang="en-US" b="0" i="1" u="none" strike="noStrike" cap="none" normalizeH="0" baseline="0" dirty="0">
                <a:ln>
                  <a:noFill/>
                </a:ln>
                <a:solidFill>
                  <a:srgbClr val="2B2A29"/>
                </a:solidFill>
                <a:effectLst/>
                <a:latin typeface="Montserrat" panose="00000500000000000000" pitchFamily="2" charset="0"/>
              </a:rPr>
              <a:t>increases the readability of the program</a:t>
            </a:r>
            <a:r>
              <a:rPr kumimoji="0" lang="en-US" altLang="en-US" b="0" i="0" u="none" strike="noStrike" cap="none" normalizeH="0" baseline="0" dirty="0">
                <a:ln>
                  <a:noFill/>
                </a:ln>
                <a:solidFill>
                  <a:srgbClr val="2B2A29"/>
                </a:solidFill>
                <a:effectLst/>
                <a:latin typeface="Montserrat" panose="00000500000000000000" pitchFamily="2"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5" name="Picture 2" descr="C:\Users\parul\Desktop\Registered Logosd.png">
            <a:extLst>
              <a:ext uri="{FF2B5EF4-FFF2-40B4-BE49-F238E27FC236}">
                <a16:creationId xmlns:a16="http://schemas.microsoft.com/office/drawing/2014/main" id="{8F1AC92B-AF03-CB8F-D4E8-A93F35AD08C5}"/>
              </a:ext>
            </a:extLst>
          </p:cNvPr>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9621697" y="202626"/>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175020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6A38-BF7E-6645-0DF9-C8DF029FC22C}"/>
              </a:ext>
            </a:extLst>
          </p:cNvPr>
          <p:cNvSpPr>
            <a:spLocks noGrp="1"/>
          </p:cNvSpPr>
          <p:nvPr>
            <p:ph type="title"/>
          </p:nvPr>
        </p:nvSpPr>
        <p:spPr>
          <a:xfrm>
            <a:off x="1451579" y="816094"/>
            <a:ext cx="9603275" cy="1049235"/>
          </a:xfrm>
        </p:spPr>
        <p:txBody>
          <a:bodyPr>
            <a:normAutofit fontScale="90000"/>
          </a:bodyPr>
          <a:lstStyle/>
          <a:p>
            <a:r>
              <a:rPr lang="en-US" b="0" i="0" dirty="0">
                <a:solidFill>
                  <a:srgbClr val="1D1D27"/>
                </a:solidFill>
                <a:effectLst/>
                <a:latin typeface="segoe ui" panose="020B0502040204020203" pitchFamily="34" charset="0"/>
              </a:rPr>
              <a:t>1) Method Overloading: changing no. of arguments</a:t>
            </a:r>
            <a:br>
              <a:rPr lang="en-US" b="0" i="0" dirty="0">
                <a:solidFill>
                  <a:srgbClr val="1D1D27"/>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D0E5F71D-4BCB-FC75-504A-44AC21281893}"/>
              </a:ext>
            </a:extLst>
          </p:cNvPr>
          <p:cNvSpPr>
            <a:spLocks noGrp="1"/>
          </p:cNvSpPr>
          <p:nvPr>
            <p:ph idx="1"/>
          </p:nvPr>
        </p:nvSpPr>
        <p:spPr>
          <a:xfrm>
            <a:off x="838200" y="1825625"/>
            <a:ext cx="10515600" cy="4667250"/>
          </a:xfrm>
        </p:spPr>
        <p:txBody>
          <a:bodyPr>
            <a:normAutofit lnSpcReduction="10000"/>
          </a:bodyPr>
          <a:lstStyle/>
          <a:p>
            <a:r>
              <a:rPr lang="en-US" sz="1800" b="0" i="0" dirty="0">
                <a:solidFill>
                  <a:srgbClr val="2B2A29"/>
                </a:solidFill>
                <a:effectLst/>
                <a:latin typeface="montserrat" panose="00000500000000000000" pitchFamily="2" charset="0"/>
              </a:rPr>
              <a:t> we have created two methods, first add() method performs addition of two numbers and second add method performs addition of three numbers</a:t>
            </a:r>
            <a:r>
              <a:rPr lang="en-US" b="0" i="0" dirty="0">
                <a:solidFill>
                  <a:srgbClr val="2B2A29"/>
                </a:solidFill>
                <a:effectLst/>
                <a:latin typeface="montserrat" panose="00000500000000000000" pitchFamily="2" charset="0"/>
              </a:rPr>
              <a:t>.</a:t>
            </a:r>
          </a:p>
          <a:p>
            <a:pPr marL="0" indent="0" algn="l">
              <a:buNone/>
            </a:pPr>
            <a:r>
              <a:rPr lang="en-US" sz="1800" b="0" i="0" dirty="0">
                <a:effectLst/>
                <a:latin typeface="montserrat" panose="00000500000000000000" pitchFamily="2" charset="0"/>
              </a:rPr>
              <a:t>class Adder{  </a:t>
            </a:r>
          </a:p>
          <a:p>
            <a:pPr marL="0" indent="0" algn="l">
              <a:buNone/>
            </a:pPr>
            <a:r>
              <a:rPr lang="en-US" sz="1800" b="1" i="0" dirty="0">
                <a:effectLst/>
                <a:latin typeface="montserrat" panose="00000500000000000000" pitchFamily="2" charset="0"/>
              </a:rPr>
              <a:t>static</a:t>
            </a:r>
            <a:r>
              <a:rPr lang="en-US" sz="1800" b="0" i="0" dirty="0">
                <a:effectLst/>
                <a:latin typeface="montserrat" panose="00000500000000000000" pitchFamily="2" charset="0"/>
              </a:rPr>
              <a:t> </a:t>
            </a:r>
            <a:r>
              <a:rPr lang="en-US" sz="1800" b="1" i="0" dirty="0">
                <a:effectLst/>
                <a:latin typeface="montserrat" panose="00000500000000000000" pitchFamily="2" charset="0"/>
              </a:rPr>
              <a:t>int</a:t>
            </a:r>
            <a:r>
              <a:rPr lang="en-US" sz="1800" b="0" i="0" dirty="0">
                <a:effectLst/>
                <a:latin typeface="montserrat" panose="00000500000000000000" pitchFamily="2" charset="0"/>
              </a:rPr>
              <a:t> add(</a:t>
            </a:r>
            <a:r>
              <a:rPr lang="en-US" sz="1800" b="1" i="0" dirty="0">
                <a:effectLst/>
                <a:latin typeface="montserrat" panose="00000500000000000000" pitchFamily="2" charset="0"/>
              </a:rPr>
              <a:t>int</a:t>
            </a:r>
            <a:r>
              <a:rPr lang="en-US" sz="1800" b="0" i="0" dirty="0">
                <a:effectLst/>
                <a:latin typeface="montserrat" panose="00000500000000000000" pitchFamily="2" charset="0"/>
              </a:rPr>
              <a:t> </a:t>
            </a:r>
            <a:r>
              <a:rPr lang="en-US" sz="1800" b="0" i="0" dirty="0" err="1">
                <a:effectLst/>
                <a:latin typeface="montserrat" panose="00000500000000000000" pitchFamily="2" charset="0"/>
              </a:rPr>
              <a:t>a,</a:t>
            </a:r>
            <a:r>
              <a:rPr lang="en-US" sz="1800" b="1" i="0" dirty="0" err="1">
                <a:effectLst/>
                <a:latin typeface="montserrat" panose="00000500000000000000" pitchFamily="2" charset="0"/>
              </a:rPr>
              <a:t>int</a:t>
            </a:r>
            <a:r>
              <a:rPr lang="en-US" sz="1800" b="0" i="0" dirty="0">
                <a:effectLst/>
                <a:latin typeface="montserrat" panose="00000500000000000000" pitchFamily="2" charset="0"/>
              </a:rPr>
              <a:t> b){</a:t>
            </a:r>
            <a:r>
              <a:rPr lang="en-US" sz="1800" b="1" i="0" dirty="0">
                <a:effectLst/>
                <a:latin typeface="montserrat" panose="00000500000000000000" pitchFamily="2" charset="0"/>
              </a:rPr>
              <a:t>return</a:t>
            </a:r>
            <a:r>
              <a:rPr lang="en-US" sz="1800" b="0" i="0" dirty="0">
                <a:effectLst/>
                <a:latin typeface="montserrat" panose="00000500000000000000" pitchFamily="2" charset="0"/>
              </a:rPr>
              <a:t> </a:t>
            </a:r>
            <a:r>
              <a:rPr lang="en-US" sz="1800" b="0" i="0" dirty="0" err="1">
                <a:effectLst/>
                <a:latin typeface="montserrat" panose="00000500000000000000" pitchFamily="2" charset="0"/>
              </a:rPr>
              <a:t>a+b</a:t>
            </a:r>
            <a:r>
              <a:rPr lang="en-US" sz="1800" b="0" i="0" dirty="0">
                <a:effectLst/>
                <a:latin typeface="montserrat" panose="00000500000000000000" pitchFamily="2" charset="0"/>
              </a:rPr>
              <a:t>;}  </a:t>
            </a:r>
          </a:p>
          <a:p>
            <a:pPr marL="0" indent="0" algn="l">
              <a:buNone/>
            </a:pPr>
            <a:r>
              <a:rPr lang="en-US" sz="1800" b="1" i="0" dirty="0">
                <a:effectLst/>
                <a:latin typeface="montserrat" panose="00000500000000000000" pitchFamily="2" charset="0"/>
              </a:rPr>
              <a:t>static</a:t>
            </a:r>
            <a:r>
              <a:rPr lang="en-US" sz="1800" b="0" i="0" dirty="0">
                <a:effectLst/>
                <a:latin typeface="montserrat" panose="00000500000000000000" pitchFamily="2" charset="0"/>
              </a:rPr>
              <a:t> </a:t>
            </a:r>
            <a:r>
              <a:rPr lang="en-US" sz="1800" b="1" i="0" dirty="0">
                <a:effectLst/>
                <a:latin typeface="montserrat" panose="00000500000000000000" pitchFamily="2" charset="0"/>
              </a:rPr>
              <a:t>int</a:t>
            </a:r>
            <a:r>
              <a:rPr lang="en-US" sz="1800" b="0" i="0" dirty="0">
                <a:effectLst/>
                <a:latin typeface="montserrat" panose="00000500000000000000" pitchFamily="2" charset="0"/>
              </a:rPr>
              <a:t> add(</a:t>
            </a:r>
            <a:r>
              <a:rPr lang="en-US" sz="1800" b="1" i="0" dirty="0">
                <a:effectLst/>
                <a:latin typeface="montserrat" panose="00000500000000000000" pitchFamily="2" charset="0"/>
              </a:rPr>
              <a:t>int</a:t>
            </a:r>
            <a:r>
              <a:rPr lang="en-US" sz="1800" b="0" i="0" dirty="0">
                <a:effectLst/>
                <a:latin typeface="montserrat" panose="00000500000000000000" pitchFamily="2" charset="0"/>
              </a:rPr>
              <a:t> </a:t>
            </a:r>
            <a:r>
              <a:rPr lang="en-US" sz="1800" b="0" i="0" dirty="0" err="1">
                <a:effectLst/>
                <a:latin typeface="montserrat" panose="00000500000000000000" pitchFamily="2" charset="0"/>
              </a:rPr>
              <a:t>a,</a:t>
            </a:r>
            <a:r>
              <a:rPr lang="en-US" sz="1800" b="1" i="0" dirty="0" err="1">
                <a:effectLst/>
                <a:latin typeface="montserrat" panose="00000500000000000000" pitchFamily="2" charset="0"/>
              </a:rPr>
              <a:t>int</a:t>
            </a:r>
            <a:r>
              <a:rPr lang="en-US" sz="1800" b="0" i="0" dirty="0">
                <a:effectLst/>
                <a:latin typeface="montserrat" panose="00000500000000000000" pitchFamily="2" charset="0"/>
              </a:rPr>
              <a:t> </a:t>
            </a:r>
            <a:r>
              <a:rPr lang="en-US" sz="1800" b="0" i="0" dirty="0" err="1">
                <a:effectLst/>
                <a:latin typeface="montserrat" panose="00000500000000000000" pitchFamily="2" charset="0"/>
              </a:rPr>
              <a:t>b,</a:t>
            </a:r>
            <a:r>
              <a:rPr lang="en-US" sz="1800" b="1" i="0" dirty="0" err="1">
                <a:effectLst/>
                <a:latin typeface="montserrat" panose="00000500000000000000" pitchFamily="2" charset="0"/>
              </a:rPr>
              <a:t>int</a:t>
            </a:r>
            <a:r>
              <a:rPr lang="en-US" sz="1800" b="0" i="0" dirty="0">
                <a:effectLst/>
                <a:latin typeface="montserrat" panose="00000500000000000000" pitchFamily="2" charset="0"/>
              </a:rPr>
              <a:t> c){</a:t>
            </a:r>
            <a:r>
              <a:rPr lang="en-US" sz="1800" b="1" i="0" dirty="0">
                <a:effectLst/>
                <a:latin typeface="montserrat" panose="00000500000000000000" pitchFamily="2" charset="0"/>
              </a:rPr>
              <a:t>return</a:t>
            </a:r>
            <a:r>
              <a:rPr lang="en-US" sz="1800" b="0" i="0" dirty="0">
                <a:effectLst/>
                <a:latin typeface="montserrat" panose="00000500000000000000" pitchFamily="2" charset="0"/>
              </a:rPr>
              <a:t> </a:t>
            </a:r>
            <a:r>
              <a:rPr lang="en-US" sz="1800" b="0" i="0" dirty="0" err="1">
                <a:effectLst/>
                <a:latin typeface="montserrat" panose="00000500000000000000" pitchFamily="2" charset="0"/>
              </a:rPr>
              <a:t>a+b+c</a:t>
            </a:r>
            <a:r>
              <a:rPr lang="en-US" sz="1800" b="0" i="0" dirty="0">
                <a:effectLst/>
                <a:latin typeface="montserrat" panose="00000500000000000000" pitchFamily="2" charset="0"/>
              </a:rPr>
              <a:t>;}  </a:t>
            </a:r>
          </a:p>
          <a:p>
            <a:pPr marL="0" indent="0" algn="l">
              <a:buNone/>
            </a:pPr>
            <a:r>
              <a:rPr lang="en-US" sz="1800" b="0" i="0" dirty="0">
                <a:effectLst/>
                <a:latin typeface="montserrat" panose="00000500000000000000" pitchFamily="2" charset="0"/>
              </a:rPr>
              <a:t>}  </a:t>
            </a:r>
          </a:p>
          <a:p>
            <a:pPr marL="0" indent="0" algn="l">
              <a:buNone/>
            </a:pPr>
            <a:r>
              <a:rPr lang="en-US" sz="1800" b="1" i="0" dirty="0">
                <a:effectLst/>
                <a:latin typeface="montserrat" panose="00000500000000000000" pitchFamily="2" charset="0"/>
              </a:rPr>
              <a:t>class</a:t>
            </a:r>
            <a:r>
              <a:rPr lang="en-US" sz="1800" b="0" i="0" dirty="0">
                <a:effectLst/>
                <a:latin typeface="montserrat" panose="00000500000000000000" pitchFamily="2" charset="0"/>
              </a:rPr>
              <a:t> TestOverloading1{  </a:t>
            </a:r>
          </a:p>
          <a:p>
            <a:pPr marL="0" indent="0" algn="l">
              <a:buNone/>
            </a:pPr>
            <a:r>
              <a:rPr lang="en-US" sz="1800" b="1" i="0" dirty="0">
                <a:effectLst/>
                <a:latin typeface="montserrat" panose="00000500000000000000" pitchFamily="2" charset="0"/>
              </a:rPr>
              <a:t>public</a:t>
            </a:r>
            <a:r>
              <a:rPr lang="en-US" sz="1800" b="0" i="0" dirty="0">
                <a:effectLst/>
                <a:latin typeface="montserrat" panose="00000500000000000000" pitchFamily="2" charset="0"/>
              </a:rPr>
              <a:t> </a:t>
            </a:r>
            <a:r>
              <a:rPr lang="en-US" sz="1800" b="1" i="0" dirty="0">
                <a:effectLst/>
                <a:latin typeface="montserrat" panose="00000500000000000000" pitchFamily="2" charset="0"/>
              </a:rPr>
              <a:t>static</a:t>
            </a:r>
            <a:r>
              <a:rPr lang="en-US" sz="1800" b="0" i="0" dirty="0">
                <a:effectLst/>
                <a:latin typeface="montserrat" panose="00000500000000000000" pitchFamily="2" charset="0"/>
              </a:rPr>
              <a:t> </a:t>
            </a:r>
            <a:r>
              <a:rPr lang="en-US" sz="1800" b="1" i="0" dirty="0">
                <a:effectLst/>
                <a:latin typeface="montserrat" panose="00000500000000000000" pitchFamily="2" charset="0"/>
              </a:rPr>
              <a:t>void</a:t>
            </a:r>
            <a:r>
              <a:rPr lang="en-US" sz="1800" b="0" i="0" dirty="0">
                <a:effectLst/>
                <a:latin typeface="montserrat" panose="00000500000000000000" pitchFamily="2" charset="0"/>
              </a:rPr>
              <a:t> main(String[] </a:t>
            </a:r>
            <a:r>
              <a:rPr lang="en-US" sz="1800" b="0" i="0" dirty="0" err="1">
                <a:effectLst/>
                <a:latin typeface="montserrat" panose="00000500000000000000" pitchFamily="2" charset="0"/>
              </a:rPr>
              <a:t>args</a:t>
            </a:r>
            <a:r>
              <a:rPr lang="en-US" sz="1800" b="0" i="0" dirty="0">
                <a:effectLst/>
                <a:latin typeface="montserrat" panose="00000500000000000000" pitchFamily="2" charset="0"/>
              </a:rPr>
              <a:t>){  </a:t>
            </a:r>
          </a:p>
          <a:p>
            <a:pPr marL="0" indent="0" algn="l">
              <a:buNone/>
            </a:pPr>
            <a:r>
              <a:rPr lang="en-US" sz="1800" b="0" i="0" dirty="0" err="1">
                <a:effectLst/>
                <a:latin typeface="montserrat" panose="00000500000000000000" pitchFamily="2" charset="0"/>
              </a:rPr>
              <a:t>System.out.println</a:t>
            </a:r>
            <a:r>
              <a:rPr lang="en-US" sz="1800" b="0" i="0" dirty="0">
                <a:effectLst/>
                <a:latin typeface="montserrat" panose="00000500000000000000" pitchFamily="2" charset="0"/>
              </a:rPr>
              <a:t>(</a:t>
            </a:r>
            <a:r>
              <a:rPr lang="en-US" sz="1800" b="0" i="0" dirty="0" err="1">
                <a:effectLst/>
                <a:latin typeface="montserrat" panose="00000500000000000000" pitchFamily="2" charset="0"/>
              </a:rPr>
              <a:t>Adder.add</a:t>
            </a:r>
            <a:r>
              <a:rPr lang="en-US" sz="1800" b="0" i="0" dirty="0">
                <a:effectLst/>
                <a:latin typeface="montserrat" panose="00000500000000000000" pitchFamily="2" charset="0"/>
              </a:rPr>
              <a:t>(11,11));  </a:t>
            </a:r>
          </a:p>
          <a:p>
            <a:pPr marL="0" indent="0" algn="l">
              <a:buNone/>
            </a:pPr>
            <a:r>
              <a:rPr lang="en-US" sz="1800" b="0" i="0" dirty="0" err="1">
                <a:effectLst/>
                <a:latin typeface="montserrat" panose="00000500000000000000" pitchFamily="2" charset="0"/>
              </a:rPr>
              <a:t>System.out.println</a:t>
            </a:r>
            <a:r>
              <a:rPr lang="en-US" sz="1800" b="0" i="0" dirty="0">
                <a:effectLst/>
                <a:latin typeface="montserrat" panose="00000500000000000000" pitchFamily="2" charset="0"/>
              </a:rPr>
              <a:t>(</a:t>
            </a:r>
            <a:r>
              <a:rPr lang="en-US" sz="1800" b="0" i="0" dirty="0" err="1">
                <a:effectLst/>
                <a:latin typeface="montserrat" panose="00000500000000000000" pitchFamily="2" charset="0"/>
              </a:rPr>
              <a:t>Adder.add</a:t>
            </a:r>
            <a:r>
              <a:rPr lang="en-US" sz="1800" b="0" i="0" dirty="0">
                <a:effectLst/>
                <a:latin typeface="montserrat" panose="00000500000000000000" pitchFamily="2" charset="0"/>
              </a:rPr>
              <a:t>(11,11,11));  </a:t>
            </a:r>
          </a:p>
          <a:p>
            <a:pPr marL="0" indent="0" algn="l">
              <a:buNone/>
            </a:pPr>
            <a:r>
              <a:rPr lang="en-US" sz="1800" b="0" i="0" dirty="0">
                <a:effectLst/>
                <a:latin typeface="montserrat" panose="00000500000000000000" pitchFamily="2" charset="0"/>
              </a:rPr>
              <a:t>}}  </a:t>
            </a:r>
          </a:p>
          <a:p>
            <a:endParaRPr lang="en-US" dirty="0"/>
          </a:p>
        </p:txBody>
      </p:sp>
      <p:pic>
        <p:nvPicPr>
          <p:cNvPr id="4" name="Picture 2" descr="C:\Users\parul\Desktop\Registered Logosd.png">
            <a:extLst>
              <a:ext uri="{FF2B5EF4-FFF2-40B4-BE49-F238E27FC236}">
                <a16:creationId xmlns:a16="http://schemas.microsoft.com/office/drawing/2014/main" id="{6B4C104B-5535-35DA-54B8-85A71109FDCD}"/>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666428"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854083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B3544-31C0-361F-F764-B6D6804DBF55}"/>
              </a:ext>
            </a:extLst>
          </p:cNvPr>
          <p:cNvSpPr>
            <a:spLocks noGrp="1"/>
          </p:cNvSpPr>
          <p:nvPr>
            <p:ph type="title"/>
          </p:nvPr>
        </p:nvSpPr>
        <p:spPr>
          <a:xfrm>
            <a:off x="456162" y="780768"/>
            <a:ext cx="9603275" cy="1049235"/>
          </a:xfrm>
        </p:spPr>
        <p:txBody>
          <a:bodyPr>
            <a:normAutofit fontScale="90000"/>
          </a:bodyPr>
          <a:lstStyle/>
          <a:p>
            <a:r>
              <a:rPr lang="en-US" b="0" i="0" dirty="0">
                <a:solidFill>
                  <a:srgbClr val="1D1D27"/>
                </a:solidFill>
                <a:effectLst/>
                <a:latin typeface="segoe ui" panose="020B0502040204020203" pitchFamily="34" charset="0"/>
              </a:rPr>
              <a:t>2) Method Overloading: changing data type of arguments</a:t>
            </a:r>
            <a:br>
              <a:rPr lang="en-US" b="0" i="0" dirty="0">
                <a:solidFill>
                  <a:srgbClr val="1D1D27"/>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38CA9A91-FBFA-E026-D832-6607DA7C6194}"/>
              </a:ext>
            </a:extLst>
          </p:cNvPr>
          <p:cNvSpPr>
            <a:spLocks noGrp="1"/>
          </p:cNvSpPr>
          <p:nvPr>
            <p:ph idx="1"/>
          </p:nvPr>
        </p:nvSpPr>
        <p:spPr>
          <a:xfrm>
            <a:off x="618281" y="1962150"/>
            <a:ext cx="10515600" cy="5142334"/>
          </a:xfrm>
        </p:spPr>
        <p:txBody>
          <a:bodyPr>
            <a:normAutofit fontScale="92500" lnSpcReduction="10000"/>
          </a:bodyPr>
          <a:lstStyle/>
          <a:p>
            <a:r>
              <a:rPr lang="en-US" sz="1800" b="0" i="0" dirty="0">
                <a:solidFill>
                  <a:srgbClr val="2B2A29"/>
                </a:solidFill>
                <a:effectLst/>
                <a:latin typeface="montserrat" panose="00000500000000000000" pitchFamily="2" charset="0"/>
              </a:rPr>
              <a:t>we have created two methods that differs in </a:t>
            </a:r>
            <a:r>
              <a:rPr lang="en-US" sz="1800" b="0" i="0" u="none" strike="noStrike" dirty="0">
                <a:solidFill>
                  <a:srgbClr val="008000"/>
                </a:solidFill>
                <a:effectLst/>
                <a:latin typeface="montserrat" panose="00000500000000000000" pitchFamily="2" charset="0"/>
                <a:hlinkClick r:id="rId3"/>
              </a:rPr>
              <a:t>data type</a:t>
            </a:r>
            <a:r>
              <a:rPr lang="en-US" sz="1800" b="0" i="0" dirty="0">
                <a:solidFill>
                  <a:srgbClr val="2B2A29"/>
                </a:solidFill>
                <a:effectLst/>
                <a:latin typeface="montserrat" panose="00000500000000000000" pitchFamily="2" charset="0"/>
              </a:rPr>
              <a:t>. The first add method receives two integer arguments and second add method receives two double arguments.</a:t>
            </a:r>
          </a:p>
          <a:p>
            <a:pPr marL="0" indent="0" algn="l">
              <a:buNone/>
            </a:pPr>
            <a:r>
              <a:rPr lang="en-US" sz="1900" b="0" i="0" dirty="0">
                <a:effectLst/>
                <a:latin typeface="montserrat" panose="00000500000000000000" pitchFamily="2" charset="0"/>
              </a:rPr>
              <a:t>class Adder{  </a:t>
            </a:r>
          </a:p>
          <a:p>
            <a:pPr marL="0" indent="0" algn="l">
              <a:buNone/>
            </a:pPr>
            <a:r>
              <a:rPr lang="en-US" sz="1900" b="1" i="0" dirty="0">
                <a:effectLst/>
                <a:latin typeface="montserrat" panose="00000500000000000000" pitchFamily="2" charset="0"/>
              </a:rPr>
              <a:t>static</a:t>
            </a:r>
            <a:r>
              <a:rPr lang="en-US" sz="1900" b="0" i="0" dirty="0">
                <a:effectLst/>
                <a:latin typeface="montserrat" panose="00000500000000000000" pitchFamily="2" charset="0"/>
              </a:rPr>
              <a:t> </a:t>
            </a:r>
            <a:r>
              <a:rPr lang="en-US" sz="1900" b="1" i="0" dirty="0">
                <a:effectLst/>
                <a:latin typeface="montserrat" panose="00000500000000000000" pitchFamily="2" charset="0"/>
              </a:rPr>
              <a:t>int</a:t>
            </a:r>
            <a:r>
              <a:rPr lang="en-US" sz="1900" b="0" i="0" dirty="0">
                <a:effectLst/>
                <a:latin typeface="montserrat" panose="00000500000000000000" pitchFamily="2" charset="0"/>
              </a:rPr>
              <a:t> add(</a:t>
            </a:r>
            <a:r>
              <a:rPr lang="en-US" sz="1900" b="1" i="0" dirty="0">
                <a:effectLst/>
                <a:latin typeface="montserrat" panose="00000500000000000000" pitchFamily="2" charset="0"/>
              </a:rPr>
              <a:t>int</a:t>
            </a:r>
            <a:r>
              <a:rPr lang="en-US" sz="1900" b="0" i="0" dirty="0">
                <a:effectLst/>
                <a:latin typeface="montserrat" panose="00000500000000000000" pitchFamily="2" charset="0"/>
              </a:rPr>
              <a:t> a, </a:t>
            </a:r>
            <a:r>
              <a:rPr lang="en-US" sz="1900" b="1" i="0" dirty="0">
                <a:effectLst/>
                <a:latin typeface="montserrat" panose="00000500000000000000" pitchFamily="2" charset="0"/>
              </a:rPr>
              <a:t>int</a:t>
            </a:r>
            <a:r>
              <a:rPr lang="en-US" sz="1900" b="0" i="0" dirty="0">
                <a:effectLst/>
                <a:latin typeface="montserrat" panose="00000500000000000000" pitchFamily="2" charset="0"/>
              </a:rPr>
              <a:t> b){</a:t>
            </a:r>
            <a:r>
              <a:rPr lang="en-US" sz="1900" b="1" i="0" dirty="0">
                <a:effectLst/>
                <a:latin typeface="montserrat" panose="00000500000000000000" pitchFamily="2" charset="0"/>
              </a:rPr>
              <a:t>return</a:t>
            </a:r>
            <a:r>
              <a:rPr lang="en-US" sz="1900" b="0" i="0" dirty="0">
                <a:effectLst/>
                <a:latin typeface="montserrat" panose="00000500000000000000" pitchFamily="2" charset="0"/>
              </a:rPr>
              <a:t> </a:t>
            </a:r>
            <a:r>
              <a:rPr lang="en-US" sz="1900" b="0" i="0" dirty="0" err="1">
                <a:effectLst/>
                <a:latin typeface="montserrat" panose="00000500000000000000" pitchFamily="2" charset="0"/>
              </a:rPr>
              <a:t>a+b</a:t>
            </a:r>
            <a:r>
              <a:rPr lang="en-US" sz="1900" b="0" i="0" dirty="0">
                <a:effectLst/>
                <a:latin typeface="montserrat" panose="00000500000000000000" pitchFamily="2" charset="0"/>
              </a:rPr>
              <a:t>;}  </a:t>
            </a:r>
          </a:p>
          <a:p>
            <a:pPr marL="0" indent="0" algn="l">
              <a:buNone/>
            </a:pPr>
            <a:r>
              <a:rPr lang="en-US" sz="1900" b="1" i="0" dirty="0">
                <a:effectLst/>
                <a:latin typeface="montserrat" panose="00000500000000000000" pitchFamily="2" charset="0"/>
              </a:rPr>
              <a:t>static</a:t>
            </a:r>
            <a:r>
              <a:rPr lang="en-US" sz="1900" b="0" i="0" dirty="0">
                <a:effectLst/>
                <a:latin typeface="montserrat" panose="00000500000000000000" pitchFamily="2" charset="0"/>
              </a:rPr>
              <a:t> </a:t>
            </a:r>
            <a:r>
              <a:rPr lang="en-US" sz="1900" b="1" i="0" dirty="0">
                <a:effectLst/>
                <a:latin typeface="montserrat" panose="00000500000000000000" pitchFamily="2" charset="0"/>
              </a:rPr>
              <a:t>double</a:t>
            </a:r>
            <a:r>
              <a:rPr lang="en-US" sz="1900" b="0" i="0" dirty="0">
                <a:effectLst/>
                <a:latin typeface="montserrat" panose="00000500000000000000" pitchFamily="2" charset="0"/>
              </a:rPr>
              <a:t> add(</a:t>
            </a:r>
            <a:r>
              <a:rPr lang="en-US" sz="1900" b="1" i="0" dirty="0">
                <a:effectLst/>
                <a:latin typeface="montserrat" panose="00000500000000000000" pitchFamily="2" charset="0"/>
              </a:rPr>
              <a:t>double</a:t>
            </a:r>
            <a:r>
              <a:rPr lang="en-US" sz="1900" b="0" i="0" dirty="0">
                <a:effectLst/>
                <a:latin typeface="montserrat" panose="00000500000000000000" pitchFamily="2" charset="0"/>
              </a:rPr>
              <a:t> a, </a:t>
            </a:r>
            <a:r>
              <a:rPr lang="en-US" sz="1900" b="1" i="0" dirty="0">
                <a:effectLst/>
                <a:latin typeface="montserrat" panose="00000500000000000000" pitchFamily="2" charset="0"/>
              </a:rPr>
              <a:t>double</a:t>
            </a:r>
            <a:r>
              <a:rPr lang="en-US" sz="1900" b="0" i="0" dirty="0">
                <a:effectLst/>
                <a:latin typeface="montserrat" panose="00000500000000000000" pitchFamily="2" charset="0"/>
              </a:rPr>
              <a:t> b){</a:t>
            </a:r>
            <a:r>
              <a:rPr lang="en-US" sz="1900" b="1" i="0" dirty="0">
                <a:effectLst/>
                <a:latin typeface="montserrat" panose="00000500000000000000" pitchFamily="2" charset="0"/>
              </a:rPr>
              <a:t>return</a:t>
            </a:r>
            <a:r>
              <a:rPr lang="en-US" sz="1900" b="0" i="0" dirty="0">
                <a:effectLst/>
                <a:latin typeface="montserrat" panose="00000500000000000000" pitchFamily="2" charset="0"/>
              </a:rPr>
              <a:t> </a:t>
            </a:r>
            <a:r>
              <a:rPr lang="en-US" sz="1900" b="0" i="0" dirty="0" err="1">
                <a:effectLst/>
                <a:latin typeface="montserrat" panose="00000500000000000000" pitchFamily="2" charset="0"/>
              </a:rPr>
              <a:t>a+b</a:t>
            </a:r>
            <a:r>
              <a:rPr lang="en-US" sz="1900" b="0" i="0" dirty="0">
                <a:effectLst/>
                <a:latin typeface="montserrat" panose="00000500000000000000" pitchFamily="2" charset="0"/>
              </a:rPr>
              <a:t>;}  </a:t>
            </a:r>
          </a:p>
          <a:p>
            <a:pPr marL="0" indent="0" algn="l">
              <a:buNone/>
            </a:pPr>
            <a:r>
              <a:rPr lang="en-US" sz="1900" b="0" i="0" dirty="0">
                <a:effectLst/>
                <a:latin typeface="montserrat" panose="00000500000000000000" pitchFamily="2" charset="0"/>
              </a:rPr>
              <a:t>}  </a:t>
            </a:r>
          </a:p>
          <a:p>
            <a:pPr marL="0" indent="0" algn="l">
              <a:buNone/>
            </a:pPr>
            <a:r>
              <a:rPr lang="en-US" sz="1900" b="1" i="0" dirty="0">
                <a:effectLst/>
                <a:latin typeface="montserrat" panose="00000500000000000000" pitchFamily="2" charset="0"/>
              </a:rPr>
              <a:t>class</a:t>
            </a:r>
            <a:r>
              <a:rPr lang="en-US" sz="1900" b="0" i="0" dirty="0">
                <a:effectLst/>
                <a:latin typeface="montserrat" panose="00000500000000000000" pitchFamily="2" charset="0"/>
              </a:rPr>
              <a:t> TestOverloading2{  </a:t>
            </a:r>
          </a:p>
          <a:p>
            <a:pPr marL="0" indent="0" algn="l">
              <a:buNone/>
            </a:pPr>
            <a:r>
              <a:rPr lang="en-US" sz="1900" b="1" i="0" dirty="0">
                <a:effectLst/>
                <a:latin typeface="montserrat" panose="00000500000000000000" pitchFamily="2" charset="0"/>
              </a:rPr>
              <a:t>public</a:t>
            </a:r>
            <a:r>
              <a:rPr lang="en-US" sz="1900" b="0" i="0" dirty="0">
                <a:effectLst/>
                <a:latin typeface="montserrat" panose="00000500000000000000" pitchFamily="2" charset="0"/>
              </a:rPr>
              <a:t> </a:t>
            </a:r>
            <a:r>
              <a:rPr lang="en-US" sz="1900" b="1" i="0" dirty="0">
                <a:effectLst/>
                <a:latin typeface="montserrat" panose="00000500000000000000" pitchFamily="2" charset="0"/>
              </a:rPr>
              <a:t>static</a:t>
            </a:r>
            <a:r>
              <a:rPr lang="en-US" sz="1900" b="0" i="0" dirty="0">
                <a:effectLst/>
                <a:latin typeface="montserrat" panose="00000500000000000000" pitchFamily="2" charset="0"/>
              </a:rPr>
              <a:t> </a:t>
            </a:r>
            <a:r>
              <a:rPr lang="en-US" sz="1900" b="1" i="0" dirty="0">
                <a:effectLst/>
                <a:latin typeface="montserrat" panose="00000500000000000000" pitchFamily="2" charset="0"/>
              </a:rPr>
              <a:t>void</a:t>
            </a:r>
            <a:r>
              <a:rPr lang="en-US" sz="1900" b="0" i="0" dirty="0">
                <a:effectLst/>
                <a:latin typeface="montserrat" panose="00000500000000000000" pitchFamily="2" charset="0"/>
              </a:rPr>
              <a:t> main(String[] </a:t>
            </a:r>
            <a:r>
              <a:rPr lang="en-US" sz="1900" b="0" i="0" dirty="0" err="1">
                <a:effectLst/>
                <a:latin typeface="montserrat" panose="00000500000000000000" pitchFamily="2" charset="0"/>
              </a:rPr>
              <a:t>args</a:t>
            </a:r>
            <a:r>
              <a:rPr lang="en-US" sz="1900" b="0" i="0" dirty="0">
                <a:effectLst/>
                <a:latin typeface="montserrat" panose="00000500000000000000" pitchFamily="2" charset="0"/>
              </a:rPr>
              <a:t>){  </a:t>
            </a:r>
          </a:p>
          <a:p>
            <a:pPr marL="0" indent="0" algn="l">
              <a:buNone/>
            </a:pPr>
            <a:r>
              <a:rPr lang="en-US" sz="1900" b="0" i="0" dirty="0" err="1">
                <a:effectLst/>
                <a:latin typeface="montserrat" panose="00000500000000000000" pitchFamily="2" charset="0"/>
              </a:rPr>
              <a:t>System.out.println</a:t>
            </a:r>
            <a:r>
              <a:rPr lang="en-US" sz="1900" b="0" i="0" dirty="0">
                <a:effectLst/>
                <a:latin typeface="montserrat" panose="00000500000000000000" pitchFamily="2" charset="0"/>
              </a:rPr>
              <a:t>(</a:t>
            </a:r>
            <a:r>
              <a:rPr lang="en-US" sz="1900" b="0" i="0" dirty="0" err="1">
                <a:effectLst/>
                <a:latin typeface="montserrat" panose="00000500000000000000" pitchFamily="2" charset="0"/>
              </a:rPr>
              <a:t>Adder.add</a:t>
            </a:r>
            <a:r>
              <a:rPr lang="en-US" sz="1900" b="0" i="0" dirty="0">
                <a:effectLst/>
                <a:latin typeface="montserrat" panose="00000500000000000000" pitchFamily="2" charset="0"/>
              </a:rPr>
              <a:t>(11,11));  </a:t>
            </a:r>
          </a:p>
          <a:p>
            <a:pPr marL="0" indent="0" algn="l">
              <a:buNone/>
            </a:pPr>
            <a:r>
              <a:rPr lang="en-US" sz="1900" b="0" i="0" dirty="0" err="1">
                <a:effectLst/>
                <a:latin typeface="montserrat" panose="00000500000000000000" pitchFamily="2" charset="0"/>
              </a:rPr>
              <a:t>System.out.println</a:t>
            </a:r>
            <a:r>
              <a:rPr lang="en-US" sz="1900" b="0" i="0" dirty="0">
                <a:effectLst/>
                <a:latin typeface="montserrat" panose="00000500000000000000" pitchFamily="2" charset="0"/>
              </a:rPr>
              <a:t>(</a:t>
            </a:r>
            <a:r>
              <a:rPr lang="en-US" sz="1900" b="0" i="0" dirty="0" err="1">
                <a:effectLst/>
                <a:latin typeface="montserrat" panose="00000500000000000000" pitchFamily="2" charset="0"/>
              </a:rPr>
              <a:t>Adder.add</a:t>
            </a:r>
            <a:r>
              <a:rPr lang="en-US" sz="1900" b="0" i="0" dirty="0">
                <a:effectLst/>
                <a:latin typeface="montserrat" panose="00000500000000000000" pitchFamily="2" charset="0"/>
              </a:rPr>
              <a:t>(12.3,12.6));  </a:t>
            </a:r>
          </a:p>
          <a:p>
            <a:pPr marL="0" indent="0" algn="l">
              <a:buNone/>
            </a:pPr>
            <a:r>
              <a:rPr lang="en-US" sz="1900" b="0" i="0" dirty="0">
                <a:effectLst/>
                <a:latin typeface="montserrat" panose="00000500000000000000" pitchFamily="2" charset="0"/>
              </a:rPr>
              <a:t>}}  </a:t>
            </a:r>
          </a:p>
          <a:p>
            <a:pPr marL="0" indent="0">
              <a:buNone/>
            </a:pPr>
            <a:r>
              <a:rPr lang="en-US" sz="1200" b="0" i="0" u="none" strike="noStrike" dirty="0">
                <a:solidFill>
                  <a:srgbClr val="FFFFFF"/>
                </a:solidFill>
                <a:effectLst/>
                <a:latin typeface="montserrat" panose="00000500000000000000" pitchFamily="2" charset="0"/>
              </a:rPr>
              <a:t>Now</a:t>
            </a:r>
            <a:br>
              <a:rPr lang="en-US" sz="1200" dirty="0"/>
            </a:br>
            <a:endParaRPr lang="en-US" sz="1800" dirty="0"/>
          </a:p>
        </p:txBody>
      </p:sp>
      <p:sp>
        <p:nvSpPr>
          <p:cNvPr id="5" name="Rectangle 2">
            <a:extLst>
              <a:ext uri="{FF2B5EF4-FFF2-40B4-BE49-F238E27FC236}">
                <a16:creationId xmlns:a16="http://schemas.microsoft.com/office/drawing/2014/main" id="{E2ED177B-996D-09CF-0013-CF6F09F4FE2C}"/>
              </a:ext>
            </a:extLst>
          </p:cNvPr>
          <p:cNvSpPr>
            <a:spLocks noChangeArrowheads="1"/>
          </p:cNvSpPr>
          <p:nvPr/>
        </p:nvSpPr>
        <p:spPr bwMode="auto">
          <a:xfrm>
            <a:off x="1938496" y="6073170"/>
            <a:ext cx="9195385"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1D1D27"/>
                </a:solidFill>
                <a:effectLst/>
                <a:latin typeface="Montserrat" panose="00000500000000000000" pitchFamily="2" charset="0"/>
              </a:rPr>
              <a:t>Q) Why Method Overloading is not possible by changing the return type of method only?</a:t>
            </a: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2B2A29"/>
                </a:solidFill>
                <a:effectLst/>
                <a:latin typeface="Montserrat" panose="00000500000000000000" pitchFamily="2"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2" descr="C:\Users\parul\Desktop\Registered Logosd.png">
            <a:extLst>
              <a:ext uri="{FF2B5EF4-FFF2-40B4-BE49-F238E27FC236}">
                <a16:creationId xmlns:a16="http://schemas.microsoft.com/office/drawing/2014/main" id="{1A37A6DA-641D-72E9-2B83-FA3FAFAB6F6C}"/>
              </a:ext>
            </a:extLst>
          </p:cNvPr>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9651547" y="152118"/>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138205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B963562-7010-99F0-24C9-BCB28FC8E757}"/>
              </a:ext>
            </a:extLst>
          </p:cNvPr>
          <p:cNvSpPr>
            <a:spLocks noGrp="1" noChangeArrowheads="1"/>
          </p:cNvSpPr>
          <p:nvPr>
            <p:ph type="title"/>
          </p:nvPr>
        </p:nvSpPr>
        <p:spPr bwMode="auto">
          <a:xfrm>
            <a:off x="235978" y="795989"/>
            <a:ext cx="9930924"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1D1D27"/>
                </a:solidFill>
                <a:effectLst/>
                <a:cs typeface="Arial" panose="020B0604020202020204" pitchFamily="34" charset="0"/>
              </a:rPr>
              <a:t>Q) Why Method Overloading is not possible by changing the return type of method only?</a:t>
            </a: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2B2A29"/>
                </a:solidFill>
                <a:effectLst/>
                <a:latin typeface="Montserrat" panose="00000500000000000000" pitchFamily="2"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42D38153-4E98-47F8-6024-D3EC84CE0C3C}"/>
              </a:ext>
            </a:extLst>
          </p:cNvPr>
          <p:cNvSpPr>
            <a:spLocks noGrp="1"/>
          </p:cNvSpPr>
          <p:nvPr>
            <p:ph idx="1"/>
          </p:nvPr>
        </p:nvSpPr>
        <p:spPr>
          <a:xfrm>
            <a:off x="838200" y="1825625"/>
            <a:ext cx="4090060" cy="4351338"/>
          </a:xfrm>
        </p:spPr>
        <p:txBody>
          <a:bodyPr>
            <a:normAutofit/>
          </a:bodyPr>
          <a:lstStyle/>
          <a:p>
            <a:r>
              <a:rPr lang="en-US" sz="1800" b="0" i="0" dirty="0">
                <a:solidFill>
                  <a:srgbClr val="2B2A29"/>
                </a:solidFill>
                <a:effectLst/>
                <a:latin typeface="montserrat" panose="00000500000000000000" pitchFamily="2" charset="0"/>
              </a:rPr>
              <a:t>In java, method overloading is not possible by changing the return type of the method only because of ambiguity. Let's see how ambiguity may occur:</a:t>
            </a:r>
            <a:endParaRPr lang="en-US" sz="1800" dirty="0"/>
          </a:p>
        </p:txBody>
      </p:sp>
      <p:sp>
        <p:nvSpPr>
          <p:cNvPr id="6" name="TextBox 5">
            <a:extLst>
              <a:ext uri="{FF2B5EF4-FFF2-40B4-BE49-F238E27FC236}">
                <a16:creationId xmlns:a16="http://schemas.microsoft.com/office/drawing/2014/main" id="{81B71CAA-9423-7AA1-8D4F-2B3CC42466CF}"/>
              </a:ext>
            </a:extLst>
          </p:cNvPr>
          <p:cNvSpPr txBox="1"/>
          <p:nvPr/>
        </p:nvSpPr>
        <p:spPr>
          <a:xfrm>
            <a:off x="5498274" y="1720840"/>
            <a:ext cx="5628905" cy="2585323"/>
          </a:xfrm>
          <a:prstGeom prst="rect">
            <a:avLst/>
          </a:prstGeom>
          <a:noFill/>
        </p:spPr>
        <p:txBody>
          <a:bodyPr wrap="square">
            <a:spAutoFit/>
          </a:bodyPr>
          <a:lstStyle/>
          <a:p>
            <a:pPr algn="l"/>
            <a:r>
              <a:rPr lang="en-US" b="0" i="0" dirty="0">
                <a:effectLst/>
                <a:latin typeface="montserrat" panose="00000500000000000000" pitchFamily="2" charset="0"/>
              </a:rPr>
              <a:t>class Adder{  </a:t>
            </a:r>
          </a:p>
          <a:p>
            <a:pPr algn="l"/>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int</a:t>
            </a:r>
            <a:r>
              <a:rPr lang="en-US" b="0" i="0" dirty="0">
                <a:effectLst/>
                <a:latin typeface="montserrat" panose="00000500000000000000" pitchFamily="2" charset="0"/>
              </a:rPr>
              <a:t> add(</a:t>
            </a:r>
            <a:r>
              <a:rPr lang="en-US" b="1" i="0" dirty="0">
                <a:effectLst/>
                <a:latin typeface="montserrat" panose="00000500000000000000" pitchFamily="2" charset="0"/>
              </a:rPr>
              <a:t>int</a:t>
            </a:r>
            <a:r>
              <a:rPr lang="en-US" b="0" i="0" dirty="0">
                <a:effectLst/>
                <a:latin typeface="montserrat" panose="00000500000000000000" pitchFamily="2" charset="0"/>
              </a:rPr>
              <a:t> </a:t>
            </a:r>
            <a:r>
              <a:rPr lang="en-US" b="0" i="0" dirty="0" err="1">
                <a:effectLst/>
                <a:latin typeface="montserrat" panose="00000500000000000000" pitchFamily="2" charset="0"/>
              </a:rPr>
              <a:t>a,</a:t>
            </a:r>
            <a:r>
              <a:rPr lang="en-US" b="1" i="0" dirty="0" err="1">
                <a:effectLst/>
                <a:latin typeface="montserrat" panose="00000500000000000000" pitchFamily="2" charset="0"/>
              </a:rPr>
              <a:t>int</a:t>
            </a:r>
            <a:r>
              <a:rPr lang="en-US" b="0" i="0" dirty="0">
                <a:effectLst/>
                <a:latin typeface="montserrat" panose="00000500000000000000" pitchFamily="2" charset="0"/>
              </a:rPr>
              <a:t> b){</a:t>
            </a:r>
            <a:r>
              <a:rPr lang="en-US" b="1" i="0" dirty="0">
                <a:effectLst/>
                <a:latin typeface="montserrat" panose="00000500000000000000" pitchFamily="2" charset="0"/>
              </a:rPr>
              <a:t>return</a:t>
            </a:r>
            <a:r>
              <a:rPr lang="en-US" b="0" i="0" dirty="0">
                <a:effectLst/>
                <a:latin typeface="montserrat" panose="00000500000000000000" pitchFamily="2" charset="0"/>
              </a:rPr>
              <a:t> </a:t>
            </a:r>
            <a:r>
              <a:rPr lang="en-US" b="0" i="0" dirty="0" err="1">
                <a:effectLst/>
                <a:latin typeface="montserrat" panose="00000500000000000000" pitchFamily="2" charset="0"/>
              </a:rPr>
              <a:t>a+b</a:t>
            </a:r>
            <a:r>
              <a:rPr lang="en-US" b="0" i="0" dirty="0">
                <a:effectLst/>
                <a:latin typeface="montserrat" panose="00000500000000000000" pitchFamily="2" charset="0"/>
              </a:rPr>
              <a:t>;}  </a:t>
            </a:r>
          </a:p>
          <a:p>
            <a:pPr algn="l"/>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double</a:t>
            </a:r>
            <a:r>
              <a:rPr lang="en-US" b="0" i="0" dirty="0">
                <a:effectLst/>
                <a:latin typeface="montserrat" panose="00000500000000000000" pitchFamily="2" charset="0"/>
              </a:rPr>
              <a:t> add(</a:t>
            </a:r>
            <a:r>
              <a:rPr lang="en-US" b="1" i="0" dirty="0">
                <a:effectLst/>
                <a:latin typeface="montserrat" panose="00000500000000000000" pitchFamily="2" charset="0"/>
              </a:rPr>
              <a:t>int</a:t>
            </a:r>
            <a:r>
              <a:rPr lang="en-US" b="0" i="0" dirty="0">
                <a:effectLst/>
                <a:latin typeface="montserrat" panose="00000500000000000000" pitchFamily="2" charset="0"/>
              </a:rPr>
              <a:t> </a:t>
            </a:r>
            <a:r>
              <a:rPr lang="en-US" b="0" i="0" dirty="0" err="1">
                <a:effectLst/>
                <a:latin typeface="montserrat" panose="00000500000000000000" pitchFamily="2" charset="0"/>
              </a:rPr>
              <a:t>a,</a:t>
            </a:r>
            <a:r>
              <a:rPr lang="en-US" b="1" i="0" dirty="0" err="1">
                <a:effectLst/>
                <a:latin typeface="montserrat" panose="00000500000000000000" pitchFamily="2" charset="0"/>
              </a:rPr>
              <a:t>int</a:t>
            </a:r>
            <a:r>
              <a:rPr lang="en-US" b="0" i="0" dirty="0">
                <a:effectLst/>
                <a:latin typeface="montserrat" panose="00000500000000000000" pitchFamily="2" charset="0"/>
              </a:rPr>
              <a:t> b){</a:t>
            </a:r>
            <a:r>
              <a:rPr lang="en-US" b="1" i="0" dirty="0">
                <a:effectLst/>
                <a:latin typeface="montserrat" panose="00000500000000000000" pitchFamily="2" charset="0"/>
              </a:rPr>
              <a:t>return</a:t>
            </a:r>
            <a:r>
              <a:rPr lang="en-US" b="0" i="0" dirty="0">
                <a:effectLst/>
                <a:latin typeface="montserrat" panose="00000500000000000000" pitchFamily="2" charset="0"/>
              </a:rPr>
              <a:t> </a:t>
            </a:r>
            <a:r>
              <a:rPr lang="en-US" b="0" i="0" dirty="0" err="1">
                <a:effectLst/>
                <a:latin typeface="montserrat" panose="00000500000000000000" pitchFamily="2" charset="0"/>
              </a:rPr>
              <a:t>a+b</a:t>
            </a:r>
            <a:r>
              <a:rPr lang="en-US" b="0" i="0" dirty="0">
                <a:effectLst/>
                <a:latin typeface="montserrat" panose="00000500000000000000" pitchFamily="2" charset="0"/>
              </a:rPr>
              <a:t>;}  </a:t>
            </a:r>
          </a:p>
          <a:p>
            <a:pPr algn="l"/>
            <a:r>
              <a:rPr lang="en-US" b="0" i="0" dirty="0">
                <a:effectLst/>
                <a:latin typeface="montserrat" panose="00000500000000000000" pitchFamily="2" charset="0"/>
              </a:rPr>
              <a:t>}  </a:t>
            </a:r>
          </a:p>
          <a:p>
            <a:pPr algn="l"/>
            <a:r>
              <a:rPr lang="en-US" b="1" i="0" dirty="0">
                <a:effectLst/>
                <a:latin typeface="montserrat" panose="00000500000000000000" pitchFamily="2" charset="0"/>
              </a:rPr>
              <a:t>class</a:t>
            </a:r>
            <a:r>
              <a:rPr lang="en-US" b="0" i="0" dirty="0">
                <a:effectLst/>
                <a:latin typeface="montserrat" panose="00000500000000000000" pitchFamily="2" charset="0"/>
              </a:rPr>
              <a:t> TestOverloading3{  </a:t>
            </a:r>
          </a:p>
          <a:p>
            <a:pPr algn="l"/>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main(String[] </a:t>
            </a:r>
            <a:r>
              <a:rPr lang="en-US" b="0" i="0" dirty="0" err="1">
                <a:effectLst/>
                <a:latin typeface="montserrat" panose="00000500000000000000" pitchFamily="2" charset="0"/>
              </a:rPr>
              <a:t>args</a:t>
            </a:r>
            <a:r>
              <a:rPr lang="en-US" b="0" i="0" dirty="0">
                <a:effectLst/>
                <a:latin typeface="montserrat" panose="00000500000000000000" pitchFamily="2" charset="0"/>
              </a:rPr>
              <a:t>){  </a:t>
            </a:r>
          </a:p>
          <a:p>
            <a:pPr algn="l"/>
            <a:r>
              <a:rPr lang="en-US" b="0" i="0" dirty="0" err="1">
                <a:effectLst/>
                <a:latin typeface="montserrat" panose="00000500000000000000" pitchFamily="2" charset="0"/>
              </a:rPr>
              <a:t>System.out.println</a:t>
            </a:r>
            <a:r>
              <a:rPr lang="en-US" b="0" i="0" dirty="0">
                <a:effectLst/>
                <a:latin typeface="montserrat" panose="00000500000000000000" pitchFamily="2" charset="0"/>
              </a:rPr>
              <a:t>(</a:t>
            </a:r>
            <a:r>
              <a:rPr lang="en-US" b="0" i="0" dirty="0" err="1">
                <a:effectLst/>
                <a:latin typeface="montserrat" panose="00000500000000000000" pitchFamily="2" charset="0"/>
              </a:rPr>
              <a:t>Adder.add</a:t>
            </a:r>
            <a:r>
              <a:rPr lang="en-US" b="0" i="0" dirty="0">
                <a:effectLst/>
                <a:latin typeface="montserrat" panose="00000500000000000000" pitchFamily="2" charset="0"/>
              </a:rPr>
              <a:t>(11,11));//ambiguity  </a:t>
            </a:r>
          </a:p>
          <a:p>
            <a:pPr algn="l"/>
            <a:r>
              <a:rPr lang="en-US" b="0" i="0" dirty="0">
                <a:effectLst/>
                <a:latin typeface="montserrat" panose="00000500000000000000" pitchFamily="2" charset="0"/>
              </a:rPr>
              <a:t>}}  </a:t>
            </a:r>
          </a:p>
        </p:txBody>
      </p:sp>
      <p:sp>
        <p:nvSpPr>
          <p:cNvPr id="7" name="Rectangle 2">
            <a:extLst>
              <a:ext uri="{FF2B5EF4-FFF2-40B4-BE49-F238E27FC236}">
                <a16:creationId xmlns:a16="http://schemas.microsoft.com/office/drawing/2014/main" id="{5359BAA4-71DF-D2C2-8AC0-499F5D5E9B77}"/>
              </a:ext>
            </a:extLst>
          </p:cNvPr>
          <p:cNvSpPr>
            <a:spLocks noChangeArrowheads="1"/>
          </p:cNvSpPr>
          <p:nvPr/>
        </p:nvSpPr>
        <p:spPr bwMode="auto">
          <a:xfrm>
            <a:off x="1979220" y="4838257"/>
            <a:ext cx="6096000"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1D1D27"/>
                </a:solidFill>
                <a:effectLst/>
                <a:latin typeface="Montserrat" panose="00000500000000000000" pitchFamily="2" charset="0"/>
              </a:rPr>
              <a:t>Can we overload java main() method?</a:t>
            </a: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2B2A29"/>
                </a:solidFill>
                <a:effectLst/>
                <a:latin typeface="Montserrat" panose="00000500000000000000" pitchFamily="2"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2" descr="C:\Users\parul\Desktop\Registered Logosd.png">
            <a:extLst>
              <a:ext uri="{FF2B5EF4-FFF2-40B4-BE49-F238E27FC236}">
                <a16:creationId xmlns:a16="http://schemas.microsoft.com/office/drawing/2014/main" id="{F2EFDD36-DC73-AFC1-6B40-DAD7E7264BCC}"/>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675297" y="167681"/>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203907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1100CBD-76EF-BACA-CCDC-7E520C222E19}"/>
              </a:ext>
            </a:extLst>
          </p:cNvPr>
          <p:cNvSpPr>
            <a:spLocks noGrp="1" noChangeArrowheads="1"/>
          </p:cNvSpPr>
          <p:nvPr>
            <p:ph type="title"/>
          </p:nvPr>
        </p:nvSpPr>
        <p:spPr bwMode="auto">
          <a:xfrm>
            <a:off x="439308" y="465144"/>
            <a:ext cx="8468985"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1D1D27"/>
                </a:solidFill>
                <a:effectLst/>
                <a:cs typeface="Arial" panose="020B0604020202020204" pitchFamily="34" charset="0"/>
              </a:rPr>
              <a:t>Can we overload java main() method?</a:t>
            </a: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2B2A29"/>
                </a:solidFill>
                <a:effectLst/>
                <a:latin typeface="Montserrat" panose="00000500000000000000" pitchFamily="2"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B78B6C5B-C194-8350-EA22-AA741FC78BEF}"/>
              </a:ext>
            </a:extLst>
          </p:cNvPr>
          <p:cNvSpPr>
            <a:spLocks noGrp="1"/>
          </p:cNvSpPr>
          <p:nvPr>
            <p:ph idx="1"/>
          </p:nvPr>
        </p:nvSpPr>
        <p:spPr>
          <a:xfrm>
            <a:off x="838200" y="1825625"/>
            <a:ext cx="10423967" cy="4351338"/>
          </a:xfrm>
        </p:spPr>
        <p:txBody>
          <a:bodyPr>
            <a:normAutofit fontScale="77500" lnSpcReduction="20000"/>
          </a:bodyPr>
          <a:lstStyle/>
          <a:p>
            <a:r>
              <a:rPr lang="en-US" sz="1800" b="0" i="0" dirty="0">
                <a:effectLst/>
                <a:latin typeface="montserrat" panose="00000500000000000000" pitchFamily="2" charset="0"/>
              </a:rPr>
              <a:t>Yes, by method overloading. You can have any number of main methods in a class by method overloading. But </a:t>
            </a:r>
            <a:r>
              <a:rPr lang="en-US" sz="1800" b="0" i="0" u="none" strike="noStrike" dirty="0">
                <a:effectLst/>
                <a:latin typeface="montserrat" panose="00000500000000000000" pitchFamily="2" charset="0"/>
                <a:hlinkClick r:id="rId3">
                  <a:extLst>
                    <a:ext uri="{A12FA001-AC4F-418D-AE19-62706E023703}">
                      <ahyp:hlinkClr xmlns:ahyp="http://schemas.microsoft.com/office/drawing/2018/hyperlinkcolor" val="tx"/>
                    </a:ext>
                  </a:extLst>
                </a:hlinkClick>
              </a:rPr>
              <a:t>JVM</a:t>
            </a:r>
            <a:r>
              <a:rPr lang="en-US" sz="1800" b="0" i="0" dirty="0">
                <a:effectLst/>
                <a:latin typeface="montserrat" panose="00000500000000000000" pitchFamily="2" charset="0"/>
              </a:rPr>
              <a:t> calls main() method which receives string array as arguments only. Let's see the simple example:</a:t>
            </a:r>
          </a:p>
          <a:p>
            <a:endParaRPr lang="en-US" sz="1800" dirty="0">
              <a:solidFill>
                <a:srgbClr val="2B2A29"/>
              </a:solidFill>
              <a:latin typeface="montserrat" panose="00000500000000000000" pitchFamily="2" charset="0"/>
            </a:endParaRPr>
          </a:p>
          <a:p>
            <a:pPr marL="0" indent="0" algn="l">
              <a:buNone/>
            </a:pPr>
            <a:r>
              <a:rPr lang="en-US" sz="1800" b="0" i="0" dirty="0">
                <a:effectLst/>
                <a:latin typeface="montserrat" panose="00000500000000000000" pitchFamily="2" charset="0"/>
              </a:rPr>
              <a:t>class TestOverloading4{  </a:t>
            </a:r>
          </a:p>
          <a:p>
            <a:pPr marL="0" indent="0" algn="l">
              <a:buNone/>
            </a:pPr>
            <a:r>
              <a:rPr lang="en-US" sz="1800" b="1" i="0" dirty="0">
                <a:effectLst/>
                <a:latin typeface="montserrat" panose="00000500000000000000" pitchFamily="2" charset="0"/>
              </a:rPr>
              <a:t>public</a:t>
            </a:r>
            <a:r>
              <a:rPr lang="en-US" sz="1800" b="0" i="0" dirty="0">
                <a:effectLst/>
                <a:latin typeface="montserrat" panose="00000500000000000000" pitchFamily="2" charset="0"/>
              </a:rPr>
              <a:t> </a:t>
            </a:r>
            <a:r>
              <a:rPr lang="en-US" sz="1800" b="1" i="0" dirty="0">
                <a:effectLst/>
                <a:latin typeface="montserrat" panose="00000500000000000000" pitchFamily="2" charset="0"/>
              </a:rPr>
              <a:t>static</a:t>
            </a:r>
            <a:r>
              <a:rPr lang="en-US" sz="1800" b="0" i="0" dirty="0">
                <a:effectLst/>
                <a:latin typeface="montserrat" panose="00000500000000000000" pitchFamily="2" charset="0"/>
              </a:rPr>
              <a:t> </a:t>
            </a:r>
            <a:r>
              <a:rPr lang="en-US" sz="1800" b="1" i="0" dirty="0">
                <a:effectLst/>
                <a:latin typeface="montserrat" panose="00000500000000000000" pitchFamily="2" charset="0"/>
              </a:rPr>
              <a:t>void</a:t>
            </a:r>
            <a:r>
              <a:rPr lang="en-US" sz="1800" b="0" i="0" dirty="0">
                <a:effectLst/>
                <a:latin typeface="montserrat" panose="00000500000000000000" pitchFamily="2" charset="0"/>
              </a:rPr>
              <a:t> main(String[] </a:t>
            </a:r>
            <a:r>
              <a:rPr lang="en-US" sz="1800" b="0" i="0" dirty="0" err="1">
                <a:effectLst/>
                <a:latin typeface="montserrat" panose="00000500000000000000" pitchFamily="2" charset="0"/>
              </a:rPr>
              <a:t>args</a:t>
            </a:r>
            <a:r>
              <a:rPr lang="en-US" sz="1800" b="0" i="0" dirty="0">
                <a:effectLst/>
                <a:latin typeface="montserrat" panose="00000500000000000000" pitchFamily="2" charset="0"/>
              </a:rPr>
              <a:t>)</a:t>
            </a:r>
          </a:p>
          <a:p>
            <a:pPr marL="0" indent="0" algn="l">
              <a:buNone/>
            </a:pPr>
            <a:r>
              <a:rPr lang="en-US" sz="1800" b="0" i="0" dirty="0">
                <a:effectLst/>
                <a:latin typeface="montserrat" panose="00000500000000000000" pitchFamily="2" charset="0"/>
              </a:rPr>
              <a:t>{</a:t>
            </a:r>
            <a:r>
              <a:rPr lang="en-US" sz="1800" b="0" i="0" dirty="0" err="1">
                <a:effectLst/>
                <a:latin typeface="montserrat" panose="00000500000000000000" pitchFamily="2" charset="0"/>
              </a:rPr>
              <a:t>System.out.println</a:t>
            </a:r>
            <a:r>
              <a:rPr lang="en-US" sz="1800" b="0" i="0" dirty="0">
                <a:effectLst/>
                <a:latin typeface="montserrat" panose="00000500000000000000" pitchFamily="2" charset="0"/>
              </a:rPr>
              <a:t>("main with String[]");}  </a:t>
            </a:r>
          </a:p>
          <a:p>
            <a:pPr marL="0" indent="0" algn="l">
              <a:buNone/>
            </a:pPr>
            <a:r>
              <a:rPr lang="en-US" sz="1800" b="1" i="0" dirty="0">
                <a:effectLst/>
                <a:latin typeface="montserrat" panose="00000500000000000000" pitchFamily="2" charset="0"/>
              </a:rPr>
              <a:t>public</a:t>
            </a:r>
            <a:r>
              <a:rPr lang="en-US" sz="1800" b="0" i="0" dirty="0">
                <a:effectLst/>
                <a:latin typeface="montserrat" panose="00000500000000000000" pitchFamily="2" charset="0"/>
              </a:rPr>
              <a:t> </a:t>
            </a:r>
            <a:r>
              <a:rPr lang="en-US" sz="1800" b="1" i="0" dirty="0">
                <a:effectLst/>
                <a:latin typeface="montserrat" panose="00000500000000000000" pitchFamily="2" charset="0"/>
              </a:rPr>
              <a:t>static</a:t>
            </a:r>
            <a:r>
              <a:rPr lang="en-US" sz="1800" b="0" i="0" dirty="0">
                <a:effectLst/>
                <a:latin typeface="montserrat" panose="00000500000000000000" pitchFamily="2" charset="0"/>
              </a:rPr>
              <a:t> </a:t>
            </a:r>
            <a:r>
              <a:rPr lang="en-US" sz="1800" b="1" i="0" dirty="0">
                <a:effectLst/>
                <a:latin typeface="montserrat" panose="00000500000000000000" pitchFamily="2" charset="0"/>
              </a:rPr>
              <a:t>void</a:t>
            </a:r>
            <a:r>
              <a:rPr lang="en-US" sz="1800" b="0" i="0" dirty="0">
                <a:effectLst/>
                <a:latin typeface="montserrat" panose="00000500000000000000" pitchFamily="2" charset="0"/>
              </a:rPr>
              <a:t> main(String </a:t>
            </a:r>
            <a:r>
              <a:rPr lang="en-US" sz="1800" b="0" i="0" dirty="0" err="1">
                <a:effectLst/>
                <a:latin typeface="montserrat" panose="00000500000000000000" pitchFamily="2" charset="0"/>
              </a:rPr>
              <a:t>args</a:t>
            </a:r>
            <a:r>
              <a:rPr lang="en-US" sz="1800" b="0" i="0" dirty="0">
                <a:effectLst/>
                <a:latin typeface="montserrat" panose="00000500000000000000" pitchFamily="2" charset="0"/>
              </a:rPr>
              <a:t>)</a:t>
            </a:r>
          </a:p>
          <a:p>
            <a:pPr marL="0" indent="0" algn="l">
              <a:buNone/>
            </a:pPr>
            <a:r>
              <a:rPr lang="en-US" sz="1800" b="0" i="0" dirty="0">
                <a:effectLst/>
                <a:latin typeface="montserrat" panose="00000500000000000000" pitchFamily="2" charset="0"/>
              </a:rPr>
              <a:t>{</a:t>
            </a:r>
            <a:r>
              <a:rPr lang="en-US" sz="1800" b="0" i="0" dirty="0" err="1">
                <a:effectLst/>
                <a:latin typeface="montserrat" panose="00000500000000000000" pitchFamily="2" charset="0"/>
              </a:rPr>
              <a:t>System.out.println</a:t>
            </a:r>
            <a:r>
              <a:rPr lang="en-US" sz="1800" b="0" i="0" dirty="0">
                <a:effectLst/>
                <a:latin typeface="montserrat" panose="00000500000000000000" pitchFamily="2" charset="0"/>
              </a:rPr>
              <a:t>("main with String");}  </a:t>
            </a:r>
          </a:p>
          <a:p>
            <a:pPr marL="0" indent="0" algn="l">
              <a:buNone/>
            </a:pPr>
            <a:r>
              <a:rPr lang="en-US" sz="1800" b="1" i="0" dirty="0">
                <a:effectLst/>
                <a:latin typeface="montserrat" panose="00000500000000000000" pitchFamily="2" charset="0"/>
              </a:rPr>
              <a:t>public</a:t>
            </a:r>
            <a:r>
              <a:rPr lang="en-US" sz="1800" b="0" i="0" dirty="0">
                <a:effectLst/>
                <a:latin typeface="montserrat" panose="00000500000000000000" pitchFamily="2" charset="0"/>
              </a:rPr>
              <a:t> </a:t>
            </a:r>
            <a:r>
              <a:rPr lang="en-US" sz="1800" b="1" i="0" dirty="0">
                <a:effectLst/>
                <a:latin typeface="montserrat" panose="00000500000000000000" pitchFamily="2" charset="0"/>
              </a:rPr>
              <a:t>static</a:t>
            </a:r>
            <a:r>
              <a:rPr lang="en-US" sz="1800" b="0" i="0" dirty="0">
                <a:effectLst/>
                <a:latin typeface="montserrat" panose="00000500000000000000" pitchFamily="2" charset="0"/>
              </a:rPr>
              <a:t> </a:t>
            </a:r>
            <a:r>
              <a:rPr lang="en-US" sz="1800" b="1" i="0" dirty="0">
                <a:effectLst/>
                <a:latin typeface="montserrat" panose="00000500000000000000" pitchFamily="2" charset="0"/>
              </a:rPr>
              <a:t>void</a:t>
            </a:r>
            <a:r>
              <a:rPr lang="en-US" sz="1800" b="0" i="0" dirty="0">
                <a:effectLst/>
                <a:latin typeface="montserrat" panose="00000500000000000000" pitchFamily="2" charset="0"/>
              </a:rPr>
              <a:t> main()</a:t>
            </a:r>
          </a:p>
          <a:p>
            <a:pPr marL="0" indent="0" algn="l">
              <a:buNone/>
            </a:pPr>
            <a:r>
              <a:rPr lang="en-US" sz="1800" b="0" i="0" dirty="0">
                <a:effectLst/>
                <a:latin typeface="montserrat" panose="00000500000000000000" pitchFamily="2" charset="0"/>
              </a:rPr>
              <a:t>{</a:t>
            </a:r>
            <a:r>
              <a:rPr lang="en-US" sz="1800" b="0" i="0" dirty="0" err="1">
                <a:effectLst/>
                <a:latin typeface="montserrat" panose="00000500000000000000" pitchFamily="2" charset="0"/>
              </a:rPr>
              <a:t>System.out.println</a:t>
            </a:r>
            <a:r>
              <a:rPr lang="en-US" sz="1800" b="0" i="0" dirty="0">
                <a:effectLst/>
                <a:latin typeface="montserrat" panose="00000500000000000000" pitchFamily="2" charset="0"/>
              </a:rPr>
              <a:t>("main without </a:t>
            </a:r>
            <a:r>
              <a:rPr lang="en-US" sz="1800" b="0" i="0" dirty="0" err="1">
                <a:effectLst/>
                <a:latin typeface="montserrat" panose="00000500000000000000" pitchFamily="2" charset="0"/>
              </a:rPr>
              <a:t>args</a:t>
            </a:r>
            <a:r>
              <a:rPr lang="en-US" sz="1800" b="0" i="0" dirty="0">
                <a:effectLst/>
                <a:latin typeface="montserrat" panose="00000500000000000000" pitchFamily="2" charset="0"/>
              </a:rPr>
              <a:t>");}  </a:t>
            </a:r>
          </a:p>
          <a:p>
            <a:pPr marL="0" indent="0" algn="l">
              <a:buNone/>
            </a:pPr>
            <a:r>
              <a:rPr lang="en-US" sz="1800" b="0" i="0" dirty="0">
                <a:effectLst/>
                <a:latin typeface="montserrat" panose="00000500000000000000" pitchFamily="2" charset="0"/>
              </a:rPr>
              <a:t>}  </a:t>
            </a:r>
          </a:p>
          <a:p>
            <a:pPr marL="0" indent="0" algn="l">
              <a:buNone/>
            </a:pPr>
            <a:endParaRPr lang="en-US" sz="1800" dirty="0">
              <a:solidFill>
                <a:srgbClr val="2B2A29"/>
              </a:solidFill>
              <a:latin typeface="montserrat" panose="00000500000000000000" pitchFamily="2" charset="0"/>
            </a:endParaRPr>
          </a:p>
          <a:p>
            <a:pPr marL="0" indent="0" algn="l">
              <a:buNone/>
            </a:pPr>
            <a:r>
              <a:rPr lang="en-US" sz="1800" b="0" i="0" dirty="0">
                <a:solidFill>
                  <a:srgbClr val="2B2A29"/>
                </a:solidFill>
                <a:effectLst/>
                <a:latin typeface="montserrat" panose="00000500000000000000" pitchFamily="2" charset="0"/>
              </a:rPr>
              <a:t>o/p</a:t>
            </a:r>
          </a:p>
          <a:p>
            <a:pPr marL="0" indent="0" algn="l">
              <a:buNone/>
            </a:pPr>
            <a:endParaRPr lang="en-US" sz="1800" b="0" i="0" dirty="0">
              <a:solidFill>
                <a:srgbClr val="2B2A29"/>
              </a:solidFill>
              <a:effectLst/>
              <a:latin typeface="montserrat" panose="00000500000000000000" pitchFamily="2" charset="0"/>
            </a:endParaRPr>
          </a:p>
          <a:p>
            <a:endParaRPr lang="en-US" sz="1800" dirty="0"/>
          </a:p>
        </p:txBody>
      </p:sp>
      <p:sp>
        <p:nvSpPr>
          <p:cNvPr id="5" name="Rectangle 2">
            <a:extLst>
              <a:ext uri="{FF2B5EF4-FFF2-40B4-BE49-F238E27FC236}">
                <a16:creationId xmlns:a16="http://schemas.microsoft.com/office/drawing/2014/main" id="{50829C37-6871-F9E5-0411-6F24C3487BCF}"/>
              </a:ext>
            </a:extLst>
          </p:cNvPr>
          <p:cNvSpPr>
            <a:spLocks noChangeArrowheads="1"/>
          </p:cNvSpPr>
          <p:nvPr/>
        </p:nvSpPr>
        <p:spPr bwMode="auto">
          <a:xfrm>
            <a:off x="3466205" y="5699419"/>
            <a:ext cx="3243354" cy="323165"/>
          </a:xfrm>
          <a:prstGeom prst="rect">
            <a:avLst/>
          </a:prstGeom>
          <a:solidFill>
            <a:srgbClr val="E7F6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B2A29"/>
                </a:solidFill>
                <a:effectLst/>
                <a:latin typeface="var(--bs-font-monospace)"/>
              </a:rPr>
              <a:t>main with String[]</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2" descr="C:\Users\parul\Desktop\Registered Logosd.png">
            <a:extLst>
              <a:ext uri="{FF2B5EF4-FFF2-40B4-BE49-F238E27FC236}">
                <a16:creationId xmlns:a16="http://schemas.microsoft.com/office/drawing/2014/main" id="{71ED925B-86EC-73AC-9F33-1F7A8931479D}"/>
              </a:ext>
            </a:extLst>
          </p:cNvPr>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9580294" y="170426"/>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354310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E3EEF-1CC7-01B0-402B-AF51403BB77A}"/>
              </a:ext>
            </a:extLst>
          </p:cNvPr>
          <p:cNvSpPr>
            <a:spLocks noGrp="1"/>
          </p:cNvSpPr>
          <p:nvPr>
            <p:ph type="ctrTitle"/>
          </p:nvPr>
        </p:nvSpPr>
        <p:spPr>
          <a:xfrm>
            <a:off x="1431402" y="497129"/>
            <a:ext cx="9144000" cy="1030528"/>
          </a:xfrm>
        </p:spPr>
        <p:txBody>
          <a:bodyPr>
            <a:noAutofit/>
          </a:bodyPr>
          <a:lstStyle/>
          <a:p>
            <a:r>
              <a:rPr lang="en-US" sz="3200" dirty="0"/>
              <a:t>Inheritance, Sub Classing, Package</a:t>
            </a:r>
          </a:p>
        </p:txBody>
      </p:sp>
      <p:sp>
        <p:nvSpPr>
          <p:cNvPr id="3" name="Subtitle 2">
            <a:extLst>
              <a:ext uri="{FF2B5EF4-FFF2-40B4-BE49-F238E27FC236}">
                <a16:creationId xmlns:a16="http://schemas.microsoft.com/office/drawing/2014/main" id="{78B96255-068E-D76B-202A-C74A91A22BDA}"/>
              </a:ext>
            </a:extLst>
          </p:cNvPr>
          <p:cNvSpPr>
            <a:spLocks noGrp="1"/>
          </p:cNvSpPr>
          <p:nvPr>
            <p:ph type="subTitle" idx="1"/>
          </p:nvPr>
        </p:nvSpPr>
        <p:spPr>
          <a:xfrm>
            <a:off x="1188335" y="1773237"/>
            <a:ext cx="9144000" cy="4453943"/>
          </a:xfrm>
        </p:spPr>
        <p:txBody>
          <a:bodyPr>
            <a:normAutofit/>
          </a:bodyPr>
          <a:lstStyle/>
          <a:p>
            <a:pPr marL="457200" indent="-457200" algn="l">
              <a:buFont typeface="+mj-lt"/>
              <a:buAutoNum type="arabicPeriod"/>
            </a:pPr>
            <a:r>
              <a:rPr lang="en-US" dirty="0"/>
              <a:t>Inheritance Concepts </a:t>
            </a:r>
          </a:p>
          <a:p>
            <a:pPr marL="457200" indent="-457200" algn="l">
              <a:buFont typeface="+mj-lt"/>
              <a:buAutoNum type="arabicPeriod"/>
            </a:pPr>
            <a:r>
              <a:rPr lang="en-US" dirty="0"/>
              <a:t>Defining sub classes, method overriding</a:t>
            </a:r>
          </a:p>
          <a:p>
            <a:pPr marL="457200" indent="-457200" algn="l">
              <a:buFont typeface="+mj-lt"/>
              <a:buAutoNum type="arabicPeriod"/>
            </a:pPr>
            <a:r>
              <a:rPr lang="en-US" dirty="0"/>
              <a:t>using super keyword</a:t>
            </a:r>
          </a:p>
          <a:p>
            <a:pPr marL="457200" indent="-457200" algn="l">
              <a:buFont typeface="+mj-lt"/>
              <a:buAutoNum type="arabicPeriod"/>
            </a:pPr>
            <a:r>
              <a:rPr lang="en-US" dirty="0"/>
              <a:t>Variable shadowing,  Method and variable binding</a:t>
            </a:r>
          </a:p>
          <a:p>
            <a:pPr marL="457200" indent="-457200" algn="l">
              <a:buFont typeface="+mj-lt"/>
              <a:buAutoNum type="arabicPeriod"/>
            </a:pPr>
            <a:r>
              <a:rPr lang="en-US" dirty="0"/>
              <a:t>Using final keyword</a:t>
            </a:r>
          </a:p>
          <a:p>
            <a:pPr marL="457200" indent="-457200" algn="l">
              <a:buFont typeface="+mj-lt"/>
              <a:buAutoNum type="arabicPeriod"/>
            </a:pPr>
            <a:r>
              <a:rPr lang="en-US" dirty="0"/>
              <a:t>Abstract classes and interfaces</a:t>
            </a:r>
          </a:p>
          <a:p>
            <a:pPr marL="457200" indent="-457200" algn="l">
              <a:buFont typeface="+mj-lt"/>
              <a:buAutoNum type="arabicPeriod"/>
            </a:pPr>
            <a:r>
              <a:rPr lang="en-US" dirty="0"/>
              <a:t>Object class, Packages - Creating package</a:t>
            </a:r>
          </a:p>
          <a:p>
            <a:pPr marL="457200" indent="-457200" algn="l">
              <a:buFont typeface="+mj-lt"/>
              <a:buAutoNum type="arabicPeriod"/>
            </a:pPr>
            <a:r>
              <a:rPr lang="en-US" dirty="0"/>
              <a:t>CLASSPATH environment variable</a:t>
            </a:r>
          </a:p>
          <a:p>
            <a:pPr marL="457200" indent="-457200" algn="l">
              <a:buFont typeface="+mj-lt"/>
              <a:buAutoNum type="arabicPeriod"/>
            </a:pPr>
            <a:r>
              <a:rPr lang="en-US" dirty="0"/>
              <a:t>access specifiers, Access Control / visibility.</a:t>
            </a:r>
          </a:p>
        </p:txBody>
      </p:sp>
      <p:pic>
        <p:nvPicPr>
          <p:cNvPr id="4" name="Picture 2" descr="C:\Users\parul\Desktop\Registered Logosd.png">
            <a:extLst>
              <a:ext uri="{FF2B5EF4-FFF2-40B4-BE49-F238E27FC236}">
                <a16:creationId xmlns:a16="http://schemas.microsoft.com/office/drawing/2014/main" id="{7D610C86-9260-EE11-4BAC-815CF702963D}"/>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384777" y="316495"/>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179997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23206-0B9F-E5B0-E4B0-5A661796D2CC}"/>
              </a:ext>
            </a:extLst>
          </p:cNvPr>
          <p:cNvSpPr>
            <a:spLocks noGrp="1"/>
          </p:cNvSpPr>
          <p:nvPr>
            <p:ph type="title"/>
          </p:nvPr>
        </p:nvSpPr>
        <p:spPr/>
        <p:txBody>
          <a:bodyPr/>
          <a:lstStyle/>
          <a:p>
            <a:r>
              <a:rPr lang="en-US" b="0" i="0" dirty="0">
                <a:solidFill>
                  <a:srgbClr val="1D1D27"/>
                </a:solidFill>
                <a:effectLst/>
                <a:latin typeface="Montserrat" panose="00000500000000000000" pitchFamily="2" charset="0"/>
              </a:rPr>
              <a:t>Method Overriding in Java</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06FC780D-030F-9158-DEFC-DB4B387AA230}"/>
              </a:ext>
            </a:extLst>
          </p:cNvPr>
          <p:cNvSpPr>
            <a:spLocks noGrp="1"/>
          </p:cNvSpPr>
          <p:nvPr>
            <p:ph idx="1"/>
          </p:nvPr>
        </p:nvSpPr>
        <p:spPr>
          <a:xfrm>
            <a:off x="430192" y="1842033"/>
            <a:ext cx="11331615" cy="4211448"/>
          </a:xfrm>
        </p:spPr>
        <p:txBody>
          <a:bodyPr>
            <a:normAutofit fontScale="92500" lnSpcReduction="10000"/>
          </a:bodyPr>
          <a:lstStyle/>
          <a:p>
            <a:r>
              <a:rPr lang="en-US" b="0" i="0" dirty="0">
                <a:solidFill>
                  <a:srgbClr val="2B2A29"/>
                </a:solidFill>
                <a:effectLst/>
                <a:latin typeface="Montserrat" panose="00000500000000000000" pitchFamily="2" charset="0"/>
              </a:rPr>
              <a:t>If subclass (child class) has the same method as declared in the parent class, it is known as </a:t>
            </a:r>
            <a:r>
              <a:rPr lang="en-US" b="1" i="0" dirty="0">
                <a:solidFill>
                  <a:srgbClr val="2B2A29"/>
                </a:solidFill>
                <a:effectLst/>
                <a:latin typeface="Montserrat" panose="00000500000000000000" pitchFamily="2" charset="0"/>
              </a:rPr>
              <a:t>method overriding in Java</a:t>
            </a:r>
            <a:r>
              <a:rPr lang="en-US" b="0" i="0" dirty="0">
                <a:solidFill>
                  <a:srgbClr val="2B2A29"/>
                </a:solidFill>
                <a:effectLst/>
                <a:latin typeface="Montserrat" panose="00000500000000000000" pitchFamily="2" charset="0"/>
              </a:rPr>
              <a:t>.</a:t>
            </a:r>
          </a:p>
          <a:p>
            <a:pPr marL="0" indent="0" algn="l">
              <a:buNone/>
            </a:pPr>
            <a:r>
              <a:rPr lang="en-US" b="1" i="0" dirty="0">
                <a:solidFill>
                  <a:srgbClr val="1D1D27"/>
                </a:solidFill>
                <a:effectLst/>
                <a:latin typeface="Montserrat" panose="00000500000000000000" pitchFamily="2" charset="0"/>
              </a:rPr>
              <a:t>Usage of Java Method Overriding</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Method overriding is used to provide the specific implementation of a method which is already provided by its superclass.</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Method overriding is used for runtime polymorphism</a:t>
            </a:r>
          </a:p>
          <a:p>
            <a:pPr marL="0" indent="0" algn="l">
              <a:buNone/>
            </a:pPr>
            <a:r>
              <a:rPr lang="en-US" b="1" i="0" dirty="0">
                <a:solidFill>
                  <a:srgbClr val="1D1D27"/>
                </a:solidFill>
                <a:effectLst/>
                <a:latin typeface="Montserrat" panose="00000500000000000000" pitchFamily="2" charset="0"/>
              </a:rPr>
              <a:t>Rules for Java Method Overriding</a:t>
            </a:r>
          </a:p>
          <a:p>
            <a:pPr algn="just">
              <a:buFont typeface="+mj-lt"/>
              <a:buAutoNum type="arabicPeriod"/>
            </a:pPr>
            <a:r>
              <a:rPr lang="en-US" b="0" i="0" dirty="0">
                <a:solidFill>
                  <a:srgbClr val="2B2A29"/>
                </a:solidFill>
                <a:effectLst/>
                <a:latin typeface="Montserrat" panose="00000500000000000000" pitchFamily="2" charset="0"/>
              </a:rPr>
              <a:t>The method must have the same name as in the parent class</a:t>
            </a:r>
          </a:p>
          <a:p>
            <a:pPr algn="just">
              <a:buFont typeface="+mj-lt"/>
              <a:buAutoNum type="arabicPeriod"/>
            </a:pPr>
            <a:r>
              <a:rPr lang="en-US" b="0" i="0" dirty="0">
                <a:solidFill>
                  <a:srgbClr val="2B2A29"/>
                </a:solidFill>
                <a:effectLst/>
                <a:latin typeface="Montserrat" panose="00000500000000000000" pitchFamily="2" charset="0"/>
              </a:rPr>
              <a:t>The method must have the same parameter as in the parent class.</a:t>
            </a:r>
          </a:p>
          <a:p>
            <a:pPr algn="just">
              <a:buFont typeface="+mj-lt"/>
              <a:buAutoNum type="arabicPeriod"/>
            </a:pPr>
            <a:r>
              <a:rPr lang="en-US" b="0" i="0" dirty="0">
                <a:solidFill>
                  <a:srgbClr val="2B2A29"/>
                </a:solidFill>
                <a:effectLst/>
                <a:latin typeface="Montserrat" panose="00000500000000000000" pitchFamily="2" charset="0"/>
              </a:rPr>
              <a:t>There must be an IS-A relationship (inheritance).</a:t>
            </a:r>
          </a:p>
          <a:p>
            <a:endParaRPr lang="en-US" dirty="0"/>
          </a:p>
        </p:txBody>
      </p:sp>
      <p:pic>
        <p:nvPicPr>
          <p:cNvPr id="4" name="Picture 2" descr="C:\Users\parul\Desktop\Registered Logosd.png">
            <a:extLst>
              <a:ext uri="{FF2B5EF4-FFF2-40B4-BE49-F238E27FC236}">
                <a16:creationId xmlns:a16="http://schemas.microsoft.com/office/drawing/2014/main" id="{E72F39E0-F5FF-FC29-7964-BCCAD77F11CE}"/>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93310"/>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453386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A8F04-399D-FA79-171A-66912E949D77}"/>
              </a:ext>
            </a:extLst>
          </p:cNvPr>
          <p:cNvSpPr>
            <a:spLocks noGrp="1"/>
          </p:cNvSpPr>
          <p:nvPr>
            <p:ph type="title"/>
          </p:nvPr>
        </p:nvSpPr>
        <p:spPr>
          <a:xfrm>
            <a:off x="676226" y="285464"/>
            <a:ext cx="9603275" cy="1049235"/>
          </a:xfrm>
        </p:spPr>
        <p:txBody>
          <a:bodyPr>
            <a:normAutofit fontScale="90000"/>
          </a:bodyPr>
          <a:lstStyle/>
          <a:p>
            <a:r>
              <a:rPr lang="en-US" b="0" i="0" dirty="0">
                <a:solidFill>
                  <a:srgbClr val="1D1D27"/>
                </a:solidFill>
                <a:effectLst/>
                <a:latin typeface="Montserrat" panose="00000500000000000000" pitchFamily="2" charset="0"/>
              </a:rPr>
              <a:t>Understanding the problem without method overriding</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21A42208-09F0-E611-1429-6E50D6E12870}"/>
              </a:ext>
            </a:extLst>
          </p:cNvPr>
          <p:cNvSpPr>
            <a:spLocks noGrp="1"/>
          </p:cNvSpPr>
          <p:nvPr>
            <p:ph idx="1"/>
          </p:nvPr>
        </p:nvSpPr>
        <p:spPr>
          <a:xfrm>
            <a:off x="0" y="2000097"/>
            <a:ext cx="2518538" cy="2012258"/>
          </a:xfrm>
        </p:spPr>
        <p:txBody>
          <a:bodyPr>
            <a:normAutofit fontScale="85000" lnSpcReduction="10000"/>
          </a:bodyPr>
          <a:lstStyle/>
          <a:p>
            <a:r>
              <a:rPr lang="en-US" b="0" i="0" dirty="0">
                <a:solidFill>
                  <a:srgbClr val="2B2A29"/>
                </a:solidFill>
                <a:effectLst/>
                <a:latin typeface="Montserrat" panose="00000500000000000000" pitchFamily="2" charset="0"/>
              </a:rPr>
              <a:t>Let's understand the problem that we may face in the program if we don’t use method overriding</a:t>
            </a:r>
          </a:p>
          <a:p>
            <a:endParaRPr lang="en-US" dirty="0"/>
          </a:p>
        </p:txBody>
      </p:sp>
      <p:sp>
        <p:nvSpPr>
          <p:cNvPr id="5" name="TextBox 4">
            <a:extLst>
              <a:ext uri="{FF2B5EF4-FFF2-40B4-BE49-F238E27FC236}">
                <a16:creationId xmlns:a16="http://schemas.microsoft.com/office/drawing/2014/main" id="{7A0A36D1-F48D-FE26-8915-960135A87C8C}"/>
              </a:ext>
            </a:extLst>
          </p:cNvPr>
          <p:cNvSpPr txBox="1"/>
          <p:nvPr/>
        </p:nvSpPr>
        <p:spPr>
          <a:xfrm>
            <a:off x="2518538" y="1217224"/>
            <a:ext cx="6105644" cy="5355312"/>
          </a:xfrm>
          <a:prstGeom prst="rect">
            <a:avLst/>
          </a:prstGeom>
          <a:noFill/>
        </p:spPr>
        <p:txBody>
          <a:bodyPr wrap="square">
            <a:spAutoFit/>
          </a:bodyPr>
          <a:lstStyle/>
          <a:p>
            <a:pPr algn="l"/>
            <a:r>
              <a:rPr lang="en-US" b="0" i="0" dirty="0">
                <a:solidFill>
                  <a:srgbClr val="2B2A29"/>
                </a:solidFill>
                <a:effectLst/>
                <a:latin typeface="Montserrat" panose="00000500000000000000" pitchFamily="2" charset="0"/>
              </a:rPr>
              <a:t>//Java Program to demonstrate why we need method overriding  </a:t>
            </a:r>
          </a:p>
          <a:p>
            <a:pPr algn="l"/>
            <a:r>
              <a:rPr lang="en-US" b="0" i="0" dirty="0">
                <a:effectLst/>
                <a:latin typeface="Montserrat" panose="00000500000000000000" pitchFamily="2" charset="0"/>
              </a:rPr>
              <a:t>//Here, we are calling the method of parent class with child  </a:t>
            </a:r>
          </a:p>
          <a:p>
            <a:pPr algn="l"/>
            <a:r>
              <a:rPr lang="en-US" b="0" i="0" dirty="0">
                <a:effectLst/>
                <a:latin typeface="Montserrat" panose="00000500000000000000" pitchFamily="2" charset="0"/>
              </a:rPr>
              <a:t>//class object.  </a:t>
            </a:r>
          </a:p>
          <a:p>
            <a:pPr algn="l"/>
            <a:r>
              <a:rPr lang="en-US" b="0" i="0" dirty="0">
                <a:effectLst/>
                <a:latin typeface="Montserrat" panose="00000500000000000000" pitchFamily="2" charset="0"/>
              </a:rPr>
              <a:t>//Creating a parent class  </a:t>
            </a:r>
          </a:p>
          <a:p>
            <a:pPr algn="l"/>
            <a:r>
              <a:rPr lang="en-US" b="1" i="0" dirty="0">
                <a:effectLst/>
                <a:latin typeface="Montserrat" panose="00000500000000000000" pitchFamily="2" charset="0"/>
              </a:rPr>
              <a:t>class</a:t>
            </a:r>
            <a:r>
              <a:rPr lang="en-US" b="0" i="0" dirty="0">
                <a:effectLst/>
                <a:latin typeface="Montserrat" panose="00000500000000000000" pitchFamily="2" charset="0"/>
              </a:rPr>
              <a:t> Vehicle{  </a:t>
            </a:r>
          </a:p>
          <a:p>
            <a:pPr algn="l"/>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run(){</a:t>
            </a:r>
            <a:r>
              <a:rPr lang="en-US" b="0" i="0" dirty="0" err="1">
                <a:effectLst/>
                <a:latin typeface="Montserrat" panose="00000500000000000000" pitchFamily="2" charset="0"/>
              </a:rPr>
              <a:t>System.out.println</a:t>
            </a:r>
            <a:r>
              <a:rPr lang="en-US" b="0" i="0" dirty="0">
                <a:effectLst/>
                <a:latin typeface="Montserrat" panose="00000500000000000000" pitchFamily="2" charset="0"/>
              </a:rPr>
              <a:t>("Vehicle is running");}  </a:t>
            </a:r>
          </a:p>
          <a:p>
            <a:pPr algn="l"/>
            <a:r>
              <a:rPr lang="en-US" b="0" i="0" dirty="0">
                <a:effectLst/>
                <a:latin typeface="Montserrat" panose="00000500000000000000" pitchFamily="2" charset="0"/>
              </a:rPr>
              <a:t>}  </a:t>
            </a:r>
          </a:p>
          <a:p>
            <a:pPr algn="l"/>
            <a:r>
              <a:rPr lang="en-US" b="0" i="0" dirty="0">
                <a:effectLst/>
                <a:latin typeface="Montserrat" panose="00000500000000000000" pitchFamily="2" charset="0"/>
              </a:rPr>
              <a:t>//Creating a child class  </a:t>
            </a:r>
          </a:p>
          <a:p>
            <a:pPr algn="l"/>
            <a:r>
              <a:rPr lang="en-US" b="1" i="0" dirty="0">
                <a:effectLst/>
                <a:latin typeface="Montserrat" panose="00000500000000000000" pitchFamily="2" charset="0"/>
              </a:rPr>
              <a:t>class</a:t>
            </a:r>
            <a:r>
              <a:rPr lang="en-US" b="0" i="0" dirty="0">
                <a:effectLst/>
                <a:latin typeface="Montserrat" panose="00000500000000000000" pitchFamily="2" charset="0"/>
              </a:rPr>
              <a:t> Bike </a:t>
            </a:r>
            <a:r>
              <a:rPr lang="en-US" b="1" i="0" dirty="0">
                <a:effectLst/>
                <a:latin typeface="Montserrat" panose="00000500000000000000" pitchFamily="2" charset="0"/>
              </a:rPr>
              <a:t>extends</a:t>
            </a:r>
            <a:r>
              <a:rPr lang="en-US" b="0" i="0" dirty="0">
                <a:effectLst/>
                <a:latin typeface="Montserrat" panose="00000500000000000000" pitchFamily="2" charset="0"/>
              </a:rPr>
              <a:t> Vehicle{  </a:t>
            </a:r>
          </a:p>
          <a:p>
            <a:pPr algn="l"/>
            <a:r>
              <a:rPr lang="en-US" b="0" i="0" dirty="0">
                <a:effectLst/>
                <a:latin typeface="Montserrat" panose="00000500000000000000" pitchFamily="2" charset="0"/>
              </a:rPr>
              <a:t>  </a:t>
            </a:r>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main(String </a:t>
            </a:r>
            <a:r>
              <a:rPr lang="en-US" b="0" i="0" dirty="0" err="1">
                <a:effectLst/>
                <a:latin typeface="Montserrat" panose="00000500000000000000" pitchFamily="2" charset="0"/>
              </a:rPr>
              <a:t>args</a:t>
            </a:r>
            <a:r>
              <a:rPr lang="en-US" b="0" i="0" dirty="0">
                <a:effectLst/>
                <a:latin typeface="Montserrat" panose="00000500000000000000" pitchFamily="2" charset="0"/>
              </a:rPr>
              <a:t>[]){  </a:t>
            </a:r>
          </a:p>
          <a:p>
            <a:pPr algn="l"/>
            <a:r>
              <a:rPr lang="en-US" b="0" i="0" dirty="0">
                <a:effectLst/>
                <a:latin typeface="Montserrat" panose="00000500000000000000" pitchFamily="2" charset="0"/>
              </a:rPr>
              <a:t>  //creating an instance of child class  </a:t>
            </a:r>
          </a:p>
          <a:p>
            <a:pPr algn="l"/>
            <a:r>
              <a:rPr lang="en-US" b="0" i="0" dirty="0">
                <a:effectLst/>
                <a:latin typeface="Montserrat" panose="00000500000000000000" pitchFamily="2" charset="0"/>
              </a:rPr>
              <a:t>  Bike obj = </a:t>
            </a:r>
            <a:r>
              <a:rPr lang="en-US" b="1" i="0" dirty="0">
                <a:effectLst/>
                <a:latin typeface="Montserrat" panose="00000500000000000000" pitchFamily="2" charset="0"/>
              </a:rPr>
              <a:t>new</a:t>
            </a:r>
            <a:r>
              <a:rPr lang="en-US" b="0" i="0" dirty="0">
                <a:effectLst/>
                <a:latin typeface="Montserrat" panose="00000500000000000000" pitchFamily="2" charset="0"/>
              </a:rPr>
              <a:t> Bike();  </a:t>
            </a:r>
          </a:p>
          <a:p>
            <a:pPr algn="l"/>
            <a:r>
              <a:rPr lang="en-US" b="0" i="0" dirty="0">
                <a:effectLst/>
                <a:latin typeface="Montserrat" panose="00000500000000000000" pitchFamily="2" charset="0"/>
              </a:rPr>
              <a:t>  //calling the method with child class instance  </a:t>
            </a:r>
          </a:p>
          <a:p>
            <a:pPr algn="l"/>
            <a:r>
              <a:rPr lang="en-US" b="0" i="0" dirty="0">
                <a:effectLst/>
                <a:latin typeface="Montserrat" panose="00000500000000000000" pitchFamily="2" charset="0"/>
              </a:rPr>
              <a:t>  </a:t>
            </a:r>
            <a:r>
              <a:rPr lang="en-US" b="0" i="0" dirty="0" err="1">
                <a:effectLst/>
                <a:latin typeface="Montserrat" panose="00000500000000000000" pitchFamily="2" charset="0"/>
              </a:rPr>
              <a:t>obj.run</a:t>
            </a:r>
            <a:r>
              <a:rPr lang="en-US" b="0" i="0" dirty="0">
                <a:effectLst/>
                <a:latin typeface="Montserrat" panose="00000500000000000000" pitchFamily="2" charset="0"/>
              </a:rPr>
              <a:t>();  </a:t>
            </a:r>
          </a:p>
          <a:p>
            <a:pPr algn="l"/>
            <a:r>
              <a:rPr lang="en-US" b="0" i="0" dirty="0">
                <a:effectLst/>
                <a:latin typeface="Montserrat" panose="00000500000000000000" pitchFamily="2" charset="0"/>
              </a:rPr>
              <a:t>  }  </a:t>
            </a:r>
          </a:p>
          <a:p>
            <a:pPr algn="l"/>
            <a:r>
              <a:rPr lang="en-US" b="0" i="0" dirty="0">
                <a:effectLst/>
                <a:latin typeface="Montserrat" panose="00000500000000000000" pitchFamily="2" charset="0"/>
              </a:rPr>
              <a:t>}  </a:t>
            </a:r>
          </a:p>
        </p:txBody>
      </p:sp>
      <p:sp>
        <p:nvSpPr>
          <p:cNvPr id="7" name="TextBox 6">
            <a:extLst>
              <a:ext uri="{FF2B5EF4-FFF2-40B4-BE49-F238E27FC236}">
                <a16:creationId xmlns:a16="http://schemas.microsoft.com/office/drawing/2014/main" id="{3E648975-772F-776D-6F30-EF1002A39630}"/>
              </a:ext>
            </a:extLst>
          </p:cNvPr>
          <p:cNvSpPr txBox="1"/>
          <p:nvPr/>
        </p:nvSpPr>
        <p:spPr>
          <a:xfrm>
            <a:off x="7814544" y="4012355"/>
            <a:ext cx="5629235" cy="923330"/>
          </a:xfrm>
          <a:prstGeom prst="rect">
            <a:avLst/>
          </a:prstGeom>
          <a:noFill/>
        </p:spPr>
        <p:txBody>
          <a:bodyPr wrap="square">
            <a:spAutoFit/>
          </a:bodyPr>
          <a:lstStyle/>
          <a:p>
            <a:r>
              <a:rPr lang="en-US" b="0" i="0" dirty="0">
                <a:solidFill>
                  <a:srgbClr val="2B2A29"/>
                </a:solidFill>
                <a:effectLst/>
                <a:latin typeface="Montserrat" panose="00000500000000000000" pitchFamily="2" charset="0"/>
              </a:rPr>
              <a:t>Problem is that I have to provide a specific implementation of run() method in subclass that is why we use method overriding.</a:t>
            </a:r>
            <a:endParaRPr lang="en-US" dirty="0"/>
          </a:p>
        </p:txBody>
      </p:sp>
      <p:pic>
        <p:nvPicPr>
          <p:cNvPr id="8" name="Picture 2" descr="C:\Users\parul\Desktop\Registered Logosd.png">
            <a:extLst>
              <a:ext uri="{FF2B5EF4-FFF2-40B4-BE49-F238E27FC236}">
                <a16:creationId xmlns:a16="http://schemas.microsoft.com/office/drawing/2014/main" id="{5E8695F7-510D-FCEB-E6B8-3DDB8EC3242A}"/>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722799" y="285464"/>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31451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9D184-9B75-A559-C4C7-1F1F53883A91}"/>
              </a:ext>
            </a:extLst>
          </p:cNvPr>
          <p:cNvSpPr>
            <a:spLocks noGrp="1"/>
          </p:cNvSpPr>
          <p:nvPr>
            <p:ph type="title"/>
          </p:nvPr>
        </p:nvSpPr>
        <p:spPr>
          <a:xfrm>
            <a:off x="1578900" y="538301"/>
            <a:ext cx="9603275" cy="1049235"/>
          </a:xfrm>
        </p:spPr>
        <p:txBody>
          <a:bodyPr>
            <a:normAutofit/>
          </a:bodyPr>
          <a:lstStyle/>
          <a:p>
            <a:r>
              <a:rPr lang="en-US" b="0" i="0" dirty="0">
                <a:solidFill>
                  <a:srgbClr val="1D1D27"/>
                </a:solidFill>
                <a:effectLst/>
                <a:latin typeface="Segoe UI" panose="020B0502040204020203" pitchFamily="34" charset="0"/>
              </a:rPr>
              <a:t>Example of method overriding</a:t>
            </a:r>
            <a:br>
              <a:rPr lang="en-US" b="0" i="0" dirty="0">
                <a:solidFill>
                  <a:srgbClr val="1D1D27"/>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172A2C71-B055-0B67-0B1B-0BC461452C30}"/>
              </a:ext>
            </a:extLst>
          </p:cNvPr>
          <p:cNvSpPr>
            <a:spLocks noGrp="1"/>
          </p:cNvSpPr>
          <p:nvPr>
            <p:ph idx="1"/>
          </p:nvPr>
        </p:nvSpPr>
        <p:spPr>
          <a:xfrm>
            <a:off x="351985" y="1329136"/>
            <a:ext cx="5192288" cy="4165149"/>
          </a:xfrm>
        </p:spPr>
        <p:txBody>
          <a:bodyPr>
            <a:normAutofit fontScale="92500" lnSpcReduction="20000"/>
          </a:bodyPr>
          <a:lstStyle/>
          <a:p>
            <a:pPr marL="0" indent="0" algn="l">
              <a:buNone/>
            </a:pPr>
            <a:r>
              <a:rPr lang="en-US" b="0" i="0" dirty="0">
                <a:solidFill>
                  <a:srgbClr val="2B2A29"/>
                </a:solidFill>
                <a:effectLst/>
                <a:latin typeface="Montserrat" panose="00000500000000000000" pitchFamily="2" charset="0"/>
              </a:rPr>
              <a:t>//</a:t>
            </a:r>
            <a:r>
              <a:rPr lang="en-US" b="0" i="0" dirty="0">
                <a:effectLst/>
                <a:latin typeface="Montserrat" panose="00000500000000000000" pitchFamily="2" charset="0"/>
              </a:rPr>
              <a:t>Java Program to illustrate the use of Java Method Overriding  </a:t>
            </a:r>
          </a:p>
          <a:p>
            <a:pPr marL="0" indent="0" algn="l">
              <a:buNone/>
            </a:pPr>
            <a:r>
              <a:rPr lang="en-US" b="0" i="0" dirty="0">
                <a:effectLst/>
                <a:latin typeface="Montserrat" panose="00000500000000000000" pitchFamily="2" charset="0"/>
              </a:rPr>
              <a:t>//Creating a parent class.  </a:t>
            </a:r>
          </a:p>
          <a:p>
            <a:pPr marL="0" indent="0" algn="l">
              <a:buNone/>
            </a:pPr>
            <a:r>
              <a:rPr lang="en-US" b="1" i="0" dirty="0">
                <a:effectLst/>
                <a:latin typeface="Montserrat" panose="00000500000000000000" pitchFamily="2" charset="0"/>
              </a:rPr>
              <a:t>class</a:t>
            </a:r>
            <a:r>
              <a:rPr lang="en-US" b="0" i="0" dirty="0">
                <a:effectLst/>
                <a:latin typeface="Montserrat" panose="00000500000000000000" pitchFamily="2" charset="0"/>
              </a:rPr>
              <a:t> Vehicle{  </a:t>
            </a:r>
          </a:p>
          <a:p>
            <a:pPr marL="0" indent="0" algn="l">
              <a:buNone/>
            </a:pPr>
            <a:r>
              <a:rPr lang="en-US" b="0" i="0" dirty="0">
                <a:effectLst/>
                <a:latin typeface="Montserrat" panose="00000500000000000000" pitchFamily="2" charset="0"/>
              </a:rPr>
              <a:t>  //defining a method  </a:t>
            </a:r>
          </a:p>
          <a:p>
            <a:pPr marL="0" indent="0" algn="l">
              <a:buNone/>
            </a:pP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run(){</a:t>
            </a:r>
            <a:r>
              <a:rPr lang="en-US" b="0" i="0" dirty="0" err="1">
                <a:effectLst/>
                <a:latin typeface="Montserrat" panose="00000500000000000000" pitchFamily="2" charset="0"/>
              </a:rPr>
              <a:t>System.out.println</a:t>
            </a:r>
            <a:r>
              <a:rPr lang="en-US" b="0" i="0" dirty="0">
                <a:effectLst/>
                <a:latin typeface="Montserrat" panose="00000500000000000000" pitchFamily="2" charset="0"/>
              </a:rPr>
              <a:t>("Vehicle is running");}  </a:t>
            </a:r>
          </a:p>
          <a:p>
            <a:pPr marL="0" indent="0" algn="l">
              <a:buNone/>
            </a:pPr>
            <a:r>
              <a:rPr lang="en-US" b="0" i="0" dirty="0">
                <a:effectLst/>
                <a:latin typeface="Montserrat" panose="00000500000000000000" pitchFamily="2" charset="0"/>
              </a:rPr>
              <a:t>}  </a:t>
            </a:r>
          </a:p>
          <a:p>
            <a:pPr marL="0" indent="0" algn="l">
              <a:buNone/>
            </a:pPr>
            <a:r>
              <a:rPr lang="en-US" b="0" i="0" dirty="0">
                <a:effectLst/>
                <a:latin typeface="Montserrat" panose="00000500000000000000" pitchFamily="2" charset="0"/>
              </a:rPr>
              <a:t>//Creating a child class  </a:t>
            </a:r>
          </a:p>
          <a:p>
            <a:pPr marL="0" indent="0" algn="l">
              <a:buNone/>
            </a:pPr>
            <a:r>
              <a:rPr lang="en-US" b="1" i="0" dirty="0">
                <a:effectLst/>
                <a:latin typeface="Montserrat" panose="00000500000000000000" pitchFamily="2" charset="0"/>
              </a:rPr>
              <a:t>class</a:t>
            </a:r>
            <a:r>
              <a:rPr lang="en-US" b="0" i="0" dirty="0">
                <a:effectLst/>
                <a:latin typeface="Montserrat" panose="00000500000000000000" pitchFamily="2" charset="0"/>
              </a:rPr>
              <a:t> Bike2 </a:t>
            </a:r>
            <a:r>
              <a:rPr lang="en-US" b="1" i="0" dirty="0">
                <a:effectLst/>
                <a:latin typeface="Montserrat" panose="00000500000000000000" pitchFamily="2" charset="0"/>
              </a:rPr>
              <a:t>extends</a:t>
            </a:r>
            <a:r>
              <a:rPr lang="en-US" b="0" i="0" dirty="0">
                <a:effectLst/>
                <a:latin typeface="Montserrat" panose="00000500000000000000" pitchFamily="2" charset="0"/>
              </a:rPr>
              <a:t> Vehicle{  </a:t>
            </a:r>
          </a:p>
          <a:p>
            <a:endParaRPr lang="en-US" dirty="0"/>
          </a:p>
        </p:txBody>
      </p:sp>
      <p:sp>
        <p:nvSpPr>
          <p:cNvPr id="5" name="TextBox 4">
            <a:extLst>
              <a:ext uri="{FF2B5EF4-FFF2-40B4-BE49-F238E27FC236}">
                <a16:creationId xmlns:a16="http://schemas.microsoft.com/office/drawing/2014/main" id="{8EA95674-26E5-7AD5-A7A4-E5FC4E3787AE}"/>
              </a:ext>
            </a:extLst>
          </p:cNvPr>
          <p:cNvSpPr txBox="1"/>
          <p:nvPr/>
        </p:nvSpPr>
        <p:spPr>
          <a:xfrm>
            <a:off x="5518310" y="2277582"/>
            <a:ext cx="6673690" cy="2308324"/>
          </a:xfrm>
          <a:prstGeom prst="rect">
            <a:avLst/>
          </a:prstGeom>
          <a:noFill/>
        </p:spPr>
        <p:txBody>
          <a:bodyPr wrap="square">
            <a:spAutoFit/>
          </a:bodyPr>
          <a:lstStyle/>
          <a:p>
            <a:pPr algn="l"/>
            <a:r>
              <a:rPr lang="en-US" b="0" i="0" dirty="0">
                <a:effectLst/>
                <a:latin typeface="Montserrat" panose="00000500000000000000" pitchFamily="2" charset="0"/>
              </a:rPr>
              <a:t>  //defining the same method as in the parent class  </a:t>
            </a:r>
          </a:p>
          <a:p>
            <a:pPr algn="l"/>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run(){</a:t>
            </a:r>
            <a:r>
              <a:rPr lang="en-US" b="0" i="0" dirty="0" err="1">
                <a:effectLst/>
                <a:latin typeface="Montserrat" panose="00000500000000000000" pitchFamily="2" charset="0"/>
              </a:rPr>
              <a:t>System.out.println</a:t>
            </a:r>
            <a:r>
              <a:rPr lang="en-US" b="0" i="0" dirty="0">
                <a:effectLst/>
                <a:latin typeface="Montserrat" panose="00000500000000000000" pitchFamily="2" charset="0"/>
              </a:rPr>
              <a:t>("Bike is running safely");}  </a:t>
            </a:r>
          </a:p>
          <a:p>
            <a:pPr algn="l"/>
            <a:r>
              <a:rPr lang="en-US" b="0" i="0" dirty="0">
                <a:effectLst/>
                <a:latin typeface="Montserrat" panose="00000500000000000000" pitchFamily="2" charset="0"/>
              </a:rPr>
              <a:t>  </a:t>
            </a:r>
          </a:p>
          <a:p>
            <a:pPr algn="l"/>
            <a:r>
              <a:rPr lang="en-US" b="0" i="0" dirty="0">
                <a:effectLst/>
                <a:latin typeface="Montserrat" panose="00000500000000000000" pitchFamily="2" charset="0"/>
              </a:rPr>
              <a:t>  </a:t>
            </a:r>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main(String </a:t>
            </a:r>
            <a:r>
              <a:rPr lang="en-US" b="0" i="0" dirty="0" err="1">
                <a:effectLst/>
                <a:latin typeface="Montserrat" panose="00000500000000000000" pitchFamily="2" charset="0"/>
              </a:rPr>
              <a:t>args</a:t>
            </a:r>
            <a:r>
              <a:rPr lang="en-US" b="0" i="0" dirty="0">
                <a:effectLst/>
                <a:latin typeface="Montserrat" panose="00000500000000000000" pitchFamily="2" charset="0"/>
              </a:rPr>
              <a:t>[]){  </a:t>
            </a:r>
          </a:p>
          <a:p>
            <a:pPr algn="l"/>
            <a:r>
              <a:rPr lang="en-US" b="0" i="0" dirty="0">
                <a:effectLst/>
                <a:latin typeface="Montserrat" panose="00000500000000000000" pitchFamily="2" charset="0"/>
              </a:rPr>
              <a:t>  Bike2 obj = </a:t>
            </a:r>
            <a:r>
              <a:rPr lang="en-US" b="1" i="0" dirty="0">
                <a:effectLst/>
                <a:latin typeface="Montserrat" panose="00000500000000000000" pitchFamily="2" charset="0"/>
              </a:rPr>
              <a:t>new</a:t>
            </a:r>
            <a:r>
              <a:rPr lang="en-US" b="0" i="0" dirty="0">
                <a:effectLst/>
                <a:latin typeface="Montserrat" panose="00000500000000000000" pitchFamily="2" charset="0"/>
              </a:rPr>
              <a:t> Bike2();//creating object  </a:t>
            </a:r>
          </a:p>
          <a:p>
            <a:pPr algn="l"/>
            <a:r>
              <a:rPr lang="en-US" b="0" i="0" dirty="0">
                <a:effectLst/>
                <a:latin typeface="Montserrat" panose="00000500000000000000" pitchFamily="2" charset="0"/>
              </a:rPr>
              <a:t>  </a:t>
            </a:r>
            <a:r>
              <a:rPr lang="en-US" b="0" i="0" dirty="0" err="1">
                <a:effectLst/>
                <a:latin typeface="Montserrat" panose="00000500000000000000" pitchFamily="2" charset="0"/>
              </a:rPr>
              <a:t>obj.run</a:t>
            </a:r>
            <a:r>
              <a:rPr lang="en-US" b="0" i="0" dirty="0">
                <a:effectLst/>
                <a:latin typeface="Montserrat" panose="00000500000000000000" pitchFamily="2" charset="0"/>
              </a:rPr>
              <a:t>();//calling method  </a:t>
            </a:r>
          </a:p>
          <a:p>
            <a:pPr algn="l"/>
            <a:r>
              <a:rPr lang="en-US" b="0" i="0" dirty="0">
                <a:effectLst/>
                <a:latin typeface="Montserrat" panose="00000500000000000000" pitchFamily="2" charset="0"/>
              </a:rPr>
              <a:t>  }  </a:t>
            </a:r>
          </a:p>
          <a:p>
            <a:pPr algn="l"/>
            <a:r>
              <a:rPr lang="en-US" b="0" i="0" dirty="0">
                <a:effectLst/>
                <a:latin typeface="Montserrat" panose="00000500000000000000" pitchFamily="2" charset="0"/>
              </a:rPr>
              <a:t>}  </a:t>
            </a:r>
          </a:p>
        </p:txBody>
      </p:sp>
      <p:pic>
        <p:nvPicPr>
          <p:cNvPr id="6" name="Picture 2" descr="C:\Users\parul\Desktop\Registered Logosd.png">
            <a:extLst>
              <a:ext uri="{FF2B5EF4-FFF2-40B4-BE49-F238E27FC236}">
                <a16:creationId xmlns:a16="http://schemas.microsoft.com/office/drawing/2014/main" id="{B03D632C-236F-B072-32AD-C9690A8C8465}"/>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422475" y="223976"/>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612379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8AE3-FD97-BB35-8651-9376AAC318C6}"/>
              </a:ext>
            </a:extLst>
          </p:cNvPr>
          <p:cNvSpPr>
            <a:spLocks noGrp="1"/>
          </p:cNvSpPr>
          <p:nvPr>
            <p:ph type="title"/>
          </p:nvPr>
        </p:nvSpPr>
        <p:spPr/>
        <p:txBody>
          <a:bodyPr/>
          <a:lstStyle/>
          <a:p>
            <a:r>
              <a:rPr lang="en-US" dirty="0"/>
              <a:t>Questions </a:t>
            </a:r>
          </a:p>
        </p:txBody>
      </p:sp>
      <p:sp>
        <p:nvSpPr>
          <p:cNvPr id="3" name="Content Placeholder 2">
            <a:extLst>
              <a:ext uri="{FF2B5EF4-FFF2-40B4-BE49-F238E27FC236}">
                <a16:creationId xmlns:a16="http://schemas.microsoft.com/office/drawing/2014/main" id="{0296E89B-7B16-6712-A520-197D5C0039C9}"/>
              </a:ext>
            </a:extLst>
          </p:cNvPr>
          <p:cNvSpPr>
            <a:spLocks noGrp="1"/>
          </p:cNvSpPr>
          <p:nvPr>
            <p:ph idx="1"/>
          </p:nvPr>
        </p:nvSpPr>
        <p:spPr/>
        <p:txBody>
          <a:bodyPr/>
          <a:lstStyle/>
          <a:p>
            <a:r>
              <a:rPr lang="en-US" b="1" i="0" dirty="0">
                <a:solidFill>
                  <a:srgbClr val="1D1D27"/>
                </a:solidFill>
                <a:effectLst/>
                <a:latin typeface="Montserrat" panose="00000500000000000000" pitchFamily="2" charset="0"/>
              </a:rPr>
              <a:t>Can we override static method?</a:t>
            </a:r>
          </a:p>
          <a:p>
            <a:r>
              <a:rPr lang="en-US" b="1" i="0" dirty="0">
                <a:solidFill>
                  <a:srgbClr val="1D1D27"/>
                </a:solidFill>
                <a:effectLst/>
                <a:latin typeface="Montserrat" panose="00000500000000000000" pitchFamily="2" charset="0"/>
              </a:rPr>
              <a:t>Why can we not override static method?</a:t>
            </a:r>
          </a:p>
          <a:p>
            <a:r>
              <a:rPr lang="en-US" b="1" i="0" dirty="0">
                <a:solidFill>
                  <a:srgbClr val="1D1D27"/>
                </a:solidFill>
                <a:effectLst/>
                <a:latin typeface="Montserrat" panose="00000500000000000000" pitchFamily="2" charset="0"/>
              </a:rPr>
              <a:t>Can we override java main method?</a:t>
            </a:r>
          </a:p>
          <a:p>
            <a:endParaRPr lang="en-US" b="0" i="0" dirty="0">
              <a:solidFill>
                <a:srgbClr val="1D1D27"/>
              </a:solidFill>
              <a:effectLst/>
              <a:latin typeface="Montserrat" panose="00000500000000000000" pitchFamily="2" charset="0"/>
            </a:endParaRPr>
          </a:p>
          <a:p>
            <a:endParaRPr lang="en-US" dirty="0"/>
          </a:p>
        </p:txBody>
      </p:sp>
      <p:pic>
        <p:nvPicPr>
          <p:cNvPr id="4" name="Picture 2" descr="C:\Users\parul\Desktop\Registered Logosd.png">
            <a:extLst>
              <a:ext uri="{FF2B5EF4-FFF2-40B4-BE49-F238E27FC236}">
                <a16:creationId xmlns:a16="http://schemas.microsoft.com/office/drawing/2014/main" id="{29DCBCC7-9111-E581-A379-6C094A0CA114}"/>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AutoShape 2" descr="Ezoic">
            <a:extLst>
              <a:ext uri="{FF2B5EF4-FFF2-40B4-BE49-F238E27FC236}">
                <a16:creationId xmlns:a16="http://schemas.microsoft.com/office/drawing/2014/main" id="{38E85932-925D-24C3-47C6-04EFAF2B0CA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64871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8AE3-FD97-BB35-8651-9376AAC318C6}"/>
              </a:ext>
            </a:extLst>
          </p:cNvPr>
          <p:cNvSpPr>
            <a:spLocks noGrp="1"/>
          </p:cNvSpPr>
          <p:nvPr>
            <p:ph type="title"/>
          </p:nvPr>
        </p:nvSpPr>
        <p:spPr/>
        <p:txBody>
          <a:bodyPr/>
          <a:lstStyle/>
          <a:p>
            <a:r>
              <a:rPr lang="en-US" dirty="0"/>
              <a:t>Questions </a:t>
            </a:r>
          </a:p>
        </p:txBody>
      </p:sp>
      <p:sp>
        <p:nvSpPr>
          <p:cNvPr id="3" name="Content Placeholder 2">
            <a:extLst>
              <a:ext uri="{FF2B5EF4-FFF2-40B4-BE49-F238E27FC236}">
                <a16:creationId xmlns:a16="http://schemas.microsoft.com/office/drawing/2014/main" id="{0296E89B-7B16-6712-A520-197D5C0039C9}"/>
              </a:ext>
            </a:extLst>
          </p:cNvPr>
          <p:cNvSpPr>
            <a:spLocks noGrp="1"/>
          </p:cNvSpPr>
          <p:nvPr>
            <p:ph idx="1"/>
          </p:nvPr>
        </p:nvSpPr>
        <p:spPr>
          <a:xfrm>
            <a:off x="324091" y="2015732"/>
            <a:ext cx="11606955" cy="3887357"/>
          </a:xfrm>
        </p:spPr>
        <p:txBody>
          <a:bodyPr>
            <a:normAutofit/>
          </a:bodyPr>
          <a:lstStyle/>
          <a:p>
            <a:r>
              <a:rPr lang="en-US" b="1" i="0" dirty="0">
                <a:solidFill>
                  <a:srgbClr val="1D1D27"/>
                </a:solidFill>
                <a:effectLst/>
                <a:latin typeface="Montserrat" panose="00000500000000000000" pitchFamily="2" charset="0"/>
              </a:rPr>
              <a:t>Can we override static method?</a:t>
            </a:r>
          </a:p>
          <a:p>
            <a:pPr marL="0" indent="0">
              <a:buNone/>
            </a:pPr>
            <a:r>
              <a:rPr lang="en-US" b="0" i="0" dirty="0">
                <a:solidFill>
                  <a:srgbClr val="2B2A29"/>
                </a:solidFill>
                <a:effectLst/>
                <a:latin typeface="Montserrat" panose="00000500000000000000" pitchFamily="2" charset="0"/>
              </a:rPr>
              <a:t>No, a static method cannot be overridden. It can be proved by runtime polymorphism</a:t>
            </a:r>
          </a:p>
          <a:p>
            <a:r>
              <a:rPr lang="en-US" b="1" i="0" dirty="0">
                <a:solidFill>
                  <a:srgbClr val="1D1D27"/>
                </a:solidFill>
                <a:effectLst/>
                <a:latin typeface="Montserrat" panose="00000500000000000000" pitchFamily="2" charset="0"/>
              </a:rPr>
              <a:t>Why can we not override static method?</a:t>
            </a:r>
          </a:p>
          <a:p>
            <a:pPr marL="0" indent="0">
              <a:buNone/>
            </a:pPr>
            <a:r>
              <a:rPr lang="en-US" b="0" i="0" dirty="0">
                <a:solidFill>
                  <a:srgbClr val="2B2A29"/>
                </a:solidFill>
                <a:effectLst/>
                <a:latin typeface="Montserrat" panose="00000500000000000000" pitchFamily="2" charset="0"/>
              </a:rPr>
              <a:t>It is because the static method is bound with class whereas instance method is bound with an object. Static belongs to the class area, and an instance belongs to the heap area.</a:t>
            </a:r>
            <a:br>
              <a:rPr lang="en-US" dirty="0"/>
            </a:br>
            <a:endParaRPr lang="en-US" b="1" i="0" dirty="0">
              <a:solidFill>
                <a:srgbClr val="1D1D27"/>
              </a:solidFill>
              <a:effectLst/>
              <a:latin typeface="Montserrat" panose="00000500000000000000" pitchFamily="2" charset="0"/>
            </a:endParaRPr>
          </a:p>
          <a:p>
            <a:r>
              <a:rPr lang="en-US" b="1" i="0" dirty="0">
                <a:solidFill>
                  <a:srgbClr val="1D1D27"/>
                </a:solidFill>
                <a:effectLst/>
                <a:latin typeface="Montserrat" panose="00000500000000000000" pitchFamily="2" charset="0"/>
              </a:rPr>
              <a:t>Can we override java main method?</a:t>
            </a:r>
          </a:p>
          <a:p>
            <a:pPr marL="0" indent="0">
              <a:buNone/>
            </a:pPr>
            <a:r>
              <a:rPr lang="en-US" b="0" i="0" dirty="0">
                <a:solidFill>
                  <a:srgbClr val="2B2A29"/>
                </a:solidFill>
                <a:effectLst/>
                <a:latin typeface="Montserrat" panose="00000500000000000000" pitchFamily="2" charset="0"/>
              </a:rPr>
              <a:t>No, because the main is a static method.</a:t>
            </a:r>
            <a:endParaRPr lang="en-US" b="1" i="0" dirty="0">
              <a:solidFill>
                <a:srgbClr val="1D1D27"/>
              </a:solidFill>
              <a:effectLst/>
              <a:latin typeface="Montserrat" panose="00000500000000000000" pitchFamily="2" charset="0"/>
            </a:endParaRPr>
          </a:p>
          <a:p>
            <a:endParaRPr lang="en-US" b="0" i="0" dirty="0">
              <a:solidFill>
                <a:srgbClr val="1D1D27"/>
              </a:solidFill>
              <a:effectLst/>
              <a:latin typeface="Montserrat" panose="00000500000000000000" pitchFamily="2" charset="0"/>
            </a:endParaRPr>
          </a:p>
          <a:p>
            <a:endParaRPr lang="en-US" dirty="0"/>
          </a:p>
        </p:txBody>
      </p:sp>
      <p:pic>
        <p:nvPicPr>
          <p:cNvPr id="4" name="Picture 2" descr="C:\Users\parul\Desktop\Registered Logosd.png">
            <a:extLst>
              <a:ext uri="{FF2B5EF4-FFF2-40B4-BE49-F238E27FC236}">
                <a16:creationId xmlns:a16="http://schemas.microsoft.com/office/drawing/2014/main" id="{29DCBCC7-9111-E581-A379-6C094A0CA114}"/>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AutoShape 2" descr="Ezoic">
            <a:extLst>
              <a:ext uri="{FF2B5EF4-FFF2-40B4-BE49-F238E27FC236}">
                <a16:creationId xmlns:a16="http://schemas.microsoft.com/office/drawing/2014/main" id="{38E85932-925D-24C3-47C6-04EFAF2B0CA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744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3B7E-AAC8-6139-93DB-26E411AE3F04}"/>
              </a:ext>
            </a:extLst>
          </p:cNvPr>
          <p:cNvSpPr>
            <a:spLocks noGrp="1"/>
          </p:cNvSpPr>
          <p:nvPr>
            <p:ph type="title"/>
          </p:nvPr>
        </p:nvSpPr>
        <p:spPr/>
        <p:txBody>
          <a:bodyPr/>
          <a:lstStyle/>
          <a:p>
            <a:r>
              <a:rPr lang="en-US" b="0" i="0" dirty="0">
                <a:solidFill>
                  <a:srgbClr val="1D1D27"/>
                </a:solidFill>
                <a:effectLst/>
                <a:latin typeface="montserrat" panose="00000500000000000000" pitchFamily="2" charset="0"/>
              </a:rPr>
              <a:t>Super Keyword in Java</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5ABF42EE-2F7E-1BB0-6639-1CC69296F3E3}"/>
              </a:ext>
            </a:extLst>
          </p:cNvPr>
          <p:cNvSpPr>
            <a:spLocks noGrp="1"/>
          </p:cNvSpPr>
          <p:nvPr>
            <p:ph idx="1"/>
          </p:nvPr>
        </p:nvSpPr>
        <p:spPr/>
        <p:txBody>
          <a:bodyPr>
            <a:normAutofit fontScale="92500" lnSpcReduction="20000"/>
          </a:bodyPr>
          <a:lstStyle/>
          <a:p>
            <a:pPr algn="just"/>
            <a:r>
              <a:rPr lang="en-US" sz="1800" b="0" i="0" dirty="0">
                <a:solidFill>
                  <a:srgbClr val="2B2A29"/>
                </a:solidFill>
                <a:effectLst/>
                <a:latin typeface="montserrat" panose="00000500000000000000" pitchFamily="2" charset="0"/>
              </a:rPr>
              <a:t>The </a:t>
            </a:r>
            <a:r>
              <a:rPr lang="en-US" sz="1800" b="1" i="0" dirty="0">
                <a:solidFill>
                  <a:srgbClr val="2B2A29"/>
                </a:solidFill>
                <a:effectLst/>
                <a:latin typeface="montserrat" panose="00000500000000000000" pitchFamily="2" charset="0"/>
              </a:rPr>
              <a:t>super</a:t>
            </a:r>
            <a:r>
              <a:rPr lang="en-US" sz="1800" b="0" i="0" dirty="0">
                <a:solidFill>
                  <a:srgbClr val="2B2A29"/>
                </a:solidFill>
                <a:effectLst/>
                <a:latin typeface="montserrat" panose="00000500000000000000" pitchFamily="2" charset="0"/>
              </a:rPr>
              <a:t> keyword in Java is a reference variable which is used to refer immediate parent class object.</a:t>
            </a:r>
          </a:p>
          <a:p>
            <a:pPr algn="just"/>
            <a:r>
              <a:rPr lang="en-US" sz="1800" b="0" i="0" dirty="0">
                <a:solidFill>
                  <a:srgbClr val="2B2A29"/>
                </a:solidFill>
                <a:effectLst/>
                <a:latin typeface="montserrat" panose="00000500000000000000" pitchFamily="2" charset="0"/>
              </a:rPr>
              <a:t>Whenever you create the instance of subclass, an instance of parent class is created implicitly which is referred by super reference variable.</a:t>
            </a:r>
          </a:p>
          <a:p>
            <a:endParaRPr lang="en-US" dirty="0"/>
          </a:p>
          <a:p>
            <a:pPr algn="l"/>
            <a:r>
              <a:rPr lang="en-US" sz="1800" b="1" i="0" dirty="0">
                <a:solidFill>
                  <a:srgbClr val="1D1D27"/>
                </a:solidFill>
                <a:effectLst/>
                <a:latin typeface="montserrat" panose="00000500000000000000" pitchFamily="2" charset="0"/>
              </a:rPr>
              <a:t>Usage of Java super Keyword</a:t>
            </a:r>
          </a:p>
          <a:p>
            <a:pPr algn="just">
              <a:buFont typeface="+mj-lt"/>
              <a:buAutoNum type="arabicPeriod"/>
            </a:pPr>
            <a:r>
              <a:rPr lang="en-US" sz="1800" b="0" i="0" dirty="0">
                <a:solidFill>
                  <a:srgbClr val="2B2A29"/>
                </a:solidFill>
                <a:effectLst/>
                <a:latin typeface="montserrat" panose="00000500000000000000" pitchFamily="2" charset="0"/>
              </a:rPr>
              <a:t>super can be used to refer immediate parent class instance variable.</a:t>
            </a:r>
          </a:p>
          <a:p>
            <a:pPr algn="just">
              <a:buFont typeface="+mj-lt"/>
              <a:buAutoNum type="arabicPeriod"/>
            </a:pPr>
            <a:r>
              <a:rPr lang="en-US" sz="1800" b="0" i="0" dirty="0">
                <a:solidFill>
                  <a:srgbClr val="2B2A29"/>
                </a:solidFill>
                <a:effectLst/>
                <a:latin typeface="montserrat" panose="00000500000000000000" pitchFamily="2" charset="0"/>
              </a:rPr>
              <a:t>super can be used to invoke immediate parent class method.</a:t>
            </a:r>
          </a:p>
          <a:p>
            <a:pPr algn="just">
              <a:buFont typeface="+mj-lt"/>
              <a:buAutoNum type="arabicPeriod"/>
            </a:pPr>
            <a:r>
              <a:rPr lang="en-US" sz="1800" b="0" i="0" dirty="0">
                <a:solidFill>
                  <a:srgbClr val="2B2A29"/>
                </a:solidFill>
                <a:effectLst/>
                <a:latin typeface="montserrat" panose="00000500000000000000" pitchFamily="2" charset="0"/>
              </a:rPr>
              <a:t>super() can be used to invoke immediate parent class constructor.</a:t>
            </a:r>
          </a:p>
          <a:p>
            <a:endParaRPr lang="en-US" dirty="0"/>
          </a:p>
        </p:txBody>
      </p:sp>
      <p:pic>
        <p:nvPicPr>
          <p:cNvPr id="4" name="Picture 2" descr="C:\Users\parul\Desktop\Registered Logosd.png">
            <a:extLst>
              <a:ext uri="{FF2B5EF4-FFF2-40B4-BE49-F238E27FC236}">
                <a16:creationId xmlns:a16="http://schemas.microsoft.com/office/drawing/2014/main" id="{07AED9AC-6CA4-CE21-3DCF-A04B81067EDB}"/>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400788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551D4-D3FD-7AA2-13CA-DA238DE705AF}"/>
              </a:ext>
            </a:extLst>
          </p:cNvPr>
          <p:cNvSpPr>
            <a:spLocks noGrp="1"/>
          </p:cNvSpPr>
          <p:nvPr>
            <p:ph type="title"/>
          </p:nvPr>
        </p:nvSpPr>
        <p:spPr>
          <a:xfrm>
            <a:off x="97341" y="776390"/>
            <a:ext cx="9603275" cy="1049235"/>
          </a:xfrm>
        </p:spPr>
        <p:txBody>
          <a:bodyPr>
            <a:normAutofit fontScale="90000"/>
          </a:bodyPr>
          <a:lstStyle/>
          <a:p>
            <a:r>
              <a:rPr lang="en-US" b="0" i="0" dirty="0">
                <a:solidFill>
                  <a:srgbClr val="1D1D27"/>
                </a:solidFill>
                <a:effectLst/>
                <a:latin typeface="montserrat" panose="00000500000000000000" pitchFamily="2" charset="0"/>
              </a:rPr>
              <a:t>1) super is used to refer immediate parent class instance variable.</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88B43652-8CBF-DCB3-35F7-8BB885FA1313}"/>
              </a:ext>
            </a:extLst>
          </p:cNvPr>
          <p:cNvSpPr>
            <a:spLocks noGrp="1"/>
          </p:cNvSpPr>
          <p:nvPr>
            <p:ph idx="1"/>
          </p:nvPr>
        </p:nvSpPr>
        <p:spPr>
          <a:xfrm>
            <a:off x="838201" y="1825625"/>
            <a:ext cx="3199410" cy="4351338"/>
          </a:xfrm>
        </p:spPr>
        <p:txBody>
          <a:bodyPr>
            <a:normAutofit/>
          </a:bodyPr>
          <a:lstStyle/>
          <a:p>
            <a:r>
              <a:rPr lang="en-US" sz="1900" b="0" i="0" dirty="0">
                <a:solidFill>
                  <a:srgbClr val="2B2A29"/>
                </a:solidFill>
                <a:effectLst/>
                <a:latin typeface="montserrat" panose="00000500000000000000" pitchFamily="2" charset="0"/>
              </a:rPr>
              <a:t>We can use super keyword to access the data member or field of parent class. It is used if parent class and child class have same fields.</a:t>
            </a:r>
            <a:endParaRPr lang="en-US" sz="1900" dirty="0">
              <a:solidFill>
                <a:srgbClr val="2B2A29"/>
              </a:solidFill>
              <a:latin typeface="montserrat" panose="00000500000000000000" pitchFamily="2" charset="0"/>
            </a:endParaRPr>
          </a:p>
          <a:p>
            <a:endParaRPr lang="en-US" sz="1800" dirty="0"/>
          </a:p>
        </p:txBody>
      </p:sp>
      <p:sp>
        <p:nvSpPr>
          <p:cNvPr id="5" name="TextBox 4">
            <a:extLst>
              <a:ext uri="{FF2B5EF4-FFF2-40B4-BE49-F238E27FC236}">
                <a16:creationId xmlns:a16="http://schemas.microsoft.com/office/drawing/2014/main" id="{14C693FB-FA31-3A13-9852-3B811605E93F}"/>
              </a:ext>
            </a:extLst>
          </p:cNvPr>
          <p:cNvSpPr txBox="1"/>
          <p:nvPr/>
        </p:nvSpPr>
        <p:spPr>
          <a:xfrm>
            <a:off x="4037611" y="1600637"/>
            <a:ext cx="7683334" cy="4247317"/>
          </a:xfrm>
          <a:prstGeom prst="rect">
            <a:avLst/>
          </a:prstGeom>
          <a:noFill/>
        </p:spPr>
        <p:txBody>
          <a:bodyPr wrap="square">
            <a:spAutoFit/>
          </a:bodyPr>
          <a:lstStyle/>
          <a:p>
            <a:pPr algn="l"/>
            <a:r>
              <a:rPr lang="en-US" sz="1800" b="0" i="0" dirty="0">
                <a:effectLst/>
                <a:latin typeface="montserrat" panose="00000500000000000000" pitchFamily="2" charset="0"/>
              </a:rPr>
              <a:t>class Animal{  </a:t>
            </a:r>
          </a:p>
          <a:p>
            <a:pPr algn="l"/>
            <a:r>
              <a:rPr lang="en-US" sz="1800" b="0" i="0" dirty="0">
                <a:effectLst/>
                <a:latin typeface="montserrat" panose="00000500000000000000" pitchFamily="2" charset="0"/>
              </a:rPr>
              <a:t>String color="white";  </a:t>
            </a:r>
          </a:p>
          <a:p>
            <a:pPr algn="l"/>
            <a:r>
              <a:rPr lang="en-US" sz="1800" b="0" i="0" dirty="0">
                <a:effectLst/>
                <a:latin typeface="montserrat" panose="00000500000000000000" pitchFamily="2" charset="0"/>
              </a:rPr>
              <a:t>}  </a:t>
            </a:r>
          </a:p>
          <a:p>
            <a:pPr algn="l"/>
            <a:r>
              <a:rPr lang="en-US" sz="1800" b="1" i="0" dirty="0">
                <a:effectLst/>
                <a:latin typeface="montserrat" panose="00000500000000000000" pitchFamily="2" charset="0"/>
              </a:rPr>
              <a:t>class</a:t>
            </a:r>
            <a:r>
              <a:rPr lang="en-US" sz="1800" b="0" i="0" dirty="0">
                <a:effectLst/>
                <a:latin typeface="montserrat" panose="00000500000000000000" pitchFamily="2" charset="0"/>
              </a:rPr>
              <a:t> Dog </a:t>
            </a:r>
            <a:r>
              <a:rPr lang="en-US" sz="1800" b="1" i="0" dirty="0">
                <a:effectLst/>
                <a:latin typeface="montserrat" panose="00000500000000000000" pitchFamily="2" charset="0"/>
              </a:rPr>
              <a:t>extends</a:t>
            </a:r>
            <a:r>
              <a:rPr lang="en-US" sz="1800" b="0" i="0" dirty="0">
                <a:effectLst/>
                <a:latin typeface="montserrat" panose="00000500000000000000" pitchFamily="2" charset="0"/>
              </a:rPr>
              <a:t> Animal{  </a:t>
            </a:r>
          </a:p>
          <a:p>
            <a:pPr algn="l"/>
            <a:r>
              <a:rPr lang="en-US" sz="1800" b="0" i="0" dirty="0">
                <a:effectLst/>
                <a:latin typeface="montserrat" panose="00000500000000000000" pitchFamily="2" charset="0"/>
              </a:rPr>
              <a:t>String color="black";  </a:t>
            </a:r>
          </a:p>
          <a:p>
            <a:pPr algn="l"/>
            <a:r>
              <a:rPr lang="en-US" sz="1800" b="1" i="0" dirty="0">
                <a:effectLst/>
                <a:latin typeface="montserrat" panose="00000500000000000000" pitchFamily="2" charset="0"/>
              </a:rPr>
              <a:t>void</a:t>
            </a:r>
            <a:r>
              <a:rPr lang="en-US" sz="1800" b="0" i="0" dirty="0">
                <a:effectLst/>
                <a:latin typeface="montserrat" panose="00000500000000000000" pitchFamily="2" charset="0"/>
              </a:rPr>
              <a:t> </a:t>
            </a:r>
            <a:r>
              <a:rPr lang="en-US" sz="1800" b="0" i="0" dirty="0" err="1">
                <a:effectLst/>
                <a:latin typeface="montserrat" panose="00000500000000000000" pitchFamily="2" charset="0"/>
              </a:rPr>
              <a:t>printColor</a:t>
            </a:r>
            <a:r>
              <a:rPr lang="en-US" sz="1800" b="0" i="0" dirty="0">
                <a:effectLst/>
                <a:latin typeface="montserrat" panose="00000500000000000000" pitchFamily="2" charset="0"/>
              </a:rPr>
              <a:t>(){  </a:t>
            </a:r>
          </a:p>
          <a:p>
            <a:pPr algn="l"/>
            <a:r>
              <a:rPr lang="en-US" sz="1800" b="0" i="0" dirty="0" err="1">
                <a:effectLst/>
                <a:latin typeface="montserrat" panose="00000500000000000000" pitchFamily="2" charset="0"/>
              </a:rPr>
              <a:t>System.out.println</a:t>
            </a:r>
            <a:r>
              <a:rPr lang="en-US" sz="1800" b="0" i="0" dirty="0">
                <a:effectLst/>
                <a:latin typeface="montserrat" panose="00000500000000000000" pitchFamily="2" charset="0"/>
              </a:rPr>
              <a:t>(color);//prints color of Dog class  </a:t>
            </a:r>
          </a:p>
          <a:p>
            <a:pPr algn="l"/>
            <a:r>
              <a:rPr lang="en-US" sz="1800" b="0" i="0" dirty="0" err="1">
                <a:effectLst/>
                <a:latin typeface="montserrat" panose="00000500000000000000" pitchFamily="2" charset="0"/>
              </a:rPr>
              <a:t>System.out.println</a:t>
            </a:r>
            <a:r>
              <a:rPr lang="en-US" sz="1800" b="0" i="0" dirty="0">
                <a:effectLst/>
                <a:latin typeface="montserrat" panose="00000500000000000000" pitchFamily="2" charset="0"/>
              </a:rPr>
              <a:t>(</a:t>
            </a:r>
            <a:r>
              <a:rPr lang="en-US" sz="1800" b="1" i="0" dirty="0" err="1">
                <a:effectLst/>
                <a:latin typeface="montserrat" panose="00000500000000000000" pitchFamily="2" charset="0"/>
              </a:rPr>
              <a:t>super</a:t>
            </a:r>
            <a:r>
              <a:rPr lang="en-US" sz="1800" b="0" i="0" dirty="0" err="1">
                <a:effectLst/>
                <a:latin typeface="montserrat" panose="00000500000000000000" pitchFamily="2" charset="0"/>
              </a:rPr>
              <a:t>.color</a:t>
            </a:r>
            <a:r>
              <a:rPr lang="en-US" sz="1800" b="0" i="0" dirty="0">
                <a:effectLst/>
                <a:latin typeface="montserrat" panose="00000500000000000000" pitchFamily="2" charset="0"/>
              </a:rPr>
              <a:t>);//prints color of Animal class  </a:t>
            </a:r>
          </a:p>
          <a:p>
            <a:pPr algn="l"/>
            <a:r>
              <a:rPr lang="en-US" sz="1800" b="0" i="0" dirty="0">
                <a:effectLst/>
                <a:latin typeface="montserrat" panose="00000500000000000000" pitchFamily="2" charset="0"/>
              </a:rPr>
              <a:t>}  </a:t>
            </a:r>
          </a:p>
          <a:p>
            <a:pPr algn="l"/>
            <a:r>
              <a:rPr lang="en-US" sz="1800" b="0" i="0" dirty="0">
                <a:effectLst/>
                <a:latin typeface="montserrat" panose="00000500000000000000" pitchFamily="2" charset="0"/>
              </a:rPr>
              <a:t>}  </a:t>
            </a:r>
          </a:p>
          <a:p>
            <a:pPr algn="l"/>
            <a:r>
              <a:rPr lang="en-US" sz="1800" b="1" i="0" dirty="0">
                <a:effectLst/>
                <a:latin typeface="montserrat" panose="00000500000000000000" pitchFamily="2" charset="0"/>
              </a:rPr>
              <a:t>class</a:t>
            </a:r>
            <a:r>
              <a:rPr lang="en-US" sz="1800" b="0" i="0" dirty="0">
                <a:effectLst/>
                <a:latin typeface="montserrat" panose="00000500000000000000" pitchFamily="2" charset="0"/>
              </a:rPr>
              <a:t> TestSuper1{  </a:t>
            </a:r>
          </a:p>
          <a:p>
            <a:pPr algn="l"/>
            <a:r>
              <a:rPr lang="en-US" sz="1800" b="1" i="0" dirty="0">
                <a:effectLst/>
                <a:latin typeface="montserrat" panose="00000500000000000000" pitchFamily="2" charset="0"/>
              </a:rPr>
              <a:t>public</a:t>
            </a:r>
            <a:r>
              <a:rPr lang="en-US" sz="1800" b="0" i="0" dirty="0">
                <a:effectLst/>
                <a:latin typeface="montserrat" panose="00000500000000000000" pitchFamily="2" charset="0"/>
              </a:rPr>
              <a:t> </a:t>
            </a:r>
            <a:r>
              <a:rPr lang="en-US" sz="1800" b="1" i="0" dirty="0">
                <a:effectLst/>
                <a:latin typeface="montserrat" panose="00000500000000000000" pitchFamily="2" charset="0"/>
              </a:rPr>
              <a:t>static</a:t>
            </a:r>
            <a:r>
              <a:rPr lang="en-US" sz="1800" b="0" i="0" dirty="0">
                <a:effectLst/>
                <a:latin typeface="montserrat" panose="00000500000000000000" pitchFamily="2" charset="0"/>
              </a:rPr>
              <a:t> </a:t>
            </a:r>
            <a:r>
              <a:rPr lang="en-US" sz="1800" b="1" i="0" dirty="0">
                <a:effectLst/>
                <a:latin typeface="montserrat" panose="00000500000000000000" pitchFamily="2" charset="0"/>
              </a:rPr>
              <a:t>void</a:t>
            </a:r>
            <a:r>
              <a:rPr lang="en-US" sz="1800" b="0" i="0" dirty="0">
                <a:effectLst/>
                <a:latin typeface="montserrat" panose="00000500000000000000" pitchFamily="2" charset="0"/>
              </a:rPr>
              <a:t> main(String </a:t>
            </a:r>
            <a:r>
              <a:rPr lang="en-US" sz="1800" b="0" i="0" dirty="0" err="1">
                <a:effectLst/>
                <a:latin typeface="montserrat" panose="00000500000000000000" pitchFamily="2" charset="0"/>
              </a:rPr>
              <a:t>args</a:t>
            </a:r>
            <a:r>
              <a:rPr lang="en-US" sz="1800" b="0" i="0" dirty="0">
                <a:effectLst/>
                <a:latin typeface="montserrat" panose="00000500000000000000" pitchFamily="2" charset="0"/>
              </a:rPr>
              <a:t>[]){  </a:t>
            </a:r>
          </a:p>
          <a:p>
            <a:pPr algn="l"/>
            <a:r>
              <a:rPr lang="en-US" sz="1800" b="0" i="0" dirty="0">
                <a:effectLst/>
                <a:latin typeface="montserrat" panose="00000500000000000000" pitchFamily="2" charset="0"/>
              </a:rPr>
              <a:t>Dog d=</a:t>
            </a:r>
            <a:r>
              <a:rPr lang="en-US" sz="1800" b="1" i="0" dirty="0">
                <a:effectLst/>
                <a:latin typeface="montserrat" panose="00000500000000000000" pitchFamily="2" charset="0"/>
              </a:rPr>
              <a:t>new</a:t>
            </a:r>
            <a:r>
              <a:rPr lang="en-US" sz="1800" b="0" i="0" dirty="0">
                <a:effectLst/>
                <a:latin typeface="montserrat" panose="00000500000000000000" pitchFamily="2" charset="0"/>
              </a:rPr>
              <a:t> Dog();  </a:t>
            </a:r>
          </a:p>
          <a:p>
            <a:pPr algn="l"/>
            <a:r>
              <a:rPr lang="en-US" sz="1800" b="0" i="0" dirty="0" err="1">
                <a:effectLst/>
                <a:latin typeface="montserrat" panose="00000500000000000000" pitchFamily="2" charset="0"/>
              </a:rPr>
              <a:t>d.printColor</a:t>
            </a:r>
            <a:r>
              <a:rPr lang="en-US" sz="1800" b="0" i="0" dirty="0">
                <a:effectLst/>
                <a:latin typeface="montserrat" panose="00000500000000000000" pitchFamily="2" charset="0"/>
              </a:rPr>
              <a:t>();  </a:t>
            </a:r>
          </a:p>
          <a:p>
            <a:pPr algn="l"/>
            <a:r>
              <a:rPr lang="en-US" sz="1800" b="0" i="0" dirty="0">
                <a:effectLst/>
                <a:latin typeface="montserrat" panose="00000500000000000000" pitchFamily="2" charset="0"/>
              </a:rPr>
              <a:t>}} </a:t>
            </a:r>
          </a:p>
        </p:txBody>
      </p:sp>
      <p:pic>
        <p:nvPicPr>
          <p:cNvPr id="4" name="Picture 2" descr="C:\Users\parul\Desktop\Registered Logosd.png">
            <a:extLst>
              <a:ext uri="{FF2B5EF4-FFF2-40B4-BE49-F238E27FC236}">
                <a16:creationId xmlns:a16="http://schemas.microsoft.com/office/drawing/2014/main" id="{72394F7E-D18B-FAF5-13C3-BD3DEB2C14C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700616" y="226893"/>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741886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45B2-0759-4DD5-DF62-F3D7E0C1F191}"/>
              </a:ext>
            </a:extLst>
          </p:cNvPr>
          <p:cNvSpPr>
            <a:spLocks noGrp="1"/>
          </p:cNvSpPr>
          <p:nvPr>
            <p:ph type="title"/>
          </p:nvPr>
        </p:nvSpPr>
        <p:spPr>
          <a:xfrm>
            <a:off x="155214" y="630158"/>
            <a:ext cx="9603275" cy="1049235"/>
          </a:xfrm>
        </p:spPr>
        <p:txBody>
          <a:bodyPr>
            <a:normAutofit fontScale="90000"/>
          </a:bodyPr>
          <a:lstStyle/>
          <a:p>
            <a:r>
              <a:rPr lang="en-US" b="0" i="0" dirty="0">
                <a:solidFill>
                  <a:srgbClr val="1D1D27"/>
                </a:solidFill>
                <a:effectLst/>
                <a:latin typeface="montserrat" panose="00000500000000000000" pitchFamily="2" charset="0"/>
              </a:rPr>
              <a:t>2) super can be used to invoke parent class method</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A48A90C5-C45D-E59F-F835-ACBFA3D71027}"/>
              </a:ext>
            </a:extLst>
          </p:cNvPr>
          <p:cNvSpPr>
            <a:spLocks noGrp="1"/>
          </p:cNvSpPr>
          <p:nvPr>
            <p:ph idx="1"/>
          </p:nvPr>
        </p:nvSpPr>
        <p:spPr>
          <a:xfrm>
            <a:off x="330453" y="2124650"/>
            <a:ext cx="4945083" cy="4351338"/>
          </a:xfrm>
        </p:spPr>
        <p:txBody>
          <a:bodyPr/>
          <a:lstStyle/>
          <a:p>
            <a:r>
              <a:rPr lang="en-US" b="0" i="0" dirty="0">
                <a:solidFill>
                  <a:srgbClr val="2B2A29"/>
                </a:solidFill>
                <a:effectLst/>
                <a:latin typeface="montserrat" panose="00000500000000000000" pitchFamily="2" charset="0"/>
              </a:rPr>
              <a:t>The super keyword can also be used to invoke parent class method. It should be used if subclass contains the same method as parent class. In other words, it is used if method is overridden.</a:t>
            </a:r>
            <a:endParaRPr lang="en-US" dirty="0"/>
          </a:p>
        </p:txBody>
      </p:sp>
      <p:sp>
        <p:nvSpPr>
          <p:cNvPr id="5" name="TextBox 4">
            <a:extLst>
              <a:ext uri="{FF2B5EF4-FFF2-40B4-BE49-F238E27FC236}">
                <a16:creationId xmlns:a16="http://schemas.microsoft.com/office/drawing/2014/main" id="{646A0F0C-BAE5-A627-632C-6D4DF667058F}"/>
              </a:ext>
            </a:extLst>
          </p:cNvPr>
          <p:cNvSpPr txBox="1"/>
          <p:nvPr/>
        </p:nvSpPr>
        <p:spPr>
          <a:xfrm>
            <a:off x="5918026" y="1543283"/>
            <a:ext cx="6118760" cy="4524315"/>
          </a:xfrm>
          <a:prstGeom prst="rect">
            <a:avLst/>
          </a:prstGeom>
          <a:noFill/>
        </p:spPr>
        <p:txBody>
          <a:bodyPr wrap="square">
            <a:spAutoFit/>
          </a:bodyPr>
          <a:lstStyle/>
          <a:p>
            <a:pPr algn="l"/>
            <a:r>
              <a:rPr lang="en-US" b="0" i="0" dirty="0">
                <a:effectLst/>
                <a:latin typeface="montserrat" panose="00000500000000000000" pitchFamily="2" charset="0"/>
              </a:rPr>
              <a:t>class Animal{  </a:t>
            </a:r>
          </a:p>
          <a:p>
            <a:pPr algn="l"/>
            <a:r>
              <a:rPr lang="en-US" b="1" i="0" dirty="0">
                <a:effectLst/>
                <a:latin typeface="montserrat" panose="00000500000000000000" pitchFamily="2" charset="0"/>
              </a:rPr>
              <a:t>void</a:t>
            </a:r>
            <a:r>
              <a:rPr lang="en-US" b="0" i="0" dirty="0">
                <a:effectLst/>
                <a:latin typeface="montserrat" panose="00000500000000000000" pitchFamily="2" charset="0"/>
              </a:rPr>
              <a:t> eat(){</a:t>
            </a:r>
            <a:r>
              <a:rPr lang="en-US" b="0" i="0" dirty="0" err="1">
                <a:effectLst/>
                <a:latin typeface="montserrat" panose="00000500000000000000" pitchFamily="2" charset="0"/>
              </a:rPr>
              <a:t>System.out.println</a:t>
            </a:r>
            <a:r>
              <a:rPr lang="en-US" b="0" i="0" dirty="0">
                <a:effectLst/>
                <a:latin typeface="montserrat" panose="00000500000000000000" pitchFamily="2" charset="0"/>
              </a:rPr>
              <a:t>("eating...");}  </a:t>
            </a:r>
          </a:p>
          <a:p>
            <a:pPr algn="l"/>
            <a:r>
              <a:rPr lang="en-US" b="0" i="0" dirty="0">
                <a:effectLst/>
                <a:latin typeface="montserrat" panose="00000500000000000000" pitchFamily="2" charset="0"/>
              </a:rPr>
              <a:t>}  </a:t>
            </a:r>
          </a:p>
          <a:p>
            <a:pPr algn="l"/>
            <a:r>
              <a:rPr lang="en-US" b="1" i="0" dirty="0">
                <a:effectLst/>
                <a:latin typeface="montserrat" panose="00000500000000000000" pitchFamily="2" charset="0"/>
              </a:rPr>
              <a:t>class</a:t>
            </a:r>
            <a:r>
              <a:rPr lang="en-US" b="0" i="0" dirty="0">
                <a:effectLst/>
                <a:latin typeface="montserrat" panose="00000500000000000000" pitchFamily="2" charset="0"/>
              </a:rPr>
              <a:t> Dog </a:t>
            </a:r>
            <a:r>
              <a:rPr lang="en-US" b="1" i="0" dirty="0">
                <a:effectLst/>
                <a:latin typeface="montserrat" panose="00000500000000000000" pitchFamily="2" charset="0"/>
              </a:rPr>
              <a:t>extends</a:t>
            </a:r>
            <a:r>
              <a:rPr lang="en-US" b="0" i="0" dirty="0">
                <a:effectLst/>
                <a:latin typeface="montserrat" panose="00000500000000000000" pitchFamily="2" charset="0"/>
              </a:rPr>
              <a:t> Animal{  </a:t>
            </a:r>
          </a:p>
          <a:p>
            <a:pPr algn="l"/>
            <a:r>
              <a:rPr lang="en-US" b="1" i="0" dirty="0">
                <a:effectLst/>
                <a:latin typeface="montserrat" panose="00000500000000000000" pitchFamily="2" charset="0"/>
              </a:rPr>
              <a:t>void</a:t>
            </a:r>
            <a:r>
              <a:rPr lang="en-US" b="0" i="0" dirty="0">
                <a:effectLst/>
                <a:latin typeface="montserrat" panose="00000500000000000000" pitchFamily="2" charset="0"/>
              </a:rPr>
              <a:t> eat(){</a:t>
            </a:r>
            <a:r>
              <a:rPr lang="en-US" b="0" i="0" dirty="0" err="1">
                <a:effectLst/>
                <a:latin typeface="montserrat" panose="00000500000000000000" pitchFamily="2" charset="0"/>
              </a:rPr>
              <a:t>System.out.println</a:t>
            </a:r>
            <a:r>
              <a:rPr lang="en-US" b="0" i="0" dirty="0">
                <a:effectLst/>
                <a:latin typeface="montserrat" panose="00000500000000000000" pitchFamily="2" charset="0"/>
              </a:rPr>
              <a:t>("eating bread...");}  </a:t>
            </a:r>
          </a:p>
          <a:p>
            <a:pPr algn="l"/>
            <a:r>
              <a:rPr lang="en-US" b="1" i="0" dirty="0">
                <a:effectLst/>
                <a:latin typeface="montserrat" panose="00000500000000000000" pitchFamily="2" charset="0"/>
              </a:rPr>
              <a:t>void</a:t>
            </a:r>
            <a:r>
              <a:rPr lang="en-US" b="0" i="0" dirty="0">
                <a:effectLst/>
                <a:latin typeface="montserrat" panose="00000500000000000000" pitchFamily="2" charset="0"/>
              </a:rPr>
              <a:t> bark(){</a:t>
            </a:r>
            <a:r>
              <a:rPr lang="en-US" b="0" i="0" dirty="0" err="1">
                <a:effectLst/>
                <a:latin typeface="montserrat" panose="00000500000000000000" pitchFamily="2" charset="0"/>
              </a:rPr>
              <a:t>System.out.println</a:t>
            </a:r>
            <a:r>
              <a:rPr lang="en-US" b="0" i="0" dirty="0">
                <a:effectLst/>
                <a:latin typeface="montserrat" panose="00000500000000000000" pitchFamily="2" charset="0"/>
              </a:rPr>
              <a:t>("barking...");}  </a:t>
            </a:r>
          </a:p>
          <a:p>
            <a:pPr algn="l"/>
            <a:r>
              <a:rPr lang="en-US" b="1" i="0" dirty="0">
                <a:effectLst/>
                <a:latin typeface="montserrat" panose="00000500000000000000" pitchFamily="2" charset="0"/>
              </a:rPr>
              <a:t>void</a:t>
            </a:r>
            <a:r>
              <a:rPr lang="en-US" b="0" i="0" dirty="0">
                <a:effectLst/>
                <a:latin typeface="montserrat" panose="00000500000000000000" pitchFamily="2" charset="0"/>
              </a:rPr>
              <a:t> work(){  </a:t>
            </a:r>
          </a:p>
          <a:p>
            <a:pPr algn="l"/>
            <a:r>
              <a:rPr lang="en-US" b="1" i="0" dirty="0" err="1">
                <a:effectLst/>
                <a:latin typeface="montserrat" panose="00000500000000000000" pitchFamily="2" charset="0"/>
              </a:rPr>
              <a:t>super</a:t>
            </a:r>
            <a:r>
              <a:rPr lang="en-US" b="0" i="0" dirty="0" err="1">
                <a:effectLst/>
                <a:latin typeface="montserrat" panose="00000500000000000000" pitchFamily="2" charset="0"/>
              </a:rPr>
              <a:t>.eat</a:t>
            </a:r>
            <a:r>
              <a:rPr lang="en-US" b="0" i="0" dirty="0">
                <a:effectLst/>
                <a:latin typeface="montserrat" panose="00000500000000000000" pitchFamily="2" charset="0"/>
              </a:rPr>
              <a:t>();  </a:t>
            </a:r>
          </a:p>
          <a:p>
            <a:pPr algn="l"/>
            <a:r>
              <a:rPr lang="en-US" b="0" i="0" dirty="0">
                <a:effectLst/>
                <a:latin typeface="montserrat" panose="00000500000000000000" pitchFamily="2" charset="0"/>
              </a:rPr>
              <a:t>bark();  </a:t>
            </a:r>
          </a:p>
          <a:p>
            <a:pPr algn="l"/>
            <a:r>
              <a:rPr lang="en-US" b="0" i="0" dirty="0">
                <a:effectLst/>
                <a:latin typeface="montserrat" panose="00000500000000000000" pitchFamily="2" charset="0"/>
              </a:rPr>
              <a:t>}  </a:t>
            </a:r>
          </a:p>
          <a:p>
            <a:pPr algn="l"/>
            <a:r>
              <a:rPr lang="en-US" b="0" i="0" dirty="0">
                <a:effectLst/>
                <a:latin typeface="montserrat" panose="00000500000000000000" pitchFamily="2" charset="0"/>
              </a:rPr>
              <a:t>}  </a:t>
            </a:r>
          </a:p>
          <a:p>
            <a:pPr algn="l"/>
            <a:r>
              <a:rPr lang="en-US" b="1" i="0" dirty="0">
                <a:effectLst/>
                <a:latin typeface="montserrat" panose="00000500000000000000" pitchFamily="2" charset="0"/>
              </a:rPr>
              <a:t>class</a:t>
            </a:r>
            <a:r>
              <a:rPr lang="en-US" b="0" i="0" dirty="0">
                <a:effectLst/>
                <a:latin typeface="montserrat" panose="00000500000000000000" pitchFamily="2" charset="0"/>
              </a:rPr>
              <a:t> TestSuper2{  </a:t>
            </a:r>
          </a:p>
          <a:p>
            <a:pPr algn="l"/>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main(String </a:t>
            </a:r>
            <a:r>
              <a:rPr lang="en-US" b="0" i="0" dirty="0" err="1">
                <a:effectLst/>
                <a:latin typeface="montserrat" panose="00000500000000000000" pitchFamily="2" charset="0"/>
              </a:rPr>
              <a:t>args</a:t>
            </a:r>
            <a:r>
              <a:rPr lang="en-US" b="0" i="0" dirty="0">
                <a:effectLst/>
                <a:latin typeface="montserrat" panose="00000500000000000000" pitchFamily="2" charset="0"/>
              </a:rPr>
              <a:t>[]){  </a:t>
            </a:r>
          </a:p>
          <a:p>
            <a:pPr algn="l"/>
            <a:r>
              <a:rPr lang="en-US" b="0" i="0" dirty="0">
                <a:effectLst/>
                <a:latin typeface="montserrat" panose="00000500000000000000" pitchFamily="2" charset="0"/>
              </a:rPr>
              <a:t>Dog d=</a:t>
            </a:r>
            <a:r>
              <a:rPr lang="en-US" b="1" i="0" dirty="0">
                <a:effectLst/>
                <a:latin typeface="montserrat" panose="00000500000000000000" pitchFamily="2" charset="0"/>
              </a:rPr>
              <a:t>new</a:t>
            </a:r>
            <a:r>
              <a:rPr lang="en-US" b="0" i="0" dirty="0">
                <a:effectLst/>
                <a:latin typeface="montserrat" panose="00000500000000000000" pitchFamily="2" charset="0"/>
              </a:rPr>
              <a:t> Dog();  </a:t>
            </a:r>
          </a:p>
          <a:p>
            <a:pPr algn="l"/>
            <a:r>
              <a:rPr lang="en-US" b="0" i="0" dirty="0" err="1">
                <a:effectLst/>
                <a:latin typeface="montserrat" panose="00000500000000000000" pitchFamily="2" charset="0"/>
              </a:rPr>
              <a:t>d.work</a:t>
            </a:r>
            <a:r>
              <a:rPr lang="en-US" b="0" i="0" dirty="0">
                <a:effectLst/>
                <a:latin typeface="montserrat" panose="00000500000000000000" pitchFamily="2" charset="0"/>
              </a:rPr>
              <a:t>();  </a:t>
            </a:r>
          </a:p>
          <a:p>
            <a:pPr algn="l"/>
            <a:r>
              <a:rPr lang="en-US" b="0" i="0" dirty="0">
                <a:effectLst/>
                <a:latin typeface="montserrat" panose="00000500000000000000" pitchFamily="2" charset="0"/>
              </a:rPr>
              <a:t>}}  </a:t>
            </a:r>
          </a:p>
        </p:txBody>
      </p:sp>
      <p:pic>
        <p:nvPicPr>
          <p:cNvPr id="4" name="Picture 2" descr="C:\Users\parul\Desktop\Registered Logosd.png">
            <a:extLst>
              <a:ext uri="{FF2B5EF4-FFF2-40B4-BE49-F238E27FC236}">
                <a16:creationId xmlns:a16="http://schemas.microsoft.com/office/drawing/2014/main" id="{DDA2637A-722A-0EC6-64D2-56ED2316E507}"/>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758489" y="184901"/>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505496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F204A-6BEF-2C13-EFCE-2063DDD4DCF2}"/>
              </a:ext>
            </a:extLst>
          </p:cNvPr>
          <p:cNvSpPr>
            <a:spLocks noGrp="1"/>
          </p:cNvSpPr>
          <p:nvPr>
            <p:ph type="title"/>
          </p:nvPr>
        </p:nvSpPr>
        <p:spPr>
          <a:xfrm>
            <a:off x="474562" y="776390"/>
            <a:ext cx="9603275" cy="1049235"/>
          </a:xfrm>
        </p:spPr>
        <p:txBody>
          <a:bodyPr>
            <a:normAutofit fontScale="90000"/>
          </a:bodyPr>
          <a:lstStyle/>
          <a:p>
            <a:r>
              <a:rPr lang="en-US" b="0" i="0" dirty="0">
                <a:solidFill>
                  <a:srgbClr val="1D1D27"/>
                </a:solidFill>
                <a:effectLst/>
                <a:latin typeface="montserrat" panose="00000500000000000000" pitchFamily="2" charset="0"/>
              </a:rPr>
              <a:t>3) super is used to invoke parent class constructor.</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54B23FC0-CD80-4BAB-F75E-7BEEC33EAC69}"/>
              </a:ext>
            </a:extLst>
          </p:cNvPr>
          <p:cNvSpPr>
            <a:spLocks noGrp="1"/>
          </p:cNvSpPr>
          <p:nvPr>
            <p:ph idx="1"/>
          </p:nvPr>
        </p:nvSpPr>
        <p:spPr>
          <a:xfrm>
            <a:off x="838200" y="1825625"/>
            <a:ext cx="4196787" cy="4351338"/>
          </a:xfrm>
        </p:spPr>
        <p:txBody>
          <a:bodyPr/>
          <a:lstStyle/>
          <a:p>
            <a:r>
              <a:rPr lang="en-US" b="0" i="0" dirty="0">
                <a:solidFill>
                  <a:srgbClr val="2B2A29"/>
                </a:solidFill>
                <a:effectLst/>
                <a:latin typeface="montserrat" panose="00000500000000000000" pitchFamily="2" charset="0"/>
              </a:rPr>
              <a:t>The super keyword can also be used to invoke the parent class constructor. Let's see a simple example:</a:t>
            </a:r>
            <a:endParaRPr lang="en-US" dirty="0"/>
          </a:p>
        </p:txBody>
      </p:sp>
      <p:sp>
        <p:nvSpPr>
          <p:cNvPr id="5" name="TextBox 4">
            <a:extLst>
              <a:ext uri="{FF2B5EF4-FFF2-40B4-BE49-F238E27FC236}">
                <a16:creationId xmlns:a16="http://schemas.microsoft.com/office/drawing/2014/main" id="{6F1ECE02-9CE7-CBCB-8447-F1EAF74C2172}"/>
              </a:ext>
            </a:extLst>
          </p:cNvPr>
          <p:cNvSpPr txBox="1"/>
          <p:nvPr/>
        </p:nvSpPr>
        <p:spPr>
          <a:xfrm>
            <a:off x="5660020" y="1956907"/>
            <a:ext cx="6094070" cy="3693319"/>
          </a:xfrm>
          <a:prstGeom prst="rect">
            <a:avLst/>
          </a:prstGeom>
          <a:noFill/>
        </p:spPr>
        <p:txBody>
          <a:bodyPr wrap="square">
            <a:spAutoFit/>
          </a:bodyPr>
          <a:lstStyle/>
          <a:p>
            <a:pPr algn="l"/>
            <a:r>
              <a:rPr lang="en-US" b="0" i="0" dirty="0">
                <a:effectLst/>
                <a:latin typeface="montserrat" panose="00000500000000000000" pitchFamily="2" charset="0"/>
              </a:rPr>
              <a:t>class Animal{  </a:t>
            </a:r>
          </a:p>
          <a:p>
            <a:pPr algn="l"/>
            <a:r>
              <a:rPr lang="en-US" b="0" i="0" dirty="0">
                <a:effectLst/>
                <a:latin typeface="montserrat" panose="00000500000000000000" pitchFamily="2" charset="0"/>
              </a:rPr>
              <a:t>Animal(){</a:t>
            </a:r>
            <a:r>
              <a:rPr lang="en-US" b="0" i="0" dirty="0" err="1">
                <a:effectLst/>
                <a:latin typeface="montserrat" panose="00000500000000000000" pitchFamily="2" charset="0"/>
              </a:rPr>
              <a:t>System.out.println</a:t>
            </a:r>
            <a:r>
              <a:rPr lang="en-US" b="0" i="0" dirty="0">
                <a:effectLst/>
                <a:latin typeface="montserrat" panose="00000500000000000000" pitchFamily="2" charset="0"/>
              </a:rPr>
              <a:t>("animal is created");}  </a:t>
            </a:r>
          </a:p>
          <a:p>
            <a:pPr algn="l"/>
            <a:r>
              <a:rPr lang="en-US" b="0" i="0" dirty="0">
                <a:effectLst/>
                <a:latin typeface="montserrat" panose="00000500000000000000" pitchFamily="2" charset="0"/>
              </a:rPr>
              <a:t>}  </a:t>
            </a:r>
          </a:p>
          <a:p>
            <a:pPr algn="l"/>
            <a:r>
              <a:rPr lang="en-US" b="1" i="0" dirty="0">
                <a:effectLst/>
                <a:latin typeface="montserrat" panose="00000500000000000000" pitchFamily="2" charset="0"/>
              </a:rPr>
              <a:t>class</a:t>
            </a:r>
            <a:r>
              <a:rPr lang="en-US" b="0" i="0" dirty="0">
                <a:effectLst/>
                <a:latin typeface="montserrat" panose="00000500000000000000" pitchFamily="2" charset="0"/>
              </a:rPr>
              <a:t> Dog </a:t>
            </a:r>
            <a:r>
              <a:rPr lang="en-US" b="1" i="0" dirty="0">
                <a:effectLst/>
                <a:latin typeface="montserrat" panose="00000500000000000000" pitchFamily="2" charset="0"/>
              </a:rPr>
              <a:t>extends</a:t>
            </a:r>
            <a:r>
              <a:rPr lang="en-US" b="0" i="0" dirty="0">
                <a:effectLst/>
                <a:latin typeface="montserrat" panose="00000500000000000000" pitchFamily="2" charset="0"/>
              </a:rPr>
              <a:t> Animal{  </a:t>
            </a:r>
          </a:p>
          <a:p>
            <a:pPr algn="l"/>
            <a:r>
              <a:rPr lang="en-US" b="0" i="0" dirty="0">
                <a:effectLst/>
                <a:latin typeface="montserrat" panose="00000500000000000000" pitchFamily="2" charset="0"/>
              </a:rPr>
              <a:t>Dog(){  </a:t>
            </a:r>
          </a:p>
          <a:p>
            <a:pPr algn="l"/>
            <a:r>
              <a:rPr lang="en-US" b="1" i="0" dirty="0">
                <a:effectLst/>
                <a:latin typeface="montserrat" panose="00000500000000000000" pitchFamily="2" charset="0"/>
              </a:rPr>
              <a:t>super</a:t>
            </a:r>
            <a:r>
              <a:rPr lang="en-US" b="0" i="0" dirty="0">
                <a:effectLst/>
                <a:latin typeface="montserrat" panose="00000500000000000000" pitchFamily="2" charset="0"/>
              </a:rPr>
              <a:t>();  </a:t>
            </a:r>
          </a:p>
          <a:p>
            <a:pPr algn="l"/>
            <a:r>
              <a:rPr lang="en-US" b="0" i="0" dirty="0" err="1">
                <a:effectLst/>
                <a:latin typeface="montserrat" panose="00000500000000000000" pitchFamily="2" charset="0"/>
              </a:rPr>
              <a:t>System.out.println</a:t>
            </a:r>
            <a:r>
              <a:rPr lang="en-US" b="0" i="0" dirty="0">
                <a:effectLst/>
                <a:latin typeface="montserrat" panose="00000500000000000000" pitchFamily="2" charset="0"/>
              </a:rPr>
              <a:t>("dog is created");  </a:t>
            </a:r>
          </a:p>
          <a:p>
            <a:pPr algn="l"/>
            <a:r>
              <a:rPr lang="en-US" b="0" i="0" dirty="0">
                <a:effectLst/>
                <a:latin typeface="montserrat" panose="00000500000000000000" pitchFamily="2" charset="0"/>
              </a:rPr>
              <a:t>}  </a:t>
            </a:r>
          </a:p>
          <a:p>
            <a:pPr algn="l"/>
            <a:r>
              <a:rPr lang="en-US" b="0" i="0" dirty="0">
                <a:effectLst/>
                <a:latin typeface="montserrat" panose="00000500000000000000" pitchFamily="2" charset="0"/>
              </a:rPr>
              <a:t>}  </a:t>
            </a:r>
          </a:p>
          <a:p>
            <a:pPr algn="l"/>
            <a:r>
              <a:rPr lang="en-US" b="1" i="0" dirty="0">
                <a:effectLst/>
                <a:latin typeface="montserrat" panose="00000500000000000000" pitchFamily="2" charset="0"/>
              </a:rPr>
              <a:t>class</a:t>
            </a:r>
            <a:r>
              <a:rPr lang="en-US" b="0" i="0" dirty="0">
                <a:effectLst/>
                <a:latin typeface="montserrat" panose="00000500000000000000" pitchFamily="2" charset="0"/>
              </a:rPr>
              <a:t> TestSuper3{  </a:t>
            </a:r>
          </a:p>
          <a:p>
            <a:pPr algn="l"/>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main(String </a:t>
            </a:r>
            <a:r>
              <a:rPr lang="en-US" b="0" i="0" dirty="0" err="1">
                <a:effectLst/>
                <a:latin typeface="montserrat" panose="00000500000000000000" pitchFamily="2" charset="0"/>
              </a:rPr>
              <a:t>args</a:t>
            </a:r>
            <a:r>
              <a:rPr lang="en-US" b="0" i="0" dirty="0">
                <a:effectLst/>
                <a:latin typeface="montserrat" panose="00000500000000000000" pitchFamily="2" charset="0"/>
              </a:rPr>
              <a:t>[]){  </a:t>
            </a:r>
          </a:p>
          <a:p>
            <a:pPr algn="l"/>
            <a:r>
              <a:rPr lang="en-US" b="0" i="0" dirty="0">
                <a:effectLst/>
                <a:latin typeface="montserrat" panose="00000500000000000000" pitchFamily="2" charset="0"/>
              </a:rPr>
              <a:t>Dog d=</a:t>
            </a:r>
            <a:r>
              <a:rPr lang="en-US" b="1" i="0" dirty="0">
                <a:effectLst/>
                <a:latin typeface="montserrat" panose="00000500000000000000" pitchFamily="2" charset="0"/>
              </a:rPr>
              <a:t>new</a:t>
            </a:r>
            <a:r>
              <a:rPr lang="en-US" b="0" i="0" dirty="0">
                <a:effectLst/>
                <a:latin typeface="montserrat" panose="00000500000000000000" pitchFamily="2" charset="0"/>
              </a:rPr>
              <a:t> Dog();  </a:t>
            </a:r>
          </a:p>
          <a:p>
            <a:pPr algn="l"/>
            <a:r>
              <a:rPr lang="en-US" b="0" i="0" dirty="0">
                <a:effectLst/>
                <a:latin typeface="montserrat" panose="00000500000000000000" pitchFamily="2" charset="0"/>
              </a:rPr>
              <a:t>}}  </a:t>
            </a:r>
          </a:p>
        </p:txBody>
      </p:sp>
      <p:pic>
        <p:nvPicPr>
          <p:cNvPr id="4" name="Picture 2" descr="C:\Users\parul\Desktop\Registered Logosd.png">
            <a:extLst>
              <a:ext uri="{FF2B5EF4-FFF2-40B4-BE49-F238E27FC236}">
                <a16:creationId xmlns:a16="http://schemas.microsoft.com/office/drawing/2014/main" id="{86444074-9254-C6FC-4D06-750E247D8F76}"/>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689577" y="280144"/>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699688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B5F28-FC42-CAAF-329A-FB0ADA06487C}"/>
              </a:ext>
            </a:extLst>
          </p:cNvPr>
          <p:cNvSpPr>
            <a:spLocks noGrp="1"/>
          </p:cNvSpPr>
          <p:nvPr>
            <p:ph type="title"/>
          </p:nvPr>
        </p:nvSpPr>
        <p:spPr/>
        <p:txBody>
          <a:bodyPr/>
          <a:lstStyle/>
          <a:p>
            <a:r>
              <a:rPr lang="en-US" b="1" i="0" dirty="0">
                <a:effectLst/>
                <a:latin typeface="montserrat" panose="00000500000000000000" pitchFamily="2" charset="0"/>
              </a:rPr>
              <a:t>Shadowing in Java</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430AD9CB-2B3B-C0F5-50B2-3EA6123C500C}"/>
              </a:ext>
            </a:extLst>
          </p:cNvPr>
          <p:cNvSpPr>
            <a:spLocks noGrp="1"/>
          </p:cNvSpPr>
          <p:nvPr>
            <p:ph idx="1"/>
          </p:nvPr>
        </p:nvSpPr>
        <p:spPr>
          <a:xfrm>
            <a:off x="370390" y="2015732"/>
            <a:ext cx="11560655" cy="4037749"/>
          </a:xfrm>
        </p:spPr>
        <p:txBody>
          <a:bodyPr>
            <a:normAutofit/>
          </a:bodyPr>
          <a:lstStyle/>
          <a:p>
            <a:r>
              <a:rPr lang="en-US" b="1" i="0" dirty="0">
                <a:solidFill>
                  <a:srgbClr val="2B2A29"/>
                </a:solidFill>
                <a:effectLst/>
                <a:latin typeface="montserrat" panose="00000500000000000000" pitchFamily="2" charset="0"/>
              </a:rPr>
              <a:t>Shadowing</a:t>
            </a:r>
            <a:r>
              <a:rPr lang="en-US" b="0" i="0" dirty="0">
                <a:solidFill>
                  <a:srgbClr val="2B2A29"/>
                </a:solidFill>
                <a:effectLst/>
                <a:latin typeface="montserrat" panose="00000500000000000000" pitchFamily="2" charset="0"/>
              </a:rPr>
              <a:t> is the concept of OOP paradigm. It provides a new implementation to the base member without overriding it. Both shadowing and hiding are the same concepts but uses in different context. These are compile-time process.</a:t>
            </a:r>
          </a:p>
          <a:p>
            <a:r>
              <a:rPr lang="en-US" sz="2400" b="1" dirty="0"/>
              <a:t>variable shadowing</a:t>
            </a:r>
            <a:r>
              <a:rPr lang="en-US" sz="2400" dirty="0"/>
              <a:t> occurs when a variable declared in a local scope (e.g., a method or block) hides or "shadows" a variable with the same name declared in an outer scope (such as a class field or an inherited field). This means that the local variable "shadows" the instance variable or field, making it inaccessible in that scope.</a:t>
            </a:r>
          </a:p>
        </p:txBody>
      </p:sp>
      <p:pic>
        <p:nvPicPr>
          <p:cNvPr id="4" name="Picture 2" descr="C:\Users\parul\Desktop\Registered Logosd.png">
            <a:extLst>
              <a:ext uri="{FF2B5EF4-FFF2-40B4-BE49-F238E27FC236}">
                <a16:creationId xmlns:a16="http://schemas.microsoft.com/office/drawing/2014/main" id="{F78B4976-951F-E77A-9BDB-6395B90FE688}"/>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157667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CA91-E34D-2477-A8DB-4F0E47B83F34}"/>
              </a:ext>
            </a:extLst>
          </p:cNvPr>
          <p:cNvSpPr>
            <a:spLocks noGrp="1"/>
          </p:cNvSpPr>
          <p:nvPr>
            <p:ph type="title"/>
          </p:nvPr>
        </p:nvSpPr>
        <p:spPr>
          <a:xfrm>
            <a:off x="838200" y="365125"/>
            <a:ext cx="10515600" cy="1058561"/>
          </a:xfrm>
        </p:spPr>
        <p:txBody>
          <a:bodyPr>
            <a:normAutofit/>
          </a:bodyPr>
          <a:lstStyle/>
          <a:p>
            <a:pPr algn="ctr"/>
            <a:r>
              <a:rPr lang="en-US" dirty="0"/>
              <a:t>Inheritance Concepts </a:t>
            </a:r>
            <a:br>
              <a:rPr lang="en-US" dirty="0"/>
            </a:br>
            <a:endParaRPr lang="en-US" dirty="0"/>
          </a:p>
        </p:txBody>
      </p:sp>
      <p:sp>
        <p:nvSpPr>
          <p:cNvPr id="3" name="Content Placeholder 2">
            <a:extLst>
              <a:ext uri="{FF2B5EF4-FFF2-40B4-BE49-F238E27FC236}">
                <a16:creationId xmlns:a16="http://schemas.microsoft.com/office/drawing/2014/main" id="{75BA228D-CF06-0DE0-738E-45E5845416F4}"/>
              </a:ext>
            </a:extLst>
          </p:cNvPr>
          <p:cNvSpPr>
            <a:spLocks noGrp="1"/>
          </p:cNvSpPr>
          <p:nvPr>
            <p:ph idx="1"/>
          </p:nvPr>
        </p:nvSpPr>
        <p:spPr>
          <a:xfrm>
            <a:off x="439838" y="1157468"/>
            <a:ext cx="11752162" cy="5019495"/>
          </a:xfrm>
        </p:spPr>
        <p:txBody>
          <a:bodyPr>
            <a:normAutofit fontScale="85000" lnSpcReduction="10000"/>
          </a:bodyPr>
          <a:lstStyle/>
          <a:p>
            <a:r>
              <a:rPr lang="en-US" sz="1800" dirty="0"/>
              <a:t>Inheritance is a fundamental concept in object-oriented programming (OOP) that allows one class to inherit the fields and methods of another class. In Java, it provides a way to establish a relationship between classes and promote code reuse. Here’s a breakdown of the key concepts related to inheritance in Java:</a:t>
            </a:r>
          </a:p>
          <a:p>
            <a:pPr>
              <a:buFont typeface="+mj-lt"/>
              <a:buAutoNum type="arabicPeriod"/>
            </a:pPr>
            <a:r>
              <a:rPr lang="en-US" sz="1800" b="1" dirty="0"/>
              <a:t>Super Class (Parent Class)</a:t>
            </a:r>
            <a:r>
              <a:rPr lang="en-US" sz="1800" dirty="0"/>
              <a:t>: The class whose properties and methods are inherited by another class. It’s also called the base class or parent class.</a:t>
            </a:r>
          </a:p>
          <a:p>
            <a:pPr>
              <a:buFont typeface="+mj-lt"/>
              <a:buAutoNum type="arabicPeriod"/>
            </a:pPr>
            <a:r>
              <a:rPr lang="en-US" sz="1800" b="1" dirty="0"/>
              <a:t>Sub Class (Child Class)</a:t>
            </a:r>
            <a:r>
              <a:rPr lang="en-US" sz="1800" dirty="0"/>
              <a:t>: The class that inherits the properties and methods of another class. It’s also known as the derived class or child class</a:t>
            </a:r>
          </a:p>
          <a:p>
            <a:r>
              <a:rPr lang="en-US" dirty="0"/>
              <a:t>Syntax</a:t>
            </a:r>
          </a:p>
          <a:p>
            <a:pPr marL="0" indent="0">
              <a:buNone/>
            </a:pPr>
            <a:r>
              <a:rPr lang="en-US" sz="1200" dirty="0"/>
              <a:t>c</a:t>
            </a:r>
            <a:r>
              <a:rPr lang="en-US" sz="1600" dirty="0"/>
              <a:t>lass Parent {</a:t>
            </a:r>
          </a:p>
          <a:p>
            <a:pPr marL="0" indent="0">
              <a:buNone/>
            </a:pPr>
            <a:r>
              <a:rPr lang="en-US" sz="1600" dirty="0"/>
              <a:t>    // Parent class code</a:t>
            </a:r>
          </a:p>
          <a:p>
            <a:pPr marL="0" indent="0">
              <a:buNone/>
            </a:pPr>
            <a:r>
              <a:rPr lang="en-US" sz="1600" dirty="0"/>
              <a:t>}</a:t>
            </a:r>
          </a:p>
          <a:p>
            <a:pPr marL="0" indent="0">
              <a:buNone/>
            </a:pPr>
            <a:endParaRPr lang="en-US" sz="1600" dirty="0"/>
          </a:p>
          <a:p>
            <a:pPr marL="0" indent="0">
              <a:buNone/>
            </a:pPr>
            <a:r>
              <a:rPr lang="en-US" sz="1600" dirty="0"/>
              <a:t>class Child extends Parent {</a:t>
            </a:r>
          </a:p>
          <a:p>
            <a:pPr marL="0" indent="0">
              <a:buNone/>
            </a:pPr>
            <a:r>
              <a:rPr lang="en-US" sz="1600" dirty="0"/>
              <a:t>    // Child class code</a:t>
            </a:r>
          </a:p>
          <a:p>
            <a:pPr marL="0" indent="0">
              <a:buNone/>
            </a:pPr>
            <a:r>
              <a:rPr lang="en-US" sz="1600" dirty="0"/>
              <a:t>}</a:t>
            </a:r>
          </a:p>
          <a:p>
            <a:endParaRPr lang="en-US" dirty="0"/>
          </a:p>
        </p:txBody>
      </p:sp>
      <p:sp>
        <p:nvSpPr>
          <p:cNvPr id="6" name="TextBox 5">
            <a:extLst>
              <a:ext uri="{FF2B5EF4-FFF2-40B4-BE49-F238E27FC236}">
                <a16:creationId xmlns:a16="http://schemas.microsoft.com/office/drawing/2014/main" id="{BE45702D-D00D-9893-7896-F6DBB0722D81}"/>
              </a:ext>
            </a:extLst>
          </p:cNvPr>
          <p:cNvSpPr txBox="1"/>
          <p:nvPr/>
        </p:nvSpPr>
        <p:spPr>
          <a:xfrm>
            <a:off x="3498448" y="3931325"/>
            <a:ext cx="8342454" cy="923330"/>
          </a:xfrm>
          <a:prstGeom prst="rect">
            <a:avLst/>
          </a:prstGeom>
          <a:noFill/>
        </p:spPr>
        <p:txBody>
          <a:bodyPr wrap="square">
            <a:spAutoFit/>
          </a:bodyPr>
          <a:lstStyle/>
          <a:p>
            <a:pPr algn="l"/>
            <a:r>
              <a:rPr lang="en-US" b="1" i="0" dirty="0">
                <a:solidFill>
                  <a:srgbClr val="1D1D27"/>
                </a:solidFill>
                <a:effectLst/>
                <a:latin typeface="montserrat" panose="00000500000000000000" pitchFamily="2" charset="0"/>
              </a:rPr>
              <a:t>Why use inheritance in java</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For </a:t>
            </a:r>
            <a:r>
              <a:rPr lang="en-US" b="0" i="0" u="none" strike="noStrike" dirty="0">
                <a:solidFill>
                  <a:srgbClr val="008000"/>
                </a:solidFill>
                <a:effectLst/>
                <a:latin typeface="montserrat" panose="00000500000000000000" pitchFamily="2" charset="0"/>
                <a:hlinkClick r:id="rId3"/>
              </a:rPr>
              <a:t>Method Overriding</a:t>
            </a:r>
            <a:r>
              <a:rPr lang="en-US" b="0" i="0" dirty="0">
                <a:solidFill>
                  <a:srgbClr val="2B2A29"/>
                </a:solidFill>
                <a:effectLst/>
                <a:latin typeface="montserrat" panose="00000500000000000000" pitchFamily="2" charset="0"/>
              </a:rPr>
              <a:t> (so </a:t>
            </a:r>
            <a:r>
              <a:rPr lang="en-US" b="0" i="0" u="none" strike="noStrike" dirty="0">
                <a:solidFill>
                  <a:srgbClr val="008000"/>
                </a:solidFill>
                <a:effectLst/>
                <a:latin typeface="montserrat" panose="00000500000000000000" pitchFamily="2" charset="0"/>
                <a:hlinkClick r:id="rId4"/>
              </a:rPr>
              <a:t>runtime polymorphism</a:t>
            </a:r>
            <a:r>
              <a:rPr lang="en-US" b="0" i="0" dirty="0">
                <a:solidFill>
                  <a:srgbClr val="2B2A29"/>
                </a:solidFill>
                <a:effectLst/>
                <a:latin typeface="montserrat" panose="00000500000000000000" pitchFamily="2" charset="0"/>
              </a:rPr>
              <a:t> can be achieved).</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For Code Reusability.</a:t>
            </a:r>
          </a:p>
        </p:txBody>
      </p:sp>
      <p:pic>
        <p:nvPicPr>
          <p:cNvPr id="4" name="Picture 2" descr="C:\Users\parul\Desktop\Registered Logosd.png">
            <a:extLst>
              <a:ext uri="{FF2B5EF4-FFF2-40B4-BE49-F238E27FC236}">
                <a16:creationId xmlns:a16="http://schemas.microsoft.com/office/drawing/2014/main" id="{B7FBFBF4-F51B-FC63-E0A5-E0B81B9BD25C}"/>
              </a:ext>
            </a:extLst>
          </p:cNvPr>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9459652" y="265755"/>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483114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1CD4C-890F-C849-B12E-1C1FC5B250E8}"/>
              </a:ext>
            </a:extLst>
          </p:cNvPr>
          <p:cNvSpPr>
            <a:spLocks noGrp="1"/>
          </p:cNvSpPr>
          <p:nvPr>
            <p:ph type="title"/>
          </p:nvPr>
        </p:nvSpPr>
        <p:spPr/>
        <p:txBody>
          <a:bodyPr/>
          <a:lstStyle/>
          <a:p>
            <a:r>
              <a:rPr lang="en-US" dirty="0"/>
              <a:t>Key Points:</a:t>
            </a:r>
          </a:p>
        </p:txBody>
      </p:sp>
      <p:sp>
        <p:nvSpPr>
          <p:cNvPr id="3" name="Content Placeholder 2">
            <a:extLst>
              <a:ext uri="{FF2B5EF4-FFF2-40B4-BE49-F238E27FC236}">
                <a16:creationId xmlns:a16="http://schemas.microsoft.com/office/drawing/2014/main" id="{F3DA6BAB-6272-F449-4B82-B5CB37292F42}"/>
              </a:ext>
            </a:extLst>
          </p:cNvPr>
          <p:cNvSpPr>
            <a:spLocks noGrp="1"/>
          </p:cNvSpPr>
          <p:nvPr>
            <p:ph idx="1"/>
          </p:nvPr>
        </p:nvSpPr>
        <p:spPr/>
        <p:txBody>
          <a:bodyPr/>
          <a:lstStyle/>
          <a:p>
            <a:r>
              <a:rPr lang="en-US" dirty="0"/>
              <a:t>Shadowing happens when a local variable (e.g., in a method or constructor) has the same name as a class-level field.</a:t>
            </a:r>
          </a:p>
          <a:p>
            <a:r>
              <a:rPr lang="en-US" dirty="0"/>
              <a:t>In the local scope, the local variable will take precedence over the class-level field</a:t>
            </a:r>
          </a:p>
          <a:p>
            <a:endParaRPr lang="en-US" dirty="0"/>
          </a:p>
        </p:txBody>
      </p:sp>
      <p:pic>
        <p:nvPicPr>
          <p:cNvPr id="4" name="Picture 2" descr="C:\Users\parul\Desktop\Registered Logosd.png">
            <a:extLst>
              <a:ext uri="{FF2B5EF4-FFF2-40B4-BE49-F238E27FC236}">
                <a16:creationId xmlns:a16="http://schemas.microsoft.com/office/drawing/2014/main" id="{7C6A56EB-A98E-4287-CCAE-25A2373427D9}"/>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 name="Rectangle 4">
            <a:extLst>
              <a:ext uri="{FF2B5EF4-FFF2-40B4-BE49-F238E27FC236}">
                <a16:creationId xmlns:a16="http://schemas.microsoft.com/office/drawing/2014/main" id="{D59C576A-7B5B-6BDB-BAA8-54CC5296C5D0}"/>
              </a:ext>
            </a:extLst>
          </p:cNvPr>
          <p:cNvSpPr>
            <a:spLocks noChangeArrowheads="1"/>
          </p:cNvSpPr>
          <p:nvPr/>
        </p:nvSpPr>
        <p:spPr bwMode="auto">
          <a:xfrm>
            <a:off x="1607162" y="3732357"/>
            <a:ext cx="80337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You can access the shadowed class-level field using the </a:t>
            </a:r>
            <a:r>
              <a:rPr kumimoji="0" lang="en-US" altLang="en-US" sz="1600" b="1" i="0" u="none" strike="noStrike" cap="none" normalizeH="0" baseline="0" dirty="0">
                <a:ln>
                  <a:noFill/>
                </a:ln>
                <a:solidFill>
                  <a:schemeClr val="tx1"/>
                </a:solidFill>
                <a:effectLst/>
                <a:latin typeface="Arial Unicode MS"/>
              </a:rPr>
              <a:t>this</a:t>
            </a:r>
            <a:r>
              <a:rPr kumimoji="0" lang="en-US" altLang="en-US" sz="2000" b="0" i="0" u="none" strike="noStrike" cap="none" normalizeH="0" baseline="0" dirty="0">
                <a:ln>
                  <a:noFill/>
                </a:ln>
                <a:solidFill>
                  <a:schemeClr val="tx1"/>
                </a:solidFill>
                <a:effectLst/>
              </a:rPr>
              <a:t> keyword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0659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1CD4C-890F-C849-B12E-1C1FC5B250E8}"/>
              </a:ext>
            </a:extLst>
          </p:cNvPr>
          <p:cNvSpPr>
            <a:spLocks noGrp="1"/>
          </p:cNvSpPr>
          <p:nvPr>
            <p:ph type="title"/>
          </p:nvPr>
        </p:nvSpPr>
        <p:spPr/>
        <p:txBody>
          <a:bodyPr>
            <a:normAutofit fontScale="90000"/>
          </a:bodyPr>
          <a:lstStyle/>
          <a:p>
            <a:r>
              <a:rPr lang="en-US" b="0" i="0" dirty="0">
                <a:solidFill>
                  <a:srgbClr val="1D1D27"/>
                </a:solidFill>
                <a:effectLst/>
                <a:latin typeface="montserrat" panose="00000500000000000000" pitchFamily="2" charset="0"/>
              </a:rPr>
              <a:t>Variable Shadowing and Variable Hiding</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F3DA6BAB-6272-F449-4B82-B5CB37292F42}"/>
              </a:ext>
            </a:extLst>
          </p:cNvPr>
          <p:cNvSpPr>
            <a:spLocks noGrp="1"/>
          </p:cNvSpPr>
          <p:nvPr>
            <p:ph idx="1"/>
          </p:nvPr>
        </p:nvSpPr>
        <p:spPr>
          <a:xfrm>
            <a:off x="166256" y="2015732"/>
            <a:ext cx="12025744" cy="4037749"/>
          </a:xfrm>
        </p:spPr>
        <p:txBody>
          <a:bodyPr>
            <a:normAutofit/>
          </a:bodyPr>
          <a:lstStyle/>
          <a:p>
            <a:pPr marL="0" indent="0" algn="just">
              <a:buNone/>
            </a:pPr>
            <a:r>
              <a:rPr lang="en-US" b="0" i="0" dirty="0">
                <a:solidFill>
                  <a:srgbClr val="2B2A29"/>
                </a:solidFill>
                <a:effectLst/>
                <a:latin typeface="montserrat" panose="00000500000000000000" pitchFamily="2" charset="0"/>
              </a:rPr>
              <a:t>Java allows us to declare three type of variables:</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Local Variables</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Instance Variables</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Class Variables</a:t>
            </a:r>
          </a:p>
          <a:p>
            <a:pPr algn="just"/>
            <a:r>
              <a:rPr lang="en-US" b="0" i="0" dirty="0">
                <a:solidFill>
                  <a:srgbClr val="2B2A29"/>
                </a:solidFill>
                <a:effectLst/>
                <a:latin typeface="montserrat" panose="00000500000000000000" pitchFamily="2" charset="0"/>
              </a:rPr>
              <a:t>If the instance variable and the local variable declared with the same name and we want to print the instance variable, in this case, it will print the local variable instead of instance variable.</a:t>
            </a:r>
          </a:p>
          <a:p>
            <a:pPr algn="just"/>
            <a:r>
              <a:rPr lang="en-US" b="0" i="0" dirty="0">
                <a:solidFill>
                  <a:srgbClr val="2B2A29"/>
                </a:solidFill>
                <a:effectLst/>
                <a:latin typeface="montserrat" panose="00000500000000000000" pitchFamily="2" charset="0"/>
              </a:rPr>
              <a:t>When we print the variables declared inside the method, the local values will be printed on the console. Hence, we can say that local variables shadowing the instance variables.</a:t>
            </a:r>
          </a:p>
          <a:p>
            <a:pPr algn="just">
              <a:buFont typeface="Arial" panose="020B0604020202020204" pitchFamily="34" charset="0"/>
              <a:buChar char="•"/>
            </a:pPr>
            <a:endParaRPr lang="en-US" b="0" i="0" dirty="0">
              <a:solidFill>
                <a:srgbClr val="2B2A29"/>
              </a:solidFill>
              <a:effectLst/>
              <a:latin typeface="montserrat" panose="00000500000000000000" pitchFamily="2" charset="0"/>
            </a:endParaRPr>
          </a:p>
          <a:p>
            <a:pPr marL="0" indent="0">
              <a:buNone/>
            </a:pPr>
            <a:endParaRPr lang="en-US" dirty="0"/>
          </a:p>
        </p:txBody>
      </p:sp>
      <p:pic>
        <p:nvPicPr>
          <p:cNvPr id="4" name="Picture 2" descr="C:\Users\parul\Desktop\Registered Logosd.png">
            <a:extLst>
              <a:ext uri="{FF2B5EF4-FFF2-40B4-BE49-F238E27FC236}">
                <a16:creationId xmlns:a16="http://schemas.microsoft.com/office/drawing/2014/main" id="{7C6A56EB-A98E-4287-CCAE-25A2373427D9}"/>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 name="Rectangle 4">
            <a:extLst>
              <a:ext uri="{FF2B5EF4-FFF2-40B4-BE49-F238E27FC236}">
                <a16:creationId xmlns:a16="http://schemas.microsoft.com/office/drawing/2014/main" id="{D59C576A-7B5B-6BDB-BAA8-54CC5296C5D0}"/>
              </a:ext>
            </a:extLst>
          </p:cNvPr>
          <p:cNvSpPr>
            <a:spLocks noChangeArrowheads="1"/>
          </p:cNvSpPr>
          <p:nvPr/>
        </p:nvSpPr>
        <p:spPr bwMode="auto">
          <a:xfrm>
            <a:off x="1607162" y="3732357"/>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4691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1CD4C-890F-C849-B12E-1C1FC5B250E8}"/>
              </a:ext>
            </a:extLst>
          </p:cNvPr>
          <p:cNvSpPr>
            <a:spLocks noGrp="1"/>
          </p:cNvSpPr>
          <p:nvPr>
            <p:ph type="title"/>
          </p:nvPr>
        </p:nvSpPr>
        <p:spPr/>
        <p:txBody>
          <a:bodyPr>
            <a:normAutofit fontScale="90000"/>
          </a:bodyPr>
          <a:lstStyle/>
          <a:p>
            <a:r>
              <a:rPr lang="en-US" b="0" i="0" dirty="0">
                <a:solidFill>
                  <a:srgbClr val="2B2A29"/>
                </a:solidFill>
                <a:effectLst/>
                <a:latin typeface="montserrat" panose="00000500000000000000" pitchFamily="2" charset="0"/>
              </a:rPr>
              <a:t>Let's understand the concept of shadowing through a Java program.</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F3DA6BAB-6272-F449-4B82-B5CB37292F42}"/>
              </a:ext>
            </a:extLst>
          </p:cNvPr>
          <p:cNvSpPr>
            <a:spLocks noGrp="1"/>
          </p:cNvSpPr>
          <p:nvPr>
            <p:ph idx="1"/>
          </p:nvPr>
        </p:nvSpPr>
        <p:spPr>
          <a:xfrm>
            <a:off x="789965" y="2041450"/>
            <a:ext cx="2921328" cy="2485015"/>
          </a:xfrm>
        </p:spPr>
        <p:txBody>
          <a:bodyPr>
            <a:normAutofit fontScale="25000" lnSpcReduction="20000"/>
          </a:bodyPr>
          <a:lstStyle/>
          <a:p>
            <a:pPr algn="just">
              <a:buFont typeface="Arial" panose="020B0604020202020204" pitchFamily="34" charset="0"/>
              <a:buChar char="•"/>
            </a:pPr>
            <a:endParaRPr lang="en-US" b="0" i="0" dirty="0">
              <a:solidFill>
                <a:srgbClr val="2B2A29"/>
              </a:solidFill>
              <a:effectLst/>
              <a:latin typeface="montserrat" panose="00000500000000000000" pitchFamily="2" charset="0"/>
            </a:endParaRPr>
          </a:p>
          <a:p>
            <a:pPr marL="0" indent="0" algn="l">
              <a:buNone/>
            </a:pPr>
            <a:r>
              <a:rPr lang="en-US" sz="6400" b="0" i="0" dirty="0">
                <a:effectLst/>
                <a:latin typeface="montserrat" panose="00000500000000000000" pitchFamily="2" charset="0"/>
              </a:rPr>
              <a:t>public </a:t>
            </a:r>
            <a:r>
              <a:rPr lang="en-US" sz="6400" b="1" i="0" dirty="0">
                <a:effectLst/>
                <a:latin typeface="montserrat" panose="00000500000000000000" pitchFamily="2" charset="0"/>
              </a:rPr>
              <a:t>class</a:t>
            </a:r>
            <a:r>
              <a:rPr lang="en-US" sz="6400" b="0" i="0" dirty="0">
                <a:effectLst/>
                <a:latin typeface="montserrat" panose="00000500000000000000" pitchFamily="2" charset="0"/>
              </a:rPr>
              <a:t> Shadowing  </a:t>
            </a:r>
          </a:p>
          <a:p>
            <a:pPr marL="0" indent="0" algn="l">
              <a:buNone/>
            </a:pPr>
            <a:r>
              <a:rPr lang="en-US" sz="6400" b="0" i="0" dirty="0">
                <a:effectLst/>
                <a:latin typeface="montserrat" panose="00000500000000000000" pitchFamily="2" charset="0"/>
              </a:rPr>
              <a:t>{  </a:t>
            </a:r>
          </a:p>
          <a:p>
            <a:pPr marL="0" indent="0" algn="l">
              <a:buNone/>
            </a:pPr>
            <a:r>
              <a:rPr lang="en-US" sz="6400" b="0" i="0" dirty="0">
                <a:effectLst/>
                <a:latin typeface="montserrat" panose="00000500000000000000" pitchFamily="2" charset="0"/>
              </a:rPr>
              <a:t>String </a:t>
            </a:r>
            <a:r>
              <a:rPr lang="en-US" sz="6400" b="0" i="0" dirty="0" err="1">
                <a:effectLst/>
                <a:latin typeface="montserrat" panose="00000500000000000000" pitchFamily="2" charset="0"/>
              </a:rPr>
              <a:t>car_name</a:t>
            </a:r>
            <a:r>
              <a:rPr lang="en-US" sz="6400" b="0" i="0" dirty="0">
                <a:effectLst/>
                <a:latin typeface="montserrat" panose="00000500000000000000" pitchFamily="2" charset="0"/>
              </a:rPr>
              <a:t> = "Ferrari;  </a:t>
            </a:r>
          </a:p>
          <a:p>
            <a:pPr marL="0" indent="0" algn="l">
              <a:buNone/>
            </a:pPr>
            <a:r>
              <a:rPr lang="en-US" sz="6400" b="1" i="0" dirty="0">
                <a:effectLst/>
                <a:latin typeface="montserrat" panose="00000500000000000000" pitchFamily="2" charset="0"/>
              </a:rPr>
              <a:t>double</a:t>
            </a:r>
            <a:r>
              <a:rPr lang="en-US" sz="6400" b="0" i="0" dirty="0">
                <a:effectLst/>
                <a:latin typeface="montserrat" panose="00000500000000000000" pitchFamily="2" charset="0"/>
              </a:rPr>
              <a:t> price = 50000000;  </a:t>
            </a:r>
          </a:p>
          <a:p>
            <a:pPr marL="0" indent="0" algn="l">
              <a:buNone/>
            </a:pPr>
            <a:r>
              <a:rPr lang="en-US" sz="6400" b="1" i="0" dirty="0">
                <a:effectLst/>
                <a:latin typeface="montserrat" panose="00000500000000000000" pitchFamily="2" charset="0"/>
              </a:rPr>
              <a:t>public</a:t>
            </a:r>
            <a:r>
              <a:rPr lang="en-US" sz="6400" b="0" i="0" dirty="0">
                <a:effectLst/>
                <a:latin typeface="montserrat" panose="00000500000000000000" pitchFamily="2" charset="0"/>
              </a:rPr>
              <a:t> </a:t>
            </a:r>
            <a:r>
              <a:rPr lang="en-US" sz="6400" b="1" i="0" dirty="0">
                <a:effectLst/>
                <a:latin typeface="montserrat" panose="00000500000000000000" pitchFamily="2" charset="0"/>
              </a:rPr>
              <a:t>void</a:t>
            </a:r>
            <a:r>
              <a:rPr lang="en-US" sz="6400" b="0" i="0" dirty="0">
                <a:effectLst/>
                <a:latin typeface="montserrat" panose="00000500000000000000" pitchFamily="2" charset="0"/>
              </a:rPr>
              <a:t> </a:t>
            </a:r>
            <a:r>
              <a:rPr lang="en-US" sz="6400" b="0" i="0" dirty="0" err="1">
                <a:effectLst/>
                <a:latin typeface="montserrat" panose="00000500000000000000" pitchFamily="2" charset="0"/>
              </a:rPr>
              <a:t>showCar</a:t>
            </a:r>
            <a:r>
              <a:rPr lang="en-US" sz="6400" b="0" i="0" dirty="0">
                <a:effectLst/>
                <a:latin typeface="montserrat" panose="00000500000000000000" pitchFamily="2" charset="0"/>
              </a:rPr>
              <a:t>()  </a:t>
            </a:r>
          </a:p>
          <a:p>
            <a:pPr marL="0" indent="0" algn="l">
              <a:buNone/>
            </a:pPr>
            <a:r>
              <a:rPr lang="en-US" sz="6400" b="0" i="0" dirty="0">
                <a:effectLst/>
                <a:latin typeface="montserrat" panose="00000500000000000000" pitchFamily="2" charset="0"/>
              </a:rPr>
              <a:t>{  </a:t>
            </a:r>
          </a:p>
          <a:p>
            <a:pPr marL="0" indent="0" algn="l">
              <a:buNone/>
            </a:pPr>
            <a:r>
              <a:rPr lang="en-US" sz="6400" b="0" i="0" dirty="0">
                <a:effectLst/>
                <a:latin typeface="montserrat" panose="00000500000000000000" pitchFamily="2" charset="0"/>
              </a:rPr>
              <a:t>String </a:t>
            </a:r>
            <a:r>
              <a:rPr lang="en-US" sz="6400" b="0" i="0" dirty="0" err="1">
                <a:effectLst/>
                <a:latin typeface="montserrat" panose="00000500000000000000" pitchFamily="2" charset="0"/>
              </a:rPr>
              <a:t>car_name</a:t>
            </a:r>
            <a:r>
              <a:rPr lang="en-US" sz="6400" b="0" i="0" dirty="0">
                <a:effectLst/>
                <a:latin typeface="montserrat" panose="00000500000000000000" pitchFamily="2" charset="0"/>
              </a:rPr>
              <a:t> = "</a:t>
            </a:r>
            <a:r>
              <a:rPr lang="en-US" sz="6400" b="0" i="0" dirty="0" err="1">
                <a:effectLst/>
                <a:latin typeface="montserrat" panose="00000500000000000000" pitchFamily="2" charset="0"/>
              </a:rPr>
              <a:t>Bugat</a:t>
            </a:r>
            <a:r>
              <a:rPr lang="en-US" sz="6400" b="0" i="0" dirty="0">
                <a:effectLst/>
                <a:latin typeface="montserrat" panose="00000500000000000000" pitchFamily="2" charset="0"/>
              </a:rPr>
              <a:t>;  </a:t>
            </a:r>
          </a:p>
          <a:p>
            <a:pPr marL="0" indent="0">
              <a:buNone/>
            </a:pPr>
            <a:endParaRPr lang="en-US" dirty="0"/>
          </a:p>
        </p:txBody>
      </p:sp>
      <p:pic>
        <p:nvPicPr>
          <p:cNvPr id="4" name="Picture 2" descr="C:\Users\parul\Desktop\Registered Logosd.png">
            <a:extLst>
              <a:ext uri="{FF2B5EF4-FFF2-40B4-BE49-F238E27FC236}">
                <a16:creationId xmlns:a16="http://schemas.microsoft.com/office/drawing/2014/main" id="{7C6A56EB-A98E-4287-CCAE-25A2373427D9}"/>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 name="Rectangle 4">
            <a:extLst>
              <a:ext uri="{FF2B5EF4-FFF2-40B4-BE49-F238E27FC236}">
                <a16:creationId xmlns:a16="http://schemas.microsoft.com/office/drawing/2014/main" id="{D59C576A-7B5B-6BDB-BAA8-54CC5296C5D0}"/>
              </a:ext>
            </a:extLst>
          </p:cNvPr>
          <p:cNvSpPr>
            <a:spLocks noChangeArrowheads="1"/>
          </p:cNvSpPr>
          <p:nvPr/>
        </p:nvSpPr>
        <p:spPr bwMode="auto">
          <a:xfrm>
            <a:off x="1607162" y="3732357"/>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ADFA7488-E715-7559-70FD-5EEF50429E80}"/>
              </a:ext>
            </a:extLst>
          </p:cNvPr>
          <p:cNvSpPr txBox="1"/>
          <p:nvPr/>
        </p:nvSpPr>
        <p:spPr>
          <a:xfrm>
            <a:off x="5993358" y="2026191"/>
            <a:ext cx="4199905" cy="2862322"/>
          </a:xfrm>
          <a:prstGeom prst="rect">
            <a:avLst/>
          </a:prstGeom>
          <a:noFill/>
        </p:spPr>
        <p:txBody>
          <a:bodyPr wrap="square">
            <a:spAutoFit/>
          </a:bodyPr>
          <a:lstStyle/>
          <a:p>
            <a:pPr algn="l"/>
            <a:r>
              <a:rPr lang="en-US" b="1" i="0" dirty="0">
                <a:effectLst/>
                <a:latin typeface="montserrat" panose="00000500000000000000" pitchFamily="2" charset="0"/>
              </a:rPr>
              <a:t>long</a:t>
            </a:r>
            <a:r>
              <a:rPr lang="en-US" b="0" i="0" dirty="0">
                <a:effectLst/>
                <a:latin typeface="montserrat" panose="00000500000000000000" pitchFamily="2" charset="0"/>
              </a:rPr>
              <a:t> price = 43000000;  </a:t>
            </a:r>
          </a:p>
          <a:p>
            <a:pPr algn="l"/>
            <a:r>
              <a:rPr lang="en-US" b="0" i="0" dirty="0" err="1">
                <a:effectLst/>
                <a:latin typeface="montserrat" panose="00000500000000000000" pitchFamily="2" charset="0"/>
              </a:rPr>
              <a:t>System.out.println</a:t>
            </a:r>
            <a:r>
              <a:rPr lang="en-US" b="0" i="0" dirty="0">
                <a:effectLst/>
                <a:latin typeface="montserrat" panose="00000500000000000000" pitchFamily="2" charset="0"/>
              </a:rPr>
              <a:t>("Car Name: "+</a:t>
            </a:r>
            <a:r>
              <a:rPr lang="en-US" b="0" i="0" dirty="0" err="1">
                <a:effectLst/>
                <a:latin typeface="montserrat" panose="00000500000000000000" pitchFamily="2" charset="0"/>
              </a:rPr>
              <a:t>car_name</a:t>
            </a:r>
            <a:r>
              <a:rPr lang="en-US" b="0" i="0" dirty="0">
                <a:effectLst/>
                <a:latin typeface="montserrat" panose="00000500000000000000" pitchFamily="2" charset="0"/>
              </a:rPr>
              <a:t>);  </a:t>
            </a:r>
          </a:p>
          <a:p>
            <a:pPr algn="l"/>
            <a:r>
              <a:rPr lang="en-US" b="0" i="0" dirty="0" err="1">
                <a:effectLst/>
                <a:latin typeface="montserrat" panose="00000500000000000000" pitchFamily="2" charset="0"/>
              </a:rPr>
              <a:t>System.out.println</a:t>
            </a:r>
            <a:r>
              <a:rPr lang="en-US" b="0" i="0" dirty="0">
                <a:effectLst/>
                <a:latin typeface="montserrat" panose="00000500000000000000" pitchFamily="2" charset="0"/>
              </a:rPr>
              <a:t>("Price: "+price);  </a:t>
            </a:r>
          </a:p>
          <a:p>
            <a:pPr algn="l"/>
            <a:r>
              <a:rPr lang="en-US" b="0" i="0" dirty="0">
                <a:effectLst/>
                <a:latin typeface="montserrat" panose="00000500000000000000" pitchFamily="2" charset="0"/>
              </a:rPr>
              <a:t>}  </a:t>
            </a:r>
          </a:p>
          <a:p>
            <a:pPr algn="l"/>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main(String </a:t>
            </a:r>
            <a:r>
              <a:rPr lang="en-US" b="0" i="0" dirty="0" err="1">
                <a:effectLst/>
                <a:latin typeface="montserrat" panose="00000500000000000000" pitchFamily="2" charset="0"/>
              </a:rPr>
              <a:t>args</a:t>
            </a:r>
            <a:r>
              <a:rPr lang="en-US" b="0" i="0" dirty="0">
                <a:effectLst/>
                <a:latin typeface="montserrat" panose="00000500000000000000" pitchFamily="2" charset="0"/>
              </a:rPr>
              <a:t>[])  </a:t>
            </a:r>
          </a:p>
          <a:p>
            <a:pPr algn="l"/>
            <a:r>
              <a:rPr lang="en-US" b="0" i="0" dirty="0">
                <a:effectLst/>
                <a:latin typeface="montserrat" panose="00000500000000000000" pitchFamily="2" charset="0"/>
              </a:rPr>
              <a:t>{  </a:t>
            </a:r>
          </a:p>
          <a:p>
            <a:pPr algn="l"/>
            <a:r>
              <a:rPr lang="en-US" b="1" i="0" dirty="0">
                <a:effectLst/>
                <a:latin typeface="montserrat" panose="00000500000000000000" pitchFamily="2" charset="0"/>
              </a:rPr>
              <a:t>new</a:t>
            </a:r>
            <a:r>
              <a:rPr lang="en-US" b="0" i="0" dirty="0">
                <a:effectLst/>
                <a:latin typeface="montserrat" panose="00000500000000000000" pitchFamily="2" charset="0"/>
              </a:rPr>
              <a:t> Shadowing().</a:t>
            </a:r>
            <a:r>
              <a:rPr lang="en-US" b="0" i="0" dirty="0" err="1">
                <a:effectLst/>
                <a:latin typeface="montserrat" panose="00000500000000000000" pitchFamily="2" charset="0"/>
              </a:rPr>
              <a:t>showCar</a:t>
            </a:r>
            <a:r>
              <a:rPr lang="en-US" b="0" i="0" dirty="0">
                <a:effectLst/>
                <a:latin typeface="montserrat" panose="00000500000000000000" pitchFamily="2" charset="0"/>
              </a:rPr>
              <a:t>();  </a:t>
            </a:r>
          </a:p>
          <a:p>
            <a:pPr algn="l"/>
            <a:r>
              <a:rPr lang="en-US" b="0" i="0" dirty="0">
                <a:effectLst/>
                <a:latin typeface="montserrat" panose="00000500000000000000" pitchFamily="2" charset="0"/>
              </a:rPr>
              <a:t>}  </a:t>
            </a:r>
          </a:p>
          <a:p>
            <a:pPr algn="l">
              <a:buFont typeface="+mj-lt"/>
              <a:buAutoNum type="arabicPeriod"/>
            </a:pPr>
            <a:r>
              <a:rPr lang="en-US" b="0" i="0" dirty="0">
                <a:effectLst/>
                <a:latin typeface="montserrat" panose="00000500000000000000" pitchFamily="2" charset="0"/>
              </a:rPr>
              <a:t>}  </a:t>
            </a:r>
          </a:p>
        </p:txBody>
      </p:sp>
      <p:sp>
        <p:nvSpPr>
          <p:cNvPr id="9" name="TextBox 8">
            <a:extLst>
              <a:ext uri="{FF2B5EF4-FFF2-40B4-BE49-F238E27FC236}">
                <a16:creationId xmlns:a16="http://schemas.microsoft.com/office/drawing/2014/main" id="{42B2691F-71DE-FFDA-EAF8-51BEA2903162}"/>
              </a:ext>
            </a:extLst>
          </p:cNvPr>
          <p:cNvSpPr txBox="1"/>
          <p:nvPr/>
        </p:nvSpPr>
        <p:spPr>
          <a:xfrm>
            <a:off x="2731325" y="2863495"/>
            <a:ext cx="6103916" cy="369332"/>
          </a:xfrm>
          <a:prstGeom prst="rect">
            <a:avLst/>
          </a:prstGeom>
          <a:noFill/>
        </p:spPr>
        <p:txBody>
          <a:bodyPr wrap="square">
            <a:spAutoFit/>
          </a:bodyPr>
          <a:lstStyle/>
          <a:p>
            <a:r>
              <a:rPr lang="en-US" b="0" i="0" dirty="0">
                <a:solidFill>
                  <a:srgbClr val="2B2A29"/>
                </a:solidFill>
                <a:effectLst/>
                <a:latin typeface="montserrat" panose="00000500000000000000" pitchFamily="2" charset="0"/>
              </a:rPr>
              <a:t>.</a:t>
            </a:r>
            <a:endParaRPr lang="en-US" dirty="0"/>
          </a:p>
        </p:txBody>
      </p:sp>
      <p:sp>
        <p:nvSpPr>
          <p:cNvPr id="10" name="Rectangle 1">
            <a:extLst>
              <a:ext uri="{FF2B5EF4-FFF2-40B4-BE49-F238E27FC236}">
                <a16:creationId xmlns:a16="http://schemas.microsoft.com/office/drawing/2014/main" id="{899E6A1E-0CE6-67CD-4436-65910320F6D0}"/>
              </a:ext>
            </a:extLst>
          </p:cNvPr>
          <p:cNvSpPr>
            <a:spLocks noChangeArrowheads="1"/>
          </p:cNvSpPr>
          <p:nvPr/>
        </p:nvSpPr>
        <p:spPr bwMode="auto">
          <a:xfrm>
            <a:off x="6454225" y="5165898"/>
            <a:ext cx="3576728" cy="323165"/>
          </a:xfrm>
          <a:prstGeom prst="rect">
            <a:avLst/>
          </a:prstGeom>
          <a:solidFill>
            <a:srgbClr val="E7F6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B2A29"/>
                </a:solidFill>
                <a:effectLst/>
                <a:latin typeface="var(--bs-font-monospace)"/>
              </a:rPr>
              <a:t>Car Name: Bugatti Price: 43000000</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8777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1CD4C-890F-C849-B12E-1C1FC5B250E8}"/>
              </a:ext>
            </a:extLst>
          </p:cNvPr>
          <p:cNvSpPr>
            <a:spLocks noGrp="1"/>
          </p:cNvSpPr>
          <p:nvPr>
            <p:ph type="title"/>
          </p:nvPr>
        </p:nvSpPr>
        <p:spPr/>
        <p:txBody>
          <a:bodyPr>
            <a:normAutofit/>
          </a:bodyPr>
          <a:lstStyle/>
          <a:p>
            <a:br>
              <a:rPr lang="en-US" b="0" i="0" dirty="0">
                <a:solidFill>
                  <a:srgbClr val="1D1D27"/>
                </a:solidFill>
                <a:effectLst/>
                <a:latin typeface="montserrat" panose="00000500000000000000" pitchFamily="2" charset="0"/>
              </a:rPr>
            </a:br>
            <a:r>
              <a:rPr lang="en-US" b="0" i="0" dirty="0">
                <a:solidFill>
                  <a:srgbClr val="1D1D27"/>
                </a:solidFill>
                <a:effectLst/>
                <a:latin typeface="montserrat" panose="00000500000000000000" pitchFamily="2" charset="0"/>
              </a:rPr>
              <a:t>example </a:t>
            </a:r>
            <a:endParaRPr lang="en-US" dirty="0"/>
          </a:p>
        </p:txBody>
      </p:sp>
      <p:sp>
        <p:nvSpPr>
          <p:cNvPr id="3" name="Content Placeholder 2">
            <a:extLst>
              <a:ext uri="{FF2B5EF4-FFF2-40B4-BE49-F238E27FC236}">
                <a16:creationId xmlns:a16="http://schemas.microsoft.com/office/drawing/2014/main" id="{F3DA6BAB-6272-F449-4B82-B5CB37292F42}"/>
              </a:ext>
            </a:extLst>
          </p:cNvPr>
          <p:cNvSpPr>
            <a:spLocks noGrp="1"/>
          </p:cNvSpPr>
          <p:nvPr>
            <p:ph idx="1"/>
          </p:nvPr>
        </p:nvSpPr>
        <p:spPr>
          <a:xfrm>
            <a:off x="219920" y="2134935"/>
            <a:ext cx="3530278" cy="3235717"/>
          </a:xfrm>
        </p:spPr>
        <p:txBody>
          <a:bodyPr>
            <a:normAutofit/>
          </a:bodyPr>
          <a:lstStyle/>
          <a:p>
            <a:pPr marL="0" indent="0">
              <a:buNone/>
            </a:pPr>
            <a:r>
              <a:rPr lang="en-US" b="0" i="0" dirty="0">
                <a:solidFill>
                  <a:srgbClr val="2B2A29"/>
                </a:solidFill>
                <a:effectLst/>
                <a:latin typeface="montserrat" panose="00000500000000000000" pitchFamily="2" charset="0"/>
              </a:rPr>
              <a:t>What if want to access instance variables in a method also? We can access instance variables by using this keyword. </a:t>
            </a:r>
            <a:endParaRPr lang="en-US" dirty="0"/>
          </a:p>
        </p:txBody>
      </p:sp>
      <p:pic>
        <p:nvPicPr>
          <p:cNvPr id="4" name="Picture 2" descr="C:\Users\parul\Desktop\Registered Logosd.png">
            <a:extLst>
              <a:ext uri="{FF2B5EF4-FFF2-40B4-BE49-F238E27FC236}">
                <a16:creationId xmlns:a16="http://schemas.microsoft.com/office/drawing/2014/main" id="{7C6A56EB-A98E-4287-CCAE-25A2373427D9}"/>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 name="Rectangle 4">
            <a:extLst>
              <a:ext uri="{FF2B5EF4-FFF2-40B4-BE49-F238E27FC236}">
                <a16:creationId xmlns:a16="http://schemas.microsoft.com/office/drawing/2014/main" id="{D59C576A-7B5B-6BDB-BAA8-54CC5296C5D0}"/>
              </a:ext>
            </a:extLst>
          </p:cNvPr>
          <p:cNvSpPr>
            <a:spLocks noChangeArrowheads="1"/>
          </p:cNvSpPr>
          <p:nvPr/>
        </p:nvSpPr>
        <p:spPr bwMode="auto">
          <a:xfrm>
            <a:off x="1607162" y="3732357"/>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42B2691F-71DE-FFDA-EAF8-51BEA2903162}"/>
              </a:ext>
            </a:extLst>
          </p:cNvPr>
          <p:cNvSpPr txBox="1"/>
          <p:nvPr/>
        </p:nvSpPr>
        <p:spPr>
          <a:xfrm>
            <a:off x="2731325" y="2863495"/>
            <a:ext cx="6103916" cy="369332"/>
          </a:xfrm>
          <a:prstGeom prst="rect">
            <a:avLst/>
          </a:prstGeom>
          <a:noFill/>
        </p:spPr>
        <p:txBody>
          <a:bodyPr wrap="square">
            <a:spAutoFit/>
          </a:bodyPr>
          <a:lstStyle/>
          <a:p>
            <a:r>
              <a:rPr lang="en-US" b="0" i="0" dirty="0">
                <a:solidFill>
                  <a:srgbClr val="2B2A29"/>
                </a:solidFill>
                <a:effectLst/>
                <a:latin typeface="montserrat" panose="00000500000000000000" pitchFamily="2" charset="0"/>
              </a:rPr>
              <a:t>.</a:t>
            </a:r>
            <a:endParaRPr lang="en-US" dirty="0"/>
          </a:p>
        </p:txBody>
      </p:sp>
      <p:sp>
        <p:nvSpPr>
          <p:cNvPr id="12" name="TextBox 11">
            <a:extLst>
              <a:ext uri="{FF2B5EF4-FFF2-40B4-BE49-F238E27FC236}">
                <a16:creationId xmlns:a16="http://schemas.microsoft.com/office/drawing/2014/main" id="{29BBF5FF-C4BF-4158-991C-20CFDABD30AA}"/>
              </a:ext>
            </a:extLst>
          </p:cNvPr>
          <p:cNvSpPr txBox="1"/>
          <p:nvPr/>
        </p:nvSpPr>
        <p:spPr>
          <a:xfrm>
            <a:off x="5137440" y="975168"/>
            <a:ext cx="6063465" cy="5078313"/>
          </a:xfrm>
          <a:prstGeom prst="rect">
            <a:avLst/>
          </a:prstGeom>
          <a:noFill/>
        </p:spPr>
        <p:txBody>
          <a:bodyPr wrap="square">
            <a:spAutoFit/>
          </a:bodyPr>
          <a:lstStyle/>
          <a:p>
            <a:pPr algn="l"/>
            <a:r>
              <a:rPr lang="en-US" b="0" i="0" dirty="0">
                <a:effectLst/>
                <a:latin typeface="montserrat" panose="00000500000000000000" pitchFamily="2" charset="0"/>
              </a:rPr>
              <a:t>public </a:t>
            </a:r>
            <a:r>
              <a:rPr lang="en-US" b="1" i="0" dirty="0">
                <a:effectLst/>
                <a:latin typeface="montserrat" panose="00000500000000000000" pitchFamily="2" charset="0"/>
              </a:rPr>
              <a:t>class</a:t>
            </a:r>
            <a:r>
              <a:rPr lang="en-US" b="0" i="0" dirty="0">
                <a:effectLst/>
                <a:latin typeface="montserrat" panose="00000500000000000000" pitchFamily="2" charset="0"/>
              </a:rPr>
              <a:t> Shadowing  </a:t>
            </a:r>
          </a:p>
          <a:p>
            <a:pPr algn="l"/>
            <a:r>
              <a:rPr lang="en-US" b="0" i="0" dirty="0">
                <a:effectLst/>
                <a:latin typeface="montserrat" panose="00000500000000000000" pitchFamily="2" charset="0"/>
              </a:rPr>
              <a:t>{  </a:t>
            </a:r>
          </a:p>
          <a:p>
            <a:pPr algn="l"/>
            <a:r>
              <a:rPr lang="en-US" b="0" i="0" dirty="0">
                <a:effectLst/>
                <a:latin typeface="montserrat" panose="00000500000000000000" pitchFamily="2" charset="0"/>
              </a:rPr>
              <a:t>String </a:t>
            </a:r>
            <a:r>
              <a:rPr lang="en-US" b="0" i="0" dirty="0" err="1">
                <a:effectLst/>
                <a:latin typeface="montserrat" panose="00000500000000000000" pitchFamily="2" charset="0"/>
              </a:rPr>
              <a:t>car_name</a:t>
            </a:r>
            <a:r>
              <a:rPr lang="en-US" b="0" i="0" dirty="0">
                <a:effectLst/>
                <a:latin typeface="montserrat" panose="00000500000000000000" pitchFamily="2" charset="0"/>
              </a:rPr>
              <a:t> = "Ferrari";  </a:t>
            </a:r>
          </a:p>
          <a:p>
            <a:pPr algn="l"/>
            <a:r>
              <a:rPr lang="en-US" b="1" i="0" dirty="0">
                <a:effectLst/>
                <a:latin typeface="montserrat" panose="00000500000000000000" pitchFamily="2" charset="0"/>
              </a:rPr>
              <a:t>long</a:t>
            </a:r>
            <a:r>
              <a:rPr lang="en-US" b="0" i="0" dirty="0">
                <a:effectLst/>
                <a:latin typeface="montserrat" panose="00000500000000000000" pitchFamily="2" charset="0"/>
              </a:rPr>
              <a:t> price = 50000000;  </a:t>
            </a:r>
          </a:p>
          <a:p>
            <a:pPr algn="l"/>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a:t>
            </a:r>
            <a:r>
              <a:rPr lang="en-US" b="0" i="0" dirty="0" err="1">
                <a:effectLst/>
                <a:latin typeface="montserrat" panose="00000500000000000000" pitchFamily="2" charset="0"/>
              </a:rPr>
              <a:t>showCar</a:t>
            </a:r>
            <a:r>
              <a:rPr lang="en-US" b="0" i="0" dirty="0">
                <a:effectLst/>
                <a:latin typeface="montserrat" panose="00000500000000000000" pitchFamily="2" charset="0"/>
              </a:rPr>
              <a:t>()  </a:t>
            </a:r>
          </a:p>
          <a:p>
            <a:pPr algn="l"/>
            <a:r>
              <a:rPr lang="en-US" b="0" i="0" dirty="0">
                <a:effectLst/>
                <a:latin typeface="montserrat" panose="00000500000000000000" pitchFamily="2" charset="0"/>
              </a:rPr>
              <a:t>{  </a:t>
            </a:r>
          </a:p>
          <a:p>
            <a:pPr algn="l"/>
            <a:r>
              <a:rPr lang="en-US" b="0" i="0" dirty="0">
                <a:effectLst/>
                <a:latin typeface="montserrat" panose="00000500000000000000" pitchFamily="2" charset="0"/>
              </a:rPr>
              <a:t>String </a:t>
            </a:r>
            <a:r>
              <a:rPr lang="en-US" b="0" i="0" dirty="0" err="1">
                <a:effectLst/>
                <a:latin typeface="montserrat" panose="00000500000000000000" pitchFamily="2" charset="0"/>
              </a:rPr>
              <a:t>car_name</a:t>
            </a:r>
            <a:r>
              <a:rPr lang="en-US" b="0" i="0" dirty="0">
                <a:effectLst/>
                <a:latin typeface="montserrat" panose="00000500000000000000" pitchFamily="2" charset="0"/>
              </a:rPr>
              <a:t> = "Bugatti";  </a:t>
            </a:r>
          </a:p>
          <a:p>
            <a:pPr algn="l"/>
            <a:r>
              <a:rPr lang="en-US" b="1" i="0" dirty="0">
                <a:effectLst/>
                <a:latin typeface="montserrat" panose="00000500000000000000" pitchFamily="2" charset="0"/>
              </a:rPr>
              <a:t>long</a:t>
            </a:r>
            <a:r>
              <a:rPr lang="en-US" b="0" i="0" dirty="0">
                <a:effectLst/>
                <a:latin typeface="montserrat" panose="00000500000000000000" pitchFamily="2" charset="0"/>
              </a:rPr>
              <a:t> price = 43000000;  </a:t>
            </a:r>
          </a:p>
          <a:p>
            <a:pPr algn="l"/>
            <a:r>
              <a:rPr lang="en-US" b="0" i="0" dirty="0" err="1">
                <a:effectLst/>
                <a:latin typeface="montserrat" panose="00000500000000000000" pitchFamily="2" charset="0"/>
              </a:rPr>
              <a:t>System.out.println</a:t>
            </a:r>
            <a:r>
              <a:rPr lang="en-US" b="0" i="0" dirty="0">
                <a:effectLst/>
                <a:latin typeface="montserrat" panose="00000500000000000000" pitchFamily="2" charset="0"/>
              </a:rPr>
              <a:t>("Car Name: "+</a:t>
            </a:r>
            <a:r>
              <a:rPr lang="en-US" b="0" i="0" dirty="0" err="1">
                <a:effectLst/>
                <a:latin typeface="montserrat" panose="00000500000000000000" pitchFamily="2" charset="0"/>
              </a:rPr>
              <a:t>car_name</a:t>
            </a:r>
            <a:r>
              <a:rPr lang="en-US" b="0" i="0" dirty="0">
                <a:effectLst/>
                <a:latin typeface="montserrat" panose="00000500000000000000" pitchFamily="2" charset="0"/>
              </a:rPr>
              <a:t>);  </a:t>
            </a:r>
          </a:p>
          <a:p>
            <a:pPr algn="l"/>
            <a:r>
              <a:rPr lang="en-US" b="0" i="0" dirty="0" err="1">
                <a:effectLst/>
                <a:latin typeface="montserrat" panose="00000500000000000000" pitchFamily="2" charset="0"/>
              </a:rPr>
              <a:t>System.out.println</a:t>
            </a:r>
            <a:r>
              <a:rPr lang="en-US" b="0" i="0" dirty="0">
                <a:effectLst/>
                <a:latin typeface="montserrat" panose="00000500000000000000" pitchFamily="2" charset="0"/>
              </a:rPr>
              <a:t>("Price: "+price);  </a:t>
            </a:r>
          </a:p>
          <a:p>
            <a:pPr algn="l"/>
            <a:r>
              <a:rPr lang="en-US" b="0" i="0" dirty="0" err="1">
                <a:effectLst/>
                <a:latin typeface="montserrat" panose="00000500000000000000" pitchFamily="2" charset="0"/>
              </a:rPr>
              <a:t>System.out.println</a:t>
            </a:r>
            <a:r>
              <a:rPr lang="en-US" b="0" i="0" dirty="0">
                <a:effectLst/>
                <a:latin typeface="montserrat" panose="00000500000000000000" pitchFamily="2" charset="0"/>
              </a:rPr>
              <a:t>("Car Name: "+</a:t>
            </a:r>
            <a:r>
              <a:rPr lang="en-US" b="1" i="0" dirty="0" err="1">
                <a:effectLst/>
                <a:latin typeface="montserrat" panose="00000500000000000000" pitchFamily="2" charset="0"/>
              </a:rPr>
              <a:t>this</a:t>
            </a:r>
            <a:r>
              <a:rPr lang="en-US" b="0" i="0" dirty="0" err="1">
                <a:effectLst/>
                <a:latin typeface="montserrat" panose="00000500000000000000" pitchFamily="2" charset="0"/>
              </a:rPr>
              <a:t>.car_name</a:t>
            </a:r>
            <a:r>
              <a:rPr lang="en-US" b="0" i="0" dirty="0">
                <a:effectLst/>
                <a:latin typeface="montserrat" panose="00000500000000000000" pitchFamily="2" charset="0"/>
              </a:rPr>
              <a:t>);  </a:t>
            </a:r>
          </a:p>
          <a:p>
            <a:pPr algn="l"/>
            <a:r>
              <a:rPr lang="en-US" b="0" i="0" dirty="0" err="1">
                <a:effectLst/>
                <a:latin typeface="montserrat" panose="00000500000000000000" pitchFamily="2" charset="0"/>
              </a:rPr>
              <a:t>System.out.println</a:t>
            </a:r>
            <a:r>
              <a:rPr lang="en-US" b="0" i="0" dirty="0">
                <a:effectLst/>
                <a:latin typeface="montserrat" panose="00000500000000000000" pitchFamily="2" charset="0"/>
              </a:rPr>
              <a:t>("Price: "+</a:t>
            </a:r>
            <a:r>
              <a:rPr lang="en-US" b="1" i="0" dirty="0" err="1">
                <a:effectLst/>
                <a:latin typeface="montserrat" panose="00000500000000000000" pitchFamily="2" charset="0"/>
              </a:rPr>
              <a:t>this</a:t>
            </a:r>
            <a:r>
              <a:rPr lang="en-US" b="0" i="0" dirty="0" err="1">
                <a:effectLst/>
                <a:latin typeface="montserrat" panose="00000500000000000000" pitchFamily="2" charset="0"/>
              </a:rPr>
              <a:t>.price</a:t>
            </a:r>
            <a:r>
              <a:rPr lang="en-US" b="0" i="0" dirty="0">
                <a:effectLst/>
                <a:latin typeface="montserrat" panose="00000500000000000000" pitchFamily="2" charset="0"/>
              </a:rPr>
              <a:t>);  </a:t>
            </a:r>
          </a:p>
          <a:p>
            <a:pPr algn="l"/>
            <a:r>
              <a:rPr lang="en-US" b="0" i="0" dirty="0">
                <a:effectLst/>
                <a:latin typeface="montserrat" panose="00000500000000000000" pitchFamily="2" charset="0"/>
              </a:rPr>
              <a:t>}  </a:t>
            </a:r>
          </a:p>
          <a:p>
            <a:pPr algn="l"/>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main(String </a:t>
            </a:r>
            <a:r>
              <a:rPr lang="en-US" b="0" i="0" dirty="0" err="1">
                <a:effectLst/>
                <a:latin typeface="montserrat" panose="00000500000000000000" pitchFamily="2" charset="0"/>
              </a:rPr>
              <a:t>args</a:t>
            </a:r>
            <a:r>
              <a:rPr lang="en-US" b="0" i="0" dirty="0">
                <a:effectLst/>
                <a:latin typeface="montserrat" panose="00000500000000000000" pitchFamily="2" charset="0"/>
              </a:rPr>
              <a:t>[])  </a:t>
            </a:r>
          </a:p>
          <a:p>
            <a:pPr algn="l"/>
            <a:r>
              <a:rPr lang="en-US" b="0" i="0" dirty="0">
                <a:effectLst/>
                <a:latin typeface="montserrat" panose="00000500000000000000" pitchFamily="2" charset="0"/>
              </a:rPr>
              <a:t>{  </a:t>
            </a:r>
          </a:p>
          <a:p>
            <a:pPr algn="l"/>
            <a:r>
              <a:rPr lang="en-US" b="1" i="0" dirty="0">
                <a:effectLst/>
                <a:latin typeface="montserrat" panose="00000500000000000000" pitchFamily="2" charset="0"/>
              </a:rPr>
              <a:t>new</a:t>
            </a:r>
            <a:r>
              <a:rPr lang="en-US" b="0" i="0" dirty="0">
                <a:effectLst/>
                <a:latin typeface="montserrat" panose="00000500000000000000" pitchFamily="2" charset="0"/>
              </a:rPr>
              <a:t> Shadowing().</a:t>
            </a:r>
            <a:r>
              <a:rPr lang="en-US" b="0" i="0" dirty="0" err="1">
                <a:effectLst/>
                <a:latin typeface="montserrat" panose="00000500000000000000" pitchFamily="2" charset="0"/>
              </a:rPr>
              <a:t>showCar</a:t>
            </a:r>
            <a:r>
              <a:rPr lang="en-US" b="0" i="0" dirty="0">
                <a:effectLst/>
                <a:latin typeface="montserrat" panose="00000500000000000000" pitchFamily="2" charset="0"/>
              </a:rPr>
              <a:t>();  </a:t>
            </a:r>
          </a:p>
          <a:p>
            <a:pPr algn="l"/>
            <a:r>
              <a:rPr lang="en-US" b="0" i="0" dirty="0">
                <a:effectLst/>
                <a:latin typeface="montserrat" panose="00000500000000000000" pitchFamily="2" charset="0"/>
              </a:rPr>
              <a:t>}  </a:t>
            </a:r>
          </a:p>
          <a:p>
            <a:pPr algn="l"/>
            <a:r>
              <a:rPr lang="en-US" b="0" i="0" dirty="0">
                <a:effectLst/>
                <a:latin typeface="montserrat" panose="00000500000000000000" pitchFamily="2" charset="0"/>
              </a:rPr>
              <a:t>}  </a:t>
            </a:r>
          </a:p>
        </p:txBody>
      </p:sp>
      <p:sp>
        <p:nvSpPr>
          <p:cNvPr id="13" name="Rectangle 1">
            <a:extLst>
              <a:ext uri="{FF2B5EF4-FFF2-40B4-BE49-F238E27FC236}">
                <a16:creationId xmlns:a16="http://schemas.microsoft.com/office/drawing/2014/main" id="{5D04E4B8-2667-B8F8-01E5-D49514EC70DB}"/>
              </a:ext>
            </a:extLst>
          </p:cNvPr>
          <p:cNvSpPr>
            <a:spLocks noChangeArrowheads="1"/>
          </p:cNvSpPr>
          <p:nvPr/>
        </p:nvSpPr>
        <p:spPr bwMode="auto">
          <a:xfrm>
            <a:off x="4892634" y="6152878"/>
            <a:ext cx="6757060" cy="323165"/>
          </a:xfrm>
          <a:prstGeom prst="rect">
            <a:avLst/>
          </a:prstGeom>
          <a:solidFill>
            <a:srgbClr val="E7F6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B2A29"/>
                </a:solidFill>
                <a:effectLst/>
                <a:latin typeface="var(--bs-font-monospace)"/>
              </a:rPr>
              <a:t>Car Name: Bugatti Price: 43000000 Car Name: Ferrari Price: 50000000</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6198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79A5-C951-64CF-3439-904DA04FF5D0}"/>
              </a:ext>
            </a:extLst>
          </p:cNvPr>
          <p:cNvSpPr>
            <a:spLocks noGrp="1"/>
          </p:cNvSpPr>
          <p:nvPr>
            <p:ph type="title"/>
          </p:nvPr>
        </p:nvSpPr>
        <p:spPr/>
        <p:txBody>
          <a:bodyPr/>
          <a:lstStyle/>
          <a:p>
            <a:r>
              <a:rPr lang="en-US" dirty="0"/>
              <a:t>Example of Shadowing in Java:</a:t>
            </a:r>
          </a:p>
        </p:txBody>
      </p:sp>
      <p:sp>
        <p:nvSpPr>
          <p:cNvPr id="3" name="Content Placeholder 2">
            <a:extLst>
              <a:ext uri="{FF2B5EF4-FFF2-40B4-BE49-F238E27FC236}">
                <a16:creationId xmlns:a16="http://schemas.microsoft.com/office/drawing/2014/main" id="{F76611D4-7056-D939-DC08-62E4BC4AB856}"/>
              </a:ext>
            </a:extLst>
          </p:cNvPr>
          <p:cNvSpPr>
            <a:spLocks noGrp="1"/>
          </p:cNvSpPr>
          <p:nvPr>
            <p:ph idx="1"/>
          </p:nvPr>
        </p:nvSpPr>
        <p:spPr>
          <a:xfrm>
            <a:off x="0" y="1412112"/>
            <a:ext cx="8472668" cy="4363577"/>
          </a:xfrm>
        </p:spPr>
        <p:txBody>
          <a:bodyPr>
            <a:normAutofit/>
          </a:bodyPr>
          <a:lstStyle/>
          <a:p>
            <a:r>
              <a:rPr lang="en-US" dirty="0"/>
              <a:t>class </a:t>
            </a:r>
            <a:r>
              <a:rPr lang="en-US" dirty="0" err="1"/>
              <a:t>ShadowingExample</a:t>
            </a:r>
            <a:r>
              <a:rPr lang="en-US" dirty="0"/>
              <a:t> {</a:t>
            </a:r>
          </a:p>
          <a:p>
            <a:r>
              <a:rPr lang="en-US" dirty="0"/>
              <a:t>    int x = 10;  // Class-level field (instance variable)</a:t>
            </a:r>
          </a:p>
          <a:p>
            <a:r>
              <a:rPr lang="en-US" dirty="0"/>
              <a:t>    void display(int x) {</a:t>
            </a:r>
          </a:p>
          <a:p>
            <a:r>
              <a:rPr lang="en-US" dirty="0"/>
              <a:t>        // The parameter 'x' shadows the instance variable 'x'</a:t>
            </a:r>
          </a:p>
          <a:p>
            <a:r>
              <a:rPr lang="en-US" dirty="0"/>
              <a:t>        </a:t>
            </a:r>
            <a:r>
              <a:rPr lang="en-US" dirty="0" err="1"/>
              <a:t>System.out.println</a:t>
            </a:r>
            <a:r>
              <a:rPr lang="en-US" dirty="0"/>
              <a:t>("Local x: " + x);  // Refers to the method parameter 'x'</a:t>
            </a:r>
          </a:p>
          <a:p>
            <a:r>
              <a:rPr lang="en-US" dirty="0"/>
              <a:t>        </a:t>
            </a:r>
            <a:r>
              <a:rPr lang="en-US" dirty="0" err="1"/>
              <a:t>System.out.println</a:t>
            </a:r>
            <a:r>
              <a:rPr lang="en-US" dirty="0"/>
              <a:t>("Instance x: " + </a:t>
            </a:r>
            <a:r>
              <a:rPr lang="en-US" dirty="0" err="1"/>
              <a:t>this.x</a:t>
            </a:r>
            <a:r>
              <a:rPr lang="en-US" dirty="0"/>
              <a:t>);  // Refers to the class field 'x'</a:t>
            </a:r>
          </a:p>
          <a:p>
            <a:r>
              <a:rPr lang="en-US" dirty="0"/>
              <a:t>    }</a:t>
            </a:r>
          </a:p>
          <a:p>
            <a:endParaRPr lang="en-US" dirty="0"/>
          </a:p>
          <a:p>
            <a:endParaRPr lang="en-US" dirty="0"/>
          </a:p>
        </p:txBody>
      </p:sp>
      <p:pic>
        <p:nvPicPr>
          <p:cNvPr id="4" name="Picture 2" descr="C:\Users\parul\Desktop\Registered Logosd.png">
            <a:extLst>
              <a:ext uri="{FF2B5EF4-FFF2-40B4-BE49-F238E27FC236}">
                <a16:creationId xmlns:a16="http://schemas.microsoft.com/office/drawing/2014/main" id="{9745F531-852C-31BE-500A-C4657E9B3DD5}"/>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711842" y="135504"/>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a:extLst>
              <a:ext uri="{FF2B5EF4-FFF2-40B4-BE49-F238E27FC236}">
                <a16:creationId xmlns:a16="http://schemas.microsoft.com/office/drawing/2014/main" id="{ECF7AF64-6014-371D-5062-ADDA578B6834}"/>
              </a:ext>
            </a:extLst>
          </p:cNvPr>
          <p:cNvSpPr txBox="1"/>
          <p:nvPr/>
        </p:nvSpPr>
        <p:spPr>
          <a:xfrm>
            <a:off x="906482" y="4704943"/>
            <a:ext cx="6717475" cy="1477328"/>
          </a:xfrm>
          <a:prstGeom prst="rect">
            <a:avLst/>
          </a:prstGeom>
          <a:noFill/>
        </p:spPr>
        <p:txBody>
          <a:bodyPr wrap="square">
            <a:spAutoFit/>
          </a:bodyPr>
          <a:lstStyle/>
          <a:p>
            <a:r>
              <a:rPr lang="en-US" dirty="0"/>
              <a:t> public static void main(String[] </a:t>
            </a:r>
            <a:r>
              <a:rPr lang="en-US" dirty="0" err="1"/>
              <a:t>args</a:t>
            </a:r>
            <a:r>
              <a:rPr lang="en-US" dirty="0"/>
              <a:t>) {</a:t>
            </a:r>
          </a:p>
          <a:p>
            <a:r>
              <a:rPr lang="en-US" dirty="0"/>
              <a:t>        </a:t>
            </a:r>
            <a:r>
              <a:rPr lang="en-US" dirty="0" err="1"/>
              <a:t>ShadowingExample</a:t>
            </a:r>
            <a:r>
              <a:rPr lang="en-US" dirty="0"/>
              <a:t> obj = new </a:t>
            </a:r>
            <a:r>
              <a:rPr lang="en-US" dirty="0" err="1"/>
              <a:t>ShadowingExample</a:t>
            </a:r>
            <a:r>
              <a:rPr lang="en-US" dirty="0"/>
              <a:t>();</a:t>
            </a:r>
          </a:p>
          <a:p>
            <a:r>
              <a:rPr lang="en-US" dirty="0"/>
              <a:t>        </a:t>
            </a:r>
            <a:r>
              <a:rPr lang="en-US" dirty="0" err="1"/>
              <a:t>obj.display</a:t>
            </a:r>
            <a:r>
              <a:rPr lang="en-US" dirty="0"/>
              <a:t>(20);  // Calling display() with local variable value 20</a:t>
            </a:r>
          </a:p>
          <a:p>
            <a:r>
              <a:rPr lang="en-US" dirty="0"/>
              <a:t>    }</a:t>
            </a:r>
          </a:p>
          <a:p>
            <a:r>
              <a:rPr lang="en-US" dirty="0"/>
              <a:t>}</a:t>
            </a:r>
          </a:p>
        </p:txBody>
      </p:sp>
      <p:sp>
        <p:nvSpPr>
          <p:cNvPr id="8" name="TextBox 7">
            <a:extLst>
              <a:ext uri="{FF2B5EF4-FFF2-40B4-BE49-F238E27FC236}">
                <a16:creationId xmlns:a16="http://schemas.microsoft.com/office/drawing/2014/main" id="{73860C11-8980-DC1F-8550-617594E5041E}"/>
              </a:ext>
            </a:extLst>
          </p:cNvPr>
          <p:cNvSpPr txBox="1"/>
          <p:nvPr/>
        </p:nvSpPr>
        <p:spPr>
          <a:xfrm>
            <a:off x="8562108" y="2090665"/>
            <a:ext cx="4304153" cy="923330"/>
          </a:xfrm>
          <a:prstGeom prst="rect">
            <a:avLst/>
          </a:prstGeom>
          <a:noFill/>
        </p:spPr>
        <p:txBody>
          <a:bodyPr wrap="square">
            <a:spAutoFit/>
          </a:bodyPr>
          <a:lstStyle/>
          <a:p>
            <a:r>
              <a:rPr lang="en-US" dirty="0"/>
              <a:t>o/p</a:t>
            </a:r>
          </a:p>
          <a:p>
            <a:r>
              <a:rPr lang="en-US" dirty="0"/>
              <a:t>Local x: 20</a:t>
            </a:r>
          </a:p>
          <a:p>
            <a:r>
              <a:rPr lang="en-US" dirty="0"/>
              <a:t>Instance x: 10</a:t>
            </a:r>
          </a:p>
        </p:txBody>
      </p:sp>
    </p:spTree>
    <p:extLst>
      <p:ext uri="{BB962C8B-B14F-4D97-AF65-F5344CB8AC3E}">
        <p14:creationId xmlns:p14="http://schemas.microsoft.com/office/powerpoint/2010/main" val="2526974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p:txBody>
          <a:bodyPr/>
          <a:lstStyle/>
          <a:p>
            <a:r>
              <a:rPr lang="en-US" dirty="0"/>
              <a:t>Method and variable binding in java</a:t>
            </a:r>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118753" y="1745673"/>
            <a:ext cx="12073247" cy="4512623"/>
          </a:xfrm>
        </p:spPr>
        <p:txBody>
          <a:bodyPr>
            <a:normAutofit fontScale="92500" lnSpcReduction="20000"/>
          </a:bodyPr>
          <a:lstStyle/>
          <a:p>
            <a:r>
              <a:rPr lang="en-US" dirty="0"/>
              <a:t>In Java, method and variable binding refer to the mechanisms by which methods and variables are associated with their respective objects or classes during program execution. This concept is crucial in understanding how Java handles polymorphism, inheritance, and variable shadowing</a:t>
            </a:r>
          </a:p>
          <a:p>
            <a:pPr marL="0" indent="0">
              <a:buNone/>
            </a:pPr>
            <a:r>
              <a:rPr lang="en-US" b="1" dirty="0"/>
              <a:t>1. Method Binding</a:t>
            </a:r>
          </a:p>
          <a:p>
            <a:r>
              <a:rPr lang="en-US" dirty="0"/>
              <a:t>Method binding in Java occurs in two main ways: </a:t>
            </a:r>
            <a:r>
              <a:rPr lang="en-US" b="1" dirty="0"/>
              <a:t>static (or early) binding</a:t>
            </a:r>
            <a:r>
              <a:rPr lang="en-US" dirty="0"/>
              <a:t> and </a:t>
            </a:r>
            <a:r>
              <a:rPr lang="en-US" b="1" dirty="0"/>
              <a:t>dynamic (or late) binding</a:t>
            </a:r>
            <a:r>
              <a:rPr lang="en-US" dirty="0"/>
              <a:t>.</a:t>
            </a:r>
          </a:p>
          <a:p>
            <a:pPr marL="0" indent="0">
              <a:buNone/>
            </a:pPr>
            <a:r>
              <a:rPr lang="en-US" b="1" dirty="0"/>
              <a:t>a. Static Binding</a:t>
            </a:r>
          </a:p>
          <a:p>
            <a:pPr>
              <a:buFont typeface="Arial" panose="020B0604020202020204" pitchFamily="34" charset="0"/>
              <a:buChar char="•"/>
            </a:pPr>
            <a:r>
              <a:rPr lang="en-US" b="1" dirty="0"/>
              <a:t>Definition</a:t>
            </a:r>
            <a:r>
              <a:rPr lang="en-US" dirty="0"/>
              <a:t>: Static binding occurs at compile-time. The compiler determines which method to invoke based on the reference type.</a:t>
            </a:r>
          </a:p>
          <a:p>
            <a:pPr>
              <a:buFont typeface="Arial" panose="020B0604020202020204" pitchFamily="34" charset="0"/>
              <a:buChar char="•"/>
            </a:pPr>
            <a:r>
              <a:rPr lang="en-US" b="1" dirty="0"/>
              <a:t>Usage</a:t>
            </a:r>
            <a:r>
              <a:rPr lang="en-US" dirty="0"/>
              <a:t>: It is used with:</a:t>
            </a:r>
          </a:p>
          <a:p>
            <a:pPr marL="742950" lvl="1" indent="-285750">
              <a:buFont typeface="Arial" panose="020B0604020202020204" pitchFamily="34" charset="0"/>
              <a:buChar char="•"/>
            </a:pPr>
            <a:r>
              <a:rPr lang="en-US" b="1" dirty="0"/>
              <a:t>Static methods</a:t>
            </a:r>
            <a:r>
              <a:rPr lang="en-US" dirty="0"/>
              <a:t>: Because static methods belong to the class rather than any instance.</a:t>
            </a:r>
          </a:p>
          <a:p>
            <a:pPr marL="742950" lvl="1" indent="-285750">
              <a:buFont typeface="Arial" panose="020B0604020202020204" pitchFamily="34" charset="0"/>
              <a:buChar char="•"/>
            </a:pPr>
            <a:r>
              <a:rPr lang="en-US" b="1" dirty="0"/>
              <a:t>Final methods</a:t>
            </a:r>
            <a:r>
              <a:rPr lang="en-US" dirty="0"/>
              <a:t>: Since they cannot be overridden.</a:t>
            </a:r>
          </a:p>
          <a:p>
            <a:pPr marL="742950" lvl="1" indent="-285750">
              <a:buFont typeface="Arial" panose="020B0604020202020204" pitchFamily="34" charset="0"/>
              <a:buChar char="•"/>
            </a:pPr>
            <a:r>
              <a:rPr lang="en-US" b="1" dirty="0"/>
              <a:t>Private methods</a:t>
            </a:r>
            <a:r>
              <a:rPr lang="en-US" dirty="0"/>
              <a:t>: Since they are not accessible outside the class.</a:t>
            </a:r>
          </a:p>
          <a:p>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183163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5739D-D9DF-E497-B120-4105660E400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4F94E39-BFDF-9917-E95A-9D63ED0AEB22}"/>
              </a:ext>
            </a:extLst>
          </p:cNvPr>
          <p:cNvSpPr>
            <a:spLocks noGrp="1"/>
          </p:cNvSpPr>
          <p:nvPr>
            <p:ph idx="1"/>
          </p:nvPr>
        </p:nvSpPr>
        <p:spPr>
          <a:xfrm>
            <a:off x="380011" y="2015732"/>
            <a:ext cx="4631376" cy="3450613"/>
          </a:xfrm>
        </p:spPr>
        <p:txBody>
          <a:bodyPr>
            <a:normAutofit fontScale="92500" lnSpcReduction="20000"/>
          </a:bodyPr>
          <a:lstStyle/>
          <a:p>
            <a:r>
              <a:rPr lang="en-US" dirty="0"/>
              <a:t>class Animal {</a:t>
            </a:r>
          </a:p>
          <a:p>
            <a:r>
              <a:rPr lang="en-US" dirty="0"/>
              <a:t>    static void sound() {</a:t>
            </a:r>
          </a:p>
          <a:p>
            <a:r>
              <a:rPr lang="en-US" dirty="0"/>
              <a:t>        </a:t>
            </a:r>
            <a:r>
              <a:rPr lang="en-US" dirty="0" err="1"/>
              <a:t>System.out.println</a:t>
            </a:r>
            <a:r>
              <a:rPr lang="en-US" dirty="0"/>
              <a:t>("Animal sound");</a:t>
            </a:r>
          </a:p>
          <a:p>
            <a:r>
              <a:rPr lang="en-US" dirty="0"/>
              <a:t>    }</a:t>
            </a:r>
          </a:p>
          <a:p>
            <a:r>
              <a:rPr lang="en-US" dirty="0"/>
              <a:t>}</a:t>
            </a:r>
          </a:p>
          <a:p>
            <a:endParaRPr lang="en-US" dirty="0"/>
          </a:p>
          <a:p>
            <a:r>
              <a:rPr lang="en-US" dirty="0"/>
              <a:t>class Dog extends Animal {</a:t>
            </a:r>
          </a:p>
          <a:p>
            <a:r>
              <a:rPr lang="en-US" dirty="0"/>
              <a:t>    static void sound() {</a:t>
            </a:r>
          </a:p>
          <a:p>
            <a:endParaRPr lang="en-US" dirty="0"/>
          </a:p>
        </p:txBody>
      </p:sp>
      <p:pic>
        <p:nvPicPr>
          <p:cNvPr id="4" name="Picture 2" descr="C:\Users\parul\Desktop\Registered Logosd.png">
            <a:extLst>
              <a:ext uri="{FF2B5EF4-FFF2-40B4-BE49-F238E27FC236}">
                <a16:creationId xmlns:a16="http://schemas.microsoft.com/office/drawing/2014/main" id="{F856FC7B-BD9C-F898-405A-F0F7A8D6EE41}"/>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a:extLst>
              <a:ext uri="{FF2B5EF4-FFF2-40B4-BE49-F238E27FC236}">
                <a16:creationId xmlns:a16="http://schemas.microsoft.com/office/drawing/2014/main" id="{B663543E-939D-5B9B-0A57-34C688D35A85}"/>
              </a:ext>
            </a:extLst>
          </p:cNvPr>
          <p:cNvSpPr txBox="1"/>
          <p:nvPr/>
        </p:nvSpPr>
        <p:spPr>
          <a:xfrm>
            <a:off x="4916385" y="2604023"/>
            <a:ext cx="7184571" cy="2862322"/>
          </a:xfrm>
          <a:prstGeom prst="rect">
            <a:avLst/>
          </a:prstGeom>
          <a:noFill/>
        </p:spPr>
        <p:txBody>
          <a:bodyPr wrap="square">
            <a:spAutoFit/>
          </a:bodyPr>
          <a:lstStyle/>
          <a:p>
            <a:r>
              <a:rPr lang="en-US" dirty="0"/>
              <a:t> </a:t>
            </a:r>
            <a:r>
              <a:rPr lang="en-US" dirty="0" err="1"/>
              <a:t>System.out.println</a:t>
            </a:r>
            <a:r>
              <a:rPr lang="en-US" dirty="0"/>
              <a:t>("Bark");</a:t>
            </a:r>
          </a:p>
          <a:p>
            <a:r>
              <a:rPr lang="en-US" dirty="0"/>
              <a:t>    }</a:t>
            </a:r>
          </a:p>
          <a:p>
            <a:r>
              <a:rPr lang="en-US" dirty="0"/>
              <a:t>}</a:t>
            </a:r>
          </a:p>
          <a:p>
            <a:endParaRPr lang="en-US" dirty="0"/>
          </a:p>
          <a:p>
            <a:r>
              <a:rPr lang="en-US" dirty="0"/>
              <a:t>public class Main {</a:t>
            </a:r>
          </a:p>
          <a:p>
            <a:r>
              <a:rPr lang="en-US" dirty="0"/>
              <a:t>    public static void main(String[] </a:t>
            </a:r>
            <a:r>
              <a:rPr lang="en-US" dirty="0" err="1"/>
              <a:t>args</a:t>
            </a:r>
            <a:r>
              <a:rPr lang="en-US" dirty="0"/>
              <a:t>) {</a:t>
            </a:r>
          </a:p>
          <a:p>
            <a:r>
              <a:rPr lang="en-US" dirty="0"/>
              <a:t>        Animal </a:t>
            </a:r>
            <a:r>
              <a:rPr lang="en-US" dirty="0" err="1"/>
              <a:t>animal</a:t>
            </a:r>
            <a:r>
              <a:rPr lang="en-US" dirty="0"/>
              <a:t> = new Dog(); // Reference type is Animal, object is Dog</a:t>
            </a:r>
          </a:p>
          <a:p>
            <a:r>
              <a:rPr lang="en-US" dirty="0"/>
              <a:t>        </a:t>
            </a:r>
            <a:r>
              <a:rPr lang="en-US" dirty="0" err="1"/>
              <a:t>animal.sound</a:t>
            </a:r>
            <a:r>
              <a:rPr lang="en-US" dirty="0"/>
              <a:t>(); // Outputs: Animal sound (static binding)</a:t>
            </a:r>
          </a:p>
          <a:p>
            <a:r>
              <a:rPr lang="en-US" dirty="0"/>
              <a:t>    }</a:t>
            </a:r>
          </a:p>
          <a:p>
            <a:r>
              <a:rPr lang="en-US" dirty="0"/>
              <a:t>}</a:t>
            </a:r>
          </a:p>
        </p:txBody>
      </p:sp>
      <p:sp>
        <p:nvSpPr>
          <p:cNvPr id="8" name="TextBox 7">
            <a:extLst>
              <a:ext uri="{FF2B5EF4-FFF2-40B4-BE49-F238E27FC236}">
                <a16:creationId xmlns:a16="http://schemas.microsoft.com/office/drawing/2014/main" id="{BFF9F026-9774-4C04-7837-F056EC5D2DD9}"/>
              </a:ext>
            </a:extLst>
          </p:cNvPr>
          <p:cNvSpPr txBox="1"/>
          <p:nvPr/>
        </p:nvSpPr>
        <p:spPr>
          <a:xfrm>
            <a:off x="5827130" y="5684149"/>
            <a:ext cx="6103916" cy="369332"/>
          </a:xfrm>
          <a:prstGeom prst="rect">
            <a:avLst/>
          </a:prstGeom>
          <a:noFill/>
        </p:spPr>
        <p:txBody>
          <a:bodyPr wrap="square">
            <a:spAutoFit/>
          </a:bodyPr>
          <a:lstStyle/>
          <a:p>
            <a:r>
              <a:rPr lang="en-US" dirty="0"/>
              <a:t>o/p  Animal sound</a:t>
            </a:r>
          </a:p>
        </p:txBody>
      </p:sp>
    </p:spTree>
    <p:extLst>
      <p:ext uri="{BB962C8B-B14F-4D97-AF65-F5344CB8AC3E}">
        <p14:creationId xmlns:p14="http://schemas.microsoft.com/office/powerpoint/2010/main" val="1922640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B5FC2-62A7-1493-6933-81499FC0734F}"/>
              </a:ext>
            </a:extLst>
          </p:cNvPr>
          <p:cNvSpPr>
            <a:spLocks noGrp="1"/>
          </p:cNvSpPr>
          <p:nvPr>
            <p:ph type="title"/>
          </p:nvPr>
        </p:nvSpPr>
        <p:spPr/>
        <p:txBody>
          <a:bodyPr/>
          <a:lstStyle/>
          <a:p>
            <a:r>
              <a:rPr lang="en-US" b="1" dirty="0"/>
              <a:t>b. Dynamic Binding</a:t>
            </a:r>
            <a:br>
              <a:rPr lang="en-US" b="1" dirty="0"/>
            </a:br>
            <a:endParaRPr lang="en-US" dirty="0"/>
          </a:p>
        </p:txBody>
      </p:sp>
      <p:sp>
        <p:nvSpPr>
          <p:cNvPr id="3" name="Content Placeholder 2">
            <a:extLst>
              <a:ext uri="{FF2B5EF4-FFF2-40B4-BE49-F238E27FC236}">
                <a16:creationId xmlns:a16="http://schemas.microsoft.com/office/drawing/2014/main" id="{21CD264E-C42B-AE0F-793A-5AF3CF9ABE0B}"/>
              </a:ext>
            </a:extLst>
          </p:cNvPr>
          <p:cNvSpPr>
            <a:spLocks noGrp="1"/>
          </p:cNvSpPr>
          <p:nvPr>
            <p:ph idx="1"/>
          </p:nvPr>
        </p:nvSpPr>
        <p:spPr/>
        <p:txBody>
          <a:bodyPr/>
          <a:lstStyle/>
          <a:p>
            <a:pPr>
              <a:buFont typeface="Arial" panose="020B0604020202020204" pitchFamily="34" charset="0"/>
              <a:buChar char="•"/>
            </a:pPr>
            <a:r>
              <a:rPr lang="en-US" b="1" dirty="0"/>
              <a:t>Definition</a:t>
            </a:r>
            <a:r>
              <a:rPr lang="en-US" dirty="0"/>
              <a:t>: Dynamic binding occurs at runtime. The method to be invoked is determined based on the actual object being referenced, not the reference type.</a:t>
            </a:r>
          </a:p>
          <a:p>
            <a:pPr>
              <a:buFont typeface="Arial" panose="020B0604020202020204" pitchFamily="34" charset="0"/>
              <a:buChar char="•"/>
            </a:pPr>
            <a:r>
              <a:rPr lang="en-US" b="1" dirty="0"/>
              <a:t>Usage</a:t>
            </a:r>
            <a:r>
              <a:rPr lang="en-US" dirty="0"/>
              <a:t>: It is used with instance methods that can be overridden.</a:t>
            </a:r>
          </a:p>
          <a:p>
            <a:endParaRPr lang="en-US" dirty="0"/>
          </a:p>
        </p:txBody>
      </p:sp>
      <p:pic>
        <p:nvPicPr>
          <p:cNvPr id="4" name="Picture 2" descr="C:\Users\parul\Desktop\Registered Logosd.png">
            <a:extLst>
              <a:ext uri="{FF2B5EF4-FFF2-40B4-BE49-F238E27FC236}">
                <a16:creationId xmlns:a16="http://schemas.microsoft.com/office/drawing/2014/main" id="{20335B9A-7173-DDDC-4028-897021F906AC}"/>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327618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B5FC2-62A7-1493-6933-81499FC0734F}"/>
              </a:ext>
            </a:extLst>
          </p:cNvPr>
          <p:cNvSpPr>
            <a:spLocks noGrp="1"/>
          </p:cNvSpPr>
          <p:nvPr>
            <p:ph type="title"/>
          </p:nvPr>
        </p:nvSpPr>
        <p:spPr/>
        <p:txBody>
          <a:bodyPr/>
          <a:lstStyle/>
          <a:p>
            <a:r>
              <a:rPr lang="en-US" b="1" dirty="0"/>
              <a:t>b. Dynamic Binding</a:t>
            </a:r>
            <a:br>
              <a:rPr lang="en-US" b="1" dirty="0"/>
            </a:br>
            <a:endParaRPr lang="en-US" dirty="0"/>
          </a:p>
        </p:txBody>
      </p:sp>
      <p:sp>
        <p:nvSpPr>
          <p:cNvPr id="3" name="Content Placeholder 2">
            <a:extLst>
              <a:ext uri="{FF2B5EF4-FFF2-40B4-BE49-F238E27FC236}">
                <a16:creationId xmlns:a16="http://schemas.microsoft.com/office/drawing/2014/main" id="{21CD264E-C42B-AE0F-793A-5AF3CF9ABE0B}"/>
              </a:ext>
            </a:extLst>
          </p:cNvPr>
          <p:cNvSpPr>
            <a:spLocks noGrp="1"/>
          </p:cNvSpPr>
          <p:nvPr>
            <p:ph idx="1"/>
          </p:nvPr>
        </p:nvSpPr>
        <p:spPr>
          <a:xfrm>
            <a:off x="667984" y="1520715"/>
            <a:ext cx="3421363" cy="4324500"/>
          </a:xfrm>
        </p:spPr>
        <p:txBody>
          <a:bodyPr>
            <a:normAutofit fontScale="77500" lnSpcReduction="20000"/>
          </a:bodyPr>
          <a:lstStyle/>
          <a:p>
            <a:r>
              <a:rPr lang="en-US" dirty="0"/>
              <a:t>class Animal {</a:t>
            </a:r>
          </a:p>
          <a:p>
            <a:r>
              <a:rPr lang="en-US" dirty="0"/>
              <a:t>    void sound() {</a:t>
            </a:r>
          </a:p>
          <a:p>
            <a:r>
              <a:rPr lang="en-US" dirty="0"/>
              <a:t>        </a:t>
            </a:r>
            <a:r>
              <a:rPr lang="en-US" dirty="0" err="1"/>
              <a:t>System.out.println</a:t>
            </a:r>
            <a:r>
              <a:rPr lang="en-US" dirty="0"/>
              <a:t>("Animal sound");</a:t>
            </a:r>
          </a:p>
          <a:p>
            <a:r>
              <a:rPr lang="en-US" dirty="0"/>
              <a:t>    }</a:t>
            </a:r>
          </a:p>
          <a:p>
            <a:r>
              <a:rPr lang="en-US" dirty="0"/>
              <a:t>}</a:t>
            </a:r>
          </a:p>
          <a:p>
            <a:endParaRPr lang="en-US" dirty="0"/>
          </a:p>
          <a:p>
            <a:r>
              <a:rPr lang="en-US" dirty="0"/>
              <a:t>class Dog extends Animal {</a:t>
            </a:r>
          </a:p>
          <a:p>
            <a:r>
              <a:rPr lang="en-US" dirty="0"/>
              <a:t>    @Override</a:t>
            </a:r>
          </a:p>
          <a:p>
            <a:r>
              <a:rPr lang="en-US" dirty="0"/>
              <a:t>    void sound() {</a:t>
            </a:r>
          </a:p>
          <a:p>
            <a:r>
              <a:rPr lang="en-US" dirty="0"/>
              <a:t>        </a:t>
            </a:r>
            <a:r>
              <a:rPr lang="en-US" dirty="0" err="1"/>
              <a:t>System.out.println</a:t>
            </a:r>
            <a:r>
              <a:rPr lang="en-US" dirty="0"/>
              <a:t>("Bark");</a:t>
            </a:r>
          </a:p>
          <a:p>
            <a:r>
              <a:rPr lang="en-US" dirty="0"/>
              <a:t>}</a:t>
            </a:r>
          </a:p>
          <a:p>
            <a:endParaRPr lang="en-US" dirty="0"/>
          </a:p>
        </p:txBody>
      </p:sp>
      <p:pic>
        <p:nvPicPr>
          <p:cNvPr id="4" name="Picture 2" descr="C:\Users\parul\Desktop\Registered Logosd.png">
            <a:extLst>
              <a:ext uri="{FF2B5EF4-FFF2-40B4-BE49-F238E27FC236}">
                <a16:creationId xmlns:a16="http://schemas.microsoft.com/office/drawing/2014/main" id="{20335B9A-7173-DDDC-4028-897021F906AC}"/>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a:extLst>
              <a:ext uri="{FF2B5EF4-FFF2-40B4-BE49-F238E27FC236}">
                <a16:creationId xmlns:a16="http://schemas.microsoft.com/office/drawing/2014/main" id="{B1DEAB33-8D05-9719-2272-544B9F1C9A6B}"/>
              </a:ext>
            </a:extLst>
          </p:cNvPr>
          <p:cNvSpPr txBox="1"/>
          <p:nvPr/>
        </p:nvSpPr>
        <p:spPr>
          <a:xfrm>
            <a:off x="5049833" y="2418924"/>
            <a:ext cx="6105644" cy="2585323"/>
          </a:xfrm>
          <a:prstGeom prst="rect">
            <a:avLst/>
          </a:prstGeom>
          <a:noFill/>
        </p:spPr>
        <p:txBody>
          <a:bodyPr wrap="square">
            <a:spAutoFit/>
          </a:bodyPr>
          <a:lstStyle/>
          <a:p>
            <a:r>
              <a:rPr lang="en-US" dirty="0"/>
              <a:t> }</a:t>
            </a:r>
          </a:p>
          <a:p>
            <a:r>
              <a:rPr lang="en-US" dirty="0"/>
              <a:t>}</a:t>
            </a:r>
          </a:p>
          <a:p>
            <a:endParaRPr lang="en-US" dirty="0"/>
          </a:p>
          <a:p>
            <a:r>
              <a:rPr lang="en-US" dirty="0"/>
              <a:t>public class Main {</a:t>
            </a:r>
          </a:p>
          <a:p>
            <a:r>
              <a:rPr lang="en-US" dirty="0"/>
              <a:t>    public static void main(String[] </a:t>
            </a:r>
            <a:r>
              <a:rPr lang="en-US" dirty="0" err="1"/>
              <a:t>args</a:t>
            </a:r>
            <a:r>
              <a:rPr lang="en-US" dirty="0"/>
              <a:t>) {</a:t>
            </a:r>
          </a:p>
          <a:p>
            <a:r>
              <a:rPr lang="en-US" dirty="0"/>
              <a:t>        Animal </a:t>
            </a:r>
            <a:r>
              <a:rPr lang="en-US" dirty="0" err="1"/>
              <a:t>animal</a:t>
            </a:r>
            <a:r>
              <a:rPr lang="en-US" dirty="0"/>
              <a:t> = new Dog(); // Reference type is Animal, object is Dog</a:t>
            </a:r>
          </a:p>
          <a:p>
            <a:r>
              <a:rPr lang="en-US" dirty="0"/>
              <a:t>        </a:t>
            </a:r>
            <a:r>
              <a:rPr lang="en-US" dirty="0" err="1"/>
              <a:t>animal.sound</a:t>
            </a:r>
            <a:r>
              <a:rPr lang="en-US" dirty="0"/>
              <a:t>(); // Dynamic binding occurs</a:t>
            </a:r>
          </a:p>
          <a:p>
            <a:r>
              <a:rPr lang="en-US" dirty="0"/>
              <a:t>    }</a:t>
            </a:r>
          </a:p>
        </p:txBody>
      </p:sp>
      <p:sp>
        <p:nvSpPr>
          <p:cNvPr id="8" name="TextBox 7">
            <a:extLst>
              <a:ext uri="{FF2B5EF4-FFF2-40B4-BE49-F238E27FC236}">
                <a16:creationId xmlns:a16="http://schemas.microsoft.com/office/drawing/2014/main" id="{420608B0-920B-26C2-AB84-7D7E74F32F1C}"/>
              </a:ext>
            </a:extLst>
          </p:cNvPr>
          <p:cNvSpPr txBox="1"/>
          <p:nvPr/>
        </p:nvSpPr>
        <p:spPr>
          <a:xfrm>
            <a:off x="5599253" y="5569417"/>
            <a:ext cx="6105644" cy="369332"/>
          </a:xfrm>
          <a:prstGeom prst="rect">
            <a:avLst/>
          </a:prstGeom>
          <a:noFill/>
        </p:spPr>
        <p:txBody>
          <a:bodyPr wrap="square">
            <a:spAutoFit/>
          </a:bodyPr>
          <a:lstStyle/>
          <a:p>
            <a:r>
              <a:rPr lang="en-US" dirty="0"/>
              <a:t>o/p   Bark</a:t>
            </a:r>
          </a:p>
        </p:txBody>
      </p:sp>
    </p:spTree>
    <p:extLst>
      <p:ext uri="{BB962C8B-B14F-4D97-AF65-F5344CB8AC3E}">
        <p14:creationId xmlns:p14="http://schemas.microsoft.com/office/powerpoint/2010/main" val="2496780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p:txBody>
          <a:bodyPr>
            <a:normAutofit/>
          </a:bodyPr>
          <a:lstStyle/>
          <a:p>
            <a:r>
              <a:rPr lang="en-US" sz="2400" dirty="0"/>
              <a:t>2. </a:t>
            </a:r>
            <a:r>
              <a:rPr lang="en-US" sz="2400" b="1" dirty="0"/>
              <a:t>Variable Binding</a:t>
            </a:r>
            <a:endParaRPr lang="en-US" sz="2400"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118753" y="1745673"/>
            <a:ext cx="12073247" cy="4512623"/>
          </a:xfrm>
        </p:spPr>
        <p:txBody>
          <a:bodyPr>
            <a:normAutofit/>
          </a:bodyPr>
          <a:lstStyle/>
          <a:p>
            <a:r>
              <a:rPr lang="en-US" dirty="0"/>
              <a:t>Variable binding refers to how variables are associated with their values and scopes. In Java, this is closely related to the concept of shadowing.</a:t>
            </a:r>
          </a:p>
          <a:p>
            <a:r>
              <a:rPr lang="en-US" b="1" dirty="0"/>
              <a:t>Shadowing</a:t>
            </a:r>
          </a:p>
          <a:p>
            <a:pPr>
              <a:buFont typeface="Arial" panose="020B0604020202020204" pitchFamily="34" charset="0"/>
              <a:buChar char="•"/>
            </a:pPr>
            <a:r>
              <a:rPr lang="en-US" b="1" dirty="0"/>
              <a:t>Definition</a:t>
            </a:r>
            <a:r>
              <a:rPr lang="en-US" dirty="0"/>
              <a:t>: Variable shadowing occurs when a variable in a subclass or a method has the same name as a variable in a superclass or an enclosing scope. The variable in the inner scope "shadows" the one in the outer scope.</a:t>
            </a:r>
          </a:p>
          <a:p>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563501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A2168-79C0-7B1B-F46B-A22CEFA6EB80}"/>
              </a:ext>
            </a:extLst>
          </p:cNvPr>
          <p:cNvSpPr>
            <a:spLocks noGrp="1"/>
          </p:cNvSpPr>
          <p:nvPr>
            <p:ph type="title"/>
          </p:nvPr>
        </p:nvSpPr>
        <p:spPr/>
        <p:txBody>
          <a:bodyPr/>
          <a:lstStyle/>
          <a:p>
            <a:r>
              <a:rPr lang="en-US" sz="3600" b="1" i="0" dirty="0">
                <a:solidFill>
                  <a:srgbClr val="1D1D27"/>
                </a:solidFill>
                <a:effectLst/>
                <a:latin typeface="Arial" panose="020B0604020202020204" pitchFamily="34" charset="0"/>
                <a:cs typeface="Arial" panose="020B0604020202020204" pitchFamily="34" charset="0"/>
              </a:rPr>
              <a:t>Terms used in Inheritance</a:t>
            </a:r>
            <a:br>
              <a:rPr lang="en-US" sz="4400"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0BBC9F89-A74D-B8B1-05F5-39D58BE54063}"/>
              </a:ext>
            </a:extLst>
          </p:cNvPr>
          <p:cNvSpPr>
            <a:spLocks noGrp="1"/>
          </p:cNvSpPr>
          <p:nvPr>
            <p:ph idx="1"/>
          </p:nvPr>
        </p:nvSpPr>
        <p:spPr>
          <a:xfrm>
            <a:off x="312516" y="1825625"/>
            <a:ext cx="11041284" cy="4351338"/>
          </a:xfrm>
        </p:spPr>
        <p:txBody>
          <a:bodyPr>
            <a:normAutofit/>
          </a:bodyPr>
          <a:lstStyle/>
          <a:p>
            <a:pPr algn="just">
              <a:buFont typeface="Arial" panose="020B0604020202020204" pitchFamily="34" charset="0"/>
              <a:buChar char="•"/>
            </a:pPr>
            <a:r>
              <a:rPr lang="en-US" sz="2000" b="1" i="0" dirty="0">
                <a:solidFill>
                  <a:srgbClr val="2B2A29"/>
                </a:solidFill>
                <a:effectLst/>
                <a:latin typeface="montserrat" panose="00000500000000000000" pitchFamily="2" charset="0"/>
              </a:rPr>
              <a:t>Class:</a:t>
            </a:r>
            <a:r>
              <a:rPr lang="en-US" sz="2000" b="0" i="0" dirty="0">
                <a:solidFill>
                  <a:srgbClr val="2B2A29"/>
                </a:solidFill>
                <a:effectLst/>
                <a:latin typeface="montserrat" panose="00000500000000000000" pitchFamily="2" charset="0"/>
              </a:rPr>
              <a:t> A class is a group of objects which have common properties. It is a template or blueprint from which objects are created.</a:t>
            </a:r>
          </a:p>
          <a:p>
            <a:pPr algn="just">
              <a:buFont typeface="Arial" panose="020B0604020202020204" pitchFamily="34" charset="0"/>
              <a:buChar char="•"/>
            </a:pPr>
            <a:r>
              <a:rPr lang="en-US" sz="2000" b="1" i="0" dirty="0">
                <a:solidFill>
                  <a:srgbClr val="2B2A29"/>
                </a:solidFill>
                <a:effectLst/>
                <a:latin typeface="montserrat" panose="00000500000000000000" pitchFamily="2" charset="0"/>
              </a:rPr>
              <a:t>Sub Class/Child Class:</a:t>
            </a:r>
            <a:r>
              <a:rPr lang="en-US" sz="2000" b="0" i="0" dirty="0">
                <a:solidFill>
                  <a:srgbClr val="2B2A29"/>
                </a:solidFill>
                <a:effectLst/>
                <a:latin typeface="montserrat" panose="00000500000000000000" pitchFamily="2" charset="0"/>
              </a:rPr>
              <a:t> Subclass is a class which inherits the other class. It is also called a derived class, extended class, or child class.</a:t>
            </a:r>
          </a:p>
          <a:p>
            <a:pPr algn="just">
              <a:buFont typeface="Arial" panose="020B0604020202020204" pitchFamily="34" charset="0"/>
              <a:buChar char="•"/>
            </a:pPr>
            <a:r>
              <a:rPr lang="en-US" sz="2000" b="1" i="0" dirty="0">
                <a:solidFill>
                  <a:srgbClr val="2B2A29"/>
                </a:solidFill>
                <a:effectLst/>
                <a:latin typeface="montserrat" panose="00000500000000000000" pitchFamily="2" charset="0"/>
              </a:rPr>
              <a:t>Super Class/Parent Class:</a:t>
            </a:r>
            <a:r>
              <a:rPr lang="en-US" sz="2000" b="0" i="0" dirty="0">
                <a:solidFill>
                  <a:srgbClr val="2B2A29"/>
                </a:solidFill>
                <a:effectLst/>
                <a:latin typeface="montserrat" panose="00000500000000000000" pitchFamily="2" charset="0"/>
              </a:rPr>
              <a:t> Superclass is the class from where a subclass inherits the features. It is also called a base class or a parent class.</a:t>
            </a:r>
          </a:p>
          <a:p>
            <a:pPr algn="just">
              <a:buFont typeface="Arial" panose="020B0604020202020204" pitchFamily="34" charset="0"/>
              <a:buChar char="•"/>
            </a:pPr>
            <a:r>
              <a:rPr lang="en-US" sz="2000" b="1" i="0" dirty="0">
                <a:solidFill>
                  <a:srgbClr val="2B2A29"/>
                </a:solidFill>
                <a:effectLst/>
                <a:latin typeface="montserrat" panose="00000500000000000000" pitchFamily="2" charset="0"/>
              </a:rPr>
              <a:t>Reusability:</a:t>
            </a:r>
            <a:r>
              <a:rPr lang="en-US" sz="2000" b="0" i="0" dirty="0">
                <a:solidFill>
                  <a:srgbClr val="2B2A29"/>
                </a:solidFill>
                <a:effectLst/>
                <a:latin typeface="montserrat" panose="00000500000000000000" pitchFamily="2" charset="0"/>
              </a:rPr>
              <a:t> As the name specifies, reusability is a mechanism which facilitates you to reuse the fields and methods of the existing class when you create a new class. You can use the same fields and methods already defined in the previous class.</a:t>
            </a:r>
          </a:p>
          <a:p>
            <a:endParaRPr lang="en-US" dirty="0"/>
          </a:p>
        </p:txBody>
      </p:sp>
      <p:pic>
        <p:nvPicPr>
          <p:cNvPr id="4" name="Picture 2" descr="C:\Users\parul\Desktop\Registered Logosd.png">
            <a:extLst>
              <a:ext uri="{FF2B5EF4-FFF2-40B4-BE49-F238E27FC236}">
                <a16:creationId xmlns:a16="http://schemas.microsoft.com/office/drawing/2014/main" id="{1AFA5794-FB52-D67F-B25D-D43540944427}"/>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388636" y="256994"/>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9077201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a:xfrm>
            <a:off x="260954" y="170160"/>
            <a:ext cx="9603275" cy="1049235"/>
          </a:xfrm>
        </p:spPr>
        <p:txBody>
          <a:bodyPr/>
          <a:lstStyle/>
          <a:p>
            <a:r>
              <a:rPr lang="en-US" dirty="0"/>
              <a:t>Example </a:t>
            </a:r>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153478" y="1367417"/>
            <a:ext cx="3654594" cy="4512623"/>
          </a:xfrm>
        </p:spPr>
        <p:txBody>
          <a:bodyPr>
            <a:normAutofit/>
          </a:bodyPr>
          <a:lstStyle/>
          <a:p>
            <a:r>
              <a:rPr lang="en-US" dirty="0"/>
              <a:t>class Parent {</a:t>
            </a:r>
          </a:p>
          <a:p>
            <a:r>
              <a:rPr lang="en-US" dirty="0"/>
              <a:t>    int x = 10; // Parent class variable</a:t>
            </a:r>
          </a:p>
          <a:p>
            <a:r>
              <a:rPr lang="en-US" dirty="0"/>
              <a:t>}</a:t>
            </a:r>
          </a:p>
          <a:p>
            <a:endParaRPr lang="en-US" dirty="0"/>
          </a:p>
          <a:p>
            <a:r>
              <a:rPr lang="en-US" dirty="0"/>
              <a:t>class Child extends Parent {</a:t>
            </a:r>
          </a:p>
          <a:p>
            <a:r>
              <a:rPr lang="en-US" dirty="0"/>
              <a:t>    int x = 20; // Child class variable (shadows parent's variable)</a:t>
            </a:r>
          </a:p>
          <a:p>
            <a:endParaRPr lang="en-US" dirty="0"/>
          </a:p>
          <a:p>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a:extLst>
              <a:ext uri="{FF2B5EF4-FFF2-40B4-BE49-F238E27FC236}">
                <a16:creationId xmlns:a16="http://schemas.microsoft.com/office/drawing/2014/main" id="{3C6A955C-DDC1-1552-88DB-E0A5E20A8445}"/>
              </a:ext>
            </a:extLst>
          </p:cNvPr>
          <p:cNvSpPr txBox="1"/>
          <p:nvPr/>
        </p:nvSpPr>
        <p:spPr>
          <a:xfrm>
            <a:off x="5228864" y="2094917"/>
            <a:ext cx="6105644" cy="3970318"/>
          </a:xfrm>
          <a:prstGeom prst="rect">
            <a:avLst/>
          </a:prstGeom>
          <a:noFill/>
        </p:spPr>
        <p:txBody>
          <a:bodyPr wrap="square">
            <a:spAutoFit/>
          </a:bodyPr>
          <a:lstStyle/>
          <a:p>
            <a:r>
              <a:rPr lang="en-US" dirty="0"/>
              <a:t> void display() {</a:t>
            </a:r>
          </a:p>
          <a:p>
            <a:r>
              <a:rPr lang="en-US" dirty="0"/>
              <a:t>        </a:t>
            </a:r>
            <a:r>
              <a:rPr lang="en-US" dirty="0" err="1"/>
              <a:t>System.out.println</a:t>
            </a:r>
            <a:r>
              <a:rPr lang="en-US" dirty="0"/>
              <a:t>("Child's x: " + x);       // Accesses child's variable (x = 20)</a:t>
            </a:r>
          </a:p>
          <a:p>
            <a:r>
              <a:rPr lang="en-US" dirty="0"/>
              <a:t>        </a:t>
            </a:r>
            <a:r>
              <a:rPr lang="en-US" dirty="0" err="1"/>
              <a:t>System.out.println</a:t>
            </a:r>
            <a:r>
              <a:rPr lang="en-US" dirty="0"/>
              <a:t>("Parent's x: " + </a:t>
            </a:r>
            <a:r>
              <a:rPr lang="en-US" dirty="0" err="1"/>
              <a:t>super.x</a:t>
            </a:r>
            <a:r>
              <a:rPr lang="en-US" dirty="0"/>
              <a:t>); // Accesses parent's variable (x = 10)</a:t>
            </a:r>
          </a:p>
          <a:p>
            <a:r>
              <a:rPr lang="en-US" dirty="0"/>
              <a:t>    }</a:t>
            </a:r>
          </a:p>
          <a:p>
            <a:r>
              <a:rPr lang="en-US" dirty="0"/>
              <a:t>}</a:t>
            </a:r>
          </a:p>
          <a:p>
            <a:endParaRPr lang="en-US" dirty="0"/>
          </a:p>
          <a:p>
            <a:r>
              <a:rPr lang="en-US" dirty="0"/>
              <a:t>public class Main {</a:t>
            </a:r>
          </a:p>
          <a:p>
            <a:r>
              <a:rPr lang="en-US" dirty="0"/>
              <a:t>    public static void main(String[] </a:t>
            </a:r>
            <a:r>
              <a:rPr lang="en-US" dirty="0" err="1"/>
              <a:t>args</a:t>
            </a:r>
            <a:r>
              <a:rPr lang="en-US" dirty="0"/>
              <a:t>) {</a:t>
            </a:r>
          </a:p>
          <a:p>
            <a:r>
              <a:rPr lang="en-US" dirty="0"/>
              <a:t>        Child </a:t>
            </a:r>
            <a:r>
              <a:rPr lang="en-US" dirty="0" err="1"/>
              <a:t>child</a:t>
            </a:r>
            <a:r>
              <a:rPr lang="en-US" dirty="0"/>
              <a:t> = new Child();</a:t>
            </a:r>
          </a:p>
          <a:p>
            <a:r>
              <a:rPr lang="en-US" dirty="0"/>
              <a:t>        </a:t>
            </a:r>
            <a:r>
              <a:rPr lang="en-US" dirty="0" err="1"/>
              <a:t>child.display</a:t>
            </a:r>
            <a:r>
              <a:rPr lang="en-US" dirty="0"/>
              <a:t>();</a:t>
            </a:r>
          </a:p>
          <a:p>
            <a:r>
              <a:rPr lang="en-US" dirty="0"/>
              <a:t>    }</a:t>
            </a:r>
          </a:p>
          <a:p>
            <a:r>
              <a:rPr lang="en-US" dirty="0"/>
              <a:t>}</a:t>
            </a:r>
          </a:p>
        </p:txBody>
      </p:sp>
      <p:sp>
        <p:nvSpPr>
          <p:cNvPr id="8" name="TextBox 7">
            <a:extLst>
              <a:ext uri="{FF2B5EF4-FFF2-40B4-BE49-F238E27FC236}">
                <a16:creationId xmlns:a16="http://schemas.microsoft.com/office/drawing/2014/main" id="{7D1E16E3-0F1D-D5DA-1D3F-B876BBFC19CB}"/>
              </a:ext>
            </a:extLst>
          </p:cNvPr>
          <p:cNvSpPr txBox="1"/>
          <p:nvPr/>
        </p:nvSpPr>
        <p:spPr>
          <a:xfrm>
            <a:off x="9702478" y="5418904"/>
            <a:ext cx="1959091" cy="646331"/>
          </a:xfrm>
          <a:prstGeom prst="rect">
            <a:avLst/>
          </a:prstGeom>
          <a:noFill/>
        </p:spPr>
        <p:txBody>
          <a:bodyPr wrap="square">
            <a:spAutoFit/>
          </a:bodyPr>
          <a:lstStyle/>
          <a:p>
            <a:r>
              <a:rPr lang="en-US" dirty="0"/>
              <a:t>Child's x: 20</a:t>
            </a:r>
          </a:p>
          <a:p>
            <a:r>
              <a:rPr lang="en-US" dirty="0"/>
              <a:t>Parent's x: 10</a:t>
            </a:r>
          </a:p>
        </p:txBody>
      </p:sp>
    </p:spTree>
    <p:extLst>
      <p:ext uri="{BB962C8B-B14F-4D97-AF65-F5344CB8AC3E}">
        <p14:creationId xmlns:p14="http://schemas.microsoft.com/office/powerpoint/2010/main" val="23402352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a:xfrm>
            <a:off x="260954" y="279901"/>
            <a:ext cx="9603275" cy="1049235"/>
          </a:xfrm>
        </p:spPr>
        <p:txBody>
          <a:bodyPr>
            <a:normAutofit/>
          </a:bodyPr>
          <a:lstStyle/>
          <a:p>
            <a:r>
              <a:rPr lang="en-US" b="0" i="0" dirty="0">
                <a:solidFill>
                  <a:srgbClr val="1D1D27"/>
                </a:solidFill>
                <a:effectLst/>
                <a:latin typeface="montserrat" panose="00000500000000000000" pitchFamily="2" charset="0"/>
              </a:rPr>
              <a:t>Final Keyword In Java</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118753" y="1745673"/>
            <a:ext cx="12073247" cy="4512623"/>
          </a:xfrm>
        </p:spPr>
        <p:txBody>
          <a:bodyPr>
            <a:normAutofit/>
          </a:bodyPr>
          <a:lstStyle/>
          <a:p>
            <a:pPr algn="just"/>
            <a:r>
              <a:rPr lang="en-US" b="0" i="0" dirty="0">
                <a:solidFill>
                  <a:srgbClr val="2B2A29"/>
                </a:solidFill>
                <a:effectLst/>
                <a:latin typeface="montserrat" panose="00000500000000000000" pitchFamily="2" charset="0"/>
              </a:rPr>
              <a:t>The </a:t>
            </a:r>
            <a:r>
              <a:rPr lang="en-US" b="1" i="0" dirty="0">
                <a:solidFill>
                  <a:srgbClr val="2B2A29"/>
                </a:solidFill>
                <a:effectLst/>
                <a:latin typeface="montserrat" panose="00000500000000000000" pitchFamily="2" charset="0"/>
              </a:rPr>
              <a:t>final keyword</a:t>
            </a:r>
            <a:r>
              <a:rPr lang="en-US" b="0" i="0" dirty="0">
                <a:solidFill>
                  <a:srgbClr val="2B2A29"/>
                </a:solidFill>
                <a:effectLst/>
                <a:latin typeface="montserrat" panose="00000500000000000000" pitchFamily="2" charset="0"/>
              </a:rPr>
              <a:t> in java is used to restrict the user. The java final keyword can be used in many context. Final can be:</a:t>
            </a:r>
          </a:p>
          <a:p>
            <a:pPr algn="l">
              <a:buFont typeface="+mj-lt"/>
              <a:buAutoNum type="arabicPeriod"/>
            </a:pPr>
            <a:r>
              <a:rPr lang="en-US" b="0" i="0" dirty="0">
                <a:solidFill>
                  <a:srgbClr val="2B2A29"/>
                </a:solidFill>
                <a:effectLst/>
                <a:latin typeface="montserrat" panose="00000500000000000000" pitchFamily="2" charset="0"/>
              </a:rPr>
              <a:t>variable</a:t>
            </a:r>
          </a:p>
          <a:p>
            <a:pPr algn="l">
              <a:buFont typeface="+mj-lt"/>
              <a:buAutoNum type="arabicPeriod"/>
            </a:pPr>
            <a:r>
              <a:rPr lang="en-US" b="0" i="0" dirty="0">
                <a:solidFill>
                  <a:srgbClr val="2B2A29"/>
                </a:solidFill>
                <a:effectLst/>
                <a:latin typeface="montserrat" panose="00000500000000000000" pitchFamily="2" charset="0"/>
              </a:rPr>
              <a:t>method</a:t>
            </a:r>
          </a:p>
          <a:p>
            <a:pPr algn="l">
              <a:buFont typeface="+mj-lt"/>
              <a:buAutoNum type="arabicPeriod"/>
            </a:pPr>
            <a:r>
              <a:rPr lang="en-US" b="0" i="0" dirty="0">
                <a:solidFill>
                  <a:srgbClr val="2B2A29"/>
                </a:solidFill>
                <a:effectLst/>
                <a:latin typeface="montserrat" panose="00000500000000000000" pitchFamily="2" charset="0"/>
              </a:rPr>
              <a:t>class</a:t>
            </a:r>
          </a:p>
          <a:p>
            <a:pPr algn="just"/>
            <a:r>
              <a:rPr lang="en-US" b="0" i="0" dirty="0">
                <a:solidFill>
                  <a:srgbClr val="2B2A29"/>
                </a:solidFill>
                <a:effectLst/>
                <a:latin typeface="montserrat" panose="00000500000000000000" pitchFamily="2" charset="0"/>
              </a:rPr>
              <a:t>The final keyword can be applied with the variables, a final variable that have no value it is called blank final variable or uninitialized final variable. It can be initialized in the constructor only. The blank final variable can be static also which will be initialized in the static block only. </a:t>
            </a:r>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4083327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a:xfrm>
            <a:off x="606627" y="461336"/>
            <a:ext cx="9603275" cy="1049235"/>
          </a:xfrm>
        </p:spPr>
        <p:txBody>
          <a:bodyPr>
            <a:normAutofit/>
          </a:bodyPr>
          <a:lstStyle/>
          <a:p>
            <a:r>
              <a:rPr lang="en-US" b="0" i="0" dirty="0">
                <a:solidFill>
                  <a:srgbClr val="1D1D27"/>
                </a:solidFill>
                <a:effectLst/>
                <a:latin typeface="montserrat" panose="00000500000000000000" pitchFamily="2" charset="0"/>
              </a:rPr>
              <a:t>1) Java final variable</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234501" y="1410007"/>
            <a:ext cx="5518118" cy="4512623"/>
          </a:xfrm>
        </p:spPr>
        <p:txBody>
          <a:bodyPr>
            <a:normAutofit fontScale="92500" lnSpcReduction="10000"/>
          </a:bodyPr>
          <a:lstStyle/>
          <a:p>
            <a:pPr marL="0" indent="0" algn="l">
              <a:buNone/>
            </a:pPr>
            <a:r>
              <a:rPr lang="en-US" b="0" i="0" dirty="0">
                <a:effectLst/>
                <a:latin typeface="montserrat" panose="00000500000000000000" pitchFamily="2" charset="0"/>
              </a:rPr>
              <a:t>class Bike9{  </a:t>
            </a:r>
          </a:p>
          <a:p>
            <a:pPr marL="0" indent="0" algn="l">
              <a:buNone/>
            </a:pPr>
            <a:r>
              <a:rPr lang="en-US" b="0" i="0" dirty="0">
                <a:effectLst/>
                <a:latin typeface="montserrat" panose="00000500000000000000" pitchFamily="2" charset="0"/>
              </a:rPr>
              <a:t> </a:t>
            </a:r>
            <a:r>
              <a:rPr lang="en-US" b="1" i="0" dirty="0">
                <a:effectLst/>
                <a:latin typeface="montserrat" panose="00000500000000000000" pitchFamily="2" charset="0"/>
              </a:rPr>
              <a:t>final</a:t>
            </a:r>
            <a:r>
              <a:rPr lang="en-US" b="0" i="0" dirty="0">
                <a:effectLst/>
                <a:latin typeface="montserrat" panose="00000500000000000000" pitchFamily="2" charset="0"/>
              </a:rPr>
              <a:t> </a:t>
            </a:r>
            <a:r>
              <a:rPr lang="en-US" b="1" i="0" dirty="0">
                <a:effectLst/>
                <a:latin typeface="montserrat" panose="00000500000000000000" pitchFamily="2" charset="0"/>
              </a:rPr>
              <a:t>int</a:t>
            </a:r>
            <a:r>
              <a:rPr lang="en-US" b="0" i="0" dirty="0">
                <a:effectLst/>
                <a:latin typeface="montserrat" panose="00000500000000000000" pitchFamily="2" charset="0"/>
              </a:rPr>
              <a:t> </a:t>
            </a:r>
            <a:r>
              <a:rPr lang="en-US" b="0" i="0" dirty="0" err="1">
                <a:effectLst/>
                <a:latin typeface="montserrat" panose="00000500000000000000" pitchFamily="2" charset="0"/>
              </a:rPr>
              <a:t>speedlimit</a:t>
            </a:r>
            <a:r>
              <a:rPr lang="en-US" b="0" i="0" dirty="0">
                <a:effectLst/>
                <a:latin typeface="montserrat" panose="00000500000000000000" pitchFamily="2" charset="0"/>
              </a:rPr>
              <a:t>=90;//final variable  </a:t>
            </a:r>
          </a:p>
          <a:p>
            <a:pPr marL="0" indent="0" algn="l">
              <a:buNone/>
            </a:pP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run(){  </a:t>
            </a:r>
          </a:p>
          <a:p>
            <a:pPr marL="0" indent="0" algn="l">
              <a:buNone/>
            </a:pPr>
            <a:r>
              <a:rPr lang="en-US" b="0" i="0" dirty="0">
                <a:effectLst/>
                <a:latin typeface="montserrat" panose="00000500000000000000" pitchFamily="2" charset="0"/>
              </a:rPr>
              <a:t>  </a:t>
            </a:r>
            <a:r>
              <a:rPr lang="en-US" b="0" i="0" dirty="0" err="1">
                <a:effectLst/>
                <a:latin typeface="montserrat" panose="00000500000000000000" pitchFamily="2" charset="0"/>
              </a:rPr>
              <a:t>speedlimit</a:t>
            </a:r>
            <a:r>
              <a:rPr lang="en-US" b="0" i="0" dirty="0">
                <a:effectLst/>
                <a:latin typeface="montserrat" panose="00000500000000000000" pitchFamily="2" charset="0"/>
              </a:rPr>
              <a:t>=400;  </a:t>
            </a:r>
          </a:p>
          <a:p>
            <a:pPr marL="0" indent="0" algn="l">
              <a:buNone/>
            </a:pPr>
            <a:r>
              <a:rPr lang="en-US" b="0" i="0" dirty="0">
                <a:effectLst/>
                <a:latin typeface="montserrat" panose="00000500000000000000" pitchFamily="2" charset="0"/>
              </a:rPr>
              <a:t> }  </a:t>
            </a:r>
          </a:p>
          <a:p>
            <a:pPr marL="0" indent="0" algn="l">
              <a:buNone/>
            </a:pPr>
            <a:r>
              <a:rPr lang="en-US" b="0" i="0" dirty="0">
                <a:effectLst/>
                <a:latin typeface="montserrat" panose="00000500000000000000" pitchFamily="2" charset="0"/>
              </a:rPr>
              <a:t> </a:t>
            </a:r>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main(String </a:t>
            </a:r>
            <a:r>
              <a:rPr lang="en-US" b="0" i="0" dirty="0" err="1">
                <a:effectLst/>
                <a:latin typeface="montserrat" panose="00000500000000000000" pitchFamily="2" charset="0"/>
              </a:rPr>
              <a:t>args</a:t>
            </a:r>
            <a:r>
              <a:rPr lang="en-US" b="0" i="0" dirty="0">
                <a:effectLst/>
                <a:latin typeface="montserrat" panose="00000500000000000000" pitchFamily="2" charset="0"/>
              </a:rPr>
              <a:t>[]){  </a:t>
            </a:r>
          </a:p>
          <a:p>
            <a:pPr marL="0" indent="0" algn="l">
              <a:buNone/>
            </a:pPr>
            <a:r>
              <a:rPr lang="en-US" b="0" i="0" dirty="0">
                <a:effectLst/>
                <a:latin typeface="montserrat" panose="00000500000000000000" pitchFamily="2" charset="0"/>
              </a:rPr>
              <a:t> Bike9 obj=</a:t>
            </a:r>
            <a:r>
              <a:rPr lang="en-US" b="1" i="0" dirty="0">
                <a:effectLst/>
                <a:latin typeface="montserrat" panose="00000500000000000000" pitchFamily="2" charset="0"/>
              </a:rPr>
              <a:t>new</a:t>
            </a:r>
            <a:r>
              <a:rPr lang="en-US" b="0" i="0" dirty="0">
                <a:effectLst/>
                <a:latin typeface="montserrat" panose="00000500000000000000" pitchFamily="2" charset="0"/>
              </a:rPr>
              <a:t>  Bike9();  </a:t>
            </a:r>
          </a:p>
          <a:p>
            <a:pPr marL="0" indent="0" algn="l">
              <a:buNone/>
            </a:pPr>
            <a:r>
              <a:rPr lang="en-US" b="0" i="0" dirty="0">
                <a:effectLst/>
                <a:latin typeface="montserrat" panose="00000500000000000000" pitchFamily="2" charset="0"/>
              </a:rPr>
              <a:t> </a:t>
            </a:r>
            <a:r>
              <a:rPr lang="en-US" b="0" i="0" dirty="0" err="1">
                <a:effectLst/>
                <a:latin typeface="montserrat" panose="00000500000000000000" pitchFamily="2" charset="0"/>
              </a:rPr>
              <a:t>obj.run</a:t>
            </a:r>
            <a:r>
              <a:rPr lang="en-US" b="0" i="0" dirty="0">
                <a:effectLst/>
                <a:latin typeface="montserrat" panose="00000500000000000000" pitchFamily="2" charset="0"/>
              </a:rPr>
              <a:t>();  </a:t>
            </a:r>
          </a:p>
          <a:p>
            <a:pPr marL="0" indent="0" algn="l">
              <a:buNone/>
            </a:pPr>
            <a:r>
              <a:rPr lang="en-US" b="0" i="0" dirty="0">
                <a:effectLst/>
                <a:latin typeface="montserrat" panose="00000500000000000000" pitchFamily="2" charset="0"/>
              </a:rPr>
              <a:t> }  </a:t>
            </a:r>
          </a:p>
          <a:p>
            <a:pPr marL="0" indent="0" algn="l">
              <a:buNone/>
            </a:pPr>
            <a:r>
              <a:rPr lang="en-US" b="0" i="0" dirty="0">
                <a:effectLst/>
                <a:latin typeface="montserrat" panose="00000500000000000000" pitchFamily="2" charset="0"/>
              </a:rPr>
              <a:t>}//end of class  </a:t>
            </a:r>
          </a:p>
          <a:p>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1">
            <a:extLst>
              <a:ext uri="{FF2B5EF4-FFF2-40B4-BE49-F238E27FC236}">
                <a16:creationId xmlns:a16="http://schemas.microsoft.com/office/drawing/2014/main" id="{38B4827F-EF25-7936-8C5F-7DCE6388703B}"/>
              </a:ext>
            </a:extLst>
          </p:cNvPr>
          <p:cNvSpPr>
            <a:spLocks noChangeArrowheads="1"/>
          </p:cNvSpPr>
          <p:nvPr/>
        </p:nvSpPr>
        <p:spPr bwMode="auto">
          <a:xfrm>
            <a:off x="6096000" y="5055705"/>
            <a:ext cx="2905246" cy="323165"/>
          </a:xfrm>
          <a:prstGeom prst="rect">
            <a:avLst/>
          </a:prstGeom>
          <a:solidFill>
            <a:srgbClr val="E7F6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B2A29"/>
                </a:solidFill>
                <a:effectLst/>
                <a:latin typeface="var(--bs-font-monospace)"/>
              </a:rPr>
              <a:t>Output:Compile Time Error</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00945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p:txBody>
          <a:bodyPr/>
          <a:lstStyle/>
          <a:p>
            <a:r>
              <a:rPr lang="en-US" b="0" i="0" dirty="0">
                <a:solidFill>
                  <a:srgbClr val="1D1D27"/>
                </a:solidFill>
                <a:effectLst/>
                <a:latin typeface="montserrat" panose="00000500000000000000" pitchFamily="2" charset="0"/>
              </a:rPr>
              <a:t>2) Java final method</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118754" y="1745673"/>
            <a:ext cx="3654594" cy="4512623"/>
          </a:xfrm>
        </p:spPr>
        <p:txBody>
          <a:bodyPr>
            <a:normAutofit/>
          </a:bodyPr>
          <a:lstStyle/>
          <a:p>
            <a:r>
              <a:rPr lang="en-US" b="0" i="0" dirty="0">
                <a:solidFill>
                  <a:srgbClr val="2B2A29"/>
                </a:solidFill>
                <a:effectLst/>
                <a:latin typeface="montserrat" panose="00000500000000000000" pitchFamily="2" charset="0"/>
              </a:rPr>
              <a:t>If you make any method as final, you cannot override it.</a:t>
            </a:r>
          </a:p>
          <a:p>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a:extLst>
              <a:ext uri="{FF2B5EF4-FFF2-40B4-BE49-F238E27FC236}">
                <a16:creationId xmlns:a16="http://schemas.microsoft.com/office/drawing/2014/main" id="{00BD8260-226B-5EE4-8709-146D7FB84062}"/>
              </a:ext>
            </a:extLst>
          </p:cNvPr>
          <p:cNvSpPr txBox="1"/>
          <p:nvPr/>
        </p:nvSpPr>
        <p:spPr>
          <a:xfrm>
            <a:off x="5365832" y="2013498"/>
            <a:ext cx="6105644" cy="3693319"/>
          </a:xfrm>
          <a:prstGeom prst="rect">
            <a:avLst/>
          </a:prstGeom>
          <a:noFill/>
        </p:spPr>
        <p:txBody>
          <a:bodyPr wrap="square">
            <a:spAutoFit/>
          </a:bodyPr>
          <a:lstStyle/>
          <a:p>
            <a:pPr algn="l"/>
            <a:r>
              <a:rPr lang="en-US" b="0" i="0" dirty="0">
                <a:effectLst/>
                <a:latin typeface="montserrat" panose="00000500000000000000" pitchFamily="2" charset="0"/>
              </a:rPr>
              <a:t>class Bike{  </a:t>
            </a:r>
          </a:p>
          <a:p>
            <a:pPr algn="l"/>
            <a:r>
              <a:rPr lang="en-US" b="0" i="0" dirty="0">
                <a:effectLst/>
                <a:latin typeface="montserrat" panose="00000500000000000000" pitchFamily="2" charset="0"/>
              </a:rPr>
              <a:t>  </a:t>
            </a:r>
            <a:r>
              <a:rPr lang="en-US" b="1" i="0" dirty="0">
                <a:effectLst/>
                <a:latin typeface="montserrat" panose="00000500000000000000" pitchFamily="2" charset="0"/>
              </a:rPr>
              <a:t>final</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run(){</a:t>
            </a:r>
            <a:r>
              <a:rPr lang="en-US" b="0" i="0" dirty="0" err="1">
                <a:effectLst/>
                <a:latin typeface="montserrat" panose="00000500000000000000" pitchFamily="2" charset="0"/>
              </a:rPr>
              <a:t>System.out.println</a:t>
            </a:r>
            <a:r>
              <a:rPr lang="en-US" b="0" i="0" dirty="0">
                <a:effectLst/>
                <a:latin typeface="montserrat" panose="00000500000000000000" pitchFamily="2" charset="0"/>
              </a:rPr>
              <a:t>("running");}  </a:t>
            </a:r>
          </a:p>
          <a:p>
            <a:pPr algn="l"/>
            <a:r>
              <a:rPr lang="en-US" b="0" i="0" dirty="0">
                <a:effectLst/>
                <a:latin typeface="montserrat" panose="00000500000000000000" pitchFamily="2" charset="0"/>
              </a:rPr>
              <a:t>}  </a:t>
            </a:r>
          </a:p>
          <a:p>
            <a:pPr algn="l"/>
            <a:r>
              <a:rPr lang="en-US" b="0" i="0" dirty="0">
                <a:effectLst/>
                <a:latin typeface="montserrat" panose="00000500000000000000" pitchFamily="2" charset="0"/>
              </a:rPr>
              <a:t>     </a:t>
            </a:r>
          </a:p>
          <a:p>
            <a:pPr algn="l"/>
            <a:r>
              <a:rPr lang="en-US" b="1" i="0" dirty="0">
                <a:effectLst/>
                <a:latin typeface="montserrat" panose="00000500000000000000" pitchFamily="2" charset="0"/>
              </a:rPr>
              <a:t>class</a:t>
            </a:r>
            <a:r>
              <a:rPr lang="en-US" b="0" i="0" dirty="0">
                <a:effectLst/>
                <a:latin typeface="montserrat" panose="00000500000000000000" pitchFamily="2" charset="0"/>
              </a:rPr>
              <a:t> Honda </a:t>
            </a:r>
            <a:r>
              <a:rPr lang="en-US" b="1" i="0" dirty="0">
                <a:effectLst/>
                <a:latin typeface="montserrat" panose="00000500000000000000" pitchFamily="2" charset="0"/>
              </a:rPr>
              <a:t>extends</a:t>
            </a:r>
            <a:r>
              <a:rPr lang="en-US" b="0" i="0" dirty="0">
                <a:effectLst/>
                <a:latin typeface="montserrat" panose="00000500000000000000" pitchFamily="2" charset="0"/>
              </a:rPr>
              <a:t> Bike{  </a:t>
            </a:r>
          </a:p>
          <a:p>
            <a:pPr algn="l"/>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run(){</a:t>
            </a:r>
            <a:r>
              <a:rPr lang="en-US" b="0" i="0" dirty="0" err="1">
                <a:effectLst/>
                <a:latin typeface="montserrat" panose="00000500000000000000" pitchFamily="2" charset="0"/>
              </a:rPr>
              <a:t>System.out.println</a:t>
            </a:r>
            <a:r>
              <a:rPr lang="en-US" b="0" i="0" dirty="0">
                <a:effectLst/>
                <a:latin typeface="montserrat" panose="00000500000000000000" pitchFamily="2" charset="0"/>
              </a:rPr>
              <a:t>("running safely with 100kmph");}  </a:t>
            </a:r>
          </a:p>
          <a:p>
            <a:pPr algn="l"/>
            <a:r>
              <a:rPr lang="en-US" b="0" i="0" dirty="0">
                <a:effectLst/>
                <a:latin typeface="montserrat" panose="00000500000000000000" pitchFamily="2" charset="0"/>
              </a:rPr>
              <a:t>     </a:t>
            </a:r>
          </a:p>
          <a:p>
            <a:pPr algn="l"/>
            <a:r>
              <a:rPr lang="en-US" b="0" i="0" dirty="0">
                <a:effectLst/>
                <a:latin typeface="montserrat" panose="00000500000000000000" pitchFamily="2" charset="0"/>
              </a:rPr>
              <a:t>   </a:t>
            </a:r>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main(String </a:t>
            </a:r>
            <a:r>
              <a:rPr lang="en-US" b="0" i="0" dirty="0" err="1">
                <a:effectLst/>
                <a:latin typeface="montserrat" panose="00000500000000000000" pitchFamily="2" charset="0"/>
              </a:rPr>
              <a:t>args</a:t>
            </a:r>
            <a:r>
              <a:rPr lang="en-US" b="0" i="0" dirty="0">
                <a:effectLst/>
                <a:latin typeface="montserrat" panose="00000500000000000000" pitchFamily="2" charset="0"/>
              </a:rPr>
              <a:t>[]){  </a:t>
            </a:r>
          </a:p>
          <a:p>
            <a:pPr algn="l"/>
            <a:r>
              <a:rPr lang="en-US" b="0" i="0" dirty="0">
                <a:effectLst/>
                <a:latin typeface="montserrat" panose="00000500000000000000" pitchFamily="2" charset="0"/>
              </a:rPr>
              <a:t>   Honda </a:t>
            </a:r>
            <a:r>
              <a:rPr lang="en-US" b="0" i="0" dirty="0" err="1">
                <a:effectLst/>
                <a:latin typeface="montserrat" panose="00000500000000000000" pitchFamily="2" charset="0"/>
              </a:rPr>
              <a:t>honda</a:t>
            </a:r>
            <a:r>
              <a:rPr lang="en-US" b="0" i="0" dirty="0">
                <a:effectLst/>
                <a:latin typeface="montserrat" panose="00000500000000000000" pitchFamily="2" charset="0"/>
              </a:rPr>
              <a:t>= </a:t>
            </a:r>
            <a:r>
              <a:rPr lang="en-US" b="1" i="0" dirty="0">
                <a:effectLst/>
                <a:latin typeface="montserrat" panose="00000500000000000000" pitchFamily="2" charset="0"/>
              </a:rPr>
              <a:t>new</a:t>
            </a:r>
            <a:r>
              <a:rPr lang="en-US" b="0" i="0" dirty="0">
                <a:effectLst/>
                <a:latin typeface="montserrat" panose="00000500000000000000" pitchFamily="2" charset="0"/>
              </a:rPr>
              <a:t> Honda();  </a:t>
            </a:r>
          </a:p>
          <a:p>
            <a:pPr algn="l"/>
            <a:r>
              <a:rPr lang="en-US" b="0" i="0" dirty="0">
                <a:effectLst/>
                <a:latin typeface="montserrat" panose="00000500000000000000" pitchFamily="2" charset="0"/>
              </a:rPr>
              <a:t>   </a:t>
            </a:r>
            <a:r>
              <a:rPr lang="en-US" b="0" i="0" dirty="0" err="1">
                <a:effectLst/>
                <a:latin typeface="montserrat" panose="00000500000000000000" pitchFamily="2" charset="0"/>
              </a:rPr>
              <a:t>honda.run</a:t>
            </a:r>
            <a:r>
              <a:rPr lang="en-US" b="0" i="0" dirty="0">
                <a:effectLst/>
                <a:latin typeface="montserrat" panose="00000500000000000000" pitchFamily="2" charset="0"/>
              </a:rPr>
              <a:t>();  </a:t>
            </a:r>
          </a:p>
          <a:p>
            <a:pPr algn="l"/>
            <a:r>
              <a:rPr lang="en-US" b="0" i="0" dirty="0">
                <a:effectLst/>
                <a:latin typeface="montserrat" panose="00000500000000000000" pitchFamily="2" charset="0"/>
              </a:rPr>
              <a:t>   }  </a:t>
            </a:r>
          </a:p>
          <a:p>
            <a:pPr algn="l"/>
            <a:r>
              <a:rPr lang="en-US" b="0" i="0" dirty="0">
                <a:effectLst/>
                <a:latin typeface="montserrat" panose="00000500000000000000" pitchFamily="2" charset="0"/>
              </a:rPr>
              <a:t>}  </a:t>
            </a:r>
          </a:p>
        </p:txBody>
      </p:sp>
      <p:sp>
        <p:nvSpPr>
          <p:cNvPr id="7" name="Rectangle 1">
            <a:extLst>
              <a:ext uri="{FF2B5EF4-FFF2-40B4-BE49-F238E27FC236}">
                <a16:creationId xmlns:a16="http://schemas.microsoft.com/office/drawing/2014/main" id="{AAD25767-B17B-F641-D65B-F720DF86EA67}"/>
              </a:ext>
            </a:extLst>
          </p:cNvPr>
          <p:cNvSpPr>
            <a:spLocks noChangeArrowheads="1"/>
          </p:cNvSpPr>
          <p:nvPr/>
        </p:nvSpPr>
        <p:spPr bwMode="auto">
          <a:xfrm>
            <a:off x="7037407" y="6053481"/>
            <a:ext cx="2939970" cy="323165"/>
          </a:xfrm>
          <a:prstGeom prst="rect">
            <a:avLst/>
          </a:prstGeom>
          <a:solidFill>
            <a:srgbClr val="E7F6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B2A29"/>
                </a:solidFill>
                <a:effectLst/>
                <a:latin typeface="var(--bs-font-monospace)"/>
              </a:rPr>
              <a:t>Output:Compile Time Error</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8502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p:txBody>
          <a:bodyPr>
            <a:normAutofit fontScale="90000"/>
          </a:bodyPr>
          <a:lstStyle/>
          <a:p>
            <a:r>
              <a:rPr lang="en-US" b="0" i="0" dirty="0">
                <a:solidFill>
                  <a:srgbClr val="1D1D27"/>
                </a:solidFill>
                <a:effectLst/>
                <a:latin typeface="montserrat" panose="00000500000000000000" pitchFamily="2" charset="0"/>
              </a:rPr>
              <a:t>3) Java final class</a:t>
            </a:r>
            <a:br>
              <a:rPr lang="en-US" b="0" i="0" dirty="0">
                <a:solidFill>
                  <a:srgbClr val="1D1D27"/>
                </a:solidFill>
                <a:effectLst/>
                <a:latin typeface="montserrat" panose="00000500000000000000" pitchFamily="2" charset="0"/>
              </a:rPr>
            </a:b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118753" y="1745673"/>
            <a:ext cx="2659171" cy="4512623"/>
          </a:xfrm>
        </p:spPr>
        <p:txBody>
          <a:bodyPr>
            <a:normAutofit/>
          </a:bodyPr>
          <a:lstStyle/>
          <a:p>
            <a:r>
              <a:rPr lang="en-US" b="0" i="0" dirty="0">
                <a:solidFill>
                  <a:srgbClr val="2B2A29"/>
                </a:solidFill>
                <a:effectLst/>
                <a:latin typeface="montserrat" panose="00000500000000000000" pitchFamily="2" charset="0"/>
              </a:rPr>
              <a:t>If you make any class as final, you cannot extend it.</a:t>
            </a:r>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a:extLst>
              <a:ext uri="{FF2B5EF4-FFF2-40B4-BE49-F238E27FC236}">
                <a16:creationId xmlns:a16="http://schemas.microsoft.com/office/drawing/2014/main" id="{D2CFE2C1-C262-1197-8029-47C31B2632E0}"/>
              </a:ext>
            </a:extLst>
          </p:cNvPr>
          <p:cNvSpPr txBox="1"/>
          <p:nvPr/>
        </p:nvSpPr>
        <p:spPr>
          <a:xfrm>
            <a:off x="4949210" y="1866731"/>
            <a:ext cx="6105644" cy="3139321"/>
          </a:xfrm>
          <a:prstGeom prst="rect">
            <a:avLst/>
          </a:prstGeom>
          <a:noFill/>
        </p:spPr>
        <p:txBody>
          <a:bodyPr wrap="square">
            <a:spAutoFit/>
          </a:bodyPr>
          <a:lstStyle/>
          <a:p>
            <a:pPr algn="l"/>
            <a:r>
              <a:rPr lang="en-US" b="0" i="0" dirty="0">
                <a:effectLst/>
                <a:latin typeface="montserrat" panose="00000500000000000000" pitchFamily="2" charset="0"/>
              </a:rPr>
              <a:t>final </a:t>
            </a:r>
            <a:r>
              <a:rPr lang="en-US" b="1" i="0" dirty="0">
                <a:effectLst/>
                <a:latin typeface="montserrat" panose="00000500000000000000" pitchFamily="2" charset="0"/>
              </a:rPr>
              <a:t>class</a:t>
            </a:r>
            <a:r>
              <a:rPr lang="en-US" b="0" i="0" dirty="0">
                <a:effectLst/>
                <a:latin typeface="montserrat" panose="00000500000000000000" pitchFamily="2" charset="0"/>
              </a:rPr>
              <a:t> Bike{}  </a:t>
            </a:r>
          </a:p>
          <a:p>
            <a:pPr algn="l"/>
            <a:r>
              <a:rPr lang="en-US" b="0" i="0" dirty="0">
                <a:effectLst/>
                <a:latin typeface="montserrat" panose="00000500000000000000" pitchFamily="2" charset="0"/>
              </a:rPr>
              <a:t>  </a:t>
            </a:r>
          </a:p>
          <a:p>
            <a:pPr algn="l"/>
            <a:r>
              <a:rPr lang="en-US" b="1" i="0" dirty="0">
                <a:effectLst/>
                <a:latin typeface="montserrat" panose="00000500000000000000" pitchFamily="2" charset="0"/>
              </a:rPr>
              <a:t>class</a:t>
            </a:r>
            <a:r>
              <a:rPr lang="en-US" b="0" i="0" dirty="0">
                <a:effectLst/>
                <a:latin typeface="montserrat" panose="00000500000000000000" pitchFamily="2" charset="0"/>
              </a:rPr>
              <a:t> Honda1 </a:t>
            </a:r>
            <a:r>
              <a:rPr lang="en-US" b="1" i="0" dirty="0">
                <a:effectLst/>
                <a:latin typeface="montserrat" panose="00000500000000000000" pitchFamily="2" charset="0"/>
              </a:rPr>
              <a:t>extends</a:t>
            </a:r>
            <a:r>
              <a:rPr lang="en-US" b="0" i="0" dirty="0">
                <a:effectLst/>
                <a:latin typeface="montserrat" panose="00000500000000000000" pitchFamily="2" charset="0"/>
              </a:rPr>
              <a:t> Bike{  </a:t>
            </a:r>
          </a:p>
          <a:p>
            <a:pPr algn="l"/>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run(){</a:t>
            </a:r>
            <a:r>
              <a:rPr lang="en-US" b="0" i="0" dirty="0" err="1">
                <a:effectLst/>
                <a:latin typeface="montserrat" panose="00000500000000000000" pitchFamily="2" charset="0"/>
              </a:rPr>
              <a:t>System.out.println</a:t>
            </a:r>
            <a:r>
              <a:rPr lang="en-US" b="0" i="0" dirty="0">
                <a:effectLst/>
                <a:latin typeface="montserrat" panose="00000500000000000000" pitchFamily="2" charset="0"/>
              </a:rPr>
              <a:t>("running safely with 100kmph");}  </a:t>
            </a:r>
          </a:p>
          <a:p>
            <a:pPr algn="l"/>
            <a:r>
              <a:rPr lang="en-US" b="0" i="0" dirty="0">
                <a:effectLst/>
                <a:latin typeface="montserrat" panose="00000500000000000000" pitchFamily="2" charset="0"/>
              </a:rPr>
              <a:t>    </a:t>
            </a:r>
          </a:p>
          <a:p>
            <a:pPr algn="l"/>
            <a:r>
              <a:rPr lang="en-US" b="0" i="0" dirty="0">
                <a:effectLst/>
                <a:latin typeface="montserrat" panose="00000500000000000000" pitchFamily="2" charset="0"/>
              </a:rPr>
              <a:t>  </a:t>
            </a:r>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main(String </a:t>
            </a:r>
            <a:r>
              <a:rPr lang="en-US" b="0" i="0" dirty="0" err="1">
                <a:effectLst/>
                <a:latin typeface="montserrat" panose="00000500000000000000" pitchFamily="2" charset="0"/>
              </a:rPr>
              <a:t>args</a:t>
            </a:r>
            <a:r>
              <a:rPr lang="en-US" b="0" i="0" dirty="0">
                <a:effectLst/>
                <a:latin typeface="montserrat" panose="00000500000000000000" pitchFamily="2" charset="0"/>
              </a:rPr>
              <a:t>[]){  </a:t>
            </a:r>
          </a:p>
          <a:p>
            <a:pPr algn="l"/>
            <a:r>
              <a:rPr lang="en-US" b="0" i="0" dirty="0">
                <a:effectLst/>
                <a:latin typeface="montserrat" panose="00000500000000000000" pitchFamily="2" charset="0"/>
              </a:rPr>
              <a:t>  Honda1 </a:t>
            </a:r>
            <a:r>
              <a:rPr lang="en-US" b="0" i="0" dirty="0" err="1">
                <a:effectLst/>
                <a:latin typeface="montserrat" panose="00000500000000000000" pitchFamily="2" charset="0"/>
              </a:rPr>
              <a:t>honda</a:t>
            </a:r>
            <a:r>
              <a:rPr lang="en-US" b="0" i="0" dirty="0">
                <a:effectLst/>
                <a:latin typeface="montserrat" panose="00000500000000000000" pitchFamily="2" charset="0"/>
              </a:rPr>
              <a:t>= </a:t>
            </a:r>
            <a:r>
              <a:rPr lang="en-US" b="1" i="0" dirty="0">
                <a:effectLst/>
                <a:latin typeface="montserrat" panose="00000500000000000000" pitchFamily="2" charset="0"/>
              </a:rPr>
              <a:t>new</a:t>
            </a:r>
            <a:r>
              <a:rPr lang="en-US" b="0" i="0" dirty="0">
                <a:effectLst/>
                <a:latin typeface="montserrat" panose="00000500000000000000" pitchFamily="2" charset="0"/>
              </a:rPr>
              <a:t> Honda1();  </a:t>
            </a:r>
          </a:p>
          <a:p>
            <a:pPr algn="l"/>
            <a:r>
              <a:rPr lang="en-US" b="0" i="0" dirty="0">
                <a:effectLst/>
                <a:latin typeface="montserrat" panose="00000500000000000000" pitchFamily="2" charset="0"/>
              </a:rPr>
              <a:t>  </a:t>
            </a:r>
            <a:r>
              <a:rPr lang="en-US" b="0" i="0" dirty="0" err="1">
                <a:effectLst/>
                <a:latin typeface="montserrat" panose="00000500000000000000" pitchFamily="2" charset="0"/>
              </a:rPr>
              <a:t>honda.run</a:t>
            </a:r>
            <a:r>
              <a:rPr lang="en-US" b="0" i="0" dirty="0">
                <a:effectLst/>
                <a:latin typeface="montserrat" panose="00000500000000000000" pitchFamily="2" charset="0"/>
              </a:rPr>
              <a:t>();  </a:t>
            </a:r>
          </a:p>
          <a:p>
            <a:pPr algn="l"/>
            <a:r>
              <a:rPr lang="en-US" b="0" i="0" dirty="0">
                <a:effectLst/>
                <a:latin typeface="montserrat" panose="00000500000000000000" pitchFamily="2" charset="0"/>
              </a:rPr>
              <a:t>  }  </a:t>
            </a:r>
          </a:p>
          <a:p>
            <a:pPr algn="l"/>
            <a:r>
              <a:rPr lang="en-US" b="0" i="0" dirty="0">
                <a:effectLst/>
                <a:latin typeface="montserrat" panose="00000500000000000000" pitchFamily="2" charset="0"/>
              </a:rPr>
              <a:t>}  </a:t>
            </a:r>
          </a:p>
        </p:txBody>
      </p:sp>
      <p:sp>
        <p:nvSpPr>
          <p:cNvPr id="7" name="Rectangle 1">
            <a:extLst>
              <a:ext uri="{FF2B5EF4-FFF2-40B4-BE49-F238E27FC236}">
                <a16:creationId xmlns:a16="http://schemas.microsoft.com/office/drawing/2014/main" id="{5A400751-4FA4-7E8B-2E90-27B47F82D2FB}"/>
              </a:ext>
            </a:extLst>
          </p:cNvPr>
          <p:cNvSpPr>
            <a:spLocks noChangeArrowheads="1"/>
          </p:cNvSpPr>
          <p:nvPr/>
        </p:nvSpPr>
        <p:spPr bwMode="auto">
          <a:xfrm>
            <a:off x="5798916" y="5295258"/>
            <a:ext cx="3032567" cy="323165"/>
          </a:xfrm>
          <a:prstGeom prst="rect">
            <a:avLst/>
          </a:prstGeom>
          <a:solidFill>
            <a:srgbClr val="E7F6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B2A29"/>
                </a:solidFill>
                <a:effectLst/>
                <a:latin typeface="var(--bs-font-monospace)"/>
              </a:rPr>
              <a:t>Output:Compile Time Error</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C6D2FE65-CE03-C941-C0E9-6A5CC144F279}"/>
              </a:ext>
            </a:extLst>
          </p:cNvPr>
          <p:cNvSpPr txBox="1"/>
          <p:nvPr/>
        </p:nvSpPr>
        <p:spPr>
          <a:xfrm>
            <a:off x="1209555" y="5618423"/>
            <a:ext cx="6105644" cy="369332"/>
          </a:xfrm>
          <a:prstGeom prst="rect">
            <a:avLst/>
          </a:prstGeom>
          <a:noFill/>
        </p:spPr>
        <p:txBody>
          <a:bodyPr wrap="square">
            <a:spAutoFit/>
          </a:bodyPr>
          <a:lstStyle/>
          <a:p>
            <a:pPr algn="l"/>
            <a:r>
              <a:rPr lang="en-US" b="0" i="0" dirty="0">
                <a:solidFill>
                  <a:srgbClr val="1D1D27"/>
                </a:solidFill>
                <a:effectLst/>
                <a:latin typeface="montserrat" panose="00000500000000000000" pitchFamily="2" charset="0"/>
              </a:rPr>
              <a:t>Q) Is final method inherited?</a:t>
            </a:r>
          </a:p>
        </p:txBody>
      </p:sp>
    </p:spTree>
    <p:extLst>
      <p:ext uri="{BB962C8B-B14F-4D97-AF65-F5344CB8AC3E}">
        <p14:creationId xmlns:p14="http://schemas.microsoft.com/office/powerpoint/2010/main" val="19710586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p:txBody>
          <a:bodyPr/>
          <a:lstStyle/>
          <a:p>
            <a:r>
              <a:rPr lang="en-US" b="0" i="0" dirty="0">
                <a:solidFill>
                  <a:srgbClr val="1D1D27"/>
                </a:solidFill>
                <a:effectLst/>
                <a:latin typeface="montserrat" panose="00000500000000000000" pitchFamily="2" charset="0"/>
              </a:rPr>
              <a:t>Q) Is final method inherited?</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118754" y="1745673"/>
            <a:ext cx="3318928" cy="4512623"/>
          </a:xfrm>
        </p:spPr>
        <p:txBody>
          <a:bodyPr>
            <a:normAutofit/>
          </a:bodyPr>
          <a:lstStyle/>
          <a:p>
            <a:pPr algn="l"/>
            <a:r>
              <a:rPr lang="en-US" b="0" i="0">
                <a:solidFill>
                  <a:srgbClr val="1D1D27"/>
                </a:solidFill>
                <a:effectLst/>
                <a:latin typeface="montserrat" panose="00000500000000000000" pitchFamily="2" charset="0"/>
              </a:rPr>
              <a:t>Que) Can we initialize blank final variable?</a:t>
            </a:r>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a:extLst>
              <a:ext uri="{FF2B5EF4-FFF2-40B4-BE49-F238E27FC236}">
                <a16:creationId xmlns:a16="http://schemas.microsoft.com/office/drawing/2014/main" id="{F720066C-9840-ED4D-949D-BD5689BCA84F}"/>
              </a:ext>
            </a:extLst>
          </p:cNvPr>
          <p:cNvSpPr txBox="1"/>
          <p:nvPr/>
        </p:nvSpPr>
        <p:spPr>
          <a:xfrm>
            <a:off x="4476509" y="2482404"/>
            <a:ext cx="6105644" cy="2308324"/>
          </a:xfrm>
          <a:prstGeom prst="rect">
            <a:avLst/>
          </a:prstGeom>
          <a:noFill/>
        </p:spPr>
        <p:txBody>
          <a:bodyPr wrap="square">
            <a:spAutoFit/>
          </a:bodyPr>
          <a:lstStyle/>
          <a:p>
            <a:pPr algn="l"/>
            <a:r>
              <a:rPr lang="en-US" b="0" i="0" dirty="0">
                <a:effectLst/>
                <a:latin typeface="montserrat" panose="00000500000000000000" pitchFamily="2" charset="0"/>
              </a:rPr>
              <a:t>class Bike{  </a:t>
            </a:r>
          </a:p>
          <a:p>
            <a:pPr algn="l"/>
            <a:r>
              <a:rPr lang="en-US" b="0" i="0" dirty="0">
                <a:effectLst/>
                <a:latin typeface="montserrat" panose="00000500000000000000" pitchFamily="2" charset="0"/>
              </a:rPr>
              <a:t>  </a:t>
            </a:r>
            <a:r>
              <a:rPr lang="en-US" b="1" i="0" dirty="0">
                <a:effectLst/>
                <a:latin typeface="montserrat" panose="00000500000000000000" pitchFamily="2" charset="0"/>
              </a:rPr>
              <a:t>final</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run(){</a:t>
            </a:r>
            <a:r>
              <a:rPr lang="en-US" b="0" i="0" dirty="0" err="1">
                <a:effectLst/>
                <a:latin typeface="montserrat" panose="00000500000000000000" pitchFamily="2" charset="0"/>
              </a:rPr>
              <a:t>System.out.println</a:t>
            </a:r>
            <a:r>
              <a:rPr lang="en-US" b="0" i="0" dirty="0">
                <a:effectLst/>
                <a:latin typeface="montserrat" panose="00000500000000000000" pitchFamily="2" charset="0"/>
              </a:rPr>
              <a:t>("running...");}  </a:t>
            </a:r>
          </a:p>
          <a:p>
            <a:pPr algn="l"/>
            <a:r>
              <a:rPr lang="en-US" b="0" i="0" dirty="0">
                <a:effectLst/>
                <a:latin typeface="montserrat" panose="00000500000000000000" pitchFamily="2" charset="0"/>
              </a:rPr>
              <a:t>}  </a:t>
            </a:r>
          </a:p>
          <a:p>
            <a:pPr algn="l"/>
            <a:r>
              <a:rPr lang="en-US" b="1" i="0" dirty="0">
                <a:effectLst/>
                <a:latin typeface="montserrat" panose="00000500000000000000" pitchFamily="2" charset="0"/>
              </a:rPr>
              <a:t>class</a:t>
            </a:r>
            <a:r>
              <a:rPr lang="en-US" b="0" i="0" dirty="0">
                <a:effectLst/>
                <a:latin typeface="montserrat" panose="00000500000000000000" pitchFamily="2" charset="0"/>
              </a:rPr>
              <a:t> Honda2 </a:t>
            </a:r>
            <a:r>
              <a:rPr lang="en-US" b="1" i="0" dirty="0">
                <a:effectLst/>
                <a:latin typeface="montserrat" panose="00000500000000000000" pitchFamily="2" charset="0"/>
              </a:rPr>
              <a:t>extends</a:t>
            </a:r>
            <a:r>
              <a:rPr lang="en-US" b="0" i="0" dirty="0">
                <a:effectLst/>
                <a:latin typeface="montserrat" panose="00000500000000000000" pitchFamily="2" charset="0"/>
              </a:rPr>
              <a:t> Bike{  </a:t>
            </a:r>
          </a:p>
          <a:p>
            <a:pPr algn="l"/>
            <a:r>
              <a:rPr lang="en-US" b="0" i="0" dirty="0">
                <a:effectLst/>
                <a:latin typeface="montserrat" panose="00000500000000000000" pitchFamily="2" charset="0"/>
              </a:rPr>
              <a:t>   </a:t>
            </a:r>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main(String </a:t>
            </a:r>
            <a:r>
              <a:rPr lang="en-US" b="0" i="0" dirty="0" err="1">
                <a:effectLst/>
                <a:latin typeface="montserrat" panose="00000500000000000000" pitchFamily="2" charset="0"/>
              </a:rPr>
              <a:t>args</a:t>
            </a:r>
            <a:r>
              <a:rPr lang="en-US" b="0" i="0" dirty="0">
                <a:effectLst/>
                <a:latin typeface="montserrat" panose="00000500000000000000" pitchFamily="2" charset="0"/>
              </a:rPr>
              <a:t>[]){  </a:t>
            </a:r>
          </a:p>
          <a:p>
            <a:pPr algn="l"/>
            <a:r>
              <a:rPr lang="en-US" b="0" i="0" dirty="0">
                <a:effectLst/>
                <a:latin typeface="montserrat" panose="00000500000000000000" pitchFamily="2" charset="0"/>
              </a:rPr>
              <a:t>    </a:t>
            </a:r>
            <a:r>
              <a:rPr lang="en-US" b="1" i="0" dirty="0">
                <a:effectLst/>
                <a:latin typeface="montserrat" panose="00000500000000000000" pitchFamily="2" charset="0"/>
              </a:rPr>
              <a:t>new</a:t>
            </a:r>
            <a:r>
              <a:rPr lang="en-US" b="0" i="0" dirty="0">
                <a:effectLst/>
                <a:latin typeface="montserrat" panose="00000500000000000000" pitchFamily="2" charset="0"/>
              </a:rPr>
              <a:t> Honda2().run();  </a:t>
            </a:r>
          </a:p>
          <a:p>
            <a:pPr algn="l"/>
            <a:r>
              <a:rPr lang="en-US" b="0" i="0" dirty="0">
                <a:effectLst/>
                <a:latin typeface="montserrat" panose="00000500000000000000" pitchFamily="2" charset="0"/>
              </a:rPr>
              <a:t>   }  </a:t>
            </a:r>
          </a:p>
          <a:p>
            <a:pPr algn="l"/>
            <a:r>
              <a:rPr lang="en-US" b="0" i="0" dirty="0">
                <a:effectLst/>
                <a:latin typeface="montserrat" panose="00000500000000000000" pitchFamily="2" charset="0"/>
              </a:rPr>
              <a:t>}  </a:t>
            </a:r>
          </a:p>
        </p:txBody>
      </p:sp>
      <p:sp>
        <p:nvSpPr>
          <p:cNvPr id="7" name="Rectangle 1">
            <a:extLst>
              <a:ext uri="{FF2B5EF4-FFF2-40B4-BE49-F238E27FC236}">
                <a16:creationId xmlns:a16="http://schemas.microsoft.com/office/drawing/2014/main" id="{B8164CE8-1DB2-0CA8-F445-8D5E715D4F97}"/>
              </a:ext>
            </a:extLst>
          </p:cNvPr>
          <p:cNvSpPr>
            <a:spLocks noChangeArrowheads="1"/>
          </p:cNvSpPr>
          <p:nvPr/>
        </p:nvSpPr>
        <p:spPr bwMode="auto">
          <a:xfrm>
            <a:off x="7132891" y="5391901"/>
            <a:ext cx="2083443" cy="323165"/>
          </a:xfrm>
          <a:prstGeom prst="rect">
            <a:avLst/>
          </a:prstGeom>
          <a:solidFill>
            <a:srgbClr val="E7F6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err="1">
                <a:ln>
                  <a:noFill/>
                </a:ln>
                <a:solidFill>
                  <a:srgbClr val="2B2A29"/>
                </a:solidFill>
                <a:effectLst/>
                <a:latin typeface="var(--bs-font-monospace)"/>
              </a:rPr>
              <a:t>Output:running</a:t>
            </a:r>
            <a:r>
              <a:rPr kumimoji="0" lang="en-US" altLang="en-US" b="0" i="1" u="none" strike="noStrike" cap="none" normalizeH="0" baseline="0" dirty="0">
                <a:ln>
                  <a:noFill/>
                </a:ln>
                <a:solidFill>
                  <a:srgbClr val="2B2A29"/>
                </a:solidFill>
                <a:effectLst/>
                <a:latin typeface="var(--bs-font-monospace)"/>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D5A3D2A2-B90C-D88E-FBD1-D535BC80C71B}"/>
              </a:ext>
            </a:extLst>
          </p:cNvPr>
          <p:cNvSpPr txBox="1"/>
          <p:nvPr/>
        </p:nvSpPr>
        <p:spPr>
          <a:xfrm>
            <a:off x="147571" y="5207235"/>
            <a:ext cx="6105644" cy="369332"/>
          </a:xfrm>
          <a:prstGeom prst="rect">
            <a:avLst/>
          </a:prstGeom>
          <a:noFill/>
        </p:spPr>
        <p:txBody>
          <a:bodyPr wrap="square">
            <a:spAutoFit/>
          </a:bodyPr>
          <a:lstStyle/>
          <a:p>
            <a:pPr algn="l"/>
            <a:r>
              <a:rPr lang="en-US" b="0" i="0" dirty="0">
                <a:solidFill>
                  <a:srgbClr val="1D1D27"/>
                </a:solidFill>
                <a:effectLst/>
                <a:latin typeface="montserrat" panose="00000500000000000000" pitchFamily="2" charset="0"/>
              </a:rPr>
              <a:t>Que) Can we initialize blank final variable?</a:t>
            </a:r>
          </a:p>
        </p:txBody>
      </p:sp>
    </p:spTree>
    <p:extLst>
      <p:ext uri="{BB962C8B-B14F-4D97-AF65-F5344CB8AC3E}">
        <p14:creationId xmlns:p14="http://schemas.microsoft.com/office/powerpoint/2010/main" val="14126504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p:txBody>
          <a:bodyPr>
            <a:normAutofit fontScale="90000"/>
          </a:bodyPr>
          <a:lstStyle/>
          <a:p>
            <a:r>
              <a:rPr lang="en-US" b="0" i="0" dirty="0">
                <a:solidFill>
                  <a:srgbClr val="1D1D27"/>
                </a:solidFill>
                <a:effectLst/>
                <a:latin typeface="montserrat" panose="00000500000000000000" pitchFamily="2" charset="0"/>
              </a:rPr>
              <a:t>Que) Can we initialize blank final variable?</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118753" y="1745673"/>
            <a:ext cx="12073247" cy="4512623"/>
          </a:xfrm>
        </p:spPr>
        <p:txBody>
          <a:bodyPr>
            <a:normAutofit/>
          </a:bodyPr>
          <a:lstStyle/>
          <a:p>
            <a:r>
              <a:rPr lang="en-US" b="0" i="0" dirty="0">
                <a:solidFill>
                  <a:srgbClr val="2B2A29"/>
                </a:solidFill>
                <a:effectLst/>
                <a:latin typeface="montserrat" panose="00000500000000000000" pitchFamily="2" charset="0"/>
              </a:rPr>
              <a:t>Yes, but only in constructor. For example:</a:t>
            </a:r>
          </a:p>
          <a:p>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1">
            <a:extLst>
              <a:ext uri="{FF2B5EF4-FFF2-40B4-BE49-F238E27FC236}">
                <a16:creationId xmlns:a16="http://schemas.microsoft.com/office/drawing/2014/main" id="{959709CB-7AB3-54E7-A6E8-00FBC47CE34C}"/>
              </a:ext>
            </a:extLst>
          </p:cNvPr>
          <p:cNvSpPr>
            <a:spLocks noChangeArrowheads="1"/>
          </p:cNvSpPr>
          <p:nvPr/>
        </p:nvSpPr>
        <p:spPr bwMode="auto">
          <a:xfrm>
            <a:off x="5145557" y="1745673"/>
            <a:ext cx="6007261"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effectLst/>
                <a:latin typeface="Montserrat" panose="00000500000000000000" pitchFamily="2" charset="0"/>
              </a:rPr>
              <a:t>class Bike10{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effectLst/>
                <a:latin typeface="Montserrat" panose="00000500000000000000" pitchFamily="2" charset="0"/>
              </a:rPr>
              <a:t>  </a:t>
            </a:r>
            <a:r>
              <a:rPr kumimoji="0" lang="en-US" altLang="en-US" sz="2000" b="1" i="0" u="none" strike="noStrike" cap="none" normalizeH="0" baseline="0" dirty="0">
                <a:ln>
                  <a:noFill/>
                </a:ln>
                <a:effectLst/>
                <a:latin typeface="Montserrat" panose="00000500000000000000" pitchFamily="2" charset="0"/>
              </a:rPr>
              <a:t>final</a:t>
            </a:r>
            <a:r>
              <a:rPr kumimoji="0" lang="en-US" altLang="en-US" sz="2000" b="0" i="0" u="none" strike="noStrike" cap="none" normalizeH="0" baseline="0" dirty="0">
                <a:ln>
                  <a:noFill/>
                </a:ln>
                <a:effectLst/>
                <a:latin typeface="Montserrat" panose="00000500000000000000" pitchFamily="2" charset="0"/>
              </a:rPr>
              <a:t> </a:t>
            </a:r>
            <a:r>
              <a:rPr kumimoji="0" lang="en-US" altLang="en-US" sz="2000" b="1" i="0" u="none" strike="noStrike" cap="none" normalizeH="0" baseline="0" dirty="0">
                <a:ln>
                  <a:noFill/>
                </a:ln>
                <a:effectLst/>
                <a:latin typeface="Montserrat" panose="00000500000000000000" pitchFamily="2" charset="0"/>
              </a:rPr>
              <a:t>int</a:t>
            </a:r>
            <a:r>
              <a:rPr kumimoji="0" lang="en-US" altLang="en-US" sz="2000" b="0" i="0" u="none" strike="noStrike" cap="none" normalizeH="0" baseline="0" dirty="0">
                <a:ln>
                  <a:noFill/>
                </a:ln>
                <a:effectLst/>
                <a:latin typeface="Montserrat" panose="00000500000000000000" pitchFamily="2" charset="0"/>
              </a:rPr>
              <a:t> </a:t>
            </a:r>
            <a:r>
              <a:rPr kumimoji="0" lang="en-US" altLang="en-US" sz="2000" b="0" i="0" u="none" strike="noStrike" cap="none" normalizeH="0" baseline="0" dirty="0" err="1">
                <a:ln>
                  <a:noFill/>
                </a:ln>
                <a:effectLst/>
                <a:latin typeface="Montserrat" panose="00000500000000000000" pitchFamily="2" charset="0"/>
              </a:rPr>
              <a:t>speedlimit</a:t>
            </a:r>
            <a:r>
              <a:rPr kumimoji="0" lang="en-US" altLang="en-US" sz="2000" b="0" i="0" u="none" strike="noStrike" cap="none" normalizeH="0" baseline="0" dirty="0">
                <a:ln>
                  <a:noFill/>
                </a:ln>
                <a:effectLst/>
                <a:latin typeface="Montserrat" panose="00000500000000000000" pitchFamily="2" charset="0"/>
              </a:rPr>
              <a:t>;//blank final variable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effectLst/>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effectLst/>
                <a:latin typeface="Montserrat" panose="00000500000000000000" pitchFamily="2" charset="0"/>
              </a:rPr>
              <a:t>  Bike10(){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effectLst/>
                <a:latin typeface="Montserrat" panose="00000500000000000000" pitchFamily="2" charset="0"/>
              </a:rPr>
              <a:t>  </a:t>
            </a:r>
            <a:r>
              <a:rPr kumimoji="0" lang="en-US" altLang="en-US" sz="2000" b="0" i="0" u="none" strike="noStrike" cap="none" normalizeH="0" baseline="0" dirty="0" err="1">
                <a:ln>
                  <a:noFill/>
                </a:ln>
                <a:effectLst/>
                <a:latin typeface="Montserrat" panose="00000500000000000000" pitchFamily="2" charset="0"/>
              </a:rPr>
              <a:t>speedlimit</a:t>
            </a:r>
            <a:r>
              <a:rPr kumimoji="0" lang="en-US" altLang="en-US" sz="2000" b="0" i="0" u="none" strike="noStrike" cap="none" normalizeH="0" baseline="0" dirty="0">
                <a:ln>
                  <a:noFill/>
                </a:ln>
                <a:effectLst/>
                <a:latin typeface="Montserrat" panose="00000500000000000000" pitchFamily="2" charset="0"/>
              </a:rPr>
              <a:t>=70;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effectLst/>
                <a:latin typeface="Montserrat" panose="00000500000000000000" pitchFamily="2"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effectLst/>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effectLst/>
                <a:latin typeface="Montserrat" panose="00000500000000000000" pitchFamily="2" charset="0"/>
              </a:rPr>
              <a:t>  </a:t>
            </a:r>
            <a:r>
              <a:rPr kumimoji="0" lang="en-US" altLang="en-US" sz="2000" b="1" i="0" u="none" strike="noStrike" cap="none" normalizeH="0" baseline="0" dirty="0">
                <a:ln>
                  <a:noFill/>
                </a:ln>
                <a:effectLst/>
                <a:latin typeface="Montserrat" panose="00000500000000000000" pitchFamily="2" charset="0"/>
              </a:rPr>
              <a:t>public</a:t>
            </a:r>
            <a:r>
              <a:rPr kumimoji="0" lang="en-US" altLang="en-US" sz="2000" b="0" i="0" u="none" strike="noStrike" cap="none" normalizeH="0" baseline="0" dirty="0">
                <a:ln>
                  <a:noFill/>
                </a:ln>
                <a:effectLst/>
                <a:latin typeface="Montserrat" panose="00000500000000000000" pitchFamily="2" charset="0"/>
              </a:rPr>
              <a:t> </a:t>
            </a:r>
            <a:r>
              <a:rPr kumimoji="0" lang="en-US" altLang="en-US" sz="2000" b="1" i="0" u="none" strike="noStrike" cap="none" normalizeH="0" baseline="0" dirty="0">
                <a:ln>
                  <a:noFill/>
                </a:ln>
                <a:effectLst/>
                <a:latin typeface="Montserrat" panose="00000500000000000000" pitchFamily="2" charset="0"/>
              </a:rPr>
              <a:t>static</a:t>
            </a:r>
            <a:r>
              <a:rPr kumimoji="0" lang="en-US" altLang="en-US" sz="2000" b="0" i="0" u="none" strike="noStrike" cap="none" normalizeH="0" baseline="0" dirty="0">
                <a:ln>
                  <a:noFill/>
                </a:ln>
                <a:effectLst/>
                <a:latin typeface="Montserrat" panose="00000500000000000000" pitchFamily="2" charset="0"/>
              </a:rPr>
              <a:t> </a:t>
            </a:r>
            <a:r>
              <a:rPr kumimoji="0" lang="en-US" altLang="en-US" sz="2000" b="1" i="0" u="none" strike="noStrike" cap="none" normalizeH="0" baseline="0" dirty="0">
                <a:ln>
                  <a:noFill/>
                </a:ln>
                <a:effectLst/>
                <a:latin typeface="Montserrat" panose="00000500000000000000" pitchFamily="2" charset="0"/>
              </a:rPr>
              <a:t>void</a:t>
            </a:r>
            <a:r>
              <a:rPr kumimoji="0" lang="en-US" altLang="en-US" sz="2000" b="0" i="0" u="none" strike="noStrike" cap="none" normalizeH="0" baseline="0" dirty="0">
                <a:ln>
                  <a:noFill/>
                </a:ln>
                <a:effectLst/>
                <a:latin typeface="Montserrat" panose="00000500000000000000" pitchFamily="2" charset="0"/>
              </a:rPr>
              <a:t> main(String </a:t>
            </a:r>
            <a:r>
              <a:rPr kumimoji="0" lang="en-US" altLang="en-US" sz="2000" b="0" i="0" u="none" strike="noStrike" cap="none" normalizeH="0" baseline="0" dirty="0" err="1">
                <a:ln>
                  <a:noFill/>
                </a:ln>
                <a:effectLst/>
                <a:latin typeface="Montserrat" panose="00000500000000000000" pitchFamily="2" charset="0"/>
              </a:rPr>
              <a:t>args</a:t>
            </a:r>
            <a:r>
              <a:rPr kumimoji="0" lang="en-US" altLang="en-US" sz="2000" b="0" i="0" u="none" strike="noStrike" cap="none" normalizeH="0" baseline="0" dirty="0">
                <a:ln>
                  <a:noFill/>
                </a:ln>
                <a:effectLst/>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effectLst/>
                <a:latin typeface="Montserrat" panose="00000500000000000000" pitchFamily="2" charset="0"/>
              </a:rPr>
              <a:t>    </a:t>
            </a:r>
            <a:r>
              <a:rPr kumimoji="0" lang="en-US" altLang="en-US" sz="2000" b="1" i="0" u="none" strike="noStrike" cap="none" normalizeH="0" baseline="0" dirty="0">
                <a:ln>
                  <a:noFill/>
                </a:ln>
                <a:effectLst/>
                <a:latin typeface="Montserrat" panose="00000500000000000000" pitchFamily="2" charset="0"/>
              </a:rPr>
              <a:t>new</a:t>
            </a:r>
            <a:r>
              <a:rPr kumimoji="0" lang="en-US" altLang="en-US" sz="2000" b="0" i="0" u="none" strike="noStrike" cap="none" normalizeH="0" baseline="0" dirty="0">
                <a:ln>
                  <a:noFill/>
                </a:ln>
                <a:effectLst/>
                <a:latin typeface="Montserrat" panose="00000500000000000000" pitchFamily="2" charset="0"/>
              </a:rPr>
              <a:t> Bike10();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effectLst/>
                <a:latin typeface="Montserrat" panose="00000500000000000000" pitchFamily="2"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effectLst/>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effectLst/>
                <a:latin typeface="Montserrat" panose="00000500000000000000" pitchFamily="2" charset="0"/>
              </a:rPr>
              <a:t>  </a:t>
            </a:r>
            <a:r>
              <a:rPr kumimoji="0" lang="en-US" altLang="en-US" sz="2000" b="0" i="0" u="none" strike="noStrike" cap="none" normalizeH="0" baseline="0" dirty="0" err="1">
                <a:ln>
                  <a:noFill/>
                </a:ln>
                <a:effectLst/>
                <a:latin typeface="Montserrat" panose="00000500000000000000" pitchFamily="2" charset="0"/>
              </a:rPr>
              <a:t>System.out.println</a:t>
            </a:r>
            <a:r>
              <a:rPr kumimoji="0" lang="en-US" altLang="en-US" sz="2000" b="0" i="0" u="none" strike="noStrike" cap="none" normalizeH="0" baseline="0" dirty="0">
                <a:ln>
                  <a:noFill/>
                </a:ln>
                <a:effectLst/>
                <a:latin typeface="Montserrat" panose="00000500000000000000" pitchFamily="2" charset="0"/>
              </a:rPr>
              <a:t>(</a:t>
            </a:r>
            <a:r>
              <a:rPr kumimoji="0" lang="en-US" altLang="en-US" sz="2000" b="0" i="0" u="none" strike="noStrike" cap="none" normalizeH="0" baseline="0" dirty="0" err="1">
                <a:ln>
                  <a:noFill/>
                </a:ln>
                <a:effectLst/>
                <a:latin typeface="Montserrat" panose="00000500000000000000" pitchFamily="2" charset="0"/>
              </a:rPr>
              <a:t>speedlimit</a:t>
            </a:r>
            <a:r>
              <a:rPr kumimoji="0" lang="en-US" altLang="en-US" sz="2000" b="0" i="0" u="none" strike="noStrike" cap="none" normalizeH="0" baseline="0" dirty="0">
                <a:ln>
                  <a:noFill/>
                </a:ln>
                <a:effectLst/>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560985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p:txBody>
          <a:bodyPr/>
          <a:lstStyle/>
          <a:p>
            <a:r>
              <a:rPr lang="en-US" b="0" i="0" dirty="0">
                <a:solidFill>
                  <a:srgbClr val="1D1D27"/>
                </a:solidFill>
                <a:effectLst/>
                <a:latin typeface="montserrat" panose="00000500000000000000" pitchFamily="2" charset="0"/>
              </a:rPr>
              <a:t>static blank final variable</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118753" y="1745673"/>
            <a:ext cx="12073247" cy="4512623"/>
          </a:xfrm>
        </p:spPr>
        <p:txBody>
          <a:bodyPr>
            <a:normAutofit fontScale="92500" lnSpcReduction="10000"/>
          </a:bodyPr>
          <a:lstStyle/>
          <a:p>
            <a:r>
              <a:rPr lang="en-US" b="0" i="0" dirty="0">
                <a:solidFill>
                  <a:srgbClr val="2B2A29"/>
                </a:solidFill>
                <a:effectLst/>
                <a:latin typeface="montserrat" panose="00000500000000000000" pitchFamily="2" charset="0"/>
              </a:rPr>
              <a:t>A static final variable that is not initialized at the time of declaration is known as static blank final variable. It can be initialized only in static block.</a:t>
            </a:r>
          </a:p>
          <a:p>
            <a:endParaRPr lang="en-US" dirty="0">
              <a:solidFill>
                <a:srgbClr val="2B2A29"/>
              </a:solidFill>
              <a:latin typeface="montserrat" panose="00000500000000000000" pitchFamily="2" charset="0"/>
            </a:endParaRPr>
          </a:p>
          <a:p>
            <a:pPr marL="0" indent="0" algn="l">
              <a:buNone/>
            </a:pPr>
            <a:r>
              <a:rPr lang="en-US" b="0" i="0" dirty="0">
                <a:effectLst/>
                <a:latin typeface="montserrat" panose="00000500000000000000" pitchFamily="2" charset="0"/>
              </a:rPr>
              <a:t>class A{  </a:t>
            </a:r>
          </a:p>
          <a:p>
            <a:pPr marL="0" indent="0" algn="l">
              <a:buNone/>
            </a:pPr>
            <a:r>
              <a:rPr lang="en-US" b="0" i="0" dirty="0">
                <a:effectLst/>
                <a:latin typeface="montserrat" panose="00000500000000000000" pitchFamily="2" charset="0"/>
              </a:rPr>
              <a:t>  </a:t>
            </a:r>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final</a:t>
            </a:r>
            <a:r>
              <a:rPr lang="en-US" b="0" i="0" dirty="0">
                <a:effectLst/>
                <a:latin typeface="montserrat" panose="00000500000000000000" pitchFamily="2" charset="0"/>
              </a:rPr>
              <a:t> </a:t>
            </a:r>
            <a:r>
              <a:rPr lang="en-US" b="1" i="0" dirty="0">
                <a:effectLst/>
                <a:latin typeface="montserrat" panose="00000500000000000000" pitchFamily="2" charset="0"/>
              </a:rPr>
              <a:t>int</a:t>
            </a:r>
            <a:r>
              <a:rPr lang="en-US" b="0" i="0" dirty="0">
                <a:effectLst/>
                <a:latin typeface="montserrat" panose="00000500000000000000" pitchFamily="2" charset="0"/>
              </a:rPr>
              <a:t> data;//static blank final variable  </a:t>
            </a:r>
          </a:p>
          <a:p>
            <a:pPr marL="0" indent="0" algn="l">
              <a:buNone/>
            </a:pPr>
            <a:r>
              <a:rPr lang="en-US" b="0" i="0" dirty="0">
                <a:effectLst/>
                <a:latin typeface="montserrat" panose="00000500000000000000" pitchFamily="2" charset="0"/>
              </a:rPr>
              <a:t>  </a:t>
            </a:r>
            <a:r>
              <a:rPr lang="en-US" b="1" i="0" dirty="0">
                <a:effectLst/>
                <a:latin typeface="montserrat" panose="00000500000000000000" pitchFamily="2" charset="0"/>
              </a:rPr>
              <a:t>static</a:t>
            </a:r>
            <a:r>
              <a:rPr lang="en-US" b="0" i="0" dirty="0">
                <a:effectLst/>
                <a:latin typeface="montserrat" panose="00000500000000000000" pitchFamily="2" charset="0"/>
              </a:rPr>
              <a:t>{ data=50;}  </a:t>
            </a:r>
          </a:p>
          <a:p>
            <a:pPr marL="0" indent="0" algn="l">
              <a:buNone/>
            </a:pPr>
            <a:r>
              <a:rPr lang="en-US" b="0" i="0" dirty="0">
                <a:effectLst/>
                <a:latin typeface="montserrat" panose="00000500000000000000" pitchFamily="2" charset="0"/>
              </a:rPr>
              <a:t>  </a:t>
            </a:r>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main(String </a:t>
            </a:r>
            <a:r>
              <a:rPr lang="en-US" b="0" i="0" dirty="0" err="1">
                <a:effectLst/>
                <a:latin typeface="montserrat" panose="00000500000000000000" pitchFamily="2" charset="0"/>
              </a:rPr>
              <a:t>args</a:t>
            </a:r>
            <a:r>
              <a:rPr lang="en-US" b="0" i="0" dirty="0">
                <a:effectLst/>
                <a:latin typeface="montserrat" panose="00000500000000000000" pitchFamily="2" charset="0"/>
              </a:rPr>
              <a:t>[]){  </a:t>
            </a:r>
          </a:p>
          <a:p>
            <a:pPr marL="0" indent="0" algn="l">
              <a:buNone/>
            </a:pPr>
            <a:r>
              <a:rPr lang="en-US" b="0" i="0" dirty="0">
                <a:effectLst/>
                <a:latin typeface="montserrat" panose="00000500000000000000" pitchFamily="2" charset="0"/>
              </a:rPr>
              <a:t>    </a:t>
            </a:r>
            <a:r>
              <a:rPr lang="en-US" b="0" i="0" dirty="0" err="1">
                <a:effectLst/>
                <a:latin typeface="montserrat" panose="00000500000000000000" pitchFamily="2" charset="0"/>
              </a:rPr>
              <a:t>System.out.println</a:t>
            </a:r>
            <a:r>
              <a:rPr lang="en-US" b="0" i="0" dirty="0">
                <a:effectLst/>
                <a:latin typeface="montserrat" panose="00000500000000000000" pitchFamily="2" charset="0"/>
              </a:rPr>
              <a:t>(</a:t>
            </a:r>
            <a:r>
              <a:rPr lang="en-US" b="0" i="0" dirty="0" err="1">
                <a:effectLst/>
                <a:latin typeface="montserrat" panose="00000500000000000000" pitchFamily="2" charset="0"/>
              </a:rPr>
              <a:t>A.data</a:t>
            </a:r>
            <a:r>
              <a:rPr lang="en-US" b="0" i="0" dirty="0">
                <a:effectLst/>
                <a:latin typeface="montserrat" panose="00000500000000000000" pitchFamily="2" charset="0"/>
              </a:rPr>
              <a:t>);  </a:t>
            </a:r>
          </a:p>
          <a:p>
            <a:pPr marL="0" indent="0" algn="l">
              <a:buNone/>
            </a:pPr>
            <a:r>
              <a:rPr lang="en-US" b="0" i="0" dirty="0">
                <a:effectLst/>
                <a:latin typeface="montserrat" panose="00000500000000000000" pitchFamily="2" charset="0"/>
              </a:rPr>
              <a:t> }  </a:t>
            </a:r>
          </a:p>
          <a:p>
            <a:pPr marL="0" indent="0" algn="l">
              <a:buNone/>
            </a:pPr>
            <a:r>
              <a:rPr lang="en-US" b="0" i="0" dirty="0">
                <a:effectLst/>
                <a:latin typeface="montserrat" panose="00000500000000000000" pitchFamily="2" charset="0"/>
              </a:rPr>
              <a:t>}  </a:t>
            </a:r>
          </a:p>
          <a:p>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349765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p:txBody>
          <a:bodyPr/>
          <a:lstStyle/>
          <a:p>
            <a:r>
              <a:rPr lang="en-US" dirty="0"/>
              <a:t>Abstract classes</a:t>
            </a:r>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118753" y="1853754"/>
            <a:ext cx="12073247" cy="4512623"/>
          </a:xfrm>
        </p:spPr>
        <p:txBody>
          <a:bodyPr>
            <a:normAutofit/>
          </a:bodyPr>
          <a:lstStyle/>
          <a:p>
            <a:r>
              <a:rPr lang="en-US" b="0" i="0" dirty="0">
                <a:solidFill>
                  <a:srgbClr val="2B2A29"/>
                </a:solidFill>
                <a:effectLst/>
                <a:latin typeface="montserrat" panose="00000500000000000000" pitchFamily="2" charset="0"/>
              </a:rPr>
              <a:t>A class which is declared with the abstract keyword is known as an abstract class in </a:t>
            </a:r>
            <a:r>
              <a:rPr lang="en-US" b="0" i="0" u="none" strike="noStrike" dirty="0">
                <a:solidFill>
                  <a:srgbClr val="008000"/>
                </a:solidFill>
                <a:effectLst/>
                <a:latin typeface="montserrat" panose="00000500000000000000" pitchFamily="2" charset="0"/>
                <a:hlinkClick r:id="rId3"/>
              </a:rPr>
              <a:t>Java</a:t>
            </a:r>
            <a:r>
              <a:rPr lang="en-US" b="0" i="0" dirty="0">
                <a:solidFill>
                  <a:srgbClr val="2B2A29"/>
                </a:solidFill>
                <a:effectLst/>
                <a:latin typeface="montserrat" panose="00000500000000000000" pitchFamily="2" charset="0"/>
              </a:rPr>
              <a:t>. It can have abstract and non-abstract methods (method with the body).</a:t>
            </a:r>
          </a:p>
          <a:p>
            <a:pPr marL="0" indent="0" algn="l">
              <a:buNone/>
            </a:pPr>
            <a:r>
              <a:rPr lang="en-US" sz="2800" b="1" i="0" dirty="0">
                <a:solidFill>
                  <a:srgbClr val="1D1D27"/>
                </a:solidFill>
                <a:effectLst/>
                <a:latin typeface="montserrat" panose="00000500000000000000" pitchFamily="2" charset="0"/>
              </a:rPr>
              <a:t>Abstraction in Java</a:t>
            </a:r>
          </a:p>
          <a:p>
            <a:pPr algn="just"/>
            <a:r>
              <a:rPr lang="en-US" b="1" i="0" dirty="0">
                <a:solidFill>
                  <a:srgbClr val="2B2A29"/>
                </a:solidFill>
                <a:effectLst/>
                <a:latin typeface="montserrat" panose="00000500000000000000" pitchFamily="2" charset="0"/>
              </a:rPr>
              <a:t>Abstraction</a:t>
            </a:r>
            <a:r>
              <a:rPr lang="en-US" b="0" i="0" dirty="0">
                <a:solidFill>
                  <a:srgbClr val="2B2A29"/>
                </a:solidFill>
                <a:effectLst/>
                <a:latin typeface="montserrat" panose="00000500000000000000" pitchFamily="2" charset="0"/>
              </a:rPr>
              <a:t> is a process of hiding the implementation details and showing only functionality to the user.</a:t>
            </a:r>
          </a:p>
          <a:p>
            <a:pPr marL="0" indent="0" algn="l">
              <a:buNone/>
            </a:pPr>
            <a:r>
              <a:rPr lang="en-US" sz="2400" b="1" i="0" dirty="0">
                <a:solidFill>
                  <a:srgbClr val="1D1D27"/>
                </a:solidFill>
                <a:effectLst/>
                <a:latin typeface="montserrat" panose="00000500000000000000" pitchFamily="2" charset="0"/>
              </a:rPr>
              <a:t>Ways to achieve Abstraction</a:t>
            </a:r>
          </a:p>
          <a:p>
            <a:pPr marL="0" indent="0" algn="just">
              <a:buNone/>
            </a:pPr>
            <a:r>
              <a:rPr lang="en-US" b="0" i="0" dirty="0">
                <a:solidFill>
                  <a:srgbClr val="2B2A29"/>
                </a:solidFill>
                <a:effectLst/>
                <a:latin typeface="montserrat" panose="00000500000000000000" pitchFamily="2" charset="0"/>
              </a:rPr>
              <a:t>There are two ways to achieve abstraction in java</a:t>
            </a:r>
          </a:p>
          <a:p>
            <a:pPr algn="l">
              <a:buFont typeface="+mj-lt"/>
              <a:buAutoNum type="arabicPeriod"/>
            </a:pPr>
            <a:r>
              <a:rPr lang="en-US" b="0" i="0" dirty="0">
                <a:solidFill>
                  <a:srgbClr val="2B2A29"/>
                </a:solidFill>
                <a:effectLst/>
                <a:latin typeface="montserrat" panose="00000500000000000000" pitchFamily="2" charset="0"/>
              </a:rPr>
              <a:t>Abstract class (0 to 100%)</a:t>
            </a:r>
          </a:p>
          <a:p>
            <a:pPr algn="l">
              <a:buFont typeface="+mj-lt"/>
              <a:buAutoNum type="arabicPeriod"/>
            </a:pPr>
            <a:r>
              <a:rPr lang="en-US" b="0" i="0" dirty="0">
                <a:solidFill>
                  <a:srgbClr val="2B2A29"/>
                </a:solidFill>
                <a:effectLst/>
                <a:latin typeface="montserrat" panose="00000500000000000000" pitchFamily="2" charset="0"/>
              </a:rPr>
              <a:t>Interface (100%)</a:t>
            </a:r>
          </a:p>
          <a:p>
            <a:pPr algn="just"/>
            <a:endParaRPr lang="en-US" b="0" i="0" dirty="0">
              <a:solidFill>
                <a:srgbClr val="2B2A29"/>
              </a:solidFill>
              <a:effectLst/>
              <a:latin typeface="montserrat" panose="00000500000000000000" pitchFamily="2" charset="0"/>
            </a:endParaRPr>
          </a:p>
          <a:p>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5343175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a:xfrm>
            <a:off x="648183" y="804519"/>
            <a:ext cx="10406672" cy="1049235"/>
          </a:xfrm>
        </p:spPr>
        <p:txBody>
          <a:bodyPr>
            <a:normAutofit/>
          </a:bodyPr>
          <a:lstStyle/>
          <a:p>
            <a:r>
              <a:rPr lang="en-US" b="0" i="0" dirty="0">
                <a:solidFill>
                  <a:srgbClr val="1D1D27"/>
                </a:solidFill>
                <a:effectLst/>
                <a:latin typeface="montserrat" panose="00000500000000000000" pitchFamily="2" charset="0"/>
              </a:rPr>
              <a:t>Abstract class in Java</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118753" y="1745674"/>
            <a:ext cx="12073247" cy="4307808"/>
          </a:xfrm>
        </p:spPr>
        <p:txBody>
          <a:bodyPr>
            <a:normAutofit fontScale="92500"/>
          </a:bodyPr>
          <a:lstStyle/>
          <a:p>
            <a:r>
              <a:rPr lang="en-US" b="0" i="0" dirty="0">
                <a:solidFill>
                  <a:srgbClr val="2B2A29"/>
                </a:solidFill>
                <a:effectLst/>
                <a:latin typeface="montserrat" panose="00000500000000000000" pitchFamily="2" charset="0"/>
              </a:rPr>
              <a:t>A class which is declared as abstract is known as an </a:t>
            </a:r>
            <a:r>
              <a:rPr lang="en-US" b="1" i="0" dirty="0">
                <a:solidFill>
                  <a:srgbClr val="2B2A29"/>
                </a:solidFill>
                <a:effectLst/>
                <a:latin typeface="montserrat" panose="00000500000000000000" pitchFamily="2" charset="0"/>
              </a:rPr>
              <a:t>abstract class</a:t>
            </a:r>
            <a:r>
              <a:rPr lang="en-US" b="0" i="0" dirty="0">
                <a:solidFill>
                  <a:srgbClr val="2B2A29"/>
                </a:solidFill>
                <a:effectLst/>
                <a:latin typeface="montserrat" panose="00000500000000000000" pitchFamily="2" charset="0"/>
              </a:rPr>
              <a:t>. It can have abstract and non-abstract methods. It needs to be extended and its method implemented. It cannot be instantiated.</a:t>
            </a:r>
          </a:p>
          <a:p>
            <a:pPr marL="0" indent="0" algn="l">
              <a:buNone/>
            </a:pPr>
            <a:r>
              <a:rPr lang="en-US" sz="2800" b="1" i="0" dirty="0">
                <a:solidFill>
                  <a:srgbClr val="1D1D27"/>
                </a:solidFill>
                <a:effectLst/>
                <a:latin typeface="montserrat" panose="00000500000000000000" pitchFamily="2" charset="0"/>
              </a:rPr>
              <a:t>Points to Remember</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An abstract class must be declared with an abstract keyword.</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It can have abstract and non-abstract methods.</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It cannot be instantiated.</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It can have </a:t>
            </a:r>
            <a:r>
              <a:rPr lang="en-US" b="0" i="0" u="none" strike="noStrike" dirty="0">
                <a:solidFill>
                  <a:srgbClr val="008000"/>
                </a:solidFill>
                <a:effectLst/>
                <a:latin typeface="montserrat" panose="00000500000000000000" pitchFamily="2" charset="0"/>
                <a:hlinkClick r:id="rId3"/>
              </a:rPr>
              <a:t>constructors</a:t>
            </a:r>
            <a:r>
              <a:rPr lang="en-US" b="0" i="0" dirty="0">
                <a:solidFill>
                  <a:srgbClr val="2B2A29"/>
                </a:solidFill>
                <a:effectLst/>
                <a:latin typeface="montserrat" panose="00000500000000000000" pitchFamily="2" charset="0"/>
              </a:rPr>
              <a:t> and static methods also.</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It can have final methods which will force the subclass not to change the body of the method.</a:t>
            </a:r>
          </a:p>
          <a:p>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804173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62BE8-3213-2AA8-CC9B-D1103EC3F4A3}"/>
              </a:ext>
            </a:extLst>
          </p:cNvPr>
          <p:cNvSpPr>
            <a:spLocks noGrp="1"/>
          </p:cNvSpPr>
          <p:nvPr>
            <p:ph type="title"/>
          </p:nvPr>
        </p:nvSpPr>
        <p:spPr/>
        <p:txBody>
          <a:bodyPr/>
          <a:lstStyle/>
          <a:p>
            <a:r>
              <a:rPr lang="en-US" b="1" dirty="0"/>
              <a:t>Types of Inheritance</a:t>
            </a:r>
            <a:br>
              <a:rPr lang="en-US" dirty="0"/>
            </a:br>
            <a:endParaRPr lang="en-US" dirty="0"/>
          </a:p>
        </p:txBody>
      </p:sp>
      <p:sp>
        <p:nvSpPr>
          <p:cNvPr id="3" name="Content Placeholder 2">
            <a:extLst>
              <a:ext uri="{FF2B5EF4-FFF2-40B4-BE49-F238E27FC236}">
                <a16:creationId xmlns:a16="http://schemas.microsoft.com/office/drawing/2014/main" id="{E4C41BB5-21D5-FABA-5D57-326D2224EC84}"/>
              </a:ext>
            </a:extLst>
          </p:cNvPr>
          <p:cNvSpPr>
            <a:spLocks noGrp="1"/>
          </p:cNvSpPr>
          <p:nvPr>
            <p:ph idx="1"/>
          </p:nvPr>
        </p:nvSpPr>
        <p:spPr>
          <a:xfrm>
            <a:off x="324091" y="1825624"/>
            <a:ext cx="11632557" cy="4540451"/>
          </a:xfrm>
        </p:spPr>
        <p:txBody>
          <a:bodyPr>
            <a:normAutofit/>
          </a:bodyPr>
          <a:lstStyle/>
          <a:p>
            <a:pPr>
              <a:buFont typeface="Arial" panose="020B0604020202020204" pitchFamily="34" charset="0"/>
              <a:buChar char="•"/>
            </a:pPr>
            <a:r>
              <a:rPr lang="en-US" sz="2000" b="1" dirty="0"/>
              <a:t>Single Inheritance</a:t>
            </a:r>
            <a:r>
              <a:rPr lang="en-US" sz="2000" dirty="0"/>
              <a:t>: A class inherits from only one superclass.</a:t>
            </a:r>
          </a:p>
          <a:p>
            <a:pPr>
              <a:buFont typeface="Arial" panose="020B0604020202020204" pitchFamily="34" charset="0"/>
              <a:buChar char="•"/>
            </a:pPr>
            <a:r>
              <a:rPr lang="en-US" sz="2000" b="1" dirty="0"/>
              <a:t>Multiple Inheritance</a:t>
            </a:r>
            <a:r>
              <a:rPr lang="en-US" sz="2000" dirty="0"/>
              <a:t>: Java does not support multiple inheritance through classes directly. However, it can be achieved using interfaces.</a:t>
            </a:r>
          </a:p>
          <a:p>
            <a:pPr>
              <a:buFont typeface="Arial" panose="020B0604020202020204" pitchFamily="34" charset="0"/>
              <a:buChar char="•"/>
            </a:pPr>
            <a:r>
              <a:rPr lang="en-US" sz="2000" b="1" dirty="0"/>
              <a:t>Multilevel Inheritance</a:t>
            </a:r>
            <a:r>
              <a:rPr lang="en-US" sz="2000" dirty="0"/>
              <a:t>: A class is derived from another class, which is also derived from another class.</a:t>
            </a:r>
          </a:p>
          <a:p>
            <a:pPr>
              <a:buFont typeface="Arial" panose="020B0604020202020204" pitchFamily="34" charset="0"/>
              <a:buChar char="•"/>
            </a:pPr>
            <a:r>
              <a:rPr lang="en-US" sz="2000" b="1" dirty="0"/>
              <a:t>Hierarchical Inheritance</a:t>
            </a:r>
            <a:r>
              <a:rPr lang="en-US" sz="2000" dirty="0"/>
              <a:t>: Multiple classes inherit from a single superclass.</a:t>
            </a:r>
          </a:p>
          <a:p>
            <a:pPr>
              <a:buFont typeface="Arial" panose="020B0604020202020204" pitchFamily="34" charset="0"/>
              <a:buChar char="•"/>
            </a:pPr>
            <a:r>
              <a:rPr lang="en-US" sz="2000" b="1" dirty="0"/>
              <a:t>Hybrid Inheritance</a:t>
            </a:r>
            <a:r>
              <a:rPr lang="en-US" sz="2000" dirty="0"/>
              <a:t>: A combination of two or more types of inheritance. Java does not support hybrid inheritance through classes but supports it using interfaces</a:t>
            </a:r>
          </a:p>
          <a:p>
            <a:r>
              <a:rPr lang="en-US" b="0" i="0" dirty="0">
                <a:solidFill>
                  <a:srgbClr val="1D1D27"/>
                </a:solidFill>
                <a:effectLst/>
                <a:latin typeface="segoe ui" panose="020B0502040204020203" pitchFamily="34" charset="0"/>
              </a:rPr>
              <a:t>Note: Multiple inheritance is not supported in Java through class.</a:t>
            </a:r>
          </a:p>
          <a:p>
            <a:endParaRPr lang="en-US" dirty="0"/>
          </a:p>
        </p:txBody>
      </p:sp>
      <p:pic>
        <p:nvPicPr>
          <p:cNvPr id="4" name="Picture 2" descr="C:\Users\parul\Desktop\Registered Logosd.png">
            <a:extLst>
              <a:ext uri="{FF2B5EF4-FFF2-40B4-BE49-F238E27FC236}">
                <a16:creationId xmlns:a16="http://schemas.microsoft.com/office/drawing/2014/main" id="{24AB4D41-B76F-1B70-E9C1-9BF9CEF87DD8}"/>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2685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16062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a:xfrm>
            <a:off x="648183" y="804519"/>
            <a:ext cx="10406672" cy="1049235"/>
          </a:xfrm>
        </p:spPr>
        <p:txBody>
          <a:bodyPr>
            <a:normAutofit/>
          </a:bodyPr>
          <a:lstStyle/>
          <a:p>
            <a:br>
              <a:rPr lang="en-US" b="0" i="0" dirty="0">
                <a:solidFill>
                  <a:srgbClr val="1D1D27"/>
                </a:solidFill>
                <a:effectLst/>
                <a:latin typeface="montserrat" panose="00000500000000000000" pitchFamily="2" charset="0"/>
              </a:rPr>
            </a:br>
            <a:endParaRPr lang="en-US" dirty="0"/>
          </a:p>
        </p:txBody>
      </p:sp>
      <p:pic>
        <p:nvPicPr>
          <p:cNvPr id="2050" name="Picture 2" descr="Rules for Java Abstract class">
            <a:extLst>
              <a:ext uri="{FF2B5EF4-FFF2-40B4-BE49-F238E27FC236}">
                <a16:creationId xmlns:a16="http://schemas.microsoft.com/office/drawing/2014/main" id="{7A83911E-F568-C215-BDBA-CC8E70A141D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24629" y="804519"/>
            <a:ext cx="9650460" cy="560974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0277725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a:xfrm>
            <a:off x="648183" y="804519"/>
            <a:ext cx="10406672" cy="1049235"/>
          </a:xfrm>
        </p:spPr>
        <p:txBody>
          <a:bodyPr>
            <a:normAutofit fontScale="90000"/>
          </a:bodyPr>
          <a:lstStyle/>
          <a:p>
            <a:r>
              <a:rPr lang="en-US" b="0" i="0" dirty="0">
                <a:solidFill>
                  <a:srgbClr val="1D1D27"/>
                </a:solidFill>
                <a:effectLst/>
                <a:latin typeface="montserrat" panose="00000500000000000000" pitchFamily="2" charset="0"/>
              </a:rPr>
              <a:t>Abstract Method in Java</a:t>
            </a:r>
            <a:br>
              <a:rPr lang="en-US" b="0" i="0" dirty="0">
                <a:solidFill>
                  <a:srgbClr val="1D1D27"/>
                </a:solidFill>
                <a:effectLst/>
                <a:latin typeface="montserrat" panose="00000500000000000000" pitchFamily="2" charset="0"/>
              </a:rPr>
            </a:b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359369" y="2345377"/>
            <a:ext cx="11571677" cy="4512623"/>
          </a:xfrm>
        </p:spPr>
        <p:txBody>
          <a:bodyPr>
            <a:normAutofit/>
          </a:bodyPr>
          <a:lstStyle/>
          <a:p>
            <a:pPr algn="just"/>
            <a:r>
              <a:rPr lang="en-US" b="0" i="0" dirty="0">
                <a:solidFill>
                  <a:srgbClr val="2B2A29"/>
                </a:solidFill>
                <a:effectLst/>
                <a:latin typeface="montserrat" panose="00000500000000000000" pitchFamily="2" charset="0"/>
              </a:rPr>
              <a:t>A method which is declared as abstract and does not have implementation is known as an abstract method.</a:t>
            </a:r>
          </a:p>
          <a:p>
            <a:pPr algn="just"/>
            <a:r>
              <a:rPr lang="en-US" b="1" i="0" dirty="0">
                <a:solidFill>
                  <a:srgbClr val="2B2A29"/>
                </a:solidFill>
                <a:effectLst/>
                <a:latin typeface="montserrat" panose="00000500000000000000" pitchFamily="2" charset="0"/>
              </a:rPr>
              <a:t>Example of abstract method</a:t>
            </a:r>
            <a:endParaRPr lang="en-US" b="0" i="0" dirty="0">
              <a:solidFill>
                <a:srgbClr val="2B2A29"/>
              </a:solidFill>
              <a:effectLst/>
              <a:latin typeface="montserrat" panose="00000500000000000000" pitchFamily="2" charset="0"/>
            </a:endParaRPr>
          </a:p>
          <a:p>
            <a:pPr marL="0" indent="0">
              <a:buNone/>
            </a:pPr>
            <a:r>
              <a:rPr lang="en-US" i="0" dirty="0">
                <a:effectLst/>
                <a:latin typeface="montserrat" panose="00000500000000000000" pitchFamily="2" charset="0"/>
              </a:rPr>
              <a:t>abstract </a:t>
            </a:r>
            <a:r>
              <a:rPr lang="en-US" b="1" i="0" dirty="0">
                <a:effectLst/>
                <a:latin typeface="montserrat" panose="00000500000000000000" pitchFamily="2" charset="0"/>
              </a:rPr>
              <a:t>void</a:t>
            </a:r>
            <a:r>
              <a:rPr lang="en-US" i="0" dirty="0">
                <a:effectLst/>
                <a:latin typeface="montserrat" panose="00000500000000000000" pitchFamily="2" charset="0"/>
              </a:rPr>
              <a:t> </a:t>
            </a:r>
            <a:r>
              <a:rPr lang="en-US" i="0" dirty="0" err="1">
                <a:effectLst/>
                <a:latin typeface="montserrat" panose="00000500000000000000" pitchFamily="2" charset="0"/>
              </a:rPr>
              <a:t>printStatus</a:t>
            </a:r>
            <a:r>
              <a:rPr lang="en-US" i="0" dirty="0">
                <a:effectLst/>
                <a:latin typeface="montserrat" panose="00000500000000000000" pitchFamily="2" charset="0"/>
              </a:rPr>
              <a:t>();//no method body and abstract  </a:t>
            </a:r>
          </a:p>
          <a:p>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3610898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a:xfrm>
            <a:off x="648183" y="804519"/>
            <a:ext cx="10406672" cy="1049235"/>
          </a:xfrm>
        </p:spPr>
        <p:txBody>
          <a:bodyPr>
            <a:normAutofit fontScale="90000"/>
          </a:bodyPr>
          <a:lstStyle/>
          <a:p>
            <a:r>
              <a:rPr lang="en-US" sz="2700" b="0" i="0" dirty="0">
                <a:solidFill>
                  <a:srgbClr val="1D1D27"/>
                </a:solidFill>
                <a:effectLst/>
                <a:latin typeface="segoe ui" panose="020B0502040204020203" pitchFamily="34" charset="0"/>
              </a:rPr>
              <a:t>Example of Abstract class that has an abstract method</a:t>
            </a:r>
            <a:br>
              <a:rPr lang="en-US" b="0" i="0" dirty="0">
                <a:solidFill>
                  <a:srgbClr val="1D1D27"/>
                </a:solidFill>
                <a:effectLst/>
                <a:latin typeface="segoe ui" panose="020B0502040204020203" pitchFamily="34" charset="0"/>
              </a:rPr>
            </a:b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246075" y="1954017"/>
            <a:ext cx="3538847" cy="4512623"/>
          </a:xfrm>
        </p:spPr>
        <p:txBody>
          <a:bodyPr>
            <a:normAutofit/>
          </a:bodyPr>
          <a:lstStyle/>
          <a:p>
            <a:r>
              <a:rPr lang="en-US" b="0" i="0" dirty="0">
                <a:solidFill>
                  <a:srgbClr val="2B2A29"/>
                </a:solidFill>
                <a:effectLst/>
                <a:latin typeface="montserrat" panose="00000500000000000000" pitchFamily="2" charset="0"/>
              </a:rPr>
              <a:t>In this example, Bike is an abstract class that contains only one abstract method run. Its implementation is provided by the Honda class.</a:t>
            </a:r>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a:extLst>
              <a:ext uri="{FF2B5EF4-FFF2-40B4-BE49-F238E27FC236}">
                <a16:creationId xmlns:a16="http://schemas.microsoft.com/office/drawing/2014/main" id="{C1D15949-93C7-6D97-FF11-B862D7E39649}"/>
              </a:ext>
            </a:extLst>
          </p:cNvPr>
          <p:cNvSpPr txBox="1"/>
          <p:nvPr/>
        </p:nvSpPr>
        <p:spPr>
          <a:xfrm>
            <a:off x="4949211" y="2243801"/>
            <a:ext cx="6105644" cy="2862322"/>
          </a:xfrm>
          <a:prstGeom prst="rect">
            <a:avLst/>
          </a:prstGeom>
          <a:noFill/>
        </p:spPr>
        <p:txBody>
          <a:bodyPr wrap="square">
            <a:spAutoFit/>
          </a:bodyPr>
          <a:lstStyle/>
          <a:p>
            <a:pPr algn="l"/>
            <a:r>
              <a:rPr lang="en-US" b="0" i="0" dirty="0">
                <a:effectLst/>
                <a:latin typeface="montserrat" panose="00000500000000000000" pitchFamily="2" charset="0"/>
              </a:rPr>
              <a:t>abstract </a:t>
            </a:r>
            <a:r>
              <a:rPr lang="en-US" b="1" i="0" dirty="0">
                <a:effectLst/>
                <a:latin typeface="montserrat" panose="00000500000000000000" pitchFamily="2" charset="0"/>
              </a:rPr>
              <a:t>class</a:t>
            </a:r>
            <a:r>
              <a:rPr lang="en-US" b="0" i="0" dirty="0">
                <a:effectLst/>
                <a:latin typeface="montserrat" panose="00000500000000000000" pitchFamily="2" charset="0"/>
              </a:rPr>
              <a:t> Bike{  </a:t>
            </a:r>
          </a:p>
          <a:p>
            <a:pPr algn="l"/>
            <a:r>
              <a:rPr lang="en-US" b="0" i="0" dirty="0">
                <a:effectLst/>
                <a:latin typeface="montserrat" panose="00000500000000000000" pitchFamily="2" charset="0"/>
              </a:rPr>
              <a:t>  </a:t>
            </a:r>
            <a:r>
              <a:rPr lang="en-US" b="1" i="0" dirty="0">
                <a:effectLst/>
                <a:latin typeface="montserrat" panose="00000500000000000000" pitchFamily="2" charset="0"/>
              </a:rPr>
              <a:t>abstract</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run();  </a:t>
            </a:r>
          </a:p>
          <a:p>
            <a:pPr algn="l"/>
            <a:r>
              <a:rPr lang="en-US" b="0" i="0" dirty="0">
                <a:effectLst/>
                <a:latin typeface="montserrat" panose="00000500000000000000" pitchFamily="2" charset="0"/>
              </a:rPr>
              <a:t>}  </a:t>
            </a:r>
          </a:p>
          <a:p>
            <a:pPr algn="l"/>
            <a:r>
              <a:rPr lang="en-US" b="1" i="0" dirty="0">
                <a:effectLst/>
                <a:latin typeface="montserrat" panose="00000500000000000000" pitchFamily="2" charset="0"/>
              </a:rPr>
              <a:t>class</a:t>
            </a:r>
            <a:r>
              <a:rPr lang="en-US" b="0" i="0" dirty="0">
                <a:effectLst/>
                <a:latin typeface="montserrat" panose="00000500000000000000" pitchFamily="2" charset="0"/>
              </a:rPr>
              <a:t> Honda4 </a:t>
            </a:r>
            <a:r>
              <a:rPr lang="en-US" b="1" i="0" dirty="0">
                <a:effectLst/>
                <a:latin typeface="montserrat" panose="00000500000000000000" pitchFamily="2" charset="0"/>
              </a:rPr>
              <a:t>extends</a:t>
            </a:r>
            <a:r>
              <a:rPr lang="en-US" b="0" i="0" dirty="0">
                <a:effectLst/>
                <a:latin typeface="montserrat" panose="00000500000000000000" pitchFamily="2" charset="0"/>
              </a:rPr>
              <a:t> Bike{  </a:t>
            </a:r>
          </a:p>
          <a:p>
            <a:pPr algn="l"/>
            <a:r>
              <a:rPr lang="en-US" b="1" i="0" dirty="0">
                <a:effectLst/>
                <a:latin typeface="montserrat" panose="00000500000000000000" pitchFamily="2" charset="0"/>
              </a:rPr>
              <a:t>void</a:t>
            </a:r>
            <a:r>
              <a:rPr lang="en-US" b="0" i="0" dirty="0">
                <a:effectLst/>
                <a:latin typeface="montserrat" panose="00000500000000000000" pitchFamily="2" charset="0"/>
              </a:rPr>
              <a:t> run(){</a:t>
            </a:r>
            <a:r>
              <a:rPr lang="en-US" b="0" i="0" dirty="0" err="1">
                <a:effectLst/>
                <a:latin typeface="montserrat" panose="00000500000000000000" pitchFamily="2" charset="0"/>
              </a:rPr>
              <a:t>System.out.println</a:t>
            </a:r>
            <a:r>
              <a:rPr lang="en-US" b="0" i="0" dirty="0">
                <a:effectLst/>
                <a:latin typeface="montserrat" panose="00000500000000000000" pitchFamily="2" charset="0"/>
              </a:rPr>
              <a:t>("running safely");}  </a:t>
            </a:r>
          </a:p>
          <a:p>
            <a:pPr algn="l"/>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main(String </a:t>
            </a:r>
            <a:r>
              <a:rPr lang="en-US" b="0" i="0" dirty="0" err="1">
                <a:effectLst/>
                <a:latin typeface="montserrat" panose="00000500000000000000" pitchFamily="2" charset="0"/>
              </a:rPr>
              <a:t>args</a:t>
            </a:r>
            <a:r>
              <a:rPr lang="en-US" b="0" i="0" dirty="0">
                <a:effectLst/>
                <a:latin typeface="montserrat" panose="00000500000000000000" pitchFamily="2" charset="0"/>
              </a:rPr>
              <a:t>[]){  </a:t>
            </a:r>
          </a:p>
          <a:p>
            <a:pPr algn="l"/>
            <a:r>
              <a:rPr lang="en-US" b="0" i="0" dirty="0">
                <a:effectLst/>
                <a:latin typeface="montserrat" panose="00000500000000000000" pitchFamily="2" charset="0"/>
              </a:rPr>
              <a:t> Bike obj = </a:t>
            </a:r>
            <a:r>
              <a:rPr lang="en-US" b="1" i="0" dirty="0">
                <a:effectLst/>
                <a:latin typeface="montserrat" panose="00000500000000000000" pitchFamily="2" charset="0"/>
              </a:rPr>
              <a:t>new</a:t>
            </a:r>
            <a:r>
              <a:rPr lang="en-US" b="0" i="0" dirty="0">
                <a:effectLst/>
                <a:latin typeface="montserrat" panose="00000500000000000000" pitchFamily="2" charset="0"/>
              </a:rPr>
              <a:t> Honda4();  </a:t>
            </a:r>
          </a:p>
          <a:p>
            <a:pPr algn="l"/>
            <a:r>
              <a:rPr lang="en-US" b="0" i="0" dirty="0">
                <a:effectLst/>
                <a:latin typeface="montserrat" panose="00000500000000000000" pitchFamily="2" charset="0"/>
              </a:rPr>
              <a:t> </a:t>
            </a:r>
            <a:r>
              <a:rPr lang="en-US" b="0" i="0" dirty="0" err="1">
                <a:effectLst/>
                <a:latin typeface="montserrat" panose="00000500000000000000" pitchFamily="2" charset="0"/>
              </a:rPr>
              <a:t>obj.run</a:t>
            </a:r>
            <a:r>
              <a:rPr lang="en-US" b="0" i="0" dirty="0">
                <a:effectLst/>
                <a:latin typeface="montserrat" panose="00000500000000000000" pitchFamily="2" charset="0"/>
              </a:rPr>
              <a:t>();  </a:t>
            </a:r>
          </a:p>
          <a:p>
            <a:pPr algn="l"/>
            <a:r>
              <a:rPr lang="en-US" b="0" i="0" dirty="0">
                <a:effectLst/>
                <a:latin typeface="montserrat" panose="00000500000000000000" pitchFamily="2" charset="0"/>
              </a:rPr>
              <a:t>}  </a:t>
            </a:r>
          </a:p>
          <a:p>
            <a:pPr algn="l"/>
            <a:r>
              <a:rPr lang="en-US" b="0" i="0" dirty="0">
                <a:effectLst/>
                <a:latin typeface="montserrat" panose="00000500000000000000" pitchFamily="2" charset="0"/>
              </a:rPr>
              <a:t>}  </a:t>
            </a:r>
          </a:p>
        </p:txBody>
      </p:sp>
      <p:sp>
        <p:nvSpPr>
          <p:cNvPr id="5" name="Rectangle 1">
            <a:extLst>
              <a:ext uri="{FF2B5EF4-FFF2-40B4-BE49-F238E27FC236}">
                <a16:creationId xmlns:a16="http://schemas.microsoft.com/office/drawing/2014/main" id="{FFDD874C-9841-74E1-56E7-BD490D83B7E2}"/>
              </a:ext>
            </a:extLst>
          </p:cNvPr>
          <p:cNvSpPr>
            <a:spLocks noChangeArrowheads="1"/>
          </p:cNvSpPr>
          <p:nvPr/>
        </p:nvSpPr>
        <p:spPr bwMode="auto">
          <a:xfrm>
            <a:off x="6412832" y="5496170"/>
            <a:ext cx="2875547" cy="323165"/>
          </a:xfrm>
          <a:prstGeom prst="rect">
            <a:avLst/>
          </a:prstGeom>
          <a:solidFill>
            <a:srgbClr val="E7F6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B2A29"/>
                </a:solidFill>
                <a:effectLst/>
                <a:latin typeface="var(--bs-font-monospace)"/>
              </a:rPr>
              <a:t>running safely</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91355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a:xfrm>
            <a:off x="648183" y="370390"/>
            <a:ext cx="10406672" cy="1483365"/>
          </a:xfrm>
        </p:spPr>
        <p:txBody>
          <a:bodyPr/>
          <a:lstStyle/>
          <a:p>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118753" y="2069764"/>
            <a:ext cx="5136153" cy="4512623"/>
          </a:xfrm>
        </p:spPr>
        <p:txBody>
          <a:bodyPr>
            <a:normAutofit/>
          </a:bodyPr>
          <a:lstStyle/>
          <a:p>
            <a:pPr algn="just"/>
            <a:r>
              <a:rPr lang="en-US" b="0" i="0" dirty="0">
                <a:solidFill>
                  <a:srgbClr val="2B2A29"/>
                </a:solidFill>
                <a:effectLst/>
                <a:latin typeface="montserrat" panose="00000500000000000000" pitchFamily="2" charset="0"/>
              </a:rPr>
              <a:t>In this example, Shape is the abstract class, and its implementation is provided by the Rectangle and Circle classes.</a:t>
            </a:r>
          </a:p>
          <a:p>
            <a:pPr algn="just"/>
            <a:r>
              <a:rPr lang="en-US" b="0" i="0" dirty="0">
                <a:solidFill>
                  <a:srgbClr val="2B2A29"/>
                </a:solidFill>
                <a:effectLst/>
                <a:latin typeface="montserrat" panose="00000500000000000000" pitchFamily="2" charset="0"/>
              </a:rPr>
              <a:t>Mostly, we don't know about the implementation class (which is hidden to the end user), and an object of the implementation class is provided by the </a:t>
            </a:r>
            <a:r>
              <a:rPr lang="en-US" b="1" i="0" dirty="0">
                <a:solidFill>
                  <a:srgbClr val="2B2A29"/>
                </a:solidFill>
                <a:effectLst/>
                <a:latin typeface="montserrat" panose="00000500000000000000" pitchFamily="2" charset="0"/>
              </a:rPr>
              <a:t>factory method</a:t>
            </a:r>
            <a:r>
              <a:rPr lang="en-US" b="0" i="0" dirty="0">
                <a:solidFill>
                  <a:srgbClr val="2B2A29"/>
                </a:solidFill>
                <a:effectLst/>
                <a:latin typeface="montserrat" panose="00000500000000000000" pitchFamily="2" charset="0"/>
              </a:rPr>
              <a:t>.</a:t>
            </a:r>
          </a:p>
          <a:p>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 name="TextBox 7">
            <a:extLst>
              <a:ext uri="{FF2B5EF4-FFF2-40B4-BE49-F238E27FC236}">
                <a16:creationId xmlns:a16="http://schemas.microsoft.com/office/drawing/2014/main" id="{0E98BE2F-C37D-DD11-4EA1-1C0821D17A7C}"/>
              </a:ext>
            </a:extLst>
          </p:cNvPr>
          <p:cNvSpPr txBox="1"/>
          <p:nvPr/>
        </p:nvSpPr>
        <p:spPr>
          <a:xfrm>
            <a:off x="357468" y="275613"/>
            <a:ext cx="8316137" cy="461665"/>
          </a:xfrm>
          <a:prstGeom prst="rect">
            <a:avLst/>
          </a:prstGeom>
          <a:noFill/>
        </p:spPr>
        <p:txBody>
          <a:bodyPr wrap="square">
            <a:spAutoFit/>
          </a:bodyPr>
          <a:lstStyle/>
          <a:p>
            <a:pPr algn="l"/>
            <a:r>
              <a:rPr lang="en-US" sz="2400" b="1" i="0" dirty="0">
                <a:solidFill>
                  <a:srgbClr val="1D1D27"/>
                </a:solidFill>
                <a:effectLst/>
                <a:latin typeface="montserrat" panose="00000500000000000000" pitchFamily="2" charset="0"/>
              </a:rPr>
              <a:t>Understanding the real scenario of Abstract class</a:t>
            </a:r>
          </a:p>
        </p:txBody>
      </p:sp>
      <p:sp>
        <p:nvSpPr>
          <p:cNvPr id="10" name="TextBox 9">
            <a:extLst>
              <a:ext uri="{FF2B5EF4-FFF2-40B4-BE49-F238E27FC236}">
                <a16:creationId xmlns:a16="http://schemas.microsoft.com/office/drawing/2014/main" id="{52D696BD-6DDB-A81F-FDAA-BFD033B530AC}"/>
              </a:ext>
            </a:extLst>
          </p:cNvPr>
          <p:cNvSpPr txBox="1"/>
          <p:nvPr/>
        </p:nvSpPr>
        <p:spPr>
          <a:xfrm>
            <a:off x="5620783" y="671691"/>
            <a:ext cx="6105644" cy="5909310"/>
          </a:xfrm>
          <a:prstGeom prst="rect">
            <a:avLst/>
          </a:prstGeom>
          <a:noFill/>
        </p:spPr>
        <p:txBody>
          <a:bodyPr wrap="square">
            <a:spAutoFit/>
          </a:bodyPr>
          <a:lstStyle/>
          <a:p>
            <a:pPr algn="l"/>
            <a:r>
              <a:rPr lang="en-US" i="0" dirty="0">
                <a:effectLst/>
                <a:latin typeface="montserrat" panose="00000500000000000000" pitchFamily="2" charset="0"/>
              </a:rPr>
              <a:t>abstract </a:t>
            </a:r>
            <a:r>
              <a:rPr lang="en-US" b="1" i="0" dirty="0">
                <a:effectLst/>
                <a:latin typeface="montserrat" panose="00000500000000000000" pitchFamily="2" charset="0"/>
              </a:rPr>
              <a:t>class</a:t>
            </a:r>
            <a:r>
              <a:rPr lang="en-US" i="0" dirty="0">
                <a:effectLst/>
                <a:latin typeface="montserrat" panose="00000500000000000000" pitchFamily="2" charset="0"/>
              </a:rPr>
              <a:t> Shape{  </a:t>
            </a:r>
          </a:p>
          <a:p>
            <a:pPr algn="l"/>
            <a:r>
              <a:rPr lang="en-US" b="1" i="0" dirty="0">
                <a:effectLst/>
                <a:latin typeface="montserrat" panose="00000500000000000000" pitchFamily="2" charset="0"/>
              </a:rPr>
              <a:t>abstract</a:t>
            </a:r>
            <a:r>
              <a:rPr lang="en-US" i="0" dirty="0">
                <a:effectLst/>
                <a:latin typeface="montserrat" panose="00000500000000000000" pitchFamily="2" charset="0"/>
              </a:rPr>
              <a:t> </a:t>
            </a:r>
            <a:r>
              <a:rPr lang="en-US" b="1" i="0" dirty="0">
                <a:effectLst/>
                <a:latin typeface="montserrat" panose="00000500000000000000" pitchFamily="2" charset="0"/>
              </a:rPr>
              <a:t>void</a:t>
            </a:r>
            <a:r>
              <a:rPr lang="en-US" i="0" dirty="0">
                <a:effectLst/>
                <a:latin typeface="montserrat" panose="00000500000000000000" pitchFamily="2" charset="0"/>
              </a:rPr>
              <a:t> draw();  </a:t>
            </a:r>
          </a:p>
          <a:p>
            <a:pPr algn="l"/>
            <a:r>
              <a:rPr lang="en-US" i="0" dirty="0">
                <a:effectLst/>
                <a:latin typeface="montserrat" panose="00000500000000000000" pitchFamily="2" charset="0"/>
              </a:rPr>
              <a:t>}  </a:t>
            </a:r>
          </a:p>
          <a:p>
            <a:pPr algn="l"/>
            <a:r>
              <a:rPr lang="en-US" i="0" dirty="0">
                <a:effectLst/>
                <a:latin typeface="montserrat" panose="00000500000000000000" pitchFamily="2" charset="0"/>
              </a:rPr>
              <a:t>//In real scenario, implementation is provided by </a:t>
            </a:r>
            <a:r>
              <a:rPr lang="en-US" i="0" dirty="0" err="1">
                <a:effectLst/>
                <a:latin typeface="montserrat" panose="00000500000000000000" pitchFamily="2" charset="0"/>
              </a:rPr>
              <a:t>ot</a:t>
            </a:r>
            <a:r>
              <a:rPr lang="en-US" i="0" dirty="0">
                <a:effectLst/>
                <a:latin typeface="montserrat" panose="00000500000000000000" pitchFamily="2" charset="0"/>
              </a:rPr>
              <a:t>            hers i.e. unknown by end user  </a:t>
            </a:r>
          </a:p>
          <a:p>
            <a:pPr algn="l"/>
            <a:r>
              <a:rPr lang="en-US" b="1" i="0" dirty="0">
                <a:effectLst/>
                <a:latin typeface="montserrat" panose="00000500000000000000" pitchFamily="2" charset="0"/>
              </a:rPr>
              <a:t>class</a:t>
            </a:r>
            <a:r>
              <a:rPr lang="en-US" i="0" dirty="0">
                <a:effectLst/>
                <a:latin typeface="montserrat" panose="00000500000000000000" pitchFamily="2" charset="0"/>
              </a:rPr>
              <a:t> Rectangle </a:t>
            </a:r>
            <a:r>
              <a:rPr lang="en-US" b="1" i="0" dirty="0">
                <a:effectLst/>
                <a:latin typeface="montserrat" panose="00000500000000000000" pitchFamily="2" charset="0"/>
              </a:rPr>
              <a:t>extends</a:t>
            </a:r>
            <a:r>
              <a:rPr lang="en-US" i="0" dirty="0">
                <a:effectLst/>
                <a:latin typeface="montserrat" panose="00000500000000000000" pitchFamily="2" charset="0"/>
              </a:rPr>
              <a:t> Shape{  </a:t>
            </a:r>
          </a:p>
          <a:p>
            <a:pPr algn="l"/>
            <a:r>
              <a:rPr lang="en-US" b="1" i="0" dirty="0">
                <a:effectLst/>
                <a:latin typeface="montserrat" panose="00000500000000000000" pitchFamily="2" charset="0"/>
              </a:rPr>
              <a:t>void</a:t>
            </a:r>
            <a:r>
              <a:rPr lang="en-US" i="0" dirty="0">
                <a:effectLst/>
                <a:latin typeface="montserrat" panose="00000500000000000000" pitchFamily="2" charset="0"/>
              </a:rPr>
              <a:t> draw(){</a:t>
            </a:r>
            <a:r>
              <a:rPr lang="en-US" i="0" dirty="0" err="1">
                <a:effectLst/>
                <a:latin typeface="montserrat" panose="00000500000000000000" pitchFamily="2" charset="0"/>
              </a:rPr>
              <a:t>System.out.println</a:t>
            </a:r>
            <a:r>
              <a:rPr lang="en-US" i="0" dirty="0">
                <a:effectLst/>
                <a:latin typeface="montserrat" panose="00000500000000000000" pitchFamily="2" charset="0"/>
              </a:rPr>
              <a:t>("drawing rectangle");}  </a:t>
            </a:r>
          </a:p>
          <a:p>
            <a:pPr algn="l"/>
            <a:r>
              <a:rPr lang="en-US" i="0" dirty="0">
                <a:effectLst/>
                <a:latin typeface="montserrat" panose="00000500000000000000" pitchFamily="2" charset="0"/>
              </a:rPr>
              <a:t>}  </a:t>
            </a:r>
          </a:p>
          <a:p>
            <a:pPr algn="l"/>
            <a:r>
              <a:rPr lang="en-US" b="1" i="0" dirty="0">
                <a:effectLst/>
                <a:latin typeface="montserrat" panose="00000500000000000000" pitchFamily="2" charset="0"/>
              </a:rPr>
              <a:t>class</a:t>
            </a:r>
            <a:r>
              <a:rPr lang="en-US" i="0" dirty="0">
                <a:effectLst/>
                <a:latin typeface="montserrat" panose="00000500000000000000" pitchFamily="2" charset="0"/>
              </a:rPr>
              <a:t> Circle1 </a:t>
            </a:r>
            <a:r>
              <a:rPr lang="en-US" b="1" i="0" dirty="0">
                <a:effectLst/>
                <a:latin typeface="montserrat" panose="00000500000000000000" pitchFamily="2" charset="0"/>
              </a:rPr>
              <a:t>extends</a:t>
            </a:r>
            <a:r>
              <a:rPr lang="en-US" i="0" dirty="0">
                <a:effectLst/>
                <a:latin typeface="montserrat" panose="00000500000000000000" pitchFamily="2" charset="0"/>
              </a:rPr>
              <a:t> Shape{  </a:t>
            </a:r>
          </a:p>
          <a:p>
            <a:pPr algn="l"/>
            <a:r>
              <a:rPr lang="en-US" b="1" i="0" dirty="0">
                <a:effectLst/>
                <a:latin typeface="montserrat" panose="00000500000000000000" pitchFamily="2" charset="0"/>
              </a:rPr>
              <a:t>void</a:t>
            </a:r>
            <a:r>
              <a:rPr lang="en-US" i="0" dirty="0">
                <a:effectLst/>
                <a:latin typeface="montserrat" panose="00000500000000000000" pitchFamily="2" charset="0"/>
              </a:rPr>
              <a:t> draw(){</a:t>
            </a:r>
            <a:r>
              <a:rPr lang="en-US" i="0" dirty="0" err="1">
                <a:effectLst/>
                <a:latin typeface="montserrat" panose="00000500000000000000" pitchFamily="2" charset="0"/>
              </a:rPr>
              <a:t>System.out.println</a:t>
            </a:r>
            <a:r>
              <a:rPr lang="en-US" i="0" dirty="0">
                <a:effectLst/>
                <a:latin typeface="montserrat" panose="00000500000000000000" pitchFamily="2" charset="0"/>
              </a:rPr>
              <a:t>("drawing circle");}  </a:t>
            </a:r>
          </a:p>
          <a:p>
            <a:pPr algn="l"/>
            <a:r>
              <a:rPr lang="en-US" i="0" dirty="0">
                <a:effectLst/>
                <a:latin typeface="montserrat" panose="00000500000000000000" pitchFamily="2" charset="0"/>
              </a:rPr>
              <a:t>}  </a:t>
            </a:r>
          </a:p>
          <a:p>
            <a:pPr algn="l"/>
            <a:r>
              <a:rPr lang="en-US" i="0" dirty="0">
                <a:effectLst/>
                <a:latin typeface="montserrat" panose="00000500000000000000" pitchFamily="2" charset="0"/>
              </a:rPr>
              <a:t>//In real scenario, method is called by programmer or user  </a:t>
            </a:r>
          </a:p>
          <a:p>
            <a:pPr algn="l"/>
            <a:r>
              <a:rPr lang="en-US" b="1" i="0" dirty="0">
                <a:effectLst/>
                <a:latin typeface="montserrat" panose="00000500000000000000" pitchFamily="2" charset="0"/>
              </a:rPr>
              <a:t>class</a:t>
            </a:r>
            <a:r>
              <a:rPr lang="en-US" i="0" dirty="0">
                <a:effectLst/>
                <a:latin typeface="montserrat" panose="00000500000000000000" pitchFamily="2" charset="0"/>
              </a:rPr>
              <a:t> TestAbstraction1{  </a:t>
            </a:r>
          </a:p>
          <a:p>
            <a:pPr algn="l"/>
            <a:r>
              <a:rPr lang="en-US" b="1" i="0" dirty="0">
                <a:effectLst/>
                <a:latin typeface="montserrat" panose="00000500000000000000" pitchFamily="2" charset="0"/>
              </a:rPr>
              <a:t>public</a:t>
            </a:r>
            <a:r>
              <a:rPr lang="en-US" i="0" dirty="0">
                <a:effectLst/>
                <a:latin typeface="montserrat" panose="00000500000000000000" pitchFamily="2" charset="0"/>
              </a:rPr>
              <a:t> </a:t>
            </a:r>
            <a:r>
              <a:rPr lang="en-US" b="1" i="0" dirty="0">
                <a:effectLst/>
                <a:latin typeface="montserrat" panose="00000500000000000000" pitchFamily="2" charset="0"/>
              </a:rPr>
              <a:t>static</a:t>
            </a:r>
            <a:r>
              <a:rPr lang="en-US" i="0" dirty="0">
                <a:effectLst/>
                <a:latin typeface="montserrat" panose="00000500000000000000" pitchFamily="2" charset="0"/>
              </a:rPr>
              <a:t> </a:t>
            </a:r>
            <a:r>
              <a:rPr lang="en-US" b="1" i="0" dirty="0">
                <a:effectLst/>
                <a:latin typeface="montserrat" panose="00000500000000000000" pitchFamily="2" charset="0"/>
              </a:rPr>
              <a:t>void</a:t>
            </a:r>
            <a:r>
              <a:rPr lang="en-US" i="0" dirty="0">
                <a:effectLst/>
                <a:latin typeface="montserrat" panose="00000500000000000000" pitchFamily="2" charset="0"/>
              </a:rPr>
              <a:t> main(String </a:t>
            </a:r>
            <a:r>
              <a:rPr lang="en-US" i="0" dirty="0" err="1">
                <a:effectLst/>
                <a:latin typeface="montserrat" panose="00000500000000000000" pitchFamily="2" charset="0"/>
              </a:rPr>
              <a:t>args</a:t>
            </a:r>
            <a:r>
              <a:rPr lang="en-US" i="0" dirty="0">
                <a:effectLst/>
                <a:latin typeface="montserrat" panose="00000500000000000000" pitchFamily="2" charset="0"/>
              </a:rPr>
              <a:t>[]){  </a:t>
            </a:r>
          </a:p>
          <a:p>
            <a:pPr algn="l"/>
            <a:r>
              <a:rPr lang="en-US" i="0" dirty="0">
                <a:effectLst/>
                <a:latin typeface="montserrat" panose="00000500000000000000" pitchFamily="2" charset="0"/>
              </a:rPr>
              <a:t>Shape s=</a:t>
            </a:r>
            <a:r>
              <a:rPr lang="en-US" b="1" i="0" dirty="0">
                <a:effectLst/>
                <a:latin typeface="montserrat" panose="00000500000000000000" pitchFamily="2" charset="0"/>
              </a:rPr>
              <a:t>new</a:t>
            </a:r>
            <a:r>
              <a:rPr lang="en-US" i="0" dirty="0">
                <a:effectLst/>
                <a:latin typeface="montserrat" panose="00000500000000000000" pitchFamily="2" charset="0"/>
              </a:rPr>
              <a:t> Circle1();//In a real scenario, object is p//</a:t>
            </a:r>
            <a:r>
              <a:rPr lang="en-US" i="0" dirty="0" err="1">
                <a:effectLst/>
                <a:latin typeface="montserrat" panose="00000500000000000000" pitchFamily="2" charset="0"/>
              </a:rPr>
              <a:t>rovided</a:t>
            </a:r>
            <a:r>
              <a:rPr lang="en-US" i="0" dirty="0">
                <a:effectLst/>
                <a:latin typeface="montserrat" panose="00000500000000000000" pitchFamily="2" charset="0"/>
              </a:rPr>
              <a:t> through method, e.g., </a:t>
            </a:r>
            <a:r>
              <a:rPr lang="en-US" i="0" dirty="0" err="1">
                <a:effectLst/>
                <a:latin typeface="montserrat" panose="00000500000000000000" pitchFamily="2" charset="0"/>
              </a:rPr>
              <a:t>getShape</a:t>
            </a:r>
            <a:r>
              <a:rPr lang="en-US" i="0" dirty="0">
                <a:effectLst/>
                <a:latin typeface="montserrat" panose="00000500000000000000" pitchFamily="2" charset="0"/>
              </a:rPr>
              <a:t>() method</a:t>
            </a:r>
          </a:p>
          <a:p>
            <a:pPr algn="l"/>
            <a:r>
              <a:rPr lang="en-US" i="0" dirty="0" err="1">
                <a:effectLst/>
                <a:latin typeface="montserrat" panose="00000500000000000000" pitchFamily="2" charset="0"/>
              </a:rPr>
              <a:t>s.draw</a:t>
            </a:r>
            <a:r>
              <a:rPr lang="en-US" i="0" dirty="0">
                <a:effectLst/>
                <a:latin typeface="montserrat" panose="00000500000000000000" pitchFamily="2" charset="0"/>
              </a:rPr>
              <a:t>();  </a:t>
            </a:r>
          </a:p>
          <a:p>
            <a:pPr algn="l"/>
            <a:r>
              <a:rPr lang="en-US" i="0" dirty="0">
                <a:effectLst/>
                <a:latin typeface="montserrat" panose="00000500000000000000" pitchFamily="2" charset="0"/>
              </a:rPr>
              <a:t>}  </a:t>
            </a:r>
          </a:p>
          <a:p>
            <a:pPr algn="l"/>
            <a:r>
              <a:rPr lang="en-US" i="0" dirty="0">
                <a:effectLst/>
                <a:latin typeface="montserrat" panose="00000500000000000000" pitchFamily="2" charset="0"/>
              </a:rPr>
              <a:t>}  </a:t>
            </a:r>
          </a:p>
        </p:txBody>
      </p:sp>
      <p:sp>
        <p:nvSpPr>
          <p:cNvPr id="5" name="Rectangle 1">
            <a:extLst>
              <a:ext uri="{FF2B5EF4-FFF2-40B4-BE49-F238E27FC236}">
                <a16:creationId xmlns:a16="http://schemas.microsoft.com/office/drawing/2014/main" id="{DDD733F0-72C7-215F-29BB-C49F54A5A4F9}"/>
              </a:ext>
            </a:extLst>
          </p:cNvPr>
          <p:cNvSpPr>
            <a:spLocks noChangeArrowheads="1"/>
          </p:cNvSpPr>
          <p:nvPr/>
        </p:nvSpPr>
        <p:spPr bwMode="auto">
          <a:xfrm>
            <a:off x="7145594" y="6164445"/>
            <a:ext cx="1528011" cy="323165"/>
          </a:xfrm>
          <a:prstGeom prst="rect">
            <a:avLst/>
          </a:prstGeom>
          <a:solidFill>
            <a:srgbClr val="E7F6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B2A29"/>
                </a:solidFill>
                <a:effectLst/>
                <a:latin typeface="var(--bs-font-monospace)"/>
              </a:rPr>
              <a:t>drawing circle</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82571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a:xfrm>
            <a:off x="648183" y="804519"/>
            <a:ext cx="10406672" cy="1049235"/>
          </a:xfrm>
        </p:spPr>
        <p:txBody>
          <a:bodyPr>
            <a:normAutofit/>
          </a:bodyPr>
          <a:lstStyle/>
          <a:p>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118753" y="1745673"/>
            <a:ext cx="3365227" cy="4512623"/>
          </a:xfrm>
        </p:spPr>
        <p:txBody>
          <a:bodyPr>
            <a:normAutofit/>
          </a:bodyPr>
          <a:lstStyle/>
          <a:p>
            <a:r>
              <a:rPr lang="en-US" b="0" i="0" dirty="0">
                <a:solidFill>
                  <a:srgbClr val="2B2A29"/>
                </a:solidFill>
                <a:effectLst/>
                <a:latin typeface="montserrat" panose="00000500000000000000" pitchFamily="2" charset="0"/>
              </a:rPr>
              <a:t>An abstract class can have a data member, abstract method, method body (non-abstract method), constructor, and even main() method.</a:t>
            </a:r>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a:extLst>
              <a:ext uri="{FF2B5EF4-FFF2-40B4-BE49-F238E27FC236}">
                <a16:creationId xmlns:a16="http://schemas.microsoft.com/office/drawing/2014/main" id="{FAB6F26C-38D1-FF59-8081-2F2E75CF5997}"/>
              </a:ext>
            </a:extLst>
          </p:cNvPr>
          <p:cNvSpPr txBox="1"/>
          <p:nvPr/>
        </p:nvSpPr>
        <p:spPr>
          <a:xfrm>
            <a:off x="244101" y="813430"/>
            <a:ext cx="10810754" cy="461665"/>
          </a:xfrm>
          <a:prstGeom prst="rect">
            <a:avLst/>
          </a:prstGeom>
          <a:noFill/>
        </p:spPr>
        <p:txBody>
          <a:bodyPr wrap="square">
            <a:spAutoFit/>
          </a:bodyPr>
          <a:lstStyle/>
          <a:p>
            <a:pPr algn="l"/>
            <a:r>
              <a:rPr lang="en-US" sz="2400" b="1" i="0" dirty="0">
                <a:solidFill>
                  <a:srgbClr val="1D1D27"/>
                </a:solidFill>
                <a:effectLst/>
                <a:latin typeface="montserrat" panose="00000500000000000000" pitchFamily="2" charset="0"/>
              </a:rPr>
              <a:t>Abstract class having constructor, data member and methods</a:t>
            </a:r>
          </a:p>
        </p:txBody>
      </p:sp>
      <p:sp>
        <p:nvSpPr>
          <p:cNvPr id="7" name="Rectangle 1">
            <a:extLst>
              <a:ext uri="{FF2B5EF4-FFF2-40B4-BE49-F238E27FC236}">
                <a16:creationId xmlns:a16="http://schemas.microsoft.com/office/drawing/2014/main" id="{5B0BA27A-C672-B9B3-D59B-65FF5A1F4B33}"/>
              </a:ext>
            </a:extLst>
          </p:cNvPr>
          <p:cNvSpPr>
            <a:spLocks noChangeArrowheads="1"/>
          </p:cNvSpPr>
          <p:nvPr/>
        </p:nvSpPr>
        <p:spPr bwMode="auto">
          <a:xfrm>
            <a:off x="4101812" y="1678271"/>
            <a:ext cx="6638609"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Montserrat" panose="00000500000000000000" pitchFamily="2" charset="0"/>
              </a:rPr>
              <a:t>//Example of an abstract class that has abstract and non-//abstract methods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Montserrat" panose="00000500000000000000" pitchFamily="2" charset="0"/>
              </a:rPr>
              <a:t> </a:t>
            </a:r>
            <a:r>
              <a:rPr kumimoji="0" lang="en-US" altLang="en-US" sz="1400" b="1" i="0" u="none" strike="noStrike" cap="none" normalizeH="0" baseline="0" dirty="0">
                <a:ln>
                  <a:noFill/>
                </a:ln>
                <a:effectLst/>
                <a:latin typeface="Montserrat" panose="00000500000000000000" pitchFamily="2" charset="0"/>
              </a:rPr>
              <a:t>abstract</a:t>
            </a:r>
            <a:r>
              <a:rPr kumimoji="0" lang="en-US" altLang="en-US" sz="1400" b="0" i="0" u="none" strike="noStrike" cap="none" normalizeH="0" baseline="0" dirty="0">
                <a:ln>
                  <a:noFill/>
                </a:ln>
                <a:effectLst/>
                <a:latin typeface="Montserrat" panose="00000500000000000000" pitchFamily="2" charset="0"/>
              </a:rPr>
              <a:t> </a:t>
            </a:r>
            <a:r>
              <a:rPr kumimoji="0" lang="en-US" altLang="en-US" sz="1400" b="1" i="0" u="none" strike="noStrike" cap="none" normalizeH="0" baseline="0" dirty="0">
                <a:ln>
                  <a:noFill/>
                </a:ln>
                <a:effectLst/>
                <a:latin typeface="Montserrat" panose="00000500000000000000" pitchFamily="2" charset="0"/>
              </a:rPr>
              <a:t>class</a:t>
            </a:r>
            <a:r>
              <a:rPr kumimoji="0" lang="en-US" altLang="en-US" sz="1400" b="0" i="0" u="none" strike="noStrike" cap="none" normalizeH="0" baseline="0" dirty="0">
                <a:ln>
                  <a:noFill/>
                </a:ln>
                <a:effectLst/>
                <a:latin typeface="Montserrat" panose="00000500000000000000" pitchFamily="2" charset="0"/>
              </a:rPr>
              <a:t> Bike{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Montserrat" panose="00000500000000000000" pitchFamily="2" charset="0"/>
              </a:rPr>
              <a:t>   Bike(){</a:t>
            </a:r>
            <a:r>
              <a:rPr kumimoji="0" lang="en-US" altLang="en-US" sz="1400" b="0" i="0" u="none" strike="noStrike" cap="none" normalizeH="0" baseline="0" dirty="0" err="1">
                <a:ln>
                  <a:noFill/>
                </a:ln>
                <a:effectLst/>
                <a:latin typeface="Montserrat" panose="00000500000000000000" pitchFamily="2" charset="0"/>
              </a:rPr>
              <a:t>System.out.println</a:t>
            </a:r>
            <a:r>
              <a:rPr kumimoji="0" lang="en-US" altLang="en-US" sz="1400" b="0" i="0" u="none" strike="noStrike" cap="none" normalizeH="0" baseline="0" dirty="0">
                <a:ln>
                  <a:noFill/>
                </a:ln>
                <a:effectLst/>
                <a:latin typeface="Montserrat" panose="00000500000000000000" pitchFamily="2" charset="0"/>
              </a:rPr>
              <a:t>("bike is created");}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Montserrat" panose="00000500000000000000" pitchFamily="2" charset="0"/>
              </a:rPr>
              <a:t>   </a:t>
            </a:r>
            <a:r>
              <a:rPr kumimoji="0" lang="en-US" altLang="en-US" sz="1400" b="1" i="0" u="none" strike="noStrike" cap="none" normalizeH="0" baseline="0" dirty="0">
                <a:ln>
                  <a:noFill/>
                </a:ln>
                <a:effectLst/>
                <a:latin typeface="Montserrat" panose="00000500000000000000" pitchFamily="2" charset="0"/>
              </a:rPr>
              <a:t>abstract</a:t>
            </a:r>
            <a:r>
              <a:rPr kumimoji="0" lang="en-US" altLang="en-US" sz="1400" b="0" i="0" u="none" strike="noStrike" cap="none" normalizeH="0" baseline="0" dirty="0">
                <a:ln>
                  <a:noFill/>
                </a:ln>
                <a:effectLst/>
                <a:latin typeface="Montserrat" panose="00000500000000000000" pitchFamily="2" charset="0"/>
              </a:rPr>
              <a:t> </a:t>
            </a:r>
            <a:r>
              <a:rPr kumimoji="0" lang="en-US" altLang="en-US" sz="1400" b="1" i="0" u="none" strike="noStrike" cap="none" normalizeH="0" baseline="0" dirty="0">
                <a:ln>
                  <a:noFill/>
                </a:ln>
                <a:effectLst/>
                <a:latin typeface="Montserrat" panose="00000500000000000000" pitchFamily="2" charset="0"/>
              </a:rPr>
              <a:t>void</a:t>
            </a:r>
            <a:r>
              <a:rPr kumimoji="0" lang="en-US" altLang="en-US" sz="1400" b="0" i="0" u="none" strike="noStrike" cap="none" normalizeH="0" baseline="0" dirty="0">
                <a:ln>
                  <a:noFill/>
                </a:ln>
                <a:effectLst/>
                <a:latin typeface="Montserrat" panose="00000500000000000000" pitchFamily="2" charset="0"/>
              </a:rPr>
              <a:t> run();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Montserrat" panose="00000500000000000000" pitchFamily="2" charset="0"/>
              </a:rPr>
              <a:t>   </a:t>
            </a:r>
            <a:r>
              <a:rPr kumimoji="0" lang="en-US" altLang="en-US" sz="1400" b="1" i="0" u="none" strike="noStrike" cap="none" normalizeH="0" baseline="0" dirty="0">
                <a:ln>
                  <a:noFill/>
                </a:ln>
                <a:effectLst/>
                <a:latin typeface="Montserrat" panose="00000500000000000000" pitchFamily="2" charset="0"/>
              </a:rPr>
              <a:t>void</a:t>
            </a:r>
            <a:r>
              <a:rPr kumimoji="0" lang="en-US" altLang="en-US" sz="1400" b="0" i="0" u="none" strike="noStrike" cap="none" normalizeH="0" baseline="0" dirty="0">
                <a:ln>
                  <a:noFill/>
                </a:ln>
                <a:effectLst/>
                <a:latin typeface="Montserrat" panose="00000500000000000000" pitchFamily="2" charset="0"/>
              </a:rPr>
              <a:t> </a:t>
            </a:r>
            <a:r>
              <a:rPr kumimoji="0" lang="en-US" altLang="en-US" sz="1400" b="0" i="0" u="none" strike="noStrike" cap="none" normalizeH="0" baseline="0" dirty="0" err="1">
                <a:ln>
                  <a:noFill/>
                </a:ln>
                <a:effectLst/>
                <a:latin typeface="Montserrat" panose="00000500000000000000" pitchFamily="2" charset="0"/>
              </a:rPr>
              <a:t>changeGear</a:t>
            </a:r>
            <a:r>
              <a:rPr kumimoji="0" lang="en-US" altLang="en-US" sz="1400" b="0" i="0" u="none" strike="noStrike" cap="none" normalizeH="0" baseline="0" dirty="0">
                <a:ln>
                  <a:noFill/>
                </a:ln>
                <a:effectLst/>
                <a:latin typeface="Montserrat" panose="00000500000000000000" pitchFamily="2" charset="0"/>
              </a:rPr>
              <a:t>(){</a:t>
            </a:r>
            <a:r>
              <a:rPr kumimoji="0" lang="en-US" altLang="en-US" sz="1400" b="0" i="0" u="none" strike="noStrike" cap="none" normalizeH="0" baseline="0" dirty="0" err="1">
                <a:ln>
                  <a:noFill/>
                </a:ln>
                <a:effectLst/>
                <a:latin typeface="Montserrat" panose="00000500000000000000" pitchFamily="2" charset="0"/>
              </a:rPr>
              <a:t>System.out.println</a:t>
            </a:r>
            <a:r>
              <a:rPr kumimoji="0" lang="en-US" altLang="en-US" sz="1400" b="0" i="0" u="none" strike="noStrike" cap="none" normalizeH="0" baseline="0" dirty="0">
                <a:ln>
                  <a:noFill/>
                </a:ln>
                <a:effectLst/>
                <a:latin typeface="Montserrat" panose="00000500000000000000" pitchFamily="2" charset="0"/>
              </a:rPr>
              <a:t>("gear changed");}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Montserrat" panose="00000500000000000000" pitchFamily="2"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Montserrat" panose="00000500000000000000" pitchFamily="2" charset="0"/>
              </a:rPr>
              <a:t>//Creating a Child class which inherits Abstract class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Montserrat" panose="00000500000000000000" pitchFamily="2" charset="0"/>
              </a:rPr>
              <a:t> </a:t>
            </a:r>
            <a:r>
              <a:rPr kumimoji="0" lang="en-US" altLang="en-US" sz="1400" b="1" i="0" u="none" strike="noStrike" cap="none" normalizeH="0" baseline="0" dirty="0">
                <a:ln>
                  <a:noFill/>
                </a:ln>
                <a:effectLst/>
                <a:latin typeface="Montserrat" panose="00000500000000000000" pitchFamily="2" charset="0"/>
              </a:rPr>
              <a:t>class</a:t>
            </a:r>
            <a:r>
              <a:rPr kumimoji="0" lang="en-US" altLang="en-US" sz="1400" b="0" i="0" u="none" strike="noStrike" cap="none" normalizeH="0" baseline="0" dirty="0">
                <a:ln>
                  <a:noFill/>
                </a:ln>
                <a:effectLst/>
                <a:latin typeface="Montserrat" panose="00000500000000000000" pitchFamily="2" charset="0"/>
              </a:rPr>
              <a:t> Honda </a:t>
            </a:r>
            <a:r>
              <a:rPr kumimoji="0" lang="en-US" altLang="en-US" sz="1400" b="1" i="0" u="none" strike="noStrike" cap="none" normalizeH="0" baseline="0" dirty="0">
                <a:ln>
                  <a:noFill/>
                </a:ln>
                <a:effectLst/>
                <a:latin typeface="Montserrat" panose="00000500000000000000" pitchFamily="2" charset="0"/>
              </a:rPr>
              <a:t>extends</a:t>
            </a:r>
            <a:r>
              <a:rPr kumimoji="0" lang="en-US" altLang="en-US" sz="1400" b="0" i="0" u="none" strike="noStrike" cap="none" normalizeH="0" baseline="0" dirty="0">
                <a:ln>
                  <a:noFill/>
                </a:ln>
                <a:effectLst/>
                <a:latin typeface="Montserrat" panose="00000500000000000000" pitchFamily="2" charset="0"/>
              </a:rPr>
              <a:t> Bike{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Montserrat" panose="00000500000000000000" pitchFamily="2" charset="0"/>
              </a:rPr>
              <a:t> </a:t>
            </a:r>
            <a:r>
              <a:rPr kumimoji="0" lang="en-US" altLang="en-US" sz="1400" b="1" i="0" u="none" strike="noStrike" cap="none" normalizeH="0" baseline="0" dirty="0">
                <a:ln>
                  <a:noFill/>
                </a:ln>
                <a:effectLst/>
                <a:latin typeface="Montserrat" panose="00000500000000000000" pitchFamily="2" charset="0"/>
              </a:rPr>
              <a:t>void</a:t>
            </a:r>
            <a:r>
              <a:rPr kumimoji="0" lang="en-US" altLang="en-US" sz="1400" b="0" i="0" u="none" strike="noStrike" cap="none" normalizeH="0" baseline="0" dirty="0">
                <a:ln>
                  <a:noFill/>
                </a:ln>
                <a:effectLst/>
                <a:latin typeface="Montserrat" panose="00000500000000000000" pitchFamily="2" charset="0"/>
              </a:rPr>
              <a:t> run(){</a:t>
            </a:r>
            <a:r>
              <a:rPr kumimoji="0" lang="en-US" altLang="en-US" sz="1400" b="0" i="0" u="none" strike="noStrike" cap="none" normalizeH="0" baseline="0" dirty="0" err="1">
                <a:ln>
                  <a:noFill/>
                </a:ln>
                <a:effectLst/>
                <a:latin typeface="Montserrat" panose="00000500000000000000" pitchFamily="2" charset="0"/>
              </a:rPr>
              <a:t>System.out.println</a:t>
            </a:r>
            <a:r>
              <a:rPr kumimoji="0" lang="en-US" altLang="en-US" sz="1400" b="0" i="0" u="none" strike="noStrike" cap="none" normalizeH="0" baseline="0" dirty="0">
                <a:ln>
                  <a:noFill/>
                </a:ln>
                <a:effectLst/>
                <a:latin typeface="Montserrat" panose="00000500000000000000" pitchFamily="2" charset="0"/>
              </a:rPr>
              <a:t>("running safely..");}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Montserrat" panose="00000500000000000000" pitchFamily="2"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Montserrat" panose="00000500000000000000" pitchFamily="2" charset="0"/>
              </a:rPr>
              <a:t>//Creating a Test class which calls abstract and non-abstract methods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Montserrat" panose="00000500000000000000" pitchFamily="2" charset="0"/>
              </a:rPr>
              <a:t> </a:t>
            </a:r>
            <a:r>
              <a:rPr kumimoji="0" lang="en-US" altLang="en-US" sz="1400" b="1" i="0" u="none" strike="noStrike" cap="none" normalizeH="0" baseline="0" dirty="0">
                <a:ln>
                  <a:noFill/>
                </a:ln>
                <a:effectLst/>
                <a:latin typeface="Montserrat" panose="00000500000000000000" pitchFamily="2" charset="0"/>
              </a:rPr>
              <a:t>class</a:t>
            </a:r>
            <a:r>
              <a:rPr kumimoji="0" lang="en-US" altLang="en-US" sz="1400" b="0" i="0" u="none" strike="noStrike" cap="none" normalizeH="0" baseline="0" dirty="0">
                <a:ln>
                  <a:noFill/>
                </a:ln>
                <a:effectLst/>
                <a:latin typeface="Montserrat" panose="00000500000000000000" pitchFamily="2" charset="0"/>
              </a:rPr>
              <a:t> TestAbstraction2{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Montserrat" panose="00000500000000000000" pitchFamily="2" charset="0"/>
              </a:rPr>
              <a:t> </a:t>
            </a:r>
            <a:r>
              <a:rPr kumimoji="0" lang="en-US" altLang="en-US" sz="1400" b="1" i="0" u="none" strike="noStrike" cap="none" normalizeH="0" baseline="0" dirty="0">
                <a:ln>
                  <a:noFill/>
                </a:ln>
                <a:effectLst/>
                <a:latin typeface="Montserrat" panose="00000500000000000000" pitchFamily="2" charset="0"/>
              </a:rPr>
              <a:t>public</a:t>
            </a:r>
            <a:r>
              <a:rPr kumimoji="0" lang="en-US" altLang="en-US" sz="1400" b="0" i="0" u="none" strike="noStrike" cap="none" normalizeH="0" baseline="0" dirty="0">
                <a:ln>
                  <a:noFill/>
                </a:ln>
                <a:effectLst/>
                <a:latin typeface="Montserrat" panose="00000500000000000000" pitchFamily="2" charset="0"/>
              </a:rPr>
              <a:t> </a:t>
            </a:r>
            <a:r>
              <a:rPr kumimoji="0" lang="en-US" altLang="en-US" sz="1400" b="1" i="0" u="none" strike="noStrike" cap="none" normalizeH="0" baseline="0" dirty="0">
                <a:ln>
                  <a:noFill/>
                </a:ln>
                <a:effectLst/>
                <a:latin typeface="Montserrat" panose="00000500000000000000" pitchFamily="2" charset="0"/>
              </a:rPr>
              <a:t>static</a:t>
            </a:r>
            <a:r>
              <a:rPr kumimoji="0" lang="en-US" altLang="en-US" sz="1400" b="0" i="0" u="none" strike="noStrike" cap="none" normalizeH="0" baseline="0" dirty="0">
                <a:ln>
                  <a:noFill/>
                </a:ln>
                <a:effectLst/>
                <a:latin typeface="Montserrat" panose="00000500000000000000" pitchFamily="2" charset="0"/>
              </a:rPr>
              <a:t> </a:t>
            </a:r>
            <a:r>
              <a:rPr kumimoji="0" lang="en-US" altLang="en-US" sz="1400" b="1" i="0" u="none" strike="noStrike" cap="none" normalizeH="0" baseline="0" dirty="0">
                <a:ln>
                  <a:noFill/>
                </a:ln>
                <a:effectLst/>
                <a:latin typeface="Montserrat" panose="00000500000000000000" pitchFamily="2" charset="0"/>
              </a:rPr>
              <a:t>void</a:t>
            </a:r>
            <a:r>
              <a:rPr kumimoji="0" lang="en-US" altLang="en-US" sz="1400" b="0" i="0" u="none" strike="noStrike" cap="none" normalizeH="0" baseline="0" dirty="0">
                <a:ln>
                  <a:noFill/>
                </a:ln>
                <a:effectLst/>
                <a:latin typeface="Montserrat" panose="00000500000000000000" pitchFamily="2" charset="0"/>
              </a:rPr>
              <a:t> main(String </a:t>
            </a:r>
            <a:r>
              <a:rPr kumimoji="0" lang="en-US" altLang="en-US" sz="1400" b="0" i="0" u="none" strike="noStrike" cap="none" normalizeH="0" baseline="0" dirty="0" err="1">
                <a:ln>
                  <a:noFill/>
                </a:ln>
                <a:effectLst/>
                <a:latin typeface="Montserrat" panose="00000500000000000000" pitchFamily="2" charset="0"/>
              </a:rPr>
              <a:t>args</a:t>
            </a:r>
            <a:r>
              <a:rPr kumimoji="0" lang="en-US" altLang="en-US" sz="1400" b="0" i="0" u="none" strike="noStrike" cap="none" normalizeH="0" baseline="0" dirty="0">
                <a:ln>
                  <a:noFill/>
                </a:ln>
                <a:effectLst/>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Montserrat" panose="00000500000000000000" pitchFamily="2" charset="0"/>
              </a:rPr>
              <a:t>  Bike obj = </a:t>
            </a:r>
            <a:r>
              <a:rPr kumimoji="0" lang="en-US" altLang="en-US" sz="1400" b="1" i="0" u="none" strike="noStrike" cap="none" normalizeH="0" baseline="0" dirty="0">
                <a:ln>
                  <a:noFill/>
                </a:ln>
                <a:effectLst/>
                <a:latin typeface="Montserrat" panose="00000500000000000000" pitchFamily="2" charset="0"/>
              </a:rPr>
              <a:t>new</a:t>
            </a:r>
            <a:r>
              <a:rPr kumimoji="0" lang="en-US" altLang="en-US" sz="1400" b="0" i="0" u="none" strike="noStrike" cap="none" normalizeH="0" baseline="0" dirty="0">
                <a:ln>
                  <a:noFill/>
                </a:ln>
                <a:effectLst/>
                <a:latin typeface="Montserrat" panose="00000500000000000000" pitchFamily="2" charset="0"/>
              </a:rPr>
              <a:t> Honda();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Montserrat" panose="00000500000000000000" pitchFamily="2" charset="0"/>
              </a:rPr>
              <a:t>  </a:t>
            </a:r>
            <a:r>
              <a:rPr kumimoji="0" lang="en-US" altLang="en-US" sz="1400" b="0" i="0" u="none" strike="noStrike" cap="none" normalizeH="0" baseline="0" dirty="0" err="1">
                <a:ln>
                  <a:noFill/>
                </a:ln>
                <a:effectLst/>
                <a:latin typeface="Montserrat" panose="00000500000000000000" pitchFamily="2" charset="0"/>
              </a:rPr>
              <a:t>obj.run</a:t>
            </a:r>
            <a:r>
              <a:rPr kumimoji="0" lang="en-US" altLang="en-US" sz="1400" b="0" i="0" u="none" strike="noStrike" cap="none" normalizeH="0" baseline="0" dirty="0">
                <a:ln>
                  <a:noFill/>
                </a:ln>
                <a:effectLst/>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Montserrat" panose="00000500000000000000" pitchFamily="2" charset="0"/>
              </a:rPr>
              <a:t>  </a:t>
            </a:r>
            <a:r>
              <a:rPr kumimoji="0" lang="en-US" altLang="en-US" sz="1400" b="0" i="0" u="none" strike="noStrike" cap="none" normalizeH="0" baseline="0" dirty="0" err="1">
                <a:ln>
                  <a:noFill/>
                </a:ln>
                <a:effectLst/>
                <a:latin typeface="Montserrat" panose="00000500000000000000" pitchFamily="2" charset="0"/>
              </a:rPr>
              <a:t>obj.changeGear</a:t>
            </a:r>
            <a:r>
              <a:rPr kumimoji="0" lang="en-US" altLang="en-US" sz="1400" b="0" i="0" u="none" strike="noStrike" cap="none" normalizeH="0" baseline="0" dirty="0">
                <a:ln>
                  <a:noFill/>
                </a:ln>
                <a:effectLst/>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Montserrat" panose="00000500000000000000" pitchFamily="2"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effectLst/>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3335E308-403C-94F2-E85A-0D6F0DE42C29}"/>
              </a:ext>
            </a:extLst>
          </p:cNvPr>
          <p:cNvSpPr>
            <a:spLocks noChangeArrowheads="1"/>
          </p:cNvSpPr>
          <p:nvPr/>
        </p:nvSpPr>
        <p:spPr bwMode="auto">
          <a:xfrm>
            <a:off x="7317235" y="5355771"/>
            <a:ext cx="4465122" cy="323165"/>
          </a:xfrm>
          <a:prstGeom prst="rect">
            <a:avLst/>
          </a:prstGeom>
          <a:solidFill>
            <a:srgbClr val="E7F6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B2A29"/>
                </a:solidFill>
                <a:effectLst/>
                <a:latin typeface="var(--bs-font-monospace)"/>
              </a:rPr>
              <a:t>bike is created running safely.. gear changed</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E63C275-BD2A-151D-31DA-C095D340B7D8}"/>
              </a:ext>
            </a:extLst>
          </p:cNvPr>
          <p:cNvSpPr txBox="1"/>
          <p:nvPr/>
        </p:nvSpPr>
        <p:spPr>
          <a:xfrm>
            <a:off x="244101" y="5108163"/>
            <a:ext cx="3128491" cy="923330"/>
          </a:xfrm>
          <a:prstGeom prst="rect">
            <a:avLst/>
          </a:prstGeom>
          <a:noFill/>
        </p:spPr>
        <p:txBody>
          <a:bodyPr wrap="square">
            <a:spAutoFit/>
          </a:bodyPr>
          <a:lstStyle/>
          <a:p>
            <a:pPr algn="l"/>
            <a:r>
              <a:rPr lang="en-US" b="1" i="0" dirty="0">
                <a:solidFill>
                  <a:srgbClr val="1D1D27"/>
                </a:solidFill>
                <a:effectLst/>
                <a:latin typeface="segoe ui" panose="020B0502040204020203" pitchFamily="34" charset="0"/>
              </a:rPr>
              <a:t>Rule: If there is an abstract method in a class, that class must be abstract.</a:t>
            </a:r>
          </a:p>
        </p:txBody>
      </p:sp>
    </p:spTree>
    <p:extLst>
      <p:ext uri="{BB962C8B-B14F-4D97-AF65-F5344CB8AC3E}">
        <p14:creationId xmlns:p14="http://schemas.microsoft.com/office/powerpoint/2010/main" val="33893093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p:txBody>
          <a:bodyPr/>
          <a:lstStyle/>
          <a:p>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118753" y="1745673"/>
            <a:ext cx="12073247" cy="4512623"/>
          </a:xfrm>
        </p:spPr>
        <p:txBody>
          <a:bodyPr>
            <a:normAutofit/>
          </a:bodyPr>
          <a:lstStyle/>
          <a:p>
            <a:pPr algn="just"/>
            <a:r>
              <a:rPr lang="en-US" b="0" i="0" dirty="0">
                <a:solidFill>
                  <a:srgbClr val="2B2A29"/>
                </a:solidFill>
                <a:effectLst/>
                <a:latin typeface="montserrat" panose="00000500000000000000" pitchFamily="2" charset="0"/>
              </a:rPr>
              <a:t>An </a:t>
            </a:r>
            <a:r>
              <a:rPr lang="en-US" b="1" i="0" dirty="0">
                <a:solidFill>
                  <a:srgbClr val="2B2A29"/>
                </a:solidFill>
                <a:effectLst/>
                <a:latin typeface="montserrat" panose="00000500000000000000" pitchFamily="2" charset="0"/>
              </a:rPr>
              <a:t>interface in Java</a:t>
            </a:r>
            <a:r>
              <a:rPr lang="en-US" b="0" i="0" dirty="0">
                <a:solidFill>
                  <a:srgbClr val="2B2A29"/>
                </a:solidFill>
                <a:effectLst/>
                <a:latin typeface="montserrat" panose="00000500000000000000" pitchFamily="2" charset="0"/>
              </a:rPr>
              <a:t> is a blueprint of a class. It has static constants and abstract methods.</a:t>
            </a:r>
          </a:p>
          <a:p>
            <a:pPr algn="just"/>
            <a:r>
              <a:rPr lang="en-US" b="0" i="0" dirty="0">
                <a:solidFill>
                  <a:srgbClr val="2B2A29"/>
                </a:solidFill>
                <a:effectLst/>
                <a:latin typeface="montserrat" panose="00000500000000000000" pitchFamily="2" charset="0"/>
              </a:rPr>
              <a:t>The interface in Java is </a:t>
            </a:r>
            <a:r>
              <a:rPr lang="en-US" b="0" i="1" dirty="0">
                <a:solidFill>
                  <a:srgbClr val="2B2A29"/>
                </a:solidFill>
                <a:effectLst/>
                <a:latin typeface="montserrat" panose="00000500000000000000" pitchFamily="2" charset="0"/>
              </a:rPr>
              <a:t>a mechanism to achieve </a:t>
            </a:r>
            <a:r>
              <a:rPr lang="en-US" b="0" i="1" u="none" strike="noStrike" dirty="0">
                <a:solidFill>
                  <a:srgbClr val="008000"/>
                </a:solidFill>
                <a:effectLst/>
                <a:latin typeface="montserrat" panose="00000500000000000000" pitchFamily="2" charset="0"/>
                <a:hlinkClick r:id="rId3"/>
              </a:rPr>
              <a:t>abstraction</a:t>
            </a:r>
            <a:r>
              <a:rPr lang="en-US" b="0" i="0" dirty="0">
                <a:solidFill>
                  <a:srgbClr val="2B2A29"/>
                </a:solidFill>
                <a:effectLst/>
                <a:latin typeface="montserrat" panose="00000500000000000000" pitchFamily="2" charset="0"/>
              </a:rPr>
              <a:t>. There can be only abstract methods in the Java interface, not method body. It is used to achieve abstraction and multiple </a:t>
            </a:r>
            <a:r>
              <a:rPr lang="en-US" b="0" i="0" u="none" strike="noStrike" dirty="0">
                <a:solidFill>
                  <a:srgbClr val="008000"/>
                </a:solidFill>
                <a:effectLst/>
                <a:latin typeface="montserrat" panose="00000500000000000000" pitchFamily="2" charset="0"/>
                <a:hlinkClick r:id="rId4"/>
              </a:rPr>
              <a:t>inheritance in Java</a:t>
            </a:r>
            <a:r>
              <a:rPr lang="en-US" b="0" i="0" dirty="0">
                <a:solidFill>
                  <a:srgbClr val="2B2A29"/>
                </a:solidFill>
                <a:effectLst/>
                <a:latin typeface="montserrat" panose="00000500000000000000" pitchFamily="2" charset="0"/>
              </a:rPr>
              <a:t>.</a:t>
            </a:r>
          </a:p>
          <a:p>
            <a:pPr algn="just"/>
            <a:r>
              <a:rPr lang="en-US" b="0" i="0" dirty="0">
                <a:solidFill>
                  <a:srgbClr val="2B2A29"/>
                </a:solidFill>
                <a:effectLst/>
                <a:latin typeface="montserrat" panose="00000500000000000000" pitchFamily="2" charset="0"/>
              </a:rPr>
              <a:t>In other words, you can say that interfaces can have abstract methods and variables. It cannot have a method body.</a:t>
            </a:r>
          </a:p>
          <a:p>
            <a:r>
              <a:rPr lang="en-US" b="0" i="0" dirty="0">
                <a:solidFill>
                  <a:srgbClr val="2B2A29"/>
                </a:solidFill>
                <a:effectLst/>
                <a:latin typeface="montserrat" panose="00000500000000000000" pitchFamily="2" charset="0"/>
              </a:rPr>
              <a:t>Java Interface also </a:t>
            </a:r>
            <a:r>
              <a:rPr lang="en-US" b="1" i="0" dirty="0">
                <a:solidFill>
                  <a:srgbClr val="2B2A29"/>
                </a:solidFill>
                <a:effectLst/>
                <a:latin typeface="montserrat" panose="00000500000000000000" pitchFamily="2" charset="0"/>
              </a:rPr>
              <a:t>represents the IS-A relationship</a:t>
            </a:r>
            <a:r>
              <a:rPr lang="en-US" b="0" i="0" dirty="0">
                <a:solidFill>
                  <a:srgbClr val="2B2A29"/>
                </a:solidFill>
                <a:effectLst/>
                <a:latin typeface="montserrat" panose="00000500000000000000" pitchFamily="2" charset="0"/>
              </a:rPr>
              <a:t>.</a:t>
            </a:r>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a:extLst>
              <a:ext uri="{FF2B5EF4-FFF2-40B4-BE49-F238E27FC236}">
                <a16:creationId xmlns:a16="http://schemas.microsoft.com/office/drawing/2014/main" id="{8E04F00C-4EC6-CFD3-0099-46B749CFACDA}"/>
              </a:ext>
            </a:extLst>
          </p:cNvPr>
          <p:cNvSpPr txBox="1"/>
          <p:nvPr/>
        </p:nvSpPr>
        <p:spPr>
          <a:xfrm>
            <a:off x="842058" y="415038"/>
            <a:ext cx="6105644" cy="584775"/>
          </a:xfrm>
          <a:prstGeom prst="rect">
            <a:avLst/>
          </a:prstGeom>
          <a:noFill/>
        </p:spPr>
        <p:txBody>
          <a:bodyPr wrap="square">
            <a:spAutoFit/>
          </a:bodyPr>
          <a:lstStyle/>
          <a:p>
            <a:pPr algn="l"/>
            <a:r>
              <a:rPr lang="en-US" sz="3200" b="1" i="0" dirty="0">
                <a:solidFill>
                  <a:srgbClr val="1D1D27"/>
                </a:solidFill>
                <a:effectLst/>
                <a:latin typeface="montserrat" panose="00000500000000000000" pitchFamily="2" charset="0"/>
              </a:rPr>
              <a:t>Interface in Java</a:t>
            </a:r>
          </a:p>
        </p:txBody>
      </p:sp>
    </p:spTree>
    <p:extLst>
      <p:ext uri="{BB962C8B-B14F-4D97-AF65-F5344CB8AC3E}">
        <p14:creationId xmlns:p14="http://schemas.microsoft.com/office/powerpoint/2010/main" val="29116700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p:txBody>
          <a:bodyPr/>
          <a:lstStyle/>
          <a:p>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308758" y="1802468"/>
            <a:ext cx="12983687" cy="4512623"/>
          </a:xfrm>
        </p:spPr>
        <p:txBody>
          <a:bodyPr>
            <a:normAutofit/>
          </a:bodyPr>
          <a:lstStyle/>
          <a:p>
            <a:r>
              <a:rPr lang="en-US" b="0" i="0" dirty="0">
                <a:solidFill>
                  <a:srgbClr val="2B2A29"/>
                </a:solidFill>
                <a:effectLst/>
                <a:latin typeface="montserrat" panose="00000500000000000000" pitchFamily="2" charset="0"/>
              </a:rPr>
              <a:t>There are mainly three reasons to use interface. They are given below.</a:t>
            </a:r>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a:extLst>
              <a:ext uri="{FF2B5EF4-FFF2-40B4-BE49-F238E27FC236}">
                <a16:creationId xmlns:a16="http://schemas.microsoft.com/office/drawing/2014/main" id="{275704E0-6EC3-8D19-8067-70D80EF90EA7}"/>
              </a:ext>
            </a:extLst>
          </p:cNvPr>
          <p:cNvSpPr txBox="1"/>
          <p:nvPr/>
        </p:nvSpPr>
        <p:spPr>
          <a:xfrm>
            <a:off x="980955" y="542909"/>
            <a:ext cx="6105644" cy="523220"/>
          </a:xfrm>
          <a:prstGeom prst="rect">
            <a:avLst/>
          </a:prstGeom>
          <a:noFill/>
        </p:spPr>
        <p:txBody>
          <a:bodyPr wrap="square">
            <a:spAutoFit/>
          </a:bodyPr>
          <a:lstStyle/>
          <a:p>
            <a:pPr algn="l"/>
            <a:r>
              <a:rPr lang="en-US" sz="2800" b="1" i="0" dirty="0">
                <a:solidFill>
                  <a:srgbClr val="1D1D27"/>
                </a:solidFill>
                <a:effectLst/>
                <a:latin typeface="montserrat" panose="00000500000000000000" pitchFamily="2" charset="0"/>
              </a:rPr>
              <a:t>Why use Java interface?</a:t>
            </a:r>
          </a:p>
        </p:txBody>
      </p:sp>
      <p:pic>
        <p:nvPicPr>
          <p:cNvPr id="3074" name="Picture 2" descr="Why use Java Interface">
            <a:extLst>
              <a:ext uri="{FF2B5EF4-FFF2-40B4-BE49-F238E27FC236}">
                <a16:creationId xmlns:a16="http://schemas.microsoft.com/office/drawing/2014/main" id="{29591B91-5358-271F-8542-F1420B0F91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7579" y="2397905"/>
            <a:ext cx="6652217"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198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p:txBody>
          <a:bodyPr/>
          <a:lstStyle/>
          <a:p>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118753" y="1745673"/>
            <a:ext cx="12073247" cy="4512623"/>
          </a:xfrm>
        </p:spPr>
        <p:txBody>
          <a:bodyPr>
            <a:normAutofit fontScale="92500" lnSpcReduction="10000"/>
          </a:bodyPr>
          <a:lstStyle/>
          <a:p>
            <a:r>
              <a:rPr lang="en-US" b="0" i="0" dirty="0">
                <a:solidFill>
                  <a:srgbClr val="2B2A29"/>
                </a:solidFill>
                <a:effectLst/>
                <a:latin typeface="montserrat" panose="00000500000000000000" pitchFamily="2" charset="0"/>
              </a:rPr>
              <a:t>An interface is declared by using the interface keyword. It provides total abstraction; means all the methods in an interface are declared with the empty body, and all the fields are public, static and final by default. A class that implements an interface must implement all the methods declared in the interface.</a:t>
            </a:r>
          </a:p>
          <a:p>
            <a:r>
              <a:rPr lang="en-US" sz="2800" dirty="0"/>
              <a:t>Syntax</a:t>
            </a:r>
          </a:p>
          <a:p>
            <a:pPr marL="0" indent="0" algn="l">
              <a:buNone/>
            </a:pPr>
            <a:r>
              <a:rPr lang="en-US" sz="2400" b="0" i="0" dirty="0">
                <a:solidFill>
                  <a:srgbClr val="2B2A29"/>
                </a:solidFill>
                <a:effectLst/>
                <a:latin typeface="montserrat" panose="00000500000000000000" pitchFamily="2" charset="0"/>
              </a:rPr>
              <a:t>i</a:t>
            </a:r>
            <a:r>
              <a:rPr lang="en-US" sz="2400" b="1" i="0" dirty="0">
                <a:solidFill>
                  <a:srgbClr val="2B2A29"/>
                </a:solidFill>
                <a:effectLst/>
                <a:latin typeface="montserrat" panose="00000500000000000000" pitchFamily="2" charset="0"/>
              </a:rPr>
              <a:t>nterface</a:t>
            </a:r>
            <a:r>
              <a:rPr lang="en-US" sz="2400" b="0" i="0" dirty="0">
                <a:solidFill>
                  <a:srgbClr val="2B2A29"/>
                </a:solidFill>
                <a:effectLst/>
                <a:latin typeface="montserrat" panose="00000500000000000000" pitchFamily="2" charset="0"/>
              </a:rPr>
              <a:t> &lt;</a:t>
            </a:r>
            <a:r>
              <a:rPr lang="en-US" sz="2400" b="0" i="0" dirty="0" err="1">
                <a:solidFill>
                  <a:srgbClr val="2B2A29"/>
                </a:solidFill>
                <a:effectLst/>
                <a:latin typeface="montserrat" panose="00000500000000000000" pitchFamily="2" charset="0"/>
              </a:rPr>
              <a:t>interface_name</a:t>
            </a:r>
            <a:r>
              <a:rPr lang="en-US" sz="2400" b="0" i="0" dirty="0">
                <a:solidFill>
                  <a:srgbClr val="2B2A29"/>
                </a:solidFill>
                <a:effectLst/>
                <a:latin typeface="montserrat" panose="00000500000000000000" pitchFamily="2" charset="0"/>
              </a:rPr>
              <a:t>&gt;{  </a:t>
            </a:r>
          </a:p>
          <a:p>
            <a:pPr marL="0" indent="0" algn="l">
              <a:buNone/>
            </a:pPr>
            <a:r>
              <a:rPr lang="en-US" sz="2400" b="0" i="0" dirty="0">
                <a:solidFill>
                  <a:srgbClr val="2B2A29"/>
                </a:solidFill>
                <a:effectLst/>
                <a:latin typeface="montserrat" panose="00000500000000000000" pitchFamily="2" charset="0"/>
              </a:rPr>
              <a:t>    // declare constant fields  </a:t>
            </a:r>
          </a:p>
          <a:p>
            <a:pPr marL="0" indent="0" algn="l">
              <a:buNone/>
            </a:pPr>
            <a:r>
              <a:rPr lang="en-US" sz="2400" b="0" i="0" dirty="0">
                <a:solidFill>
                  <a:srgbClr val="2B2A29"/>
                </a:solidFill>
                <a:effectLst/>
                <a:latin typeface="montserrat" panose="00000500000000000000" pitchFamily="2" charset="0"/>
              </a:rPr>
              <a:t>    // declare methods that abstract   </a:t>
            </a:r>
          </a:p>
          <a:p>
            <a:pPr marL="0" indent="0" algn="l">
              <a:buNone/>
            </a:pPr>
            <a:r>
              <a:rPr lang="en-US" sz="2400" b="0" i="0" dirty="0">
                <a:solidFill>
                  <a:srgbClr val="2B2A29"/>
                </a:solidFill>
                <a:effectLst/>
                <a:latin typeface="montserrat" panose="00000500000000000000" pitchFamily="2" charset="0"/>
              </a:rPr>
              <a:t>    // by default.  </a:t>
            </a:r>
          </a:p>
          <a:p>
            <a:pPr marL="0" indent="0" algn="l">
              <a:buNone/>
            </a:pPr>
            <a:r>
              <a:rPr lang="en-US" sz="2400" b="0" i="0" dirty="0">
                <a:solidFill>
                  <a:srgbClr val="2B2A29"/>
                </a:solidFill>
                <a:effectLst/>
                <a:latin typeface="montserrat" panose="00000500000000000000" pitchFamily="2" charset="0"/>
              </a:rPr>
              <a:t>}  </a:t>
            </a:r>
          </a:p>
          <a:p>
            <a:endParaRPr lang="en-US" sz="2800"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a:extLst>
              <a:ext uri="{FF2B5EF4-FFF2-40B4-BE49-F238E27FC236}">
                <a16:creationId xmlns:a16="http://schemas.microsoft.com/office/drawing/2014/main" id="{99C88E57-40EC-2A8D-9656-4967D1213649}"/>
              </a:ext>
            </a:extLst>
          </p:cNvPr>
          <p:cNvSpPr txBox="1"/>
          <p:nvPr/>
        </p:nvSpPr>
        <p:spPr>
          <a:xfrm>
            <a:off x="957805" y="490194"/>
            <a:ext cx="6105644" cy="523220"/>
          </a:xfrm>
          <a:prstGeom prst="rect">
            <a:avLst/>
          </a:prstGeom>
          <a:noFill/>
        </p:spPr>
        <p:txBody>
          <a:bodyPr wrap="square">
            <a:spAutoFit/>
          </a:bodyPr>
          <a:lstStyle/>
          <a:p>
            <a:pPr algn="l"/>
            <a:r>
              <a:rPr lang="en-US" sz="2800" b="1" i="0" dirty="0">
                <a:solidFill>
                  <a:srgbClr val="1D1D27"/>
                </a:solidFill>
                <a:effectLst/>
                <a:latin typeface="montserrat" panose="00000500000000000000" pitchFamily="2" charset="0"/>
              </a:rPr>
              <a:t>How to declare an interface?</a:t>
            </a:r>
          </a:p>
        </p:txBody>
      </p:sp>
    </p:spTree>
    <p:extLst>
      <p:ext uri="{BB962C8B-B14F-4D97-AF65-F5344CB8AC3E}">
        <p14:creationId xmlns:p14="http://schemas.microsoft.com/office/powerpoint/2010/main" val="6616423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p:txBody>
          <a:bodyPr/>
          <a:lstStyle/>
          <a:p>
            <a:br>
              <a:rPr lang="en-US" b="0" i="0" dirty="0">
                <a:solidFill>
                  <a:srgbClr val="1D1D27"/>
                </a:solidFill>
                <a:effectLst/>
                <a:latin typeface="montserrat" panose="00000500000000000000" pitchFamily="2" charset="0"/>
              </a:rPr>
            </a:br>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a:extLst>
              <a:ext uri="{FF2B5EF4-FFF2-40B4-BE49-F238E27FC236}">
                <a16:creationId xmlns:a16="http://schemas.microsoft.com/office/drawing/2014/main" id="{C1AADB22-6ECF-CE5C-A6DF-91EF14B50004}"/>
              </a:ext>
            </a:extLst>
          </p:cNvPr>
          <p:cNvSpPr txBox="1"/>
          <p:nvPr/>
        </p:nvSpPr>
        <p:spPr>
          <a:xfrm>
            <a:off x="1027253" y="703814"/>
            <a:ext cx="8232493" cy="461665"/>
          </a:xfrm>
          <a:prstGeom prst="rect">
            <a:avLst/>
          </a:prstGeom>
          <a:noFill/>
        </p:spPr>
        <p:txBody>
          <a:bodyPr wrap="square">
            <a:spAutoFit/>
          </a:bodyPr>
          <a:lstStyle/>
          <a:p>
            <a:pPr algn="l"/>
            <a:r>
              <a:rPr lang="en-US" sz="2400" b="1" i="0" dirty="0">
                <a:solidFill>
                  <a:srgbClr val="1D1D27"/>
                </a:solidFill>
                <a:effectLst/>
                <a:latin typeface="montserrat" panose="00000500000000000000" pitchFamily="2" charset="0"/>
              </a:rPr>
              <a:t>The relationship between classes and interfaces</a:t>
            </a:r>
          </a:p>
        </p:txBody>
      </p:sp>
      <p:pic>
        <p:nvPicPr>
          <p:cNvPr id="4098" name="Picture 2" descr="The relationship between class and interface">
            <a:extLst>
              <a:ext uri="{FF2B5EF4-FFF2-40B4-BE49-F238E27FC236}">
                <a16:creationId xmlns:a16="http://schemas.microsoft.com/office/drawing/2014/main" id="{55F12FEC-52A6-9B21-11EA-00F04B070AF2}"/>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608881" y="3049889"/>
            <a:ext cx="8206451" cy="27146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E0B4F4A-B9DA-FCB1-A406-711967E1528F}"/>
              </a:ext>
            </a:extLst>
          </p:cNvPr>
          <p:cNvSpPr txBox="1"/>
          <p:nvPr/>
        </p:nvSpPr>
        <p:spPr>
          <a:xfrm>
            <a:off x="1451578" y="1954459"/>
            <a:ext cx="9603275" cy="646331"/>
          </a:xfrm>
          <a:prstGeom prst="rect">
            <a:avLst/>
          </a:prstGeom>
          <a:noFill/>
        </p:spPr>
        <p:txBody>
          <a:bodyPr wrap="square">
            <a:spAutoFit/>
          </a:bodyPr>
          <a:lstStyle/>
          <a:p>
            <a:r>
              <a:rPr lang="en-US" b="0" i="0" dirty="0">
                <a:solidFill>
                  <a:srgbClr val="2B2A29"/>
                </a:solidFill>
                <a:effectLst/>
                <a:latin typeface="montserrat" panose="00000500000000000000" pitchFamily="2" charset="0"/>
              </a:rPr>
              <a:t>As shown in the figure given below, a class extends another class, an interface extends another interface, but a </a:t>
            </a:r>
            <a:r>
              <a:rPr lang="en-US" b="1" i="0" dirty="0">
                <a:solidFill>
                  <a:srgbClr val="2B2A29"/>
                </a:solidFill>
                <a:effectLst/>
                <a:latin typeface="montserrat" panose="00000500000000000000" pitchFamily="2" charset="0"/>
              </a:rPr>
              <a:t>class implements an interface</a:t>
            </a:r>
            <a:r>
              <a:rPr lang="en-US" b="0" i="0" dirty="0">
                <a:solidFill>
                  <a:srgbClr val="2B2A29"/>
                </a:solidFill>
                <a:effectLst/>
                <a:latin typeface="montserrat" panose="00000500000000000000" pitchFamily="2" charset="0"/>
              </a:rPr>
              <a:t>.</a:t>
            </a:r>
            <a:endParaRPr lang="en-US" dirty="0"/>
          </a:p>
        </p:txBody>
      </p:sp>
    </p:spTree>
    <p:extLst>
      <p:ext uri="{BB962C8B-B14F-4D97-AF65-F5344CB8AC3E}">
        <p14:creationId xmlns:p14="http://schemas.microsoft.com/office/powerpoint/2010/main" val="25923942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p:txBody>
          <a:bodyPr/>
          <a:lstStyle/>
          <a:p>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118753" y="1745673"/>
            <a:ext cx="12073247" cy="4512623"/>
          </a:xfrm>
        </p:spPr>
        <p:txBody>
          <a:bodyPr>
            <a:normAutofit/>
          </a:bodyPr>
          <a:lstStyle/>
          <a:p>
            <a:r>
              <a:rPr lang="en-US" b="0" i="0" dirty="0">
                <a:solidFill>
                  <a:srgbClr val="2B2A29"/>
                </a:solidFill>
                <a:effectLst/>
                <a:latin typeface="montserrat" panose="00000500000000000000" pitchFamily="2" charset="0"/>
              </a:rPr>
              <a:t>In this example, the Printable interface has only one method, and its implementation is provided in the A6 class.</a:t>
            </a:r>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a:extLst>
              <a:ext uri="{FF2B5EF4-FFF2-40B4-BE49-F238E27FC236}">
                <a16:creationId xmlns:a16="http://schemas.microsoft.com/office/drawing/2014/main" id="{6C28259C-FDD8-53B3-560C-D8C44A19AF22}"/>
              </a:ext>
            </a:extLst>
          </p:cNvPr>
          <p:cNvSpPr txBox="1"/>
          <p:nvPr/>
        </p:nvSpPr>
        <p:spPr>
          <a:xfrm>
            <a:off x="888357" y="853227"/>
            <a:ext cx="6105644" cy="523220"/>
          </a:xfrm>
          <a:prstGeom prst="rect">
            <a:avLst/>
          </a:prstGeom>
          <a:noFill/>
        </p:spPr>
        <p:txBody>
          <a:bodyPr wrap="square">
            <a:spAutoFit/>
          </a:bodyPr>
          <a:lstStyle/>
          <a:p>
            <a:pPr algn="l"/>
            <a:r>
              <a:rPr lang="en-US" sz="2800" b="1" i="0" dirty="0">
                <a:solidFill>
                  <a:srgbClr val="1D1D27"/>
                </a:solidFill>
                <a:effectLst/>
                <a:latin typeface="segoe ui" panose="020B0502040204020203" pitchFamily="34" charset="0"/>
              </a:rPr>
              <a:t>Java Interface Example</a:t>
            </a:r>
          </a:p>
        </p:txBody>
      </p:sp>
      <p:sp>
        <p:nvSpPr>
          <p:cNvPr id="8" name="TextBox 7">
            <a:extLst>
              <a:ext uri="{FF2B5EF4-FFF2-40B4-BE49-F238E27FC236}">
                <a16:creationId xmlns:a16="http://schemas.microsoft.com/office/drawing/2014/main" id="{7E46CA8A-BE0D-817C-4495-71C9D18B0395}"/>
              </a:ext>
            </a:extLst>
          </p:cNvPr>
          <p:cNvSpPr txBox="1"/>
          <p:nvPr/>
        </p:nvSpPr>
        <p:spPr>
          <a:xfrm>
            <a:off x="4337613" y="2695610"/>
            <a:ext cx="6105644" cy="3139321"/>
          </a:xfrm>
          <a:prstGeom prst="rect">
            <a:avLst/>
          </a:prstGeom>
          <a:noFill/>
        </p:spPr>
        <p:txBody>
          <a:bodyPr wrap="square">
            <a:spAutoFit/>
          </a:bodyPr>
          <a:lstStyle/>
          <a:p>
            <a:pPr algn="l"/>
            <a:r>
              <a:rPr lang="en-US" b="0" i="0" dirty="0">
                <a:effectLst/>
                <a:latin typeface="montserrat" panose="00000500000000000000" pitchFamily="2" charset="0"/>
              </a:rPr>
              <a:t>interface printable{  </a:t>
            </a:r>
          </a:p>
          <a:p>
            <a:pPr algn="l"/>
            <a:r>
              <a:rPr lang="en-US" b="1" i="0" dirty="0">
                <a:effectLst/>
                <a:latin typeface="montserrat" panose="00000500000000000000" pitchFamily="2" charset="0"/>
              </a:rPr>
              <a:t>void</a:t>
            </a:r>
            <a:r>
              <a:rPr lang="en-US" b="0" i="0" dirty="0">
                <a:effectLst/>
                <a:latin typeface="montserrat" panose="00000500000000000000" pitchFamily="2" charset="0"/>
              </a:rPr>
              <a:t> print();  </a:t>
            </a:r>
          </a:p>
          <a:p>
            <a:pPr algn="l"/>
            <a:r>
              <a:rPr lang="en-US" b="0" i="0" dirty="0">
                <a:effectLst/>
                <a:latin typeface="montserrat" panose="00000500000000000000" pitchFamily="2" charset="0"/>
              </a:rPr>
              <a:t>}  </a:t>
            </a:r>
          </a:p>
          <a:p>
            <a:pPr algn="l"/>
            <a:r>
              <a:rPr lang="en-US" b="1" i="0" dirty="0">
                <a:effectLst/>
                <a:latin typeface="montserrat" panose="00000500000000000000" pitchFamily="2" charset="0"/>
              </a:rPr>
              <a:t>class</a:t>
            </a:r>
            <a:r>
              <a:rPr lang="en-US" b="0" i="0" dirty="0">
                <a:effectLst/>
                <a:latin typeface="montserrat" panose="00000500000000000000" pitchFamily="2" charset="0"/>
              </a:rPr>
              <a:t> A6 </a:t>
            </a:r>
            <a:r>
              <a:rPr lang="en-US" b="1" i="0" dirty="0">
                <a:effectLst/>
                <a:latin typeface="montserrat" panose="00000500000000000000" pitchFamily="2" charset="0"/>
              </a:rPr>
              <a:t>implements</a:t>
            </a:r>
            <a:r>
              <a:rPr lang="en-US" b="0" i="0" dirty="0">
                <a:effectLst/>
                <a:latin typeface="montserrat" panose="00000500000000000000" pitchFamily="2" charset="0"/>
              </a:rPr>
              <a:t> printable{  </a:t>
            </a:r>
          </a:p>
          <a:p>
            <a:pPr algn="l"/>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print(){</a:t>
            </a:r>
            <a:r>
              <a:rPr lang="en-US" b="0" i="0" dirty="0" err="1">
                <a:effectLst/>
                <a:latin typeface="montserrat" panose="00000500000000000000" pitchFamily="2" charset="0"/>
              </a:rPr>
              <a:t>System.out.println</a:t>
            </a:r>
            <a:r>
              <a:rPr lang="en-US" b="0" i="0" dirty="0">
                <a:effectLst/>
                <a:latin typeface="montserrat" panose="00000500000000000000" pitchFamily="2" charset="0"/>
              </a:rPr>
              <a:t>("Hello");}  </a:t>
            </a:r>
          </a:p>
          <a:p>
            <a:pPr algn="l"/>
            <a:r>
              <a:rPr lang="en-US" b="0" i="0" dirty="0">
                <a:effectLst/>
                <a:latin typeface="montserrat" panose="00000500000000000000" pitchFamily="2" charset="0"/>
              </a:rPr>
              <a:t>  </a:t>
            </a:r>
          </a:p>
          <a:p>
            <a:pPr algn="l"/>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main(String </a:t>
            </a:r>
            <a:r>
              <a:rPr lang="en-US" b="0" i="0" dirty="0" err="1">
                <a:effectLst/>
                <a:latin typeface="montserrat" panose="00000500000000000000" pitchFamily="2" charset="0"/>
              </a:rPr>
              <a:t>args</a:t>
            </a:r>
            <a:r>
              <a:rPr lang="en-US" b="0" i="0" dirty="0">
                <a:effectLst/>
                <a:latin typeface="montserrat" panose="00000500000000000000" pitchFamily="2" charset="0"/>
              </a:rPr>
              <a:t>[]){  </a:t>
            </a:r>
          </a:p>
          <a:p>
            <a:pPr algn="l"/>
            <a:r>
              <a:rPr lang="en-US" b="0" i="0" dirty="0">
                <a:effectLst/>
                <a:latin typeface="montserrat" panose="00000500000000000000" pitchFamily="2" charset="0"/>
              </a:rPr>
              <a:t>A6 obj = </a:t>
            </a:r>
            <a:r>
              <a:rPr lang="en-US" b="1" i="0" dirty="0">
                <a:effectLst/>
                <a:latin typeface="montserrat" panose="00000500000000000000" pitchFamily="2" charset="0"/>
              </a:rPr>
              <a:t>new</a:t>
            </a:r>
            <a:r>
              <a:rPr lang="en-US" b="0" i="0" dirty="0">
                <a:effectLst/>
                <a:latin typeface="montserrat" panose="00000500000000000000" pitchFamily="2" charset="0"/>
              </a:rPr>
              <a:t> A6();  </a:t>
            </a:r>
          </a:p>
          <a:p>
            <a:pPr algn="l"/>
            <a:r>
              <a:rPr lang="en-US" b="0" i="0" dirty="0" err="1">
                <a:effectLst/>
                <a:latin typeface="montserrat" panose="00000500000000000000" pitchFamily="2" charset="0"/>
              </a:rPr>
              <a:t>obj.print</a:t>
            </a:r>
            <a:r>
              <a:rPr lang="en-US" b="0" i="0" dirty="0">
                <a:effectLst/>
                <a:latin typeface="montserrat" panose="00000500000000000000" pitchFamily="2" charset="0"/>
              </a:rPr>
              <a:t>();  </a:t>
            </a:r>
          </a:p>
          <a:p>
            <a:pPr algn="l"/>
            <a:r>
              <a:rPr lang="en-US" b="0" i="0" dirty="0">
                <a:effectLst/>
                <a:latin typeface="montserrat" panose="00000500000000000000" pitchFamily="2" charset="0"/>
              </a:rPr>
              <a:t> }  </a:t>
            </a:r>
          </a:p>
          <a:p>
            <a:pPr algn="l"/>
            <a:r>
              <a:rPr lang="en-US" b="0" i="0" dirty="0">
                <a:effectLst/>
                <a:latin typeface="montserrat" panose="00000500000000000000" pitchFamily="2" charset="0"/>
              </a:rPr>
              <a:t>} </a:t>
            </a:r>
          </a:p>
        </p:txBody>
      </p:sp>
      <p:sp>
        <p:nvSpPr>
          <p:cNvPr id="9" name="Rectangle 1">
            <a:extLst>
              <a:ext uri="{FF2B5EF4-FFF2-40B4-BE49-F238E27FC236}">
                <a16:creationId xmlns:a16="http://schemas.microsoft.com/office/drawing/2014/main" id="{E80A693C-414B-8370-FA3C-5468FA68719E}"/>
              </a:ext>
            </a:extLst>
          </p:cNvPr>
          <p:cNvSpPr>
            <a:spLocks noChangeArrowheads="1"/>
          </p:cNvSpPr>
          <p:nvPr/>
        </p:nvSpPr>
        <p:spPr bwMode="auto">
          <a:xfrm>
            <a:off x="8009681" y="6258296"/>
            <a:ext cx="1030147" cy="323165"/>
          </a:xfrm>
          <a:prstGeom prst="rect">
            <a:avLst/>
          </a:prstGeom>
          <a:solidFill>
            <a:srgbClr val="E7F6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B2A29"/>
                </a:solidFill>
                <a:effectLst/>
                <a:latin typeface="var(--bs-font-monospace)"/>
              </a:rPr>
              <a:t>Hello</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8261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13F6C-3AF0-4D6F-56F1-BE0045172557}"/>
              </a:ext>
            </a:extLst>
          </p:cNvPr>
          <p:cNvSpPr>
            <a:spLocks noGrp="1"/>
          </p:cNvSpPr>
          <p:nvPr>
            <p:ph type="title"/>
          </p:nvPr>
        </p:nvSpPr>
        <p:spPr/>
        <p:txBody>
          <a:bodyPr/>
          <a:lstStyle/>
          <a:p>
            <a:r>
              <a:rPr lang="en-US" dirty="0"/>
              <a:t>Type (cont.)</a:t>
            </a:r>
          </a:p>
        </p:txBody>
      </p:sp>
      <p:pic>
        <p:nvPicPr>
          <p:cNvPr id="3074" name="Picture 2" descr="Types of inheritance in Java">
            <a:extLst>
              <a:ext uri="{FF2B5EF4-FFF2-40B4-BE49-F238E27FC236}">
                <a16:creationId xmlns:a16="http://schemas.microsoft.com/office/drawing/2014/main" id="{CD73B63D-0E54-8F22-D6A6-09B8E4DD88B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05958" y="1978498"/>
            <a:ext cx="6052716" cy="37909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ultiple inheritance in Java">
            <a:extLst>
              <a:ext uri="{FF2B5EF4-FFF2-40B4-BE49-F238E27FC236}">
                <a16:creationId xmlns:a16="http://schemas.microsoft.com/office/drawing/2014/main" id="{5417C6A5-7337-1F2D-1CE3-2812674434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2940" y="1978498"/>
            <a:ext cx="4660860" cy="39243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Users\parul\Desktop\Registered Logosd.png">
            <a:extLst>
              <a:ext uri="{FF2B5EF4-FFF2-40B4-BE49-F238E27FC236}">
                <a16:creationId xmlns:a16="http://schemas.microsoft.com/office/drawing/2014/main" id="{DCC90EE6-194E-4694-02D9-415A28B01EE2}"/>
              </a:ext>
            </a:extLst>
          </p:cNvPr>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9549796" y="326552"/>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0740845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p:txBody>
          <a:bodyPr/>
          <a:lstStyle/>
          <a:p>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118753" y="1853754"/>
            <a:ext cx="12073247" cy="4512623"/>
          </a:xfrm>
        </p:spPr>
        <p:txBody>
          <a:bodyPr>
            <a:normAutofit/>
          </a:bodyPr>
          <a:lstStyle/>
          <a:p>
            <a:r>
              <a:rPr lang="en-US" b="0" i="0" dirty="0">
                <a:solidFill>
                  <a:srgbClr val="2B2A29"/>
                </a:solidFill>
                <a:effectLst/>
                <a:latin typeface="montserrat" panose="00000500000000000000" pitchFamily="2" charset="0"/>
              </a:rPr>
              <a:t>If a class implements multiple interfaces, or an interface extends multiple interfaces, it is known as multiple inheritance.</a:t>
            </a:r>
          </a:p>
          <a:p>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a:extLst>
              <a:ext uri="{FF2B5EF4-FFF2-40B4-BE49-F238E27FC236}">
                <a16:creationId xmlns:a16="http://schemas.microsoft.com/office/drawing/2014/main" id="{776C8531-5DD8-A90C-3479-9DFBA3FFA510}"/>
              </a:ext>
            </a:extLst>
          </p:cNvPr>
          <p:cNvSpPr txBox="1"/>
          <p:nvPr/>
        </p:nvSpPr>
        <p:spPr>
          <a:xfrm>
            <a:off x="198042" y="338094"/>
            <a:ext cx="8475562" cy="523220"/>
          </a:xfrm>
          <a:prstGeom prst="rect">
            <a:avLst/>
          </a:prstGeom>
          <a:noFill/>
        </p:spPr>
        <p:txBody>
          <a:bodyPr wrap="square">
            <a:spAutoFit/>
          </a:bodyPr>
          <a:lstStyle/>
          <a:p>
            <a:pPr algn="l"/>
            <a:r>
              <a:rPr lang="en-US" sz="2800" b="1" i="0" dirty="0">
                <a:solidFill>
                  <a:srgbClr val="1D1D27"/>
                </a:solidFill>
                <a:effectLst/>
                <a:latin typeface="montserrat" panose="00000500000000000000" pitchFamily="2" charset="0"/>
              </a:rPr>
              <a:t>Multiple inheritance in Java by interface</a:t>
            </a:r>
          </a:p>
        </p:txBody>
      </p:sp>
      <p:pic>
        <p:nvPicPr>
          <p:cNvPr id="6146" name="Picture 2" descr=" multiple inheritance in java">
            <a:extLst>
              <a:ext uri="{FF2B5EF4-FFF2-40B4-BE49-F238E27FC236}">
                <a16:creationId xmlns:a16="http://schemas.microsoft.com/office/drawing/2014/main" id="{68804091-75AE-3A19-AEC1-81255768BC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1342" y="2902989"/>
            <a:ext cx="68961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488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a:xfrm>
            <a:off x="606628" y="373826"/>
            <a:ext cx="9603275" cy="1049235"/>
          </a:xfrm>
        </p:spPr>
        <p:txBody>
          <a:bodyPr/>
          <a:lstStyle/>
          <a:p>
            <a:br>
              <a:rPr lang="en-US" b="0" i="0" dirty="0">
                <a:solidFill>
                  <a:srgbClr val="1D1D27"/>
                </a:solidFill>
                <a:effectLst/>
                <a:latin typeface="montserrat" panose="00000500000000000000" pitchFamily="2" charset="0"/>
              </a:rPr>
            </a:br>
            <a:r>
              <a:rPr lang="en-US" dirty="0">
                <a:solidFill>
                  <a:srgbClr val="1D1D27"/>
                </a:solidFill>
                <a:latin typeface="montserrat" panose="00000500000000000000" pitchFamily="2" charset="0"/>
              </a:rPr>
              <a:t>example </a:t>
            </a: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153478" y="2127638"/>
            <a:ext cx="3896102" cy="4512623"/>
          </a:xfrm>
        </p:spPr>
        <p:txBody>
          <a:bodyPr>
            <a:normAutofit/>
          </a:bodyPr>
          <a:lstStyle/>
          <a:p>
            <a:pPr marL="0" indent="0" algn="l">
              <a:buNone/>
            </a:pPr>
            <a:r>
              <a:rPr lang="en-US" b="0" i="0" dirty="0">
                <a:effectLst/>
                <a:latin typeface="montserrat" panose="00000500000000000000" pitchFamily="2" charset="0"/>
              </a:rPr>
              <a:t>interface Printable{  </a:t>
            </a:r>
          </a:p>
          <a:p>
            <a:pPr marL="0" indent="0" algn="l">
              <a:buNone/>
            </a:pPr>
            <a:r>
              <a:rPr lang="en-US" b="1" i="0" dirty="0">
                <a:effectLst/>
                <a:latin typeface="montserrat" panose="00000500000000000000" pitchFamily="2" charset="0"/>
              </a:rPr>
              <a:t>void</a:t>
            </a:r>
            <a:r>
              <a:rPr lang="en-US" b="0" i="0" dirty="0">
                <a:effectLst/>
                <a:latin typeface="montserrat" panose="00000500000000000000" pitchFamily="2" charset="0"/>
              </a:rPr>
              <a:t> print();  </a:t>
            </a:r>
          </a:p>
          <a:p>
            <a:pPr marL="0" indent="0" algn="l">
              <a:buNone/>
            </a:pPr>
            <a:r>
              <a:rPr lang="en-US" b="0" i="0" dirty="0">
                <a:effectLst/>
                <a:latin typeface="montserrat" panose="00000500000000000000" pitchFamily="2" charset="0"/>
              </a:rPr>
              <a:t>}  </a:t>
            </a:r>
          </a:p>
          <a:p>
            <a:pPr marL="0" indent="0" algn="l">
              <a:buNone/>
            </a:pPr>
            <a:r>
              <a:rPr lang="en-US" b="1" i="0" dirty="0">
                <a:effectLst/>
                <a:latin typeface="montserrat" panose="00000500000000000000" pitchFamily="2" charset="0"/>
              </a:rPr>
              <a:t>interface</a:t>
            </a:r>
            <a:r>
              <a:rPr lang="en-US" b="0" i="0" dirty="0">
                <a:effectLst/>
                <a:latin typeface="montserrat" panose="00000500000000000000" pitchFamily="2" charset="0"/>
              </a:rPr>
              <a:t> Showable{  </a:t>
            </a:r>
          </a:p>
          <a:p>
            <a:pPr marL="0" indent="0" algn="l">
              <a:buNone/>
            </a:pPr>
            <a:r>
              <a:rPr lang="en-US" b="1" i="0" dirty="0">
                <a:effectLst/>
                <a:latin typeface="montserrat" panose="00000500000000000000" pitchFamily="2" charset="0"/>
              </a:rPr>
              <a:t>void</a:t>
            </a:r>
            <a:r>
              <a:rPr lang="en-US" b="0" i="0" dirty="0">
                <a:effectLst/>
                <a:latin typeface="montserrat" panose="00000500000000000000" pitchFamily="2" charset="0"/>
              </a:rPr>
              <a:t> show();  </a:t>
            </a:r>
          </a:p>
          <a:p>
            <a:pPr marL="0" indent="0" algn="l">
              <a:buNone/>
            </a:pPr>
            <a:r>
              <a:rPr lang="en-US" b="0" i="0" dirty="0">
                <a:effectLst/>
                <a:latin typeface="montserrat" panose="00000500000000000000" pitchFamily="2" charset="0"/>
              </a:rPr>
              <a:t>}  </a:t>
            </a:r>
          </a:p>
          <a:p>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a:extLst>
              <a:ext uri="{FF2B5EF4-FFF2-40B4-BE49-F238E27FC236}">
                <a16:creationId xmlns:a16="http://schemas.microsoft.com/office/drawing/2014/main" id="{EBE1F3CE-1DB7-91D9-6131-A850141872B7}"/>
              </a:ext>
            </a:extLst>
          </p:cNvPr>
          <p:cNvSpPr txBox="1"/>
          <p:nvPr/>
        </p:nvSpPr>
        <p:spPr>
          <a:xfrm>
            <a:off x="4396003" y="2035853"/>
            <a:ext cx="6105644" cy="2862322"/>
          </a:xfrm>
          <a:prstGeom prst="rect">
            <a:avLst/>
          </a:prstGeom>
          <a:noFill/>
        </p:spPr>
        <p:txBody>
          <a:bodyPr wrap="square">
            <a:spAutoFit/>
          </a:bodyPr>
          <a:lstStyle/>
          <a:p>
            <a:pPr algn="l"/>
            <a:r>
              <a:rPr lang="en-US" b="1" i="0" dirty="0">
                <a:effectLst/>
                <a:latin typeface="montserrat" panose="00000500000000000000" pitchFamily="2" charset="0"/>
              </a:rPr>
              <a:t>class</a:t>
            </a:r>
            <a:r>
              <a:rPr lang="en-US" b="0" i="0" dirty="0">
                <a:effectLst/>
                <a:latin typeface="montserrat" panose="00000500000000000000" pitchFamily="2" charset="0"/>
              </a:rPr>
              <a:t> A7 </a:t>
            </a:r>
            <a:r>
              <a:rPr lang="en-US" b="1" i="0" dirty="0">
                <a:effectLst/>
                <a:latin typeface="montserrat" panose="00000500000000000000" pitchFamily="2" charset="0"/>
              </a:rPr>
              <a:t>implements</a:t>
            </a:r>
            <a:r>
              <a:rPr lang="en-US" b="0" i="0" dirty="0">
                <a:effectLst/>
                <a:latin typeface="montserrat" panose="00000500000000000000" pitchFamily="2" charset="0"/>
              </a:rPr>
              <a:t> </a:t>
            </a:r>
            <a:r>
              <a:rPr lang="en-US" b="0" i="0" dirty="0" err="1">
                <a:effectLst/>
                <a:latin typeface="montserrat" panose="00000500000000000000" pitchFamily="2" charset="0"/>
              </a:rPr>
              <a:t>Printable,Showable</a:t>
            </a:r>
            <a:r>
              <a:rPr lang="en-US" b="0" i="0" dirty="0">
                <a:effectLst/>
                <a:latin typeface="montserrat" panose="00000500000000000000" pitchFamily="2" charset="0"/>
              </a:rPr>
              <a:t>{  </a:t>
            </a:r>
          </a:p>
          <a:p>
            <a:pPr algn="l"/>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print(){</a:t>
            </a:r>
            <a:r>
              <a:rPr lang="en-US" b="0" i="0" dirty="0" err="1">
                <a:effectLst/>
                <a:latin typeface="montserrat" panose="00000500000000000000" pitchFamily="2" charset="0"/>
              </a:rPr>
              <a:t>System.out.println</a:t>
            </a:r>
            <a:r>
              <a:rPr lang="en-US" b="0" i="0" dirty="0">
                <a:effectLst/>
                <a:latin typeface="montserrat" panose="00000500000000000000" pitchFamily="2" charset="0"/>
              </a:rPr>
              <a:t>("Hello");}  </a:t>
            </a:r>
          </a:p>
          <a:p>
            <a:pPr algn="l"/>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show(){</a:t>
            </a:r>
            <a:r>
              <a:rPr lang="en-US" b="0" i="0" dirty="0" err="1">
                <a:effectLst/>
                <a:latin typeface="montserrat" panose="00000500000000000000" pitchFamily="2" charset="0"/>
              </a:rPr>
              <a:t>System.out.println</a:t>
            </a:r>
            <a:r>
              <a:rPr lang="en-US" b="0" i="0" dirty="0">
                <a:effectLst/>
                <a:latin typeface="montserrat" panose="00000500000000000000" pitchFamily="2" charset="0"/>
              </a:rPr>
              <a:t>("Welcome");}  </a:t>
            </a:r>
          </a:p>
          <a:p>
            <a:pPr algn="l">
              <a:buFont typeface="+mj-lt"/>
              <a:buAutoNum type="arabicPeriod"/>
            </a:pPr>
            <a:endParaRPr lang="en-US" b="0" i="0" dirty="0">
              <a:effectLst/>
              <a:latin typeface="montserrat" panose="00000500000000000000" pitchFamily="2" charset="0"/>
            </a:endParaRPr>
          </a:p>
          <a:p>
            <a:pPr algn="l"/>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main(String </a:t>
            </a:r>
            <a:r>
              <a:rPr lang="en-US" b="0" i="0" dirty="0" err="1">
                <a:effectLst/>
                <a:latin typeface="montserrat" panose="00000500000000000000" pitchFamily="2" charset="0"/>
              </a:rPr>
              <a:t>args</a:t>
            </a:r>
            <a:r>
              <a:rPr lang="en-US" b="0" i="0" dirty="0">
                <a:effectLst/>
                <a:latin typeface="montserrat" panose="00000500000000000000" pitchFamily="2" charset="0"/>
              </a:rPr>
              <a:t>[]){  </a:t>
            </a:r>
          </a:p>
          <a:p>
            <a:pPr algn="l"/>
            <a:r>
              <a:rPr lang="en-US" b="0" i="0" dirty="0">
                <a:effectLst/>
                <a:latin typeface="montserrat" panose="00000500000000000000" pitchFamily="2" charset="0"/>
              </a:rPr>
              <a:t>A7 obj = </a:t>
            </a:r>
            <a:r>
              <a:rPr lang="en-US" b="1" i="0" dirty="0">
                <a:effectLst/>
                <a:latin typeface="montserrat" panose="00000500000000000000" pitchFamily="2" charset="0"/>
              </a:rPr>
              <a:t>new</a:t>
            </a:r>
            <a:r>
              <a:rPr lang="en-US" b="0" i="0" dirty="0">
                <a:effectLst/>
                <a:latin typeface="montserrat" panose="00000500000000000000" pitchFamily="2" charset="0"/>
              </a:rPr>
              <a:t> A7();  </a:t>
            </a:r>
          </a:p>
          <a:p>
            <a:pPr algn="l"/>
            <a:r>
              <a:rPr lang="en-US" b="0" i="0" dirty="0" err="1">
                <a:effectLst/>
                <a:latin typeface="montserrat" panose="00000500000000000000" pitchFamily="2" charset="0"/>
              </a:rPr>
              <a:t>obj.print</a:t>
            </a:r>
            <a:r>
              <a:rPr lang="en-US" b="0" i="0" dirty="0">
                <a:effectLst/>
                <a:latin typeface="montserrat" panose="00000500000000000000" pitchFamily="2" charset="0"/>
              </a:rPr>
              <a:t>();  </a:t>
            </a:r>
          </a:p>
          <a:p>
            <a:pPr algn="l"/>
            <a:r>
              <a:rPr lang="en-US" b="0" i="0" dirty="0" err="1">
                <a:effectLst/>
                <a:latin typeface="montserrat" panose="00000500000000000000" pitchFamily="2" charset="0"/>
              </a:rPr>
              <a:t>obj.show</a:t>
            </a:r>
            <a:r>
              <a:rPr lang="en-US" b="0" i="0" dirty="0">
                <a:effectLst/>
                <a:latin typeface="montserrat" panose="00000500000000000000" pitchFamily="2" charset="0"/>
              </a:rPr>
              <a:t>();  </a:t>
            </a:r>
          </a:p>
          <a:p>
            <a:pPr algn="l"/>
            <a:r>
              <a:rPr lang="en-US" b="0" i="0" dirty="0">
                <a:effectLst/>
                <a:latin typeface="montserrat" panose="00000500000000000000" pitchFamily="2" charset="0"/>
              </a:rPr>
              <a:t> }  </a:t>
            </a:r>
          </a:p>
          <a:p>
            <a:pPr algn="l"/>
            <a:r>
              <a:rPr lang="en-US" b="0" i="0" dirty="0">
                <a:effectLst/>
                <a:latin typeface="montserrat" panose="00000500000000000000" pitchFamily="2" charset="0"/>
              </a:rPr>
              <a:t>}  </a:t>
            </a:r>
          </a:p>
        </p:txBody>
      </p:sp>
      <p:sp>
        <p:nvSpPr>
          <p:cNvPr id="7" name="Rectangle 1">
            <a:extLst>
              <a:ext uri="{FF2B5EF4-FFF2-40B4-BE49-F238E27FC236}">
                <a16:creationId xmlns:a16="http://schemas.microsoft.com/office/drawing/2014/main" id="{7F5CF7EF-8633-13A4-9190-870EDFD5C88F}"/>
              </a:ext>
            </a:extLst>
          </p:cNvPr>
          <p:cNvSpPr>
            <a:spLocks noChangeArrowheads="1"/>
          </p:cNvSpPr>
          <p:nvPr/>
        </p:nvSpPr>
        <p:spPr bwMode="auto">
          <a:xfrm>
            <a:off x="8189604" y="5278604"/>
            <a:ext cx="3217763" cy="323165"/>
          </a:xfrm>
          <a:prstGeom prst="rect">
            <a:avLst/>
          </a:prstGeom>
          <a:solidFill>
            <a:srgbClr val="E7F6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B2A29"/>
                </a:solidFill>
                <a:effectLst/>
                <a:latin typeface="var(--bs-font-monospace)"/>
              </a:rPr>
              <a:t>Output:Hello Welcome</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5D38A4E3-D109-FB20-4D6F-BD38566B3540}"/>
              </a:ext>
            </a:extLst>
          </p:cNvPr>
          <p:cNvSpPr txBox="1"/>
          <p:nvPr/>
        </p:nvSpPr>
        <p:spPr>
          <a:xfrm>
            <a:off x="1443943" y="5464800"/>
            <a:ext cx="6105644" cy="646331"/>
          </a:xfrm>
          <a:prstGeom prst="rect">
            <a:avLst/>
          </a:prstGeom>
          <a:noFill/>
        </p:spPr>
        <p:txBody>
          <a:bodyPr wrap="square">
            <a:spAutoFit/>
          </a:bodyPr>
          <a:lstStyle/>
          <a:p>
            <a:pPr algn="l"/>
            <a:r>
              <a:rPr lang="en-US" b="0" i="0" dirty="0">
                <a:solidFill>
                  <a:srgbClr val="1D1D27"/>
                </a:solidFill>
                <a:effectLst/>
                <a:latin typeface="montserrat" panose="00000500000000000000" pitchFamily="2" charset="0"/>
              </a:rPr>
              <a:t>Q) Multiple inheritance is not supported through class in java, but it is possible by an interface, why?</a:t>
            </a:r>
          </a:p>
        </p:txBody>
      </p:sp>
    </p:spTree>
    <p:extLst>
      <p:ext uri="{BB962C8B-B14F-4D97-AF65-F5344CB8AC3E}">
        <p14:creationId xmlns:p14="http://schemas.microsoft.com/office/powerpoint/2010/main" val="31382833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p:txBody>
          <a:bodyPr/>
          <a:lstStyle/>
          <a:p>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118753" y="1745673"/>
            <a:ext cx="12073247" cy="4512623"/>
          </a:xfrm>
        </p:spPr>
        <p:txBody>
          <a:bodyPr>
            <a:normAutofit/>
          </a:bodyPr>
          <a:lstStyle/>
          <a:p>
            <a:pPr marL="0" indent="0">
              <a:buNone/>
            </a:pPr>
            <a:r>
              <a:rPr lang="en-US" b="1" i="0" dirty="0">
                <a:solidFill>
                  <a:srgbClr val="1D1D27"/>
                </a:solidFill>
                <a:effectLst/>
                <a:latin typeface="montserrat" panose="00000500000000000000" pitchFamily="2" charset="0"/>
              </a:rPr>
              <a:t>Q) Multiple inheritance is not supported through class in java, but it is possible by an interface, why?</a:t>
            </a:r>
          </a:p>
          <a:p>
            <a:r>
              <a:rPr lang="en-US" b="0" i="0" dirty="0">
                <a:solidFill>
                  <a:srgbClr val="2B2A29"/>
                </a:solidFill>
                <a:effectLst/>
                <a:latin typeface="montserrat" panose="00000500000000000000" pitchFamily="2" charset="0"/>
              </a:rPr>
              <a:t>As we have explained in the inheritance chapter, multiple inheritance is not supported in the case of </a:t>
            </a:r>
            <a:r>
              <a:rPr lang="en-US" b="0" i="0" u="none" strike="noStrike" dirty="0">
                <a:solidFill>
                  <a:srgbClr val="008000"/>
                </a:solidFill>
                <a:effectLst/>
                <a:latin typeface="montserrat" panose="00000500000000000000" pitchFamily="2" charset="0"/>
                <a:hlinkClick r:id="rId3"/>
              </a:rPr>
              <a:t>class</a:t>
            </a:r>
            <a:r>
              <a:rPr lang="en-US" b="0" i="0" dirty="0">
                <a:solidFill>
                  <a:srgbClr val="2B2A29"/>
                </a:solidFill>
                <a:effectLst/>
                <a:latin typeface="montserrat" panose="00000500000000000000" pitchFamily="2" charset="0"/>
              </a:rPr>
              <a:t> because of ambiguity. However, it is supported in case of an interface because there is no ambiguity. It is because its implementation is provided by the implementation class.</a:t>
            </a:r>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492979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p:txBody>
          <a:bodyPr/>
          <a:lstStyle/>
          <a:p>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118753" y="1745673"/>
            <a:ext cx="10414209" cy="4512623"/>
          </a:xfrm>
        </p:spPr>
        <p:txBody>
          <a:bodyPr>
            <a:normAutofit/>
          </a:bodyPr>
          <a:lstStyle/>
          <a:p>
            <a:r>
              <a:rPr lang="en-US" b="0" i="0" dirty="0">
                <a:solidFill>
                  <a:srgbClr val="2B2A29"/>
                </a:solidFill>
                <a:effectLst/>
                <a:latin typeface="montserrat" panose="00000500000000000000" pitchFamily="2" charset="0"/>
              </a:rPr>
              <a:t>A class implements an interface, but one interface extends another interface.</a:t>
            </a:r>
          </a:p>
          <a:p>
            <a:pPr marL="0" indent="0" algn="l">
              <a:buNone/>
            </a:pPr>
            <a:r>
              <a:rPr lang="en-US" b="0" i="0" dirty="0">
                <a:effectLst/>
                <a:latin typeface="montserrat" panose="00000500000000000000" pitchFamily="2" charset="0"/>
              </a:rPr>
              <a:t>interface Printable{  </a:t>
            </a:r>
          </a:p>
          <a:p>
            <a:pPr marL="0" indent="0" algn="l">
              <a:buNone/>
            </a:pPr>
            <a:r>
              <a:rPr lang="en-US" b="1" i="0" dirty="0">
                <a:effectLst/>
                <a:latin typeface="montserrat" panose="00000500000000000000" pitchFamily="2" charset="0"/>
              </a:rPr>
              <a:t>void</a:t>
            </a:r>
            <a:r>
              <a:rPr lang="en-US" b="0" i="0" dirty="0">
                <a:effectLst/>
                <a:latin typeface="montserrat" panose="00000500000000000000" pitchFamily="2" charset="0"/>
              </a:rPr>
              <a:t> print();  </a:t>
            </a:r>
          </a:p>
          <a:p>
            <a:pPr marL="0" indent="0" algn="l">
              <a:buNone/>
            </a:pPr>
            <a:r>
              <a:rPr lang="en-US" b="0" i="0" dirty="0">
                <a:effectLst/>
                <a:latin typeface="montserrat" panose="00000500000000000000" pitchFamily="2" charset="0"/>
              </a:rPr>
              <a:t>}  </a:t>
            </a:r>
          </a:p>
          <a:p>
            <a:pPr marL="0" indent="0" algn="l">
              <a:buNone/>
            </a:pPr>
            <a:r>
              <a:rPr lang="en-US" b="1" i="0" dirty="0">
                <a:effectLst/>
                <a:latin typeface="montserrat" panose="00000500000000000000" pitchFamily="2" charset="0"/>
              </a:rPr>
              <a:t>interface</a:t>
            </a:r>
            <a:r>
              <a:rPr lang="en-US" b="0" i="0" dirty="0">
                <a:effectLst/>
                <a:latin typeface="montserrat" panose="00000500000000000000" pitchFamily="2" charset="0"/>
              </a:rPr>
              <a:t> Showable </a:t>
            </a:r>
            <a:r>
              <a:rPr lang="en-US" b="1" i="0" dirty="0">
                <a:effectLst/>
                <a:latin typeface="montserrat" panose="00000500000000000000" pitchFamily="2" charset="0"/>
              </a:rPr>
              <a:t>extends</a:t>
            </a:r>
            <a:r>
              <a:rPr lang="en-US" b="0" i="0" dirty="0">
                <a:effectLst/>
                <a:latin typeface="montserrat" panose="00000500000000000000" pitchFamily="2" charset="0"/>
              </a:rPr>
              <a:t> Printable{  </a:t>
            </a:r>
          </a:p>
          <a:p>
            <a:pPr marL="0" indent="0" algn="l">
              <a:buNone/>
            </a:pPr>
            <a:r>
              <a:rPr lang="en-US" b="1" i="0" dirty="0">
                <a:effectLst/>
                <a:latin typeface="montserrat" panose="00000500000000000000" pitchFamily="2" charset="0"/>
              </a:rPr>
              <a:t>void</a:t>
            </a:r>
            <a:r>
              <a:rPr lang="en-US" b="0" i="0" dirty="0">
                <a:effectLst/>
                <a:latin typeface="montserrat" panose="00000500000000000000" pitchFamily="2" charset="0"/>
              </a:rPr>
              <a:t> show();  </a:t>
            </a:r>
          </a:p>
          <a:p>
            <a:pPr marL="0" indent="0" algn="l">
              <a:buNone/>
            </a:pPr>
            <a:r>
              <a:rPr lang="en-US" b="0" i="0" dirty="0">
                <a:effectLst/>
                <a:latin typeface="montserrat" panose="00000500000000000000" pitchFamily="2" charset="0"/>
              </a:rPr>
              <a:t>}  </a:t>
            </a:r>
          </a:p>
          <a:p>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a:extLst>
              <a:ext uri="{FF2B5EF4-FFF2-40B4-BE49-F238E27FC236}">
                <a16:creationId xmlns:a16="http://schemas.microsoft.com/office/drawing/2014/main" id="{55C0B625-385F-2D8E-534A-4B3786498B3C}"/>
              </a:ext>
            </a:extLst>
          </p:cNvPr>
          <p:cNvSpPr txBox="1"/>
          <p:nvPr/>
        </p:nvSpPr>
        <p:spPr>
          <a:xfrm>
            <a:off x="1362919" y="804519"/>
            <a:ext cx="6105644" cy="523220"/>
          </a:xfrm>
          <a:prstGeom prst="rect">
            <a:avLst/>
          </a:prstGeom>
          <a:noFill/>
        </p:spPr>
        <p:txBody>
          <a:bodyPr wrap="square">
            <a:spAutoFit/>
          </a:bodyPr>
          <a:lstStyle/>
          <a:p>
            <a:pPr algn="l"/>
            <a:r>
              <a:rPr lang="en-US" sz="2800" b="1" i="0" dirty="0">
                <a:solidFill>
                  <a:srgbClr val="1D1D27"/>
                </a:solidFill>
                <a:effectLst/>
                <a:latin typeface="montserrat" panose="00000500000000000000" pitchFamily="2" charset="0"/>
              </a:rPr>
              <a:t>Interface inheritance</a:t>
            </a:r>
          </a:p>
        </p:txBody>
      </p:sp>
      <p:sp>
        <p:nvSpPr>
          <p:cNvPr id="8" name="TextBox 7">
            <a:extLst>
              <a:ext uri="{FF2B5EF4-FFF2-40B4-BE49-F238E27FC236}">
                <a16:creationId xmlns:a16="http://schemas.microsoft.com/office/drawing/2014/main" id="{C5D01BC1-5C8C-E197-0D71-285D860811E5}"/>
              </a:ext>
            </a:extLst>
          </p:cNvPr>
          <p:cNvSpPr txBox="1"/>
          <p:nvPr/>
        </p:nvSpPr>
        <p:spPr>
          <a:xfrm>
            <a:off x="5825402" y="2432323"/>
            <a:ext cx="6105644" cy="2862322"/>
          </a:xfrm>
          <a:prstGeom prst="rect">
            <a:avLst/>
          </a:prstGeom>
          <a:noFill/>
        </p:spPr>
        <p:txBody>
          <a:bodyPr wrap="square">
            <a:spAutoFit/>
          </a:bodyPr>
          <a:lstStyle/>
          <a:p>
            <a:pPr algn="l"/>
            <a:r>
              <a:rPr lang="en-US" b="1" i="0" dirty="0">
                <a:effectLst/>
                <a:latin typeface="montserrat" panose="00000500000000000000" pitchFamily="2" charset="0"/>
              </a:rPr>
              <a:t>class</a:t>
            </a:r>
            <a:r>
              <a:rPr lang="en-US" b="0" i="0" dirty="0">
                <a:effectLst/>
                <a:latin typeface="montserrat" panose="00000500000000000000" pitchFamily="2" charset="0"/>
              </a:rPr>
              <a:t> TestInterface4 </a:t>
            </a:r>
            <a:r>
              <a:rPr lang="en-US" b="1" i="0" dirty="0">
                <a:effectLst/>
                <a:latin typeface="montserrat" panose="00000500000000000000" pitchFamily="2" charset="0"/>
              </a:rPr>
              <a:t>implements</a:t>
            </a:r>
            <a:r>
              <a:rPr lang="en-US" b="0" i="0" dirty="0">
                <a:effectLst/>
                <a:latin typeface="montserrat" panose="00000500000000000000" pitchFamily="2" charset="0"/>
              </a:rPr>
              <a:t> Showable{  </a:t>
            </a:r>
          </a:p>
          <a:p>
            <a:pPr algn="l"/>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print(){</a:t>
            </a:r>
            <a:r>
              <a:rPr lang="en-US" b="0" i="0" dirty="0" err="1">
                <a:effectLst/>
                <a:latin typeface="montserrat" panose="00000500000000000000" pitchFamily="2" charset="0"/>
              </a:rPr>
              <a:t>System.out.println</a:t>
            </a:r>
            <a:r>
              <a:rPr lang="en-US" b="0" i="0" dirty="0">
                <a:effectLst/>
                <a:latin typeface="montserrat" panose="00000500000000000000" pitchFamily="2" charset="0"/>
              </a:rPr>
              <a:t>("Hello");}  </a:t>
            </a:r>
          </a:p>
          <a:p>
            <a:pPr algn="l"/>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show(){</a:t>
            </a:r>
            <a:r>
              <a:rPr lang="en-US" b="0" i="0" dirty="0" err="1">
                <a:effectLst/>
                <a:latin typeface="montserrat" panose="00000500000000000000" pitchFamily="2" charset="0"/>
              </a:rPr>
              <a:t>System.out.println</a:t>
            </a:r>
            <a:r>
              <a:rPr lang="en-US" b="0" i="0" dirty="0">
                <a:effectLst/>
                <a:latin typeface="montserrat" panose="00000500000000000000" pitchFamily="2" charset="0"/>
              </a:rPr>
              <a:t>("Welcome");}  </a:t>
            </a:r>
          </a:p>
          <a:p>
            <a:pPr algn="l"/>
            <a:r>
              <a:rPr lang="en-US" b="0" i="0" dirty="0">
                <a:effectLst/>
                <a:latin typeface="montserrat" panose="00000500000000000000" pitchFamily="2" charset="0"/>
              </a:rPr>
              <a:t>  </a:t>
            </a:r>
          </a:p>
          <a:p>
            <a:pPr algn="l"/>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main(String </a:t>
            </a:r>
            <a:r>
              <a:rPr lang="en-US" b="0" i="0" dirty="0" err="1">
                <a:effectLst/>
                <a:latin typeface="montserrat" panose="00000500000000000000" pitchFamily="2" charset="0"/>
              </a:rPr>
              <a:t>args</a:t>
            </a:r>
            <a:r>
              <a:rPr lang="en-US" b="0" i="0" dirty="0">
                <a:effectLst/>
                <a:latin typeface="montserrat" panose="00000500000000000000" pitchFamily="2" charset="0"/>
              </a:rPr>
              <a:t>[]){  </a:t>
            </a:r>
          </a:p>
          <a:p>
            <a:pPr algn="l"/>
            <a:r>
              <a:rPr lang="en-US" b="0" i="0" dirty="0">
                <a:effectLst/>
                <a:latin typeface="montserrat" panose="00000500000000000000" pitchFamily="2" charset="0"/>
              </a:rPr>
              <a:t>TestInterface4 obj = </a:t>
            </a:r>
            <a:r>
              <a:rPr lang="en-US" b="1" i="0" dirty="0">
                <a:effectLst/>
                <a:latin typeface="montserrat" panose="00000500000000000000" pitchFamily="2" charset="0"/>
              </a:rPr>
              <a:t>new</a:t>
            </a:r>
            <a:r>
              <a:rPr lang="en-US" b="0" i="0" dirty="0">
                <a:effectLst/>
                <a:latin typeface="montserrat" panose="00000500000000000000" pitchFamily="2" charset="0"/>
              </a:rPr>
              <a:t> TestInterface4();  </a:t>
            </a:r>
          </a:p>
          <a:p>
            <a:pPr algn="l"/>
            <a:r>
              <a:rPr lang="en-US" b="0" i="0" dirty="0" err="1">
                <a:effectLst/>
                <a:latin typeface="montserrat" panose="00000500000000000000" pitchFamily="2" charset="0"/>
              </a:rPr>
              <a:t>obj.print</a:t>
            </a:r>
            <a:r>
              <a:rPr lang="en-US" b="0" i="0" dirty="0">
                <a:effectLst/>
                <a:latin typeface="montserrat" panose="00000500000000000000" pitchFamily="2" charset="0"/>
              </a:rPr>
              <a:t>();  </a:t>
            </a:r>
          </a:p>
          <a:p>
            <a:pPr algn="l"/>
            <a:r>
              <a:rPr lang="en-US" b="0" i="0" dirty="0" err="1">
                <a:effectLst/>
                <a:latin typeface="montserrat" panose="00000500000000000000" pitchFamily="2" charset="0"/>
              </a:rPr>
              <a:t>obj.show</a:t>
            </a:r>
            <a:r>
              <a:rPr lang="en-US" b="0" i="0" dirty="0">
                <a:effectLst/>
                <a:latin typeface="montserrat" panose="00000500000000000000" pitchFamily="2" charset="0"/>
              </a:rPr>
              <a:t>();  </a:t>
            </a:r>
          </a:p>
          <a:p>
            <a:pPr algn="l"/>
            <a:r>
              <a:rPr lang="en-US" b="0" i="0" dirty="0">
                <a:effectLst/>
                <a:latin typeface="montserrat" panose="00000500000000000000" pitchFamily="2" charset="0"/>
              </a:rPr>
              <a:t> }  </a:t>
            </a:r>
          </a:p>
          <a:p>
            <a:pPr algn="l"/>
            <a:r>
              <a:rPr lang="en-US" b="0" i="0" dirty="0">
                <a:effectLst/>
                <a:latin typeface="montserrat" panose="00000500000000000000" pitchFamily="2" charset="0"/>
              </a:rPr>
              <a:t>}  </a:t>
            </a:r>
          </a:p>
        </p:txBody>
      </p:sp>
    </p:spTree>
    <p:extLst>
      <p:ext uri="{BB962C8B-B14F-4D97-AF65-F5344CB8AC3E}">
        <p14:creationId xmlns:p14="http://schemas.microsoft.com/office/powerpoint/2010/main" val="24659973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p:txBody>
          <a:bodyPr/>
          <a:lstStyle/>
          <a:p>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0" y="1757248"/>
            <a:ext cx="8145571" cy="4512623"/>
          </a:xfrm>
        </p:spPr>
        <p:txBody>
          <a:bodyPr>
            <a:normAutofit/>
          </a:bodyPr>
          <a:lstStyle/>
          <a:p>
            <a:r>
              <a:rPr lang="en-US" b="0" i="0" dirty="0">
                <a:solidFill>
                  <a:srgbClr val="2B2A29"/>
                </a:solidFill>
                <a:effectLst/>
                <a:latin typeface="montserrat" panose="00000500000000000000" pitchFamily="2" charset="0"/>
              </a:rPr>
              <a:t>Since Java 8, we can have method body in interface. But we need to make it default method</a:t>
            </a:r>
          </a:p>
          <a:p>
            <a:pPr marL="0" indent="0" algn="l">
              <a:buNone/>
            </a:pPr>
            <a:r>
              <a:rPr lang="en-US" b="0" i="0" dirty="0">
                <a:effectLst/>
                <a:latin typeface="montserrat" panose="00000500000000000000" pitchFamily="2" charset="0"/>
              </a:rPr>
              <a:t>interface Drawable{  </a:t>
            </a:r>
          </a:p>
          <a:p>
            <a:pPr marL="0" indent="0" algn="l">
              <a:buNone/>
            </a:pPr>
            <a:r>
              <a:rPr lang="en-US" b="1" i="0" dirty="0">
                <a:effectLst/>
                <a:latin typeface="montserrat" panose="00000500000000000000" pitchFamily="2" charset="0"/>
              </a:rPr>
              <a:t>void</a:t>
            </a:r>
            <a:r>
              <a:rPr lang="en-US" b="0" i="0" dirty="0">
                <a:effectLst/>
                <a:latin typeface="montserrat" panose="00000500000000000000" pitchFamily="2" charset="0"/>
              </a:rPr>
              <a:t> draw();  </a:t>
            </a:r>
          </a:p>
          <a:p>
            <a:pPr marL="0" indent="0" algn="l">
              <a:buNone/>
            </a:pPr>
            <a:r>
              <a:rPr lang="en-US" b="1" i="0" dirty="0">
                <a:effectLst/>
                <a:latin typeface="montserrat" panose="00000500000000000000" pitchFamily="2" charset="0"/>
              </a:rPr>
              <a:t>default</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msg(){</a:t>
            </a:r>
            <a:r>
              <a:rPr lang="en-US" b="0" i="0" dirty="0" err="1">
                <a:effectLst/>
                <a:latin typeface="montserrat" panose="00000500000000000000" pitchFamily="2" charset="0"/>
              </a:rPr>
              <a:t>System.out.println</a:t>
            </a:r>
            <a:r>
              <a:rPr lang="en-US" b="0" i="0" dirty="0">
                <a:effectLst/>
                <a:latin typeface="montserrat" panose="00000500000000000000" pitchFamily="2" charset="0"/>
              </a:rPr>
              <a:t>("default method");}  </a:t>
            </a:r>
          </a:p>
          <a:p>
            <a:pPr marL="0" indent="0" algn="l">
              <a:buNone/>
            </a:pPr>
            <a:r>
              <a:rPr lang="en-US" b="0" i="0" dirty="0">
                <a:effectLst/>
                <a:latin typeface="montserrat" panose="00000500000000000000" pitchFamily="2" charset="0"/>
              </a:rPr>
              <a:t>}  </a:t>
            </a:r>
          </a:p>
          <a:p>
            <a:pPr marL="0" indent="0" algn="l">
              <a:buNone/>
            </a:pPr>
            <a:r>
              <a:rPr lang="en-US" b="1" i="0" dirty="0">
                <a:effectLst/>
                <a:latin typeface="montserrat" panose="00000500000000000000" pitchFamily="2" charset="0"/>
              </a:rPr>
              <a:t>class</a:t>
            </a:r>
            <a:r>
              <a:rPr lang="en-US" b="0" i="0" dirty="0">
                <a:effectLst/>
                <a:latin typeface="montserrat" panose="00000500000000000000" pitchFamily="2" charset="0"/>
              </a:rPr>
              <a:t> Rectangle </a:t>
            </a:r>
            <a:r>
              <a:rPr lang="en-US" b="1" i="0" dirty="0">
                <a:effectLst/>
                <a:latin typeface="montserrat" panose="00000500000000000000" pitchFamily="2" charset="0"/>
              </a:rPr>
              <a:t>implements</a:t>
            </a:r>
            <a:r>
              <a:rPr lang="en-US" b="0" i="0" dirty="0">
                <a:effectLst/>
                <a:latin typeface="montserrat" panose="00000500000000000000" pitchFamily="2" charset="0"/>
              </a:rPr>
              <a:t> Drawable{  </a:t>
            </a:r>
          </a:p>
          <a:p>
            <a:pPr marL="0" indent="0" algn="l">
              <a:buNone/>
            </a:pPr>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draw(){</a:t>
            </a:r>
            <a:r>
              <a:rPr lang="en-US" b="0" i="0" dirty="0" err="1">
                <a:effectLst/>
                <a:latin typeface="montserrat" panose="00000500000000000000" pitchFamily="2" charset="0"/>
              </a:rPr>
              <a:t>System.out.println</a:t>
            </a:r>
            <a:r>
              <a:rPr lang="en-US" b="0" i="0" dirty="0">
                <a:effectLst/>
                <a:latin typeface="montserrat" panose="00000500000000000000" pitchFamily="2" charset="0"/>
              </a:rPr>
              <a:t>("drawing rectangle");}  </a:t>
            </a:r>
          </a:p>
          <a:p>
            <a:pPr marL="0" indent="0" algn="l">
              <a:buNone/>
            </a:pPr>
            <a:r>
              <a:rPr lang="en-US" b="0" i="0" dirty="0">
                <a:effectLst/>
                <a:latin typeface="montserrat" panose="00000500000000000000" pitchFamily="2" charset="0"/>
              </a:rPr>
              <a:t>}  </a:t>
            </a:r>
          </a:p>
          <a:p>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a:extLst>
              <a:ext uri="{FF2B5EF4-FFF2-40B4-BE49-F238E27FC236}">
                <a16:creationId xmlns:a16="http://schemas.microsoft.com/office/drawing/2014/main" id="{0BD810EB-8101-B17E-CC48-CB9DD007478F}"/>
              </a:ext>
            </a:extLst>
          </p:cNvPr>
          <p:cNvSpPr txBox="1"/>
          <p:nvPr/>
        </p:nvSpPr>
        <p:spPr>
          <a:xfrm>
            <a:off x="784185" y="804519"/>
            <a:ext cx="6105644" cy="461665"/>
          </a:xfrm>
          <a:prstGeom prst="rect">
            <a:avLst/>
          </a:prstGeom>
          <a:noFill/>
        </p:spPr>
        <p:txBody>
          <a:bodyPr wrap="square">
            <a:spAutoFit/>
          </a:bodyPr>
          <a:lstStyle/>
          <a:p>
            <a:pPr algn="l"/>
            <a:r>
              <a:rPr lang="en-US" sz="2400" b="1" i="0" dirty="0">
                <a:solidFill>
                  <a:srgbClr val="1D1D27"/>
                </a:solidFill>
                <a:effectLst/>
                <a:latin typeface="montserrat" panose="00000500000000000000" pitchFamily="2" charset="0"/>
              </a:rPr>
              <a:t>Java 8 Default Method in Interface</a:t>
            </a:r>
          </a:p>
        </p:txBody>
      </p:sp>
      <p:sp>
        <p:nvSpPr>
          <p:cNvPr id="8" name="TextBox 7">
            <a:extLst>
              <a:ext uri="{FF2B5EF4-FFF2-40B4-BE49-F238E27FC236}">
                <a16:creationId xmlns:a16="http://schemas.microsoft.com/office/drawing/2014/main" id="{391316DD-1601-ECAC-0B2C-28A7C6DCBFF5}"/>
              </a:ext>
            </a:extLst>
          </p:cNvPr>
          <p:cNvSpPr txBox="1"/>
          <p:nvPr/>
        </p:nvSpPr>
        <p:spPr>
          <a:xfrm>
            <a:off x="7306753" y="2806483"/>
            <a:ext cx="4586919" cy="1754326"/>
          </a:xfrm>
          <a:prstGeom prst="rect">
            <a:avLst/>
          </a:prstGeom>
          <a:noFill/>
        </p:spPr>
        <p:txBody>
          <a:bodyPr wrap="square">
            <a:spAutoFit/>
          </a:bodyPr>
          <a:lstStyle/>
          <a:p>
            <a:pPr algn="l"/>
            <a:r>
              <a:rPr lang="en-US" b="1" i="0" dirty="0">
                <a:effectLst/>
                <a:latin typeface="montserrat" panose="00000500000000000000" pitchFamily="2" charset="0"/>
              </a:rPr>
              <a:t>class</a:t>
            </a:r>
            <a:r>
              <a:rPr lang="en-US" b="0" i="0" dirty="0">
                <a:effectLst/>
                <a:latin typeface="montserrat" panose="00000500000000000000" pitchFamily="2" charset="0"/>
              </a:rPr>
              <a:t> </a:t>
            </a:r>
            <a:r>
              <a:rPr lang="en-US" b="0" i="0" dirty="0" err="1">
                <a:effectLst/>
                <a:latin typeface="montserrat" panose="00000500000000000000" pitchFamily="2" charset="0"/>
              </a:rPr>
              <a:t>TestInterfaceDefault</a:t>
            </a:r>
            <a:r>
              <a:rPr lang="en-US" b="0" i="0" dirty="0">
                <a:effectLst/>
                <a:latin typeface="montserrat" panose="00000500000000000000" pitchFamily="2" charset="0"/>
              </a:rPr>
              <a:t>{  </a:t>
            </a:r>
          </a:p>
          <a:p>
            <a:pPr algn="l"/>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main(String </a:t>
            </a:r>
            <a:r>
              <a:rPr lang="en-US" b="0" i="0" dirty="0" err="1">
                <a:effectLst/>
                <a:latin typeface="montserrat" panose="00000500000000000000" pitchFamily="2" charset="0"/>
              </a:rPr>
              <a:t>args</a:t>
            </a:r>
            <a:r>
              <a:rPr lang="en-US" b="0" i="0" dirty="0">
                <a:effectLst/>
                <a:latin typeface="montserrat" panose="00000500000000000000" pitchFamily="2" charset="0"/>
              </a:rPr>
              <a:t>[]){  </a:t>
            </a:r>
          </a:p>
          <a:p>
            <a:pPr algn="l"/>
            <a:r>
              <a:rPr lang="en-US" b="0" i="0" dirty="0">
                <a:effectLst/>
                <a:latin typeface="montserrat" panose="00000500000000000000" pitchFamily="2" charset="0"/>
              </a:rPr>
              <a:t>Drawable d=</a:t>
            </a:r>
            <a:r>
              <a:rPr lang="en-US" b="1" i="0" dirty="0">
                <a:effectLst/>
                <a:latin typeface="montserrat" panose="00000500000000000000" pitchFamily="2" charset="0"/>
              </a:rPr>
              <a:t>new</a:t>
            </a:r>
            <a:r>
              <a:rPr lang="en-US" b="0" i="0" dirty="0">
                <a:effectLst/>
                <a:latin typeface="montserrat" panose="00000500000000000000" pitchFamily="2" charset="0"/>
              </a:rPr>
              <a:t> Rectangle();  </a:t>
            </a:r>
          </a:p>
          <a:p>
            <a:pPr algn="l"/>
            <a:r>
              <a:rPr lang="en-US" b="0" i="0" dirty="0" err="1">
                <a:effectLst/>
                <a:latin typeface="montserrat" panose="00000500000000000000" pitchFamily="2" charset="0"/>
              </a:rPr>
              <a:t>d.draw</a:t>
            </a:r>
            <a:r>
              <a:rPr lang="en-US" b="0" i="0" dirty="0">
                <a:effectLst/>
                <a:latin typeface="montserrat" panose="00000500000000000000" pitchFamily="2" charset="0"/>
              </a:rPr>
              <a:t>();  </a:t>
            </a:r>
          </a:p>
          <a:p>
            <a:pPr algn="l"/>
            <a:r>
              <a:rPr lang="en-US" b="0" i="0" dirty="0">
                <a:effectLst/>
                <a:latin typeface="montserrat" panose="00000500000000000000" pitchFamily="2" charset="0"/>
              </a:rPr>
              <a:t>d.msg();  </a:t>
            </a:r>
          </a:p>
          <a:p>
            <a:pPr algn="l"/>
            <a:r>
              <a:rPr lang="en-US" b="0" i="0" dirty="0">
                <a:effectLst/>
                <a:latin typeface="montserrat" panose="00000500000000000000" pitchFamily="2" charset="0"/>
              </a:rPr>
              <a:t>}} </a:t>
            </a:r>
            <a:r>
              <a:rPr lang="en-US" b="0" i="0" dirty="0">
                <a:solidFill>
                  <a:srgbClr val="2B2A29"/>
                </a:solidFill>
                <a:effectLst/>
                <a:latin typeface="montserrat" panose="00000500000000000000" pitchFamily="2" charset="0"/>
              </a:rPr>
              <a:t> </a:t>
            </a:r>
          </a:p>
        </p:txBody>
      </p:sp>
      <p:sp>
        <p:nvSpPr>
          <p:cNvPr id="9" name="Rectangle 1">
            <a:extLst>
              <a:ext uri="{FF2B5EF4-FFF2-40B4-BE49-F238E27FC236}">
                <a16:creationId xmlns:a16="http://schemas.microsoft.com/office/drawing/2014/main" id="{940DE8A7-94DC-B3F2-A9DC-070811215B5E}"/>
              </a:ext>
            </a:extLst>
          </p:cNvPr>
          <p:cNvSpPr>
            <a:spLocks noChangeArrowheads="1"/>
          </p:cNvSpPr>
          <p:nvPr/>
        </p:nvSpPr>
        <p:spPr bwMode="auto">
          <a:xfrm>
            <a:off x="7153154" y="6238375"/>
            <a:ext cx="3379808" cy="323165"/>
          </a:xfrm>
          <a:prstGeom prst="rect">
            <a:avLst/>
          </a:prstGeom>
          <a:solidFill>
            <a:srgbClr val="E7F6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B2A29"/>
                </a:solidFill>
                <a:effectLst/>
                <a:latin typeface="var(--bs-font-monospace)"/>
              </a:rPr>
              <a:t>drawing rectangle default method</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30209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p:txBody>
          <a:bodyPr/>
          <a:lstStyle/>
          <a:p>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118754" y="1745673"/>
            <a:ext cx="3561996" cy="4512623"/>
          </a:xfrm>
        </p:spPr>
        <p:txBody>
          <a:bodyPr>
            <a:normAutofit/>
          </a:bodyPr>
          <a:lstStyle/>
          <a:p>
            <a:r>
              <a:rPr lang="en-US" b="0" i="0" dirty="0">
                <a:solidFill>
                  <a:srgbClr val="2B2A29"/>
                </a:solidFill>
                <a:effectLst/>
                <a:latin typeface="montserrat" panose="00000500000000000000" pitchFamily="2" charset="0"/>
              </a:rPr>
              <a:t>Since Java 8, we can have static method in interface.</a:t>
            </a:r>
          </a:p>
          <a:p>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a:extLst>
              <a:ext uri="{FF2B5EF4-FFF2-40B4-BE49-F238E27FC236}">
                <a16:creationId xmlns:a16="http://schemas.microsoft.com/office/drawing/2014/main" id="{573A1D0E-A2F4-2BFD-73A8-664EA3549CE7}"/>
              </a:ext>
            </a:extLst>
          </p:cNvPr>
          <p:cNvSpPr txBox="1"/>
          <p:nvPr/>
        </p:nvSpPr>
        <p:spPr>
          <a:xfrm>
            <a:off x="807334" y="959804"/>
            <a:ext cx="7491714" cy="461665"/>
          </a:xfrm>
          <a:prstGeom prst="rect">
            <a:avLst/>
          </a:prstGeom>
          <a:noFill/>
        </p:spPr>
        <p:txBody>
          <a:bodyPr wrap="square">
            <a:spAutoFit/>
          </a:bodyPr>
          <a:lstStyle/>
          <a:p>
            <a:pPr algn="l"/>
            <a:r>
              <a:rPr lang="en-US" sz="2400" b="1" i="0" dirty="0">
                <a:solidFill>
                  <a:srgbClr val="1D1D27"/>
                </a:solidFill>
                <a:effectLst/>
                <a:latin typeface="montserrat" panose="00000500000000000000" pitchFamily="2" charset="0"/>
              </a:rPr>
              <a:t>Java 8 Static Method in Interface</a:t>
            </a:r>
          </a:p>
        </p:txBody>
      </p:sp>
      <p:sp>
        <p:nvSpPr>
          <p:cNvPr id="8" name="TextBox 7">
            <a:extLst>
              <a:ext uri="{FF2B5EF4-FFF2-40B4-BE49-F238E27FC236}">
                <a16:creationId xmlns:a16="http://schemas.microsoft.com/office/drawing/2014/main" id="{83994A92-B131-7D6F-42FE-2C13ECE85D0A}"/>
              </a:ext>
            </a:extLst>
          </p:cNvPr>
          <p:cNvSpPr txBox="1"/>
          <p:nvPr/>
        </p:nvSpPr>
        <p:spPr>
          <a:xfrm>
            <a:off x="4949210" y="1853754"/>
            <a:ext cx="6105644" cy="4247317"/>
          </a:xfrm>
          <a:prstGeom prst="rect">
            <a:avLst/>
          </a:prstGeom>
          <a:noFill/>
        </p:spPr>
        <p:txBody>
          <a:bodyPr wrap="square">
            <a:spAutoFit/>
          </a:bodyPr>
          <a:lstStyle/>
          <a:p>
            <a:pPr algn="l"/>
            <a:r>
              <a:rPr lang="en-US" i="0" dirty="0">
                <a:effectLst/>
                <a:latin typeface="montserrat" panose="00000500000000000000" pitchFamily="2" charset="0"/>
              </a:rPr>
              <a:t>interface Drawable{  </a:t>
            </a:r>
          </a:p>
          <a:p>
            <a:pPr algn="l"/>
            <a:r>
              <a:rPr lang="en-US" b="1" i="0" dirty="0">
                <a:effectLst/>
                <a:latin typeface="montserrat" panose="00000500000000000000" pitchFamily="2" charset="0"/>
              </a:rPr>
              <a:t>void</a:t>
            </a:r>
            <a:r>
              <a:rPr lang="en-US" i="0" dirty="0">
                <a:effectLst/>
                <a:latin typeface="montserrat" panose="00000500000000000000" pitchFamily="2" charset="0"/>
              </a:rPr>
              <a:t> draw();  </a:t>
            </a:r>
          </a:p>
          <a:p>
            <a:pPr algn="l"/>
            <a:r>
              <a:rPr lang="en-US" b="1" i="0" dirty="0">
                <a:effectLst/>
                <a:latin typeface="montserrat" panose="00000500000000000000" pitchFamily="2" charset="0"/>
              </a:rPr>
              <a:t>static</a:t>
            </a:r>
            <a:r>
              <a:rPr lang="en-US" i="0" dirty="0">
                <a:effectLst/>
                <a:latin typeface="montserrat" panose="00000500000000000000" pitchFamily="2" charset="0"/>
              </a:rPr>
              <a:t> </a:t>
            </a:r>
            <a:r>
              <a:rPr lang="en-US" b="1" i="0" dirty="0">
                <a:effectLst/>
                <a:latin typeface="montserrat" panose="00000500000000000000" pitchFamily="2" charset="0"/>
              </a:rPr>
              <a:t>int</a:t>
            </a:r>
            <a:r>
              <a:rPr lang="en-US" i="0" dirty="0">
                <a:effectLst/>
                <a:latin typeface="montserrat" panose="00000500000000000000" pitchFamily="2" charset="0"/>
              </a:rPr>
              <a:t> cube(</a:t>
            </a:r>
            <a:r>
              <a:rPr lang="en-US" b="1" i="0" dirty="0">
                <a:effectLst/>
                <a:latin typeface="montserrat" panose="00000500000000000000" pitchFamily="2" charset="0"/>
              </a:rPr>
              <a:t>int</a:t>
            </a:r>
            <a:r>
              <a:rPr lang="en-US" i="0" dirty="0">
                <a:effectLst/>
                <a:latin typeface="montserrat" panose="00000500000000000000" pitchFamily="2" charset="0"/>
              </a:rPr>
              <a:t> x){</a:t>
            </a:r>
            <a:r>
              <a:rPr lang="en-US" b="1" i="0" dirty="0">
                <a:effectLst/>
                <a:latin typeface="montserrat" panose="00000500000000000000" pitchFamily="2" charset="0"/>
              </a:rPr>
              <a:t>return</a:t>
            </a:r>
            <a:r>
              <a:rPr lang="en-US" i="0" dirty="0">
                <a:effectLst/>
                <a:latin typeface="montserrat" panose="00000500000000000000" pitchFamily="2" charset="0"/>
              </a:rPr>
              <a:t> x*x*x;}  </a:t>
            </a:r>
          </a:p>
          <a:p>
            <a:pPr algn="l"/>
            <a:r>
              <a:rPr lang="en-US" i="0" dirty="0">
                <a:effectLst/>
                <a:latin typeface="montserrat" panose="00000500000000000000" pitchFamily="2" charset="0"/>
              </a:rPr>
              <a:t>}  </a:t>
            </a:r>
          </a:p>
          <a:p>
            <a:pPr algn="l"/>
            <a:r>
              <a:rPr lang="en-US" b="1" i="0" dirty="0">
                <a:effectLst/>
                <a:latin typeface="montserrat" panose="00000500000000000000" pitchFamily="2" charset="0"/>
              </a:rPr>
              <a:t>class</a:t>
            </a:r>
            <a:r>
              <a:rPr lang="en-US" i="0" dirty="0">
                <a:effectLst/>
                <a:latin typeface="montserrat" panose="00000500000000000000" pitchFamily="2" charset="0"/>
              </a:rPr>
              <a:t> Rectangle </a:t>
            </a:r>
            <a:r>
              <a:rPr lang="en-US" b="1" i="0" dirty="0">
                <a:effectLst/>
                <a:latin typeface="montserrat" panose="00000500000000000000" pitchFamily="2" charset="0"/>
              </a:rPr>
              <a:t>implements</a:t>
            </a:r>
            <a:r>
              <a:rPr lang="en-US" i="0" dirty="0">
                <a:effectLst/>
                <a:latin typeface="montserrat" panose="00000500000000000000" pitchFamily="2" charset="0"/>
              </a:rPr>
              <a:t> Drawable{  </a:t>
            </a:r>
          </a:p>
          <a:p>
            <a:pPr algn="l"/>
            <a:r>
              <a:rPr lang="en-US" b="1" i="0" dirty="0">
                <a:effectLst/>
                <a:latin typeface="montserrat" panose="00000500000000000000" pitchFamily="2" charset="0"/>
              </a:rPr>
              <a:t>public</a:t>
            </a:r>
            <a:r>
              <a:rPr lang="en-US" i="0" dirty="0">
                <a:effectLst/>
                <a:latin typeface="montserrat" panose="00000500000000000000" pitchFamily="2" charset="0"/>
              </a:rPr>
              <a:t> </a:t>
            </a:r>
            <a:r>
              <a:rPr lang="en-US" b="1" i="0" dirty="0">
                <a:effectLst/>
                <a:latin typeface="montserrat" panose="00000500000000000000" pitchFamily="2" charset="0"/>
              </a:rPr>
              <a:t>void</a:t>
            </a:r>
            <a:r>
              <a:rPr lang="en-US" i="0" dirty="0">
                <a:effectLst/>
                <a:latin typeface="montserrat" panose="00000500000000000000" pitchFamily="2" charset="0"/>
              </a:rPr>
              <a:t> draw(){</a:t>
            </a:r>
            <a:r>
              <a:rPr lang="en-US" i="0" dirty="0" err="1">
                <a:effectLst/>
                <a:latin typeface="montserrat" panose="00000500000000000000" pitchFamily="2" charset="0"/>
              </a:rPr>
              <a:t>System.out.println</a:t>
            </a:r>
            <a:r>
              <a:rPr lang="en-US" i="0" dirty="0">
                <a:effectLst/>
                <a:latin typeface="montserrat" panose="00000500000000000000" pitchFamily="2" charset="0"/>
              </a:rPr>
              <a:t>("drawing rectangle");}  </a:t>
            </a:r>
          </a:p>
          <a:p>
            <a:pPr algn="l"/>
            <a:r>
              <a:rPr lang="en-US" i="0" dirty="0">
                <a:effectLst/>
                <a:latin typeface="montserrat" panose="00000500000000000000" pitchFamily="2" charset="0"/>
              </a:rPr>
              <a:t>}  </a:t>
            </a:r>
          </a:p>
          <a:p>
            <a:pPr algn="l"/>
            <a:r>
              <a:rPr lang="en-US" i="0" dirty="0">
                <a:effectLst/>
                <a:latin typeface="montserrat" panose="00000500000000000000" pitchFamily="2" charset="0"/>
              </a:rPr>
              <a:t>  </a:t>
            </a:r>
          </a:p>
          <a:p>
            <a:pPr algn="l"/>
            <a:r>
              <a:rPr lang="en-US" b="1" i="0" dirty="0">
                <a:effectLst/>
                <a:latin typeface="montserrat" panose="00000500000000000000" pitchFamily="2" charset="0"/>
              </a:rPr>
              <a:t>class</a:t>
            </a:r>
            <a:r>
              <a:rPr lang="en-US" i="0" dirty="0">
                <a:effectLst/>
                <a:latin typeface="montserrat" panose="00000500000000000000" pitchFamily="2" charset="0"/>
              </a:rPr>
              <a:t> </a:t>
            </a:r>
            <a:r>
              <a:rPr lang="en-US" i="0" dirty="0" err="1">
                <a:effectLst/>
                <a:latin typeface="montserrat" panose="00000500000000000000" pitchFamily="2" charset="0"/>
              </a:rPr>
              <a:t>TestInterfaceStatic</a:t>
            </a:r>
            <a:r>
              <a:rPr lang="en-US" i="0" dirty="0">
                <a:effectLst/>
                <a:latin typeface="montserrat" panose="00000500000000000000" pitchFamily="2" charset="0"/>
              </a:rPr>
              <a:t>{  </a:t>
            </a:r>
          </a:p>
          <a:p>
            <a:pPr algn="l"/>
            <a:r>
              <a:rPr lang="en-US" b="1" i="0" dirty="0">
                <a:effectLst/>
                <a:latin typeface="montserrat" panose="00000500000000000000" pitchFamily="2" charset="0"/>
              </a:rPr>
              <a:t>public</a:t>
            </a:r>
            <a:r>
              <a:rPr lang="en-US" i="0" dirty="0">
                <a:effectLst/>
                <a:latin typeface="montserrat" panose="00000500000000000000" pitchFamily="2" charset="0"/>
              </a:rPr>
              <a:t> </a:t>
            </a:r>
            <a:r>
              <a:rPr lang="en-US" b="1" i="0" dirty="0">
                <a:effectLst/>
                <a:latin typeface="montserrat" panose="00000500000000000000" pitchFamily="2" charset="0"/>
              </a:rPr>
              <a:t>static</a:t>
            </a:r>
            <a:r>
              <a:rPr lang="en-US" i="0" dirty="0">
                <a:effectLst/>
                <a:latin typeface="montserrat" panose="00000500000000000000" pitchFamily="2" charset="0"/>
              </a:rPr>
              <a:t> </a:t>
            </a:r>
            <a:r>
              <a:rPr lang="en-US" b="1" i="0" dirty="0">
                <a:effectLst/>
                <a:latin typeface="montserrat" panose="00000500000000000000" pitchFamily="2" charset="0"/>
              </a:rPr>
              <a:t>void</a:t>
            </a:r>
            <a:r>
              <a:rPr lang="en-US" i="0" dirty="0">
                <a:effectLst/>
                <a:latin typeface="montserrat" panose="00000500000000000000" pitchFamily="2" charset="0"/>
              </a:rPr>
              <a:t> main(String </a:t>
            </a:r>
            <a:r>
              <a:rPr lang="en-US" i="0" dirty="0" err="1">
                <a:effectLst/>
                <a:latin typeface="montserrat" panose="00000500000000000000" pitchFamily="2" charset="0"/>
              </a:rPr>
              <a:t>args</a:t>
            </a:r>
            <a:r>
              <a:rPr lang="en-US" i="0" dirty="0">
                <a:effectLst/>
                <a:latin typeface="montserrat" panose="00000500000000000000" pitchFamily="2" charset="0"/>
              </a:rPr>
              <a:t>[]){  </a:t>
            </a:r>
          </a:p>
          <a:p>
            <a:pPr algn="l"/>
            <a:r>
              <a:rPr lang="en-US" i="0" dirty="0">
                <a:effectLst/>
                <a:latin typeface="montserrat" panose="00000500000000000000" pitchFamily="2" charset="0"/>
              </a:rPr>
              <a:t>Drawable d=</a:t>
            </a:r>
            <a:r>
              <a:rPr lang="en-US" b="1" i="0" dirty="0">
                <a:effectLst/>
                <a:latin typeface="montserrat" panose="00000500000000000000" pitchFamily="2" charset="0"/>
              </a:rPr>
              <a:t>new</a:t>
            </a:r>
            <a:r>
              <a:rPr lang="en-US" i="0" dirty="0">
                <a:effectLst/>
                <a:latin typeface="montserrat" panose="00000500000000000000" pitchFamily="2" charset="0"/>
              </a:rPr>
              <a:t> Rectangle();  </a:t>
            </a:r>
          </a:p>
          <a:p>
            <a:pPr algn="l"/>
            <a:r>
              <a:rPr lang="en-US" i="0" dirty="0" err="1">
                <a:effectLst/>
                <a:latin typeface="montserrat" panose="00000500000000000000" pitchFamily="2" charset="0"/>
              </a:rPr>
              <a:t>d.draw</a:t>
            </a:r>
            <a:r>
              <a:rPr lang="en-US" i="0" dirty="0">
                <a:effectLst/>
                <a:latin typeface="montserrat" panose="00000500000000000000" pitchFamily="2" charset="0"/>
              </a:rPr>
              <a:t>();  </a:t>
            </a:r>
          </a:p>
          <a:p>
            <a:pPr algn="l"/>
            <a:r>
              <a:rPr lang="en-US" i="0" dirty="0" err="1">
                <a:effectLst/>
                <a:latin typeface="montserrat" panose="00000500000000000000" pitchFamily="2" charset="0"/>
              </a:rPr>
              <a:t>System.out.println</a:t>
            </a:r>
            <a:r>
              <a:rPr lang="en-US" i="0" dirty="0">
                <a:effectLst/>
                <a:latin typeface="montserrat" panose="00000500000000000000" pitchFamily="2" charset="0"/>
              </a:rPr>
              <a:t>(</a:t>
            </a:r>
            <a:r>
              <a:rPr lang="en-US" i="0" dirty="0" err="1">
                <a:effectLst/>
                <a:latin typeface="montserrat" panose="00000500000000000000" pitchFamily="2" charset="0"/>
              </a:rPr>
              <a:t>Drawable.cube</a:t>
            </a:r>
            <a:r>
              <a:rPr lang="en-US" i="0" dirty="0">
                <a:effectLst/>
                <a:latin typeface="montserrat" panose="00000500000000000000" pitchFamily="2" charset="0"/>
              </a:rPr>
              <a:t>(3));  </a:t>
            </a:r>
          </a:p>
          <a:p>
            <a:pPr algn="l"/>
            <a:r>
              <a:rPr lang="en-US" i="0" dirty="0">
                <a:effectLst/>
                <a:latin typeface="montserrat" panose="00000500000000000000" pitchFamily="2" charset="0"/>
              </a:rPr>
              <a:t>}} </a:t>
            </a:r>
            <a:r>
              <a:rPr lang="en-US" b="0" i="0" dirty="0">
                <a:effectLst/>
                <a:latin typeface="montserrat" panose="00000500000000000000" pitchFamily="2" charset="0"/>
              </a:rPr>
              <a:t> </a:t>
            </a:r>
          </a:p>
        </p:txBody>
      </p:sp>
    </p:spTree>
    <p:extLst>
      <p:ext uri="{BB962C8B-B14F-4D97-AF65-F5344CB8AC3E}">
        <p14:creationId xmlns:p14="http://schemas.microsoft.com/office/powerpoint/2010/main" val="39248063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5DBDB-64CE-9F96-3519-980D0F8281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389E1A-24B3-4EB2-FD06-B8F0E0006DC6}"/>
              </a:ext>
            </a:extLst>
          </p:cNvPr>
          <p:cNvSpPr>
            <a:spLocks noGrp="1"/>
          </p:cNvSpPr>
          <p:nvPr>
            <p:ph type="title"/>
          </p:nvPr>
        </p:nvSpPr>
        <p:spPr>
          <a:xfrm>
            <a:off x="648183" y="804519"/>
            <a:ext cx="10406672" cy="1049235"/>
          </a:xfrm>
        </p:spPr>
        <p:txBody>
          <a:bodyPr>
            <a:normAutofit/>
          </a:bodyPr>
          <a:lstStyle/>
          <a:p>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7A954C1E-6F60-47C0-0EC5-81788846D60C}"/>
              </a:ext>
            </a:extLst>
          </p:cNvPr>
          <p:cNvSpPr>
            <a:spLocks noGrp="1"/>
          </p:cNvSpPr>
          <p:nvPr>
            <p:ph idx="1"/>
          </p:nvPr>
        </p:nvSpPr>
        <p:spPr>
          <a:xfrm>
            <a:off x="118753" y="1745673"/>
            <a:ext cx="12073247" cy="4512623"/>
          </a:xfrm>
        </p:spPr>
        <p:txBody>
          <a:bodyPr>
            <a:normAutofit/>
          </a:bodyPr>
          <a:lstStyle/>
          <a:p>
            <a:r>
              <a:rPr lang="en-US" b="1" i="0" dirty="0">
                <a:solidFill>
                  <a:srgbClr val="2B2A29"/>
                </a:solidFill>
                <a:effectLst/>
                <a:latin typeface="Montserrat" panose="00000500000000000000" pitchFamily="2" charset="0"/>
              </a:rPr>
              <a:t>Encapsulation in Java</a:t>
            </a:r>
            <a:r>
              <a:rPr lang="en-US" b="0" i="0" dirty="0">
                <a:solidFill>
                  <a:srgbClr val="2B2A29"/>
                </a:solidFill>
                <a:effectLst/>
                <a:latin typeface="Montserrat" panose="00000500000000000000" pitchFamily="2" charset="0"/>
              </a:rPr>
              <a:t> is a </a:t>
            </a:r>
            <a:r>
              <a:rPr lang="en-US" b="0" i="1" dirty="0">
                <a:solidFill>
                  <a:srgbClr val="2B2A29"/>
                </a:solidFill>
                <a:effectLst/>
                <a:latin typeface="Montserrat" panose="00000500000000000000" pitchFamily="2" charset="0"/>
              </a:rPr>
              <a:t>process of wrapping code and data together into a single unit</a:t>
            </a:r>
            <a:r>
              <a:rPr lang="en-US" b="0" i="0" dirty="0">
                <a:solidFill>
                  <a:srgbClr val="2B2A29"/>
                </a:solidFill>
                <a:effectLst/>
                <a:latin typeface="Montserrat" panose="00000500000000000000" pitchFamily="2" charset="0"/>
              </a:rPr>
              <a:t>, for example, a capsule which is mixed of several medicines.</a:t>
            </a:r>
          </a:p>
          <a:p>
            <a:r>
              <a:rPr lang="en-US" b="0" i="0" dirty="0">
                <a:solidFill>
                  <a:srgbClr val="2B2A29"/>
                </a:solidFill>
                <a:effectLst/>
                <a:latin typeface="Montserrat" panose="00000500000000000000" pitchFamily="2" charset="0"/>
              </a:rPr>
              <a:t>We can create a fully encapsulated class in Java by making all the data members of the class private. Now we can use setter and getter methods to set and get the data in it.</a:t>
            </a:r>
          </a:p>
          <a:p>
            <a:pPr marL="0" indent="0">
              <a:buNone/>
            </a:pPr>
            <a:r>
              <a:rPr lang="en-US" b="1" i="0" dirty="0">
                <a:solidFill>
                  <a:srgbClr val="1D1D27"/>
                </a:solidFill>
                <a:effectLst/>
                <a:latin typeface="Montserrat" panose="00000500000000000000" pitchFamily="2" charset="0"/>
              </a:rPr>
              <a:t>Advantage of Encapsulation in Java</a:t>
            </a:r>
          </a:p>
          <a:p>
            <a:pPr marL="0" indent="0">
              <a:buNone/>
            </a:pPr>
            <a:r>
              <a:rPr lang="en-US" b="0" i="0" dirty="0">
                <a:solidFill>
                  <a:srgbClr val="2B2A29"/>
                </a:solidFill>
                <a:effectLst/>
                <a:latin typeface="Montserrat" panose="00000500000000000000" pitchFamily="2" charset="0"/>
              </a:rPr>
              <a:t>By providing only a setter or getter method, you can make the class </a:t>
            </a:r>
            <a:r>
              <a:rPr lang="en-US" b="1" i="0" dirty="0">
                <a:solidFill>
                  <a:srgbClr val="2B2A29"/>
                </a:solidFill>
                <a:effectLst/>
                <a:latin typeface="Montserrat" panose="00000500000000000000" pitchFamily="2" charset="0"/>
              </a:rPr>
              <a:t>read-only or write-only</a:t>
            </a:r>
            <a:r>
              <a:rPr lang="en-US" b="0" i="0" dirty="0">
                <a:solidFill>
                  <a:srgbClr val="2B2A29"/>
                </a:solidFill>
                <a:effectLst/>
                <a:latin typeface="Montserrat" panose="00000500000000000000" pitchFamily="2" charset="0"/>
              </a:rPr>
              <a:t>. In other words, you can skip the getter or setter methods.</a:t>
            </a:r>
          </a:p>
          <a:p>
            <a:pPr marL="0" indent="0">
              <a:buNone/>
            </a:pPr>
            <a:r>
              <a:rPr lang="en-US" b="0" i="0" dirty="0">
                <a:solidFill>
                  <a:srgbClr val="2B2A29"/>
                </a:solidFill>
                <a:effectLst/>
                <a:latin typeface="Montserrat" panose="00000500000000000000" pitchFamily="2" charset="0"/>
              </a:rPr>
              <a:t>It provides you the </a:t>
            </a:r>
            <a:r>
              <a:rPr lang="en-US" b="1" i="0" dirty="0">
                <a:solidFill>
                  <a:srgbClr val="2B2A29"/>
                </a:solidFill>
                <a:effectLst/>
                <a:latin typeface="Montserrat" panose="00000500000000000000" pitchFamily="2" charset="0"/>
              </a:rPr>
              <a:t>control over the data</a:t>
            </a:r>
            <a:r>
              <a:rPr lang="en-US" b="0" i="0" dirty="0">
                <a:solidFill>
                  <a:srgbClr val="2B2A29"/>
                </a:solidFill>
                <a:effectLst/>
                <a:latin typeface="Montserrat" panose="00000500000000000000" pitchFamily="2" charset="0"/>
              </a:rPr>
              <a:t>. Suppose you want to set the value of id which should be greater than 100 only, you can write the logic inside the setter method. You can write the logic not to store the negative numbers in the setter methods.</a:t>
            </a:r>
          </a:p>
          <a:p>
            <a:pPr marL="0" indent="0">
              <a:buNone/>
            </a:pPr>
            <a:endParaRPr lang="en-US" b="1" i="0" dirty="0">
              <a:solidFill>
                <a:srgbClr val="1D1D27"/>
              </a:solidFill>
              <a:effectLst/>
              <a:latin typeface="Montserrat" panose="00000500000000000000" pitchFamily="2" charset="0"/>
            </a:endParaRPr>
          </a:p>
          <a:p>
            <a:endParaRPr lang="en-US" dirty="0"/>
          </a:p>
        </p:txBody>
      </p:sp>
      <p:pic>
        <p:nvPicPr>
          <p:cNvPr id="4" name="Picture 2" descr="C:\Users\parul\Desktop\Registered Logosd.png">
            <a:extLst>
              <a:ext uri="{FF2B5EF4-FFF2-40B4-BE49-F238E27FC236}">
                <a16:creationId xmlns:a16="http://schemas.microsoft.com/office/drawing/2014/main" id="{948CA98B-C1B4-8D00-BA3E-1B9439339842}"/>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a:extLst>
              <a:ext uri="{FF2B5EF4-FFF2-40B4-BE49-F238E27FC236}">
                <a16:creationId xmlns:a16="http://schemas.microsoft.com/office/drawing/2014/main" id="{ACB0D579-5622-A3AF-22F2-52AB958F5F32}"/>
              </a:ext>
            </a:extLst>
          </p:cNvPr>
          <p:cNvSpPr txBox="1"/>
          <p:nvPr/>
        </p:nvSpPr>
        <p:spPr>
          <a:xfrm>
            <a:off x="817517" y="908128"/>
            <a:ext cx="6101644" cy="523220"/>
          </a:xfrm>
          <a:prstGeom prst="rect">
            <a:avLst/>
          </a:prstGeom>
          <a:noFill/>
        </p:spPr>
        <p:txBody>
          <a:bodyPr wrap="square">
            <a:spAutoFit/>
          </a:bodyPr>
          <a:lstStyle/>
          <a:p>
            <a:pPr algn="l"/>
            <a:r>
              <a:rPr lang="en-US" sz="2800" b="1" i="0" dirty="0">
                <a:solidFill>
                  <a:srgbClr val="1D1D27"/>
                </a:solidFill>
                <a:effectLst/>
                <a:latin typeface="Montserrat" panose="00000500000000000000" pitchFamily="2" charset="0"/>
              </a:rPr>
              <a:t>Encapsulation in Java</a:t>
            </a:r>
          </a:p>
        </p:txBody>
      </p:sp>
    </p:spTree>
    <p:extLst>
      <p:ext uri="{BB962C8B-B14F-4D97-AF65-F5344CB8AC3E}">
        <p14:creationId xmlns:p14="http://schemas.microsoft.com/office/powerpoint/2010/main" val="1361039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EEDD3-FD69-C2E4-6B89-7877722C4C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777BC8-9E1E-F09D-F637-8391138B8ECE}"/>
              </a:ext>
            </a:extLst>
          </p:cNvPr>
          <p:cNvSpPr>
            <a:spLocks noGrp="1"/>
          </p:cNvSpPr>
          <p:nvPr>
            <p:ph type="title"/>
          </p:nvPr>
        </p:nvSpPr>
        <p:spPr>
          <a:xfrm>
            <a:off x="648183" y="804519"/>
            <a:ext cx="10406672" cy="1049235"/>
          </a:xfrm>
        </p:spPr>
        <p:txBody>
          <a:bodyPr>
            <a:normAutofit/>
          </a:bodyPr>
          <a:lstStyle/>
          <a:p>
            <a:br>
              <a:rPr lang="en-US" b="0" i="0" dirty="0">
                <a:solidFill>
                  <a:srgbClr val="1D1D27"/>
                </a:solidFill>
                <a:effectLst/>
                <a:latin typeface="montserrat" panose="00000500000000000000" pitchFamily="2" charset="0"/>
              </a:rPr>
            </a:br>
            <a:r>
              <a:rPr lang="en-US" dirty="0">
                <a:solidFill>
                  <a:srgbClr val="1D1D27"/>
                </a:solidFill>
                <a:latin typeface="montserrat" panose="00000500000000000000" pitchFamily="2" charset="0"/>
              </a:rPr>
              <a:t>Cont.</a:t>
            </a:r>
            <a:endParaRPr lang="en-US" dirty="0"/>
          </a:p>
        </p:txBody>
      </p:sp>
      <p:sp>
        <p:nvSpPr>
          <p:cNvPr id="3" name="Content Placeholder 2">
            <a:extLst>
              <a:ext uri="{FF2B5EF4-FFF2-40B4-BE49-F238E27FC236}">
                <a16:creationId xmlns:a16="http://schemas.microsoft.com/office/drawing/2014/main" id="{49593708-CE76-1713-C455-BA5561D69553}"/>
              </a:ext>
            </a:extLst>
          </p:cNvPr>
          <p:cNvSpPr>
            <a:spLocks noGrp="1"/>
          </p:cNvSpPr>
          <p:nvPr>
            <p:ph idx="1"/>
          </p:nvPr>
        </p:nvSpPr>
        <p:spPr>
          <a:xfrm>
            <a:off x="118753" y="1745673"/>
            <a:ext cx="12073247" cy="4512623"/>
          </a:xfrm>
        </p:spPr>
        <p:txBody>
          <a:bodyPr>
            <a:normAutofit/>
          </a:bodyPr>
          <a:lstStyle/>
          <a:p>
            <a:pPr algn="just"/>
            <a:r>
              <a:rPr lang="en-US" b="0" i="0" dirty="0">
                <a:solidFill>
                  <a:srgbClr val="2B2A29"/>
                </a:solidFill>
                <a:effectLst/>
                <a:latin typeface="Montserrat" panose="00000500000000000000" pitchFamily="2" charset="0"/>
              </a:rPr>
              <a:t>It is a way to achieve </a:t>
            </a:r>
            <a:r>
              <a:rPr lang="en-US" b="1" i="0" dirty="0">
                <a:solidFill>
                  <a:srgbClr val="2B2A29"/>
                </a:solidFill>
                <a:effectLst/>
                <a:latin typeface="Montserrat" panose="00000500000000000000" pitchFamily="2" charset="0"/>
              </a:rPr>
              <a:t>data hiding</a:t>
            </a:r>
            <a:r>
              <a:rPr lang="en-US" b="0" i="0" dirty="0">
                <a:solidFill>
                  <a:srgbClr val="2B2A29"/>
                </a:solidFill>
                <a:effectLst/>
                <a:latin typeface="Montserrat" panose="00000500000000000000" pitchFamily="2" charset="0"/>
              </a:rPr>
              <a:t> in Java because other class will not be able to access the data through the private data members.</a:t>
            </a:r>
          </a:p>
          <a:p>
            <a:pPr algn="just"/>
            <a:r>
              <a:rPr lang="en-US" b="0" i="0" dirty="0">
                <a:solidFill>
                  <a:srgbClr val="2B2A29"/>
                </a:solidFill>
                <a:effectLst/>
                <a:latin typeface="Montserrat" panose="00000500000000000000" pitchFamily="2" charset="0"/>
              </a:rPr>
              <a:t>The encapsulate class is </a:t>
            </a:r>
            <a:r>
              <a:rPr lang="en-US" b="1" i="0" dirty="0">
                <a:solidFill>
                  <a:srgbClr val="2B2A29"/>
                </a:solidFill>
                <a:effectLst/>
                <a:latin typeface="Montserrat" panose="00000500000000000000" pitchFamily="2" charset="0"/>
              </a:rPr>
              <a:t>easy to test</a:t>
            </a:r>
            <a:r>
              <a:rPr lang="en-US" b="0" i="0" dirty="0">
                <a:solidFill>
                  <a:srgbClr val="2B2A29"/>
                </a:solidFill>
                <a:effectLst/>
                <a:latin typeface="Montserrat" panose="00000500000000000000" pitchFamily="2" charset="0"/>
              </a:rPr>
              <a:t>. So, it is better for unit testing.</a:t>
            </a:r>
          </a:p>
          <a:p>
            <a:pPr algn="just"/>
            <a:r>
              <a:rPr lang="en-US" b="0" i="0" dirty="0">
                <a:solidFill>
                  <a:srgbClr val="2B2A29"/>
                </a:solidFill>
                <a:effectLst/>
                <a:latin typeface="Montserrat" panose="00000500000000000000" pitchFamily="2" charset="0"/>
              </a:rPr>
              <a:t>The standard IDE's are providing the facility to generate the getters and setters. So, it is </a:t>
            </a:r>
            <a:r>
              <a:rPr lang="en-US" b="1" i="0" dirty="0">
                <a:solidFill>
                  <a:srgbClr val="2B2A29"/>
                </a:solidFill>
                <a:effectLst/>
                <a:latin typeface="Montserrat" panose="00000500000000000000" pitchFamily="2" charset="0"/>
              </a:rPr>
              <a:t>easy and fast to create an encapsulated class</a:t>
            </a:r>
            <a:r>
              <a:rPr lang="en-US" b="0" i="0" dirty="0">
                <a:solidFill>
                  <a:srgbClr val="2B2A29"/>
                </a:solidFill>
                <a:effectLst/>
                <a:latin typeface="Montserrat" panose="00000500000000000000" pitchFamily="2" charset="0"/>
              </a:rPr>
              <a:t> in Java.</a:t>
            </a:r>
          </a:p>
          <a:p>
            <a:endParaRPr lang="en-US" dirty="0"/>
          </a:p>
        </p:txBody>
      </p:sp>
      <p:pic>
        <p:nvPicPr>
          <p:cNvPr id="4" name="Picture 2" descr="C:\Users\parul\Desktop\Registered Logosd.png">
            <a:extLst>
              <a:ext uri="{FF2B5EF4-FFF2-40B4-BE49-F238E27FC236}">
                <a16:creationId xmlns:a16="http://schemas.microsoft.com/office/drawing/2014/main" id="{D9AFE7EA-0E81-526B-656F-5D47FEA296A1}"/>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8196425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FBCFC3-0F89-E209-A709-34C64E281C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93D299-DB94-6FC3-1441-3AE2E1C5A234}"/>
              </a:ext>
            </a:extLst>
          </p:cNvPr>
          <p:cNvSpPr>
            <a:spLocks noGrp="1"/>
          </p:cNvSpPr>
          <p:nvPr>
            <p:ph type="title"/>
          </p:nvPr>
        </p:nvSpPr>
        <p:spPr>
          <a:xfrm>
            <a:off x="648183" y="804519"/>
            <a:ext cx="10406672" cy="1049235"/>
          </a:xfrm>
        </p:spPr>
        <p:txBody>
          <a:bodyPr>
            <a:normAutofit/>
          </a:bodyPr>
          <a:lstStyle/>
          <a:p>
            <a:pPr algn="l">
              <a:spcBef>
                <a:spcPts val="750"/>
              </a:spcBef>
              <a:spcAft>
                <a:spcPts val="750"/>
              </a:spcAft>
            </a:pPr>
            <a:r>
              <a:rPr lang="en-US" b="0" i="0">
                <a:solidFill>
                  <a:srgbClr val="1D1D27"/>
                </a:solidFill>
                <a:effectLst/>
                <a:latin typeface="Segoe UI" panose="020B0502040204020203" pitchFamily="34" charset="0"/>
              </a:rPr>
              <a:t>Simple Example of Encapsulation in Java</a:t>
            </a:r>
          </a:p>
        </p:txBody>
      </p:sp>
      <p:pic>
        <p:nvPicPr>
          <p:cNvPr id="4" name="Picture 2" descr="C:\Users\parul\Desktop\Registered Logosd.png">
            <a:extLst>
              <a:ext uri="{FF2B5EF4-FFF2-40B4-BE49-F238E27FC236}">
                <a16:creationId xmlns:a16="http://schemas.microsoft.com/office/drawing/2014/main" id="{84A331B1-146B-B0E5-5E3D-6BBDEB23CCD8}"/>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1">
            <a:extLst>
              <a:ext uri="{FF2B5EF4-FFF2-40B4-BE49-F238E27FC236}">
                <a16:creationId xmlns:a16="http://schemas.microsoft.com/office/drawing/2014/main" id="{AAF4C6EF-80F4-AA6D-F9B8-8362AD6BD0C2}"/>
              </a:ext>
            </a:extLst>
          </p:cNvPr>
          <p:cNvSpPr>
            <a:spLocks noGrp="1" noChangeArrowheads="1"/>
          </p:cNvSpPr>
          <p:nvPr>
            <p:ph idx="1"/>
          </p:nvPr>
        </p:nvSpPr>
        <p:spPr bwMode="auto">
          <a:xfrm>
            <a:off x="250040" y="2032695"/>
            <a:ext cx="6665559"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effectLst/>
                <a:latin typeface="Montserrat" panose="00000500000000000000" pitchFamily="2" charset="0"/>
              </a:rPr>
              <a:t>//A Java class which is a fully encapsulated class.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effectLst/>
                <a:latin typeface="Montserrat" panose="00000500000000000000" pitchFamily="2" charset="0"/>
              </a:rPr>
              <a:t>//It has a private data member and getter and setter methods.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effectLst/>
                <a:latin typeface="Montserrat" panose="00000500000000000000" pitchFamily="2" charset="0"/>
              </a:rPr>
              <a:t>package</a:t>
            </a:r>
            <a:r>
              <a:rPr kumimoji="0" lang="en-US" altLang="en-US" sz="1600" b="0" i="0" u="none" strike="noStrike" cap="none" normalizeH="0" baseline="0" dirty="0">
                <a:ln>
                  <a:noFill/>
                </a:ln>
                <a:effectLst/>
                <a:latin typeface="Montserrat" panose="00000500000000000000" pitchFamily="2" charset="0"/>
              </a:rPr>
              <a:t> </a:t>
            </a:r>
            <a:r>
              <a:rPr kumimoji="0" lang="en-US" altLang="en-US" sz="1600" b="0" i="0" u="none" strike="noStrike" cap="none" normalizeH="0" baseline="0" dirty="0" err="1">
                <a:ln>
                  <a:noFill/>
                </a:ln>
                <a:effectLst/>
                <a:latin typeface="Montserrat" panose="00000500000000000000" pitchFamily="2" charset="0"/>
              </a:rPr>
              <a:t>com.javatpoint</a:t>
            </a:r>
            <a:r>
              <a:rPr kumimoji="0" lang="en-US" altLang="en-US" sz="1600" b="0" i="0" u="none" strike="noStrike" cap="none" normalizeH="0" baseline="0" dirty="0">
                <a:ln>
                  <a:noFill/>
                </a:ln>
                <a:effectLst/>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effectLst/>
                <a:latin typeface="Montserrat" panose="00000500000000000000" pitchFamily="2" charset="0"/>
              </a:rPr>
              <a:t>public</a:t>
            </a:r>
            <a:r>
              <a:rPr kumimoji="0" lang="en-US" altLang="en-US" sz="1600" b="0" i="0" u="none" strike="noStrike" cap="none" normalizeH="0" baseline="0" dirty="0">
                <a:ln>
                  <a:noFill/>
                </a:ln>
                <a:effectLst/>
                <a:latin typeface="Montserrat" panose="00000500000000000000" pitchFamily="2" charset="0"/>
              </a:rPr>
              <a:t> </a:t>
            </a:r>
            <a:r>
              <a:rPr kumimoji="0" lang="en-US" altLang="en-US" sz="1600" b="1" i="0" u="none" strike="noStrike" cap="none" normalizeH="0" baseline="0" dirty="0">
                <a:ln>
                  <a:noFill/>
                </a:ln>
                <a:effectLst/>
                <a:latin typeface="Montserrat" panose="00000500000000000000" pitchFamily="2" charset="0"/>
              </a:rPr>
              <a:t>class</a:t>
            </a:r>
            <a:r>
              <a:rPr kumimoji="0" lang="en-US" altLang="en-US" sz="1600" b="0" i="0" u="none" strike="noStrike" cap="none" normalizeH="0" baseline="0" dirty="0">
                <a:ln>
                  <a:noFill/>
                </a:ln>
                <a:effectLst/>
                <a:latin typeface="Montserrat" panose="00000500000000000000" pitchFamily="2" charset="0"/>
              </a:rPr>
              <a:t> Student{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effectLst/>
                <a:latin typeface="Montserrat" panose="00000500000000000000" pitchFamily="2" charset="0"/>
              </a:rPr>
              <a:t>//private data member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effectLst/>
                <a:latin typeface="Montserrat" panose="00000500000000000000" pitchFamily="2" charset="0"/>
              </a:rPr>
              <a:t>private</a:t>
            </a:r>
            <a:r>
              <a:rPr kumimoji="0" lang="en-US" altLang="en-US" sz="1600" b="0" i="0" u="none" strike="noStrike" cap="none" normalizeH="0" baseline="0" dirty="0">
                <a:ln>
                  <a:noFill/>
                </a:ln>
                <a:effectLst/>
                <a:latin typeface="Montserrat" panose="00000500000000000000" pitchFamily="2" charset="0"/>
              </a:rPr>
              <a:t> String name;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effectLst/>
                <a:latin typeface="Montserrat" panose="00000500000000000000" pitchFamily="2" charset="0"/>
              </a:rPr>
              <a:t>//getter method for name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effectLst/>
                <a:latin typeface="Montserrat" panose="00000500000000000000" pitchFamily="2" charset="0"/>
              </a:rPr>
              <a:t>public</a:t>
            </a:r>
            <a:r>
              <a:rPr kumimoji="0" lang="en-US" altLang="en-US" sz="1600" b="0" i="0" u="none" strike="noStrike" cap="none" normalizeH="0" baseline="0" dirty="0">
                <a:ln>
                  <a:noFill/>
                </a:ln>
                <a:effectLst/>
                <a:latin typeface="Montserrat" panose="00000500000000000000" pitchFamily="2" charset="0"/>
              </a:rPr>
              <a:t> String </a:t>
            </a:r>
            <a:r>
              <a:rPr kumimoji="0" lang="en-US" altLang="en-US" sz="1600" b="0" i="0" u="none" strike="noStrike" cap="none" normalizeH="0" baseline="0" dirty="0" err="1">
                <a:ln>
                  <a:noFill/>
                </a:ln>
                <a:effectLst/>
                <a:latin typeface="Montserrat" panose="00000500000000000000" pitchFamily="2" charset="0"/>
              </a:rPr>
              <a:t>getName</a:t>
            </a:r>
            <a:r>
              <a:rPr kumimoji="0" lang="en-US" altLang="en-US" sz="1600" b="0" i="0" u="none" strike="noStrike" cap="none" normalizeH="0" baseline="0" dirty="0">
                <a:ln>
                  <a:noFill/>
                </a:ln>
                <a:effectLst/>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effectLst/>
                <a:latin typeface="Montserrat" panose="00000500000000000000" pitchFamily="2" charset="0"/>
              </a:rPr>
              <a:t>return</a:t>
            </a:r>
            <a:r>
              <a:rPr kumimoji="0" lang="en-US" altLang="en-US" sz="1600" b="0" i="0" u="none" strike="noStrike" cap="none" normalizeH="0" baseline="0" dirty="0">
                <a:ln>
                  <a:noFill/>
                </a:ln>
                <a:effectLst/>
                <a:latin typeface="Montserrat" panose="00000500000000000000" pitchFamily="2" charset="0"/>
              </a:rPr>
              <a:t> name;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effectLst/>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effectLst/>
                <a:latin typeface="Montserrat" panose="00000500000000000000" pitchFamily="2" charset="0"/>
              </a:rPr>
              <a:t>//setter method for name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effectLst/>
                <a:latin typeface="Montserrat" panose="00000500000000000000" pitchFamily="2" charset="0"/>
              </a:rPr>
              <a:t>public</a:t>
            </a:r>
            <a:r>
              <a:rPr kumimoji="0" lang="en-US" altLang="en-US" sz="1600" b="0" i="0" u="none" strike="noStrike" cap="none" normalizeH="0" baseline="0" dirty="0">
                <a:ln>
                  <a:noFill/>
                </a:ln>
                <a:effectLst/>
                <a:latin typeface="Montserrat" panose="00000500000000000000" pitchFamily="2" charset="0"/>
              </a:rPr>
              <a:t> </a:t>
            </a:r>
            <a:r>
              <a:rPr kumimoji="0" lang="en-US" altLang="en-US" sz="1600" b="1" i="0" u="none" strike="noStrike" cap="none" normalizeH="0" baseline="0" dirty="0">
                <a:ln>
                  <a:noFill/>
                </a:ln>
                <a:effectLst/>
                <a:latin typeface="Montserrat" panose="00000500000000000000" pitchFamily="2" charset="0"/>
              </a:rPr>
              <a:t>void</a:t>
            </a:r>
            <a:r>
              <a:rPr kumimoji="0" lang="en-US" altLang="en-US" sz="1600" b="0" i="0" u="none" strike="noStrike" cap="none" normalizeH="0" baseline="0" dirty="0">
                <a:ln>
                  <a:noFill/>
                </a:ln>
                <a:effectLst/>
                <a:latin typeface="Montserrat" panose="00000500000000000000" pitchFamily="2" charset="0"/>
              </a:rPr>
              <a:t> </a:t>
            </a:r>
            <a:r>
              <a:rPr kumimoji="0" lang="en-US" altLang="en-US" sz="1600" b="0" i="0" u="none" strike="noStrike" cap="none" normalizeH="0" baseline="0" dirty="0" err="1">
                <a:ln>
                  <a:noFill/>
                </a:ln>
                <a:effectLst/>
                <a:latin typeface="Montserrat" panose="00000500000000000000" pitchFamily="2" charset="0"/>
              </a:rPr>
              <a:t>setName</a:t>
            </a:r>
            <a:r>
              <a:rPr kumimoji="0" lang="en-US" altLang="en-US" sz="1600" b="0" i="0" u="none" strike="noStrike" cap="none" normalizeH="0" baseline="0" dirty="0">
                <a:ln>
                  <a:noFill/>
                </a:ln>
                <a:effectLst/>
                <a:latin typeface="Montserrat" panose="00000500000000000000" pitchFamily="2" charset="0"/>
              </a:rPr>
              <a:t>(String name){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effectLst/>
                <a:latin typeface="Montserrat" panose="00000500000000000000" pitchFamily="2" charset="0"/>
              </a:rPr>
              <a:t>this</a:t>
            </a:r>
            <a:r>
              <a:rPr kumimoji="0" lang="en-US" altLang="en-US" sz="1600" b="0" i="0" u="none" strike="noStrike" cap="none" normalizeH="0" baseline="0" dirty="0">
                <a:ln>
                  <a:noFill/>
                </a:ln>
                <a:effectLst/>
                <a:latin typeface="Montserrat" panose="00000500000000000000" pitchFamily="2" charset="0"/>
              </a:rPr>
              <a:t>.name=name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effectLst/>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effectLst/>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sp>
        <p:nvSpPr>
          <p:cNvPr id="7" name="TextBox 6">
            <a:extLst>
              <a:ext uri="{FF2B5EF4-FFF2-40B4-BE49-F238E27FC236}">
                <a16:creationId xmlns:a16="http://schemas.microsoft.com/office/drawing/2014/main" id="{C02B90F5-13F3-4667-18A7-ABECB26B5262}"/>
              </a:ext>
            </a:extLst>
          </p:cNvPr>
          <p:cNvSpPr txBox="1"/>
          <p:nvPr/>
        </p:nvSpPr>
        <p:spPr>
          <a:xfrm>
            <a:off x="130352" y="1329136"/>
            <a:ext cx="5396089" cy="923330"/>
          </a:xfrm>
          <a:prstGeom prst="rect">
            <a:avLst/>
          </a:prstGeom>
          <a:noFill/>
        </p:spPr>
        <p:txBody>
          <a:bodyPr wrap="square">
            <a:spAutoFit/>
          </a:bodyPr>
          <a:lstStyle/>
          <a:p>
            <a:r>
              <a:rPr lang="en-US" b="0" i="0" dirty="0">
                <a:solidFill>
                  <a:srgbClr val="2B2A29"/>
                </a:solidFill>
                <a:effectLst/>
                <a:latin typeface="Montserrat" panose="00000500000000000000" pitchFamily="2" charset="0"/>
              </a:rPr>
              <a:t>Let's see the simple example of encapsulation that has only one field with its setter and getter methods.</a:t>
            </a:r>
            <a:endParaRPr lang="en-US" dirty="0"/>
          </a:p>
        </p:txBody>
      </p:sp>
      <p:sp>
        <p:nvSpPr>
          <p:cNvPr id="9" name="TextBox 8">
            <a:extLst>
              <a:ext uri="{FF2B5EF4-FFF2-40B4-BE49-F238E27FC236}">
                <a16:creationId xmlns:a16="http://schemas.microsoft.com/office/drawing/2014/main" id="{8964E3B0-1E32-00E9-6728-E96291B2998F}"/>
              </a:ext>
            </a:extLst>
          </p:cNvPr>
          <p:cNvSpPr txBox="1"/>
          <p:nvPr/>
        </p:nvSpPr>
        <p:spPr>
          <a:xfrm>
            <a:off x="6665561" y="2019316"/>
            <a:ext cx="6101644" cy="3416320"/>
          </a:xfrm>
          <a:prstGeom prst="rect">
            <a:avLst/>
          </a:prstGeom>
          <a:noFill/>
        </p:spPr>
        <p:txBody>
          <a:bodyPr wrap="square">
            <a:spAutoFit/>
          </a:bodyPr>
          <a:lstStyle/>
          <a:p>
            <a:pPr algn="l"/>
            <a:r>
              <a:rPr lang="en-US" b="0" i="0" dirty="0">
                <a:effectLst/>
                <a:latin typeface="Montserrat" panose="00000500000000000000" pitchFamily="2" charset="0"/>
              </a:rPr>
              <a:t>//A Java class to test the encapsulated class.  </a:t>
            </a:r>
          </a:p>
          <a:p>
            <a:pPr algn="l"/>
            <a:r>
              <a:rPr lang="en-US" b="1" i="0" dirty="0">
                <a:effectLst/>
                <a:latin typeface="Montserrat" panose="00000500000000000000" pitchFamily="2" charset="0"/>
              </a:rPr>
              <a:t>package</a:t>
            </a:r>
            <a:r>
              <a:rPr lang="en-US" b="0" i="0" dirty="0">
                <a:effectLst/>
                <a:latin typeface="Montserrat" panose="00000500000000000000" pitchFamily="2" charset="0"/>
              </a:rPr>
              <a:t> </a:t>
            </a:r>
            <a:r>
              <a:rPr lang="en-US" b="0" i="0" dirty="0" err="1">
                <a:effectLst/>
                <a:latin typeface="Montserrat" panose="00000500000000000000" pitchFamily="2" charset="0"/>
              </a:rPr>
              <a:t>com.javatpoint</a:t>
            </a:r>
            <a:r>
              <a:rPr lang="en-US" b="0" i="0" dirty="0">
                <a:effectLst/>
                <a:latin typeface="Montserrat" panose="00000500000000000000" pitchFamily="2" charset="0"/>
              </a:rPr>
              <a:t>;  </a:t>
            </a:r>
          </a:p>
          <a:p>
            <a:pPr algn="l"/>
            <a:r>
              <a:rPr lang="en-US" b="1" i="0" dirty="0">
                <a:effectLst/>
                <a:latin typeface="Montserrat" panose="00000500000000000000" pitchFamily="2" charset="0"/>
              </a:rPr>
              <a:t>class</a:t>
            </a:r>
            <a:r>
              <a:rPr lang="en-US" b="0" i="0" dirty="0">
                <a:effectLst/>
                <a:latin typeface="Montserrat" panose="00000500000000000000" pitchFamily="2" charset="0"/>
              </a:rPr>
              <a:t> Test{  </a:t>
            </a:r>
          </a:p>
          <a:p>
            <a:pPr algn="l"/>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main(String[] </a:t>
            </a:r>
            <a:r>
              <a:rPr lang="en-US" b="0" i="0" dirty="0" err="1">
                <a:effectLst/>
                <a:latin typeface="Montserrat" panose="00000500000000000000" pitchFamily="2" charset="0"/>
              </a:rPr>
              <a:t>args</a:t>
            </a:r>
            <a:r>
              <a:rPr lang="en-US" b="0" i="0" dirty="0">
                <a:effectLst/>
                <a:latin typeface="Montserrat" panose="00000500000000000000" pitchFamily="2" charset="0"/>
              </a:rPr>
              <a:t>){  </a:t>
            </a:r>
          </a:p>
          <a:p>
            <a:pPr algn="l"/>
            <a:r>
              <a:rPr lang="en-US" b="0" i="0" dirty="0">
                <a:effectLst/>
                <a:latin typeface="Montserrat" panose="00000500000000000000" pitchFamily="2" charset="0"/>
              </a:rPr>
              <a:t>//creating instance of the encapsulated class  </a:t>
            </a:r>
          </a:p>
          <a:p>
            <a:pPr algn="l"/>
            <a:r>
              <a:rPr lang="en-US" b="0" i="0" dirty="0">
                <a:effectLst/>
                <a:latin typeface="Montserrat" panose="00000500000000000000" pitchFamily="2" charset="0"/>
              </a:rPr>
              <a:t>Student s=</a:t>
            </a:r>
            <a:r>
              <a:rPr lang="en-US" b="1" i="0" dirty="0">
                <a:effectLst/>
                <a:latin typeface="Montserrat" panose="00000500000000000000" pitchFamily="2" charset="0"/>
              </a:rPr>
              <a:t>new</a:t>
            </a:r>
            <a:r>
              <a:rPr lang="en-US" b="0" i="0" dirty="0">
                <a:effectLst/>
                <a:latin typeface="Montserrat" panose="00000500000000000000" pitchFamily="2" charset="0"/>
              </a:rPr>
              <a:t> Student();  </a:t>
            </a:r>
          </a:p>
          <a:p>
            <a:pPr algn="l"/>
            <a:r>
              <a:rPr lang="en-US" b="0" i="0" dirty="0">
                <a:effectLst/>
                <a:latin typeface="Montserrat" panose="00000500000000000000" pitchFamily="2" charset="0"/>
              </a:rPr>
              <a:t>//setting value in the name member  </a:t>
            </a:r>
          </a:p>
          <a:p>
            <a:pPr algn="l"/>
            <a:r>
              <a:rPr lang="en-US" b="0" i="0" dirty="0" err="1">
                <a:effectLst/>
                <a:latin typeface="Montserrat" panose="00000500000000000000" pitchFamily="2" charset="0"/>
              </a:rPr>
              <a:t>s.setName</a:t>
            </a:r>
            <a:r>
              <a:rPr lang="en-US" b="0" i="0" dirty="0">
                <a:effectLst/>
                <a:latin typeface="Montserrat" panose="00000500000000000000" pitchFamily="2" charset="0"/>
              </a:rPr>
              <a:t>("</a:t>
            </a:r>
            <a:r>
              <a:rPr lang="en-US" b="0" i="0" dirty="0" err="1">
                <a:effectLst/>
                <a:latin typeface="Montserrat" panose="00000500000000000000" pitchFamily="2" charset="0"/>
              </a:rPr>
              <a:t>vijay</a:t>
            </a:r>
            <a:r>
              <a:rPr lang="en-US" b="0" i="0" dirty="0">
                <a:effectLst/>
                <a:latin typeface="Montserrat" panose="00000500000000000000" pitchFamily="2" charset="0"/>
              </a:rPr>
              <a:t>");  </a:t>
            </a:r>
          </a:p>
          <a:p>
            <a:pPr algn="l"/>
            <a:r>
              <a:rPr lang="en-US" b="0" i="0" dirty="0">
                <a:effectLst/>
                <a:latin typeface="Montserrat" panose="00000500000000000000" pitchFamily="2" charset="0"/>
              </a:rPr>
              <a:t>//getting value of the name member  </a:t>
            </a:r>
          </a:p>
          <a:p>
            <a:pPr algn="l"/>
            <a:r>
              <a:rPr lang="en-US" b="0" i="0" dirty="0" err="1">
                <a:effectLst/>
                <a:latin typeface="Montserrat" panose="00000500000000000000" pitchFamily="2" charset="0"/>
              </a:rPr>
              <a:t>System.out.println</a:t>
            </a:r>
            <a:r>
              <a:rPr lang="en-US" b="0" i="0" dirty="0">
                <a:effectLst/>
                <a:latin typeface="Montserrat" panose="00000500000000000000" pitchFamily="2" charset="0"/>
              </a:rPr>
              <a:t>(</a:t>
            </a:r>
            <a:r>
              <a:rPr lang="en-US" b="0" i="0" dirty="0" err="1">
                <a:effectLst/>
                <a:latin typeface="Montserrat" panose="00000500000000000000" pitchFamily="2" charset="0"/>
              </a:rPr>
              <a:t>s.getName</a:t>
            </a:r>
            <a:r>
              <a:rPr lang="en-US" b="0" i="0" dirty="0">
                <a:effectLst/>
                <a:latin typeface="Montserrat" panose="00000500000000000000" pitchFamily="2" charset="0"/>
              </a:rPr>
              <a:t>());  </a:t>
            </a:r>
          </a:p>
          <a:p>
            <a:pPr algn="l"/>
            <a:r>
              <a:rPr lang="en-US" b="0" i="0" dirty="0">
                <a:effectLst/>
                <a:latin typeface="Montserrat" panose="00000500000000000000" pitchFamily="2" charset="0"/>
              </a:rPr>
              <a:t>}  </a:t>
            </a:r>
          </a:p>
          <a:p>
            <a:pPr algn="l"/>
            <a:r>
              <a:rPr lang="en-US" b="0" i="0" dirty="0">
                <a:effectLst/>
                <a:latin typeface="Montserrat" panose="00000500000000000000" pitchFamily="2" charset="0"/>
              </a:rPr>
              <a:t>}  </a:t>
            </a:r>
          </a:p>
        </p:txBody>
      </p:sp>
      <p:sp>
        <p:nvSpPr>
          <p:cNvPr id="10" name="Rectangle 2">
            <a:extLst>
              <a:ext uri="{FF2B5EF4-FFF2-40B4-BE49-F238E27FC236}">
                <a16:creationId xmlns:a16="http://schemas.microsoft.com/office/drawing/2014/main" id="{7DA92B5F-3BC4-69CE-392C-0EE7F261001C}"/>
              </a:ext>
            </a:extLst>
          </p:cNvPr>
          <p:cNvSpPr>
            <a:spLocks noChangeArrowheads="1"/>
          </p:cNvSpPr>
          <p:nvPr/>
        </p:nvSpPr>
        <p:spPr bwMode="auto">
          <a:xfrm>
            <a:off x="0" y="6210762"/>
            <a:ext cx="6238754" cy="323165"/>
          </a:xfrm>
          <a:prstGeom prst="rect">
            <a:avLst/>
          </a:prstGeom>
          <a:solidFill>
            <a:srgbClr val="E7F6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B2A29"/>
                </a:solidFill>
                <a:effectLst/>
                <a:latin typeface="var(--bs-font-monospace)"/>
              </a:rPr>
              <a:t>Compile By: javac -d . Test.java Run By: java com.javatpoint.Test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16D3EB8D-DB3F-4046-2F49-09BE83BD8547}"/>
              </a:ext>
            </a:extLst>
          </p:cNvPr>
          <p:cNvSpPr>
            <a:spLocks noChangeArrowheads="1"/>
          </p:cNvSpPr>
          <p:nvPr/>
        </p:nvSpPr>
        <p:spPr bwMode="auto">
          <a:xfrm>
            <a:off x="7373073" y="6208331"/>
            <a:ext cx="833377" cy="323165"/>
          </a:xfrm>
          <a:prstGeom prst="rect">
            <a:avLst/>
          </a:prstGeom>
          <a:solidFill>
            <a:srgbClr val="E7F6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B2A29"/>
                </a:solidFill>
                <a:effectLst/>
                <a:latin typeface="var(--bs-font-monospace)"/>
              </a:rPr>
              <a:t>vijay</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07262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463588-0309-2C66-9AE5-0861D1994D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E86157-58DB-3F40-A755-E013796F1A8C}"/>
              </a:ext>
            </a:extLst>
          </p:cNvPr>
          <p:cNvSpPr>
            <a:spLocks noGrp="1"/>
          </p:cNvSpPr>
          <p:nvPr>
            <p:ph type="title"/>
          </p:nvPr>
        </p:nvSpPr>
        <p:spPr>
          <a:xfrm>
            <a:off x="590309" y="804519"/>
            <a:ext cx="10406672" cy="1049235"/>
          </a:xfrm>
        </p:spPr>
        <p:txBody>
          <a:bodyPr>
            <a:normAutofit/>
          </a:bodyPr>
          <a:lstStyle/>
          <a:p>
            <a:pPr algn="l"/>
            <a:r>
              <a:rPr lang="en-US" b="0" i="0">
                <a:solidFill>
                  <a:srgbClr val="1D1D27"/>
                </a:solidFill>
                <a:effectLst/>
                <a:latin typeface="Montserrat" panose="00000500000000000000" pitchFamily="2" charset="0"/>
              </a:rPr>
              <a:t>Read-Only class</a:t>
            </a:r>
          </a:p>
        </p:txBody>
      </p:sp>
      <p:sp>
        <p:nvSpPr>
          <p:cNvPr id="3" name="Content Placeholder 2">
            <a:extLst>
              <a:ext uri="{FF2B5EF4-FFF2-40B4-BE49-F238E27FC236}">
                <a16:creationId xmlns:a16="http://schemas.microsoft.com/office/drawing/2014/main" id="{435F11D3-0323-A8D3-C18C-F7690237184E}"/>
              </a:ext>
            </a:extLst>
          </p:cNvPr>
          <p:cNvSpPr>
            <a:spLocks noGrp="1"/>
          </p:cNvSpPr>
          <p:nvPr>
            <p:ph idx="1"/>
          </p:nvPr>
        </p:nvSpPr>
        <p:spPr>
          <a:xfrm>
            <a:off x="118753" y="1540858"/>
            <a:ext cx="6154725" cy="4512623"/>
          </a:xfrm>
        </p:spPr>
        <p:txBody>
          <a:bodyPr>
            <a:normAutofit fontScale="85000" lnSpcReduction="20000"/>
          </a:bodyPr>
          <a:lstStyle/>
          <a:p>
            <a:pPr marL="0" indent="0" algn="l">
              <a:buNone/>
            </a:pPr>
            <a:r>
              <a:rPr lang="en-US" b="0" i="0" dirty="0">
                <a:effectLst/>
                <a:latin typeface="Montserrat" panose="00000500000000000000" pitchFamily="2" charset="0"/>
              </a:rPr>
              <a:t>//A Java class which has only getter methods.  </a:t>
            </a:r>
          </a:p>
          <a:p>
            <a:pPr marL="0" indent="0" algn="l">
              <a:buNone/>
            </a:pPr>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class</a:t>
            </a:r>
            <a:r>
              <a:rPr lang="en-US" b="0" i="0" dirty="0">
                <a:effectLst/>
                <a:latin typeface="Montserrat" panose="00000500000000000000" pitchFamily="2" charset="0"/>
              </a:rPr>
              <a:t> Student{  </a:t>
            </a:r>
          </a:p>
          <a:p>
            <a:pPr marL="0" indent="0" algn="l">
              <a:buNone/>
            </a:pPr>
            <a:r>
              <a:rPr lang="en-US" b="0" i="0" dirty="0">
                <a:effectLst/>
                <a:latin typeface="Montserrat" panose="00000500000000000000" pitchFamily="2" charset="0"/>
              </a:rPr>
              <a:t>//private data member  </a:t>
            </a:r>
          </a:p>
          <a:p>
            <a:pPr marL="0" indent="0" algn="l">
              <a:buNone/>
            </a:pPr>
            <a:r>
              <a:rPr lang="en-US" b="1" i="0" dirty="0">
                <a:effectLst/>
                <a:latin typeface="Montserrat" panose="00000500000000000000" pitchFamily="2" charset="0"/>
              </a:rPr>
              <a:t>private</a:t>
            </a:r>
            <a:r>
              <a:rPr lang="en-US" b="0" i="0" dirty="0">
                <a:effectLst/>
                <a:latin typeface="Montserrat" panose="00000500000000000000" pitchFamily="2" charset="0"/>
              </a:rPr>
              <a:t> String college="AKG";  </a:t>
            </a:r>
          </a:p>
          <a:p>
            <a:pPr marL="0" indent="0" algn="l">
              <a:buNone/>
            </a:pPr>
            <a:r>
              <a:rPr lang="en-US" b="0" i="0" dirty="0">
                <a:effectLst/>
                <a:latin typeface="Montserrat" panose="00000500000000000000" pitchFamily="2" charset="0"/>
              </a:rPr>
              <a:t>//getter method for college  </a:t>
            </a:r>
          </a:p>
          <a:p>
            <a:pPr marL="0" indent="0" algn="l">
              <a:buNone/>
            </a:pPr>
            <a:r>
              <a:rPr lang="en-US" b="1" i="0" dirty="0">
                <a:effectLst/>
                <a:latin typeface="Montserrat" panose="00000500000000000000" pitchFamily="2" charset="0"/>
              </a:rPr>
              <a:t>public</a:t>
            </a:r>
            <a:r>
              <a:rPr lang="en-US" b="0" i="0" dirty="0">
                <a:effectLst/>
                <a:latin typeface="Montserrat" panose="00000500000000000000" pitchFamily="2" charset="0"/>
              </a:rPr>
              <a:t> String </a:t>
            </a:r>
            <a:r>
              <a:rPr lang="en-US" b="0" i="0" dirty="0" err="1">
                <a:effectLst/>
                <a:latin typeface="Montserrat" panose="00000500000000000000" pitchFamily="2" charset="0"/>
              </a:rPr>
              <a:t>getCollege</a:t>
            </a:r>
            <a:r>
              <a:rPr lang="en-US" b="0" i="0" dirty="0">
                <a:effectLst/>
                <a:latin typeface="Montserrat" panose="00000500000000000000" pitchFamily="2" charset="0"/>
              </a:rPr>
              <a:t>(){  </a:t>
            </a:r>
          </a:p>
          <a:p>
            <a:pPr marL="0" indent="0" algn="l">
              <a:buNone/>
            </a:pPr>
            <a:r>
              <a:rPr lang="en-US" b="1" i="0" dirty="0">
                <a:effectLst/>
                <a:latin typeface="Montserrat" panose="00000500000000000000" pitchFamily="2" charset="0"/>
              </a:rPr>
              <a:t>return</a:t>
            </a:r>
            <a:r>
              <a:rPr lang="en-US" b="0" i="0" dirty="0">
                <a:effectLst/>
                <a:latin typeface="Montserrat" panose="00000500000000000000" pitchFamily="2" charset="0"/>
              </a:rPr>
              <a:t> college;  </a:t>
            </a:r>
          </a:p>
          <a:p>
            <a:pPr marL="0" indent="0" algn="l">
              <a:buNone/>
            </a:pPr>
            <a:r>
              <a:rPr lang="en-US" b="0" i="0" dirty="0">
                <a:effectLst/>
                <a:latin typeface="Montserrat" panose="00000500000000000000" pitchFamily="2" charset="0"/>
              </a:rPr>
              <a:t>}  </a:t>
            </a:r>
          </a:p>
          <a:p>
            <a:pPr marL="0" indent="0" algn="l">
              <a:buNone/>
            </a:pPr>
            <a:r>
              <a:rPr lang="en-US" b="0" i="0" dirty="0">
                <a:effectLst/>
                <a:latin typeface="Montserrat" panose="00000500000000000000" pitchFamily="2" charset="0"/>
              </a:rPr>
              <a:t>}  </a:t>
            </a:r>
          </a:p>
          <a:p>
            <a:r>
              <a:rPr lang="en-US" b="0" i="0" dirty="0">
                <a:effectLst/>
                <a:latin typeface="Montserrat" panose="00000500000000000000" pitchFamily="2" charset="0"/>
              </a:rPr>
              <a:t>Now, you can't change the value of the college data member which is "AKG".</a:t>
            </a:r>
          </a:p>
          <a:p>
            <a:r>
              <a:rPr lang="en-US" b="0" i="0" dirty="0" err="1">
                <a:effectLst/>
                <a:latin typeface="Montserrat" panose="00000500000000000000" pitchFamily="2" charset="0"/>
              </a:rPr>
              <a:t>s.setCollege</a:t>
            </a:r>
            <a:r>
              <a:rPr lang="en-US" b="0" i="0" dirty="0">
                <a:effectLst/>
                <a:latin typeface="Montserrat" panose="00000500000000000000" pitchFamily="2" charset="0"/>
              </a:rPr>
              <a:t>("KITE");//will render compile time error  </a:t>
            </a:r>
          </a:p>
          <a:p>
            <a:endParaRPr lang="en-US" dirty="0"/>
          </a:p>
        </p:txBody>
      </p:sp>
      <p:pic>
        <p:nvPicPr>
          <p:cNvPr id="4" name="Picture 2" descr="C:\Users\parul\Desktop\Registered Logosd.png">
            <a:extLst>
              <a:ext uri="{FF2B5EF4-FFF2-40B4-BE49-F238E27FC236}">
                <a16:creationId xmlns:a16="http://schemas.microsoft.com/office/drawing/2014/main" id="{174CD0ED-AEB3-0E6C-483A-4794AF7A4CEA}"/>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581175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D395B-E01C-89A8-2406-A4970E55EE2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72DF9CB5-62BD-1326-CF51-46E18888B41F}"/>
              </a:ext>
            </a:extLst>
          </p:cNvPr>
          <p:cNvSpPr>
            <a:spLocks noGrp="1"/>
          </p:cNvSpPr>
          <p:nvPr>
            <p:ph idx="1"/>
          </p:nvPr>
        </p:nvSpPr>
        <p:spPr>
          <a:xfrm>
            <a:off x="838199" y="1825625"/>
            <a:ext cx="11106873" cy="4351338"/>
          </a:xfrm>
        </p:spPr>
        <p:txBody>
          <a:bodyPr>
            <a:normAutofit/>
          </a:bodyPr>
          <a:lstStyle/>
          <a:p>
            <a:r>
              <a:rPr lang="en-US" sz="1800" b="0" i="0" dirty="0">
                <a:solidFill>
                  <a:srgbClr val="2B2A29"/>
                </a:solidFill>
                <a:effectLst/>
                <a:latin typeface="montserrat" panose="00000500000000000000" pitchFamily="2" charset="0"/>
              </a:rPr>
              <a:t>Programmer is the subclass and Employee is the superclass. The relationship between the two classes is </a:t>
            </a:r>
            <a:r>
              <a:rPr lang="en-US" sz="1800" b="1" i="0" dirty="0">
                <a:solidFill>
                  <a:srgbClr val="2B2A29"/>
                </a:solidFill>
                <a:effectLst/>
                <a:latin typeface="montserrat" panose="00000500000000000000" pitchFamily="2" charset="0"/>
              </a:rPr>
              <a:t>Programmer IS-A Employee</a:t>
            </a:r>
            <a:r>
              <a:rPr lang="en-US" sz="1800" b="0" i="0" dirty="0">
                <a:solidFill>
                  <a:srgbClr val="2B2A29"/>
                </a:solidFill>
                <a:effectLst/>
                <a:latin typeface="montserrat" panose="00000500000000000000" pitchFamily="2" charset="0"/>
              </a:rPr>
              <a:t>. It means that Programmer is a type of Employee.</a:t>
            </a:r>
            <a:endParaRPr lang="en-US" sz="1800" dirty="0"/>
          </a:p>
        </p:txBody>
      </p:sp>
      <p:pic>
        <p:nvPicPr>
          <p:cNvPr id="2050" name="Picture 2" descr="Inheritance in Java">
            <a:extLst>
              <a:ext uri="{FF2B5EF4-FFF2-40B4-BE49-F238E27FC236}">
                <a16:creationId xmlns:a16="http://schemas.microsoft.com/office/drawing/2014/main" id="{EEF2C301-00C2-14E2-7943-CD32B616A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803" y="2728913"/>
            <a:ext cx="2286000" cy="34480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2988086-87FB-675C-DA84-8DAE8D34C5DC}"/>
              </a:ext>
            </a:extLst>
          </p:cNvPr>
          <p:cNvSpPr txBox="1"/>
          <p:nvPr/>
        </p:nvSpPr>
        <p:spPr>
          <a:xfrm>
            <a:off x="4749962" y="2618581"/>
            <a:ext cx="7067790" cy="3139321"/>
          </a:xfrm>
          <a:prstGeom prst="rect">
            <a:avLst/>
          </a:prstGeom>
          <a:noFill/>
        </p:spPr>
        <p:txBody>
          <a:bodyPr wrap="square">
            <a:spAutoFit/>
          </a:bodyPr>
          <a:lstStyle/>
          <a:p>
            <a:pPr algn="l"/>
            <a:r>
              <a:rPr lang="en-US" b="0" i="0" dirty="0">
                <a:effectLst/>
                <a:latin typeface="montserrat" panose="00000500000000000000" pitchFamily="2" charset="0"/>
              </a:rPr>
              <a:t>class Employee{  </a:t>
            </a:r>
          </a:p>
          <a:p>
            <a:pPr algn="l"/>
            <a:r>
              <a:rPr lang="en-US" b="0" i="0" dirty="0">
                <a:effectLst/>
                <a:latin typeface="montserrat" panose="00000500000000000000" pitchFamily="2" charset="0"/>
              </a:rPr>
              <a:t> </a:t>
            </a:r>
            <a:r>
              <a:rPr lang="en-US" b="1" i="0" dirty="0">
                <a:effectLst/>
                <a:latin typeface="montserrat" panose="00000500000000000000" pitchFamily="2" charset="0"/>
              </a:rPr>
              <a:t>float</a:t>
            </a:r>
            <a:r>
              <a:rPr lang="en-US" b="0" i="0" dirty="0">
                <a:effectLst/>
                <a:latin typeface="montserrat" panose="00000500000000000000" pitchFamily="2" charset="0"/>
              </a:rPr>
              <a:t> salary=40000;  </a:t>
            </a:r>
          </a:p>
          <a:p>
            <a:pPr algn="l"/>
            <a:r>
              <a:rPr lang="en-US" b="0" i="0" dirty="0">
                <a:effectLst/>
                <a:latin typeface="montserrat" panose="00000500000000000000" pitchFamily="2" charset="0"/>
              </a:rPr>
              <a:t>}  </a:t>
            </a:r>
          </a:p>
          <a:p>
            <a:pPr algn="l"/>
            <a:r>
              <a:rPr lang="en-US" b="1" i="0" dirty="0">
                <a:effectLst/>
                <a:latin typeface="montserrat" panose="00000500000000000000" pitchFamily="2" charset="0"/>
              </a:rPr>
              <a:t>class</a:t>
            </a:r>
            <a:r>
              <a:rPr lang="en-US" b="0" i="0" dirty="0">
                <a:effectLst/>
                <a:latin typeface="montserrat" panose="00000500000000000000" pitchFamily="2" charset="0"/>
              </a:rPr>
              <a:t> Programmer </a:t>
            </a:r>
            <a:r>
              <a:rPr lang="en-US" b="1" i="0" dirty="0">
                <a:effectLst/>
                <a:latin typeface="montserrat" panose="00000500000000000000" pitchFamily="2" charset="0"/>
              </a:rPr>
              <a:t>extends</a:t>
            </a:r>
            <a:r>
              <a:rPr lang="en-US" b="0" i="0" dirty="0">
                <a:effectLst/>
                <a:latin typeface="montserrat" panose="00000500000000000000" pitchFamily="2" charset="0"/>
              </a:rPr>
              <a:t> Employee{  </a:t>
            </a:r>
          </a:p>
          <a:p>
            <a:pPr algn="l"/>
            <a:r>
              <a:rPr lang="en-US" b="0" i="0" dirty="0">
                <a:effectLst/>
                <a:latin typeface="montserrat" panose="00000500000000000000" pitchFamily="2" charset="0"/>
              </a:rPr>
              <a:t> </a:t>
            </a:r>
            <a:r>
              <a:rPr lang="en-US" b="1" i="0" dirty="0">
                <a:effectLst/>
                <a:latin typeface="montserrat" panose="00000500000000000000" pitchFamily="2" charset="0"/>
              </a:rPr>
              <a:t>int</a:t>
            </a:r>
            <a:r>
              <a:rPr lang="en-US" b="0" i="0" dirty="0">
                <a:effectLst/>
                <a:latin typeface="montserrat" panose="00000500000000000000" pitchFamily="2" charset="0"/>
              </a:rPr>
              <a:t> bonus=10000;  </a:t>
            </a:r>
          </a:p>
          <a:p>
            <a:pPr algn="l"/>
            <a:r>
              <a:rPr lang="en-US" b="0" i="0" dirty="0">
                <a:effectLst/>
                <a:latin typeface="montserrat" panose="00000500000000000000" pitchFamily="2" charset="0"/>
              </a:rPr>
              <a:t> </a:t>
            </a:r>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main(String </a:t>
            </a:r>
            <a:r>
              <a:rPr lang="en-US" b="0" i="0" dirty="0" err="1">
                <a:effectLst/>
                <a:latin typeface="montserrat" panose="00000500000000000000" pitchFamily="2" charset="0"/>
              </a:rPr>
              <a:t>args</a:t>
            </a:r>
            <a:r>
              <a:rPr lang="en-US" b="0" i="0" dirty="0">
                <a:effectLst/>
                <a:latin typeface="montserrat" panose="00000500000000000000" pitchFamily="2" charset="0"/>
              </a:rPr>
              <a:t>[]){  </a:t>
            </a:r>
          </a:p>
          <a:p>
            <a:pPr algn="l"/>
            <a:r>
              <a:rPr lang="en-US" b="0" i="0" dirty="0">
                <a:effectLst/>
                <a:latin typeface="montserrat" panose="00000500000000000000" pitchFamily="2" charset="0"/>
              </a:rPr>
              <a:t>   Programmer p=</a:t>
            </a:r>
            <a:r>
              <a:rPr lang="en-US" b="1" i="0" dirty="0">
                <a:effectLst/>
                <a:latin typeface="montserrat" panose="00000500000000000000" pitchFamily="2" charset="0"/>
              </a:rPr>
              <a:t>new</a:t>
            </a:r>
            <a:r>
              <a:rPr lang="en-US" b="0" i="0" dirty="0">
                <a:effectLst/>
                <a:latin typeface="montserrat" panose="00000500000000000000" pitchFamily="2" charset="0"/>
              </a:rPr>
              <a:t> Programmer();  </a:t>
            </a:r>
          </a:p>
          <a:p>
            <a:pPr algn="l"/>
            <a:r>
              <a:rPr lang="en-US" b="0" i="0" dirty="0">
                <a:effectLst/>
                <a:latin typeface="montserrat" panose="00000500000000000000" pitchFamily="2" charset="0"/>
              </a:rPr>
              <a:t>   </a:t>
            </a:r>
            <a:r>
              <a:rPr lang="en-US" b="0" i="0" dirty="0" err="1">
                <a:effectLst/>
                <a:latin typeface="montserrat" panose="00000500000000000000" pitchFamily="2" charset="0"/>
              </a:rPr>
              <a:t>System.out.println</a:t>
            </a:r>
            <a:r>
              <a:rPr lang="en-US" b="0" i="0" dirty="0">
                <a:effectLst/>
                <a:latin typeface="montserrat" panose="00000500000000000000" pitchFamily="2" charset="0"/>
              </a:rPr>
              <a:t>("Programmer salary is:"+</a:t>
            </a:r>
            <a:r>
              <a:rPr lang="en-US" b="0" i="0" dirty="0" err="1">
                <a:effectLst/>
                <a:latin typeface="montserrat" panose="00000500000000000000" pitchFamily="2" charset="0"/>
              </a:rPr>
              <a:t>p.salary</a:t>
            </a:r>
            <a:r>
              <a:rPr lang="en-US" b="0" i="0" dirty="0">
                <a:effectLst/>
                <a:latin typeface="montserrat" panose="00000500000000000000" pitchFamily="2" charset="0"/>
              </a:rPr>
              <a:t>);  </a:t>
            </a:r>
          </a:p>
          <a:p>
            <a:pPr algn="l"/>
            <a:r>
              <a:rPr lang="en-US" b="0" i="0" dirty="0">
                <a:effectLst/>
                <a:latin typeface="montserrat" panose="00000500000000000000" pitchFamily="2" charset="0"/>
              </a:rPr>
              <a:t>   </a:t>
            </a:r>
            <a:r>
              <a:rPr lang="en-US" b="0" i="0" dirty="0" err="1">
                <a:effectLst/>
                <a:latin typeface="montserrat" panose="00000500000000000000" pitchFamily="2" charset="0"/>
              </a:rPr>
              <a:t>System.out.println</a:t>
            </a:r>
            <a:r>
              <a:rPr lang="en-US" b="0" i="0" dirty="0">
                <a:effectLst/>
                <a:latin typeface="montserrat" panose="00000500000000000000" pitchFamily="2" charset="0"/>
              </a:rPr>
              <a:t>("Bonus of Programmer is:"+</a:t>
            </a:r>
            <a:r>
              <a:rPr lang="en-US" b="0" i="0" dirty="0" err="1">
                <a:effectLst/>
                <a:latin typeface="montserrat" panose="00000500000000000000" pitchFamily="2" charset="0"/>
              </a:rPr>
              <a:t>p.bonus</a:t>
            </a:r>
            <a:r>
              <a:rPr lang="en-US" b="0" i="0" dirty="0">
                <a:effectLst/>
                <a:latin typeface="montserrat" panose="00000500000000000000" pitchFamily="2" charset="0"/>
              </a:rPr>
              <a:t>);  </a:t>
            </a:r>
          </a:p>
          <a:p>
            <a:pPr algn="l"/>
            <a:r>
              <a:rPr lang="en-US" b="0" i="0" dirty="0">
                <a:effectLst/>
                <a:latin typeface="montserrat" panose="00000500000000000000" pitchFamily="2" charset="0"/>
              </a:rPr>
              <a:t>}  </a:t>
            </a:r>
          </a:p>
          <a:p>
            <a:pPr algn="l"/>
            <a:r>
              <a:rPr lang="en-US" b="0" i="0" dirty="0">
                <a:effectLst/>
                <a:latin typeface="montserrat" panose="00000500000000000000" pitchFamily="2" charset="0"/>
              </a:rPr>
              <a:t>}</a:t>
            </a:r>
          </a:p>
        </p:txBody>
      </p:sp>
      <p:pic>
        <p:nvPicPr>
          <p:cNvPr id="4" name="Picture 2" descr="C:\Users\parul\Desktop\Registered Logosd.png">
            <a:extLst>
              <a:ext uri="{FF2B5EF4-FFF2-40B4-BE49-F238E27FC236}">
                <a16:creationId xmlns:a16="http://schemas.microsoft.com/office/drawing/2014/main" id="{2A798521-DFDD-36DA-7C73-FE40FE2531FC}"/>
              </a:ext>
            </a:extLst>
          </p:cNvPr>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9563822" y="204884"/>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0387597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99E79-6F17-CECC-35EA-EEE76403B2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7AFFB2-06A8-746E-12A1-B65C316C4EF5}"/>
              </a:ext>
            </a:extLst>
          </p:cNvPr>
          <p:cNvSpPr>
            <a:spLocks noGrp="1"/>
          </p:cNvSpPr>
          <p:nvPr>
            <p:ph type="title"/>
          </p:nvPr>
        </p:nvSpPr>
        <p:spPr>
          <a:xfrm>
            <a:off x="648183" y="804519"/>
            <a:ext cx="10406672" cy="1049235"/>
          </a:xfrm>
        </p:spPr>
        <p:txBody>
          <a:bodyPr>
            <a:normAutofit/>
          </a:bodyPr>
          <a:lstStyle/>
          <a:p>
            <a:pPr algn="l"/>
            <a:r>
              <a:rPr lang="en-US" b="0" i="0" dirty="0">
                <a:solidFill>
                  <a:srgbClr val="1D1D27"/>
                </a:solidFill>
                <a:effectLst/>
                <a:latin typeface="Montserrat" panose="00000500000000000000" pitchFamily="2" charset="0"/>
              </a:rPr>
              <a:t>Write-Only class</a:t>
            </a:r>
          </a:p>
        </p:txBody>
      </p:sp>
      <p:sp>
        <p:nvSpPr>
          <p:cNvPr id="3" name="Content Placeholder 2">
            <a:extLst>
              <a:ext uri="{FF2B5EF4-FFF2-40B4-BE49-F238E27FC236}">
                <a16:creationId xmlns:a16="http://schemas.microsoft.com/office/drawing/2014/main" id="{CE96D2FF-83F1-4348-444F-1FA4B93C68C0}"/>
              </a:ext>
            </a:extLst>
          </p:cNvPr>
          <p:cNvSpPr>
            <a:spLocks noGrp="1"/>
          </p:cNvSpPr>
          <p:nvPr>
            <p:ph idx="1"/>
          </p:nvPr>
        </p:nvSpPr>
        <p:spPr>
          <a:xfrm>
            <a:off x="118753" y="1745673"/>
            <a:ext cx="12073247" cy="4512623"/>
          </a:xfrm>
        </p:spPr>
        <p:txBody>
          <a:bodyPr>
            <a:normAutofit fontScale="92500" lnSpcReduction="20000"/>
          </a:bodyPr>
          <a:lstStyle/>
          <a:p>
            <a:pPr marL="0" indent="0" algn="l">
              <a:buNone/>
            </a:pPr>
            <a:r>
              <a:rPr lang="en-US" b="0" i="0" dirty="0">
                <a:effectLst/>
                <a:latin typeface="Montserrat" panose="00000500000000000000" pitchFamily="2" charset="0"/>
              </a:rPr>
              <a:t>//A Java class which has only setter methods.  </a:t>
            </a:r>
          </a:p>
          <a:p>
            <a:pPr marL="0" indent="0" algn="l">
              <a:buNone/>
            </a:pPr>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class</a:t>
            </a:r>
            <a:r>
              <a:rPr lang="en-US" b="0" i="0" dirty="0">
                <a:effectLst/>
                <a:latin typeface="Montserrat" panose="00000500000000000000" pitchFamily="2" charset="0"/>
              </a:rPr>
              <a:t> Student{  </a:t>
            </a:r>
          </a:p>
          <a:p>
            <a:pPr marL="0" indent="0" algn="l">
              <a:buNone/>
            </a:pPr>
            <a:r>
              <a:rPr lang="en-US" b="0" i="0" dirty="0">
                <a:effectLst/>
                <a:latin typeface="Montserrat" panose="00000500000000000000" pitchFamily="2" charset="0"/>
              </a:rPr>
              <a:t>//private data member  </a:t>
            </a:r>
          </a:p>
          <a:p>
            <a:pPr marL="0" indent="0" algn="l">
              <a:buNone/>
            </a:pPr>
            <a:r>
              <a:rPr lang="en-US" b="1" i="0" dirty="0">
                <a:effectLst/>
                <a:latin typeface="Montserrat" panose="00000500000000000000" pitchFamily="2" charset="0"/>
              </a:rPr>
              <a:t>private</a:t>
            </a:r>
            <a:r>
              <a:rPr lang="en-US" b="0" i="0" dirty="0">
                <a:effectLst/>
                <a:latin typeface="Montserrat" panose="00000500000000000000" pitchFamily="2" charset="0"/>
              </a:rPr>
              <a:t> String college;  </a:t>
            </a:r>
          </a:p>
          <a:p>
            <a:pPr marL="0" indent="0" algn="l">
              <a:buNone/>
            </a:pPr>
            <a:r>
              <a:rPr lang="en-US" b="0" i="0" dirty="0">
                <a:effectLst/>
                <a:latin typeface="Montserrat" panose="00000500000000000000" pitchFamily="2" charset="0"/>
              </a:rPr>
              <a:t>//getter method for college  </a:t>
            </a:r>
          </a:p>
          <a:p>
            <a:pPr marL="0" indent="0" algn="l">
              <a:buNone/>
            </a:pPr>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a:t>
            </a:r>
            <a:r>
              <a:rPr lang="en-US" b="0" i="0" dirty="0" err="1">
                <a:effectLst/>
                <a:latin typeface="Montserrat" panose="00000500000000000000" pitchFamily="2" charset="0"/>
              </a:rPr>
              <a:t>setCollege</a:t>
            </a:r>
            <a:r>
              <a:rPr lang="en-US" b="0" i="0" dirty="0">
                <a:effectLst/>
                <a:latin typeface="Montserrat" panose="00000500000000000000" pitchFamily="2" charset="0"/>
              </a:rPr>
              <a:t>(String college){  </a:t>
            </a:r>
          </a:p>
          <a:p>
            <a:pPr marL="0" indent="0" algn="l">
              <a:buNone/>
            </a:pPr>
            <a:r>
              <a:rPr lang="en-US" b="1" i="0" dirty="0" err="1">
                <a:effectLst/>
                <a:latin typeface="Montserrat" panose="00000500000000000000" pitchFamily="2" charset="0"/>
              </a:rPr>
              <a:t>this</a:t>
            </a:r>
            <a:r>
              <a:rPr lang="en-US" b="0" i="0" dirty="0" err="1">
                <a:effectLst/>
                <a:latin typeface="Montserrat" panose="00000500000000000000" pitchFamily="2" charset="0"/>
              </a:rPr>
              <a:t>.college</a:t>
            </a:r>
            <a:r>
              <a:rPr lang="en-US" b="0" i="0" dirty="0">
                <a:effectLst/>
                <a:latin typeface="Montserrat" panose="00000500000000000000" pitchFamily="2" charset="0"/>
              </a:rPr>
              <a:t>=college;  </a:t>
            </a:r>
          </a:p>
          <a:p>
            <a:pPr marL="0" indent="0" algn="l">
              <a:buNone/>
            </a:pPr>
            <a:r>
              <a:rPr lang="en-US" b="0" i="0" dirty="0">
                <a:effectLst/>
                <a:latin typeface="Montserrat" panose="00000500000000000000" pitchFamily="2" charset="0"/>
              </a:rPr>
              <a:t>}  </a:t>
            </a:r>
          </a:p>
          <a:p>
            <a:pPr marL="0" indent="0" algn="l">
              <a:buNone/>
            </a:pPr>
            <a:r>
              <a:rPr lang="en-US" b="0" i="0" dirty="0">
                <a:effectLst/>
                <a:latin typeface="Montserrat" panose="00000500000000000000" pitchFamily="2" charset="0"/>
              </a:rPr>
              <a:t>}  </a:t>
            </a:r>
          </a:p>
          <a:p>
            <a:r>
              <a:rPr lang="en-US" b="0" i="0" dirty="0">
                <a:effectLst/>
                <a:latin typeface="Montserrat" panose="00000500000000000000" pitchFamily="2" charset="0"/>
              </a:rPr>
              <a:t>Now, you can't get the value of the college, you can only change the value of college data member.</a:t>
            </a:r>
            <a:endParaRPr lang="en-US" dirty="0"/>
          </a:p>
        </p:txBody>
      </p:sp>
      <p:pic>
        <p:nvPicPr>
          <p:cNvPr id="4" name="Picture 2" descr="C:\Users\parul\Desktop\Registered Logosd.png">
            <a:extLst>
              <a:ext uri="{FF2B5EF4-FFF2-40B4-BE49-F238E27FC236}">
                <a16:creationId xmlns:a16="http://schemas.microsoft.com/office/drawing/2014/main" id="{2F5883E0-7552-598A-971C-7E812ABF3B73}"/>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a:extLst>
              <a:ext uri="{FF2B5EF4-FFF2-40B4-BE49-F238E27FC236}">
                <a16:creationId xmlns:a16="http://schemas.microsoft.com/office/drawing/2014/main" id="{51C4B898-DC17-49BD-1C53-6853CD948D2D}"/>
              </a:ext>
            </a:extLst>
          </p:cNvPr>
          <p:cNvSpPr txBox="1"/>
          <p:nvPr/>
        </p:nvSpPr>
        <p:spPr>
          <a:xfrm>
            <a:off x="5967603" y="2482404"/>
            <a:ext cx="6105644" cy="1477328"/>
          </a:xfrm>
          <a:prstGeom prst="rect">
            <a:avLst/>
          </a:prstGeom>
          <a:noFill/>
        </p:spPr>
        <p:txBody>
          <a:bodyPr wrap="square">
            <a:spAutoFit/>
          </a:bodyPr>
          <a:lstStyle/>
          <a:p>
            <a:pPr algn="l">
              <a:buFont typeface="+mj-lt"/>
              <a:buAutoNum type="arabicPeriod"/>
            </a:pPr>
            <a:r>
              <a:rPr lang="en-US" b="0" i="0" dirty="0" err="1">
                <a:solidFill>
                  <a:srgbClr val="2B2A29"/>
                </a:solidFill>
                <a:effectLst/>
                <a:latin typeface="Montserrat" panose="00000500000000000000" pitchFamily="2" charset="0"/>
              </a:rPr>
              <a:t>System.out.println</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s.getCollege</a:t>
            </a:r>
            <a:r>
              <a:rPr lang="en-US" b="0" i="0" dirty="0">
                <a:solidFill>
                  <a:srgbClr val="2B2A29"/>
                </a:solidFill>
                <a:effectLst/>
                <a:latin typeface="Montserrat" panose="00000500000000000000" pitchFamily="2" charset="0"/>
              </a:rPr>
              <a:t>());//Compile Time Error, because there is no such method  </a:t>
            </a:r>
          </a:p>
          <a:p>
            <a:pPr algn="l">
              <a:buFont typeface="+mj-lt"/>
              <a:buAutoNum type="arabicPeriod"/>
            </a:pPr>
            <a:r>
              <a:rPr lang="en-US" b="0" i="0" dirty="0" err="1">
                <a:solidFill>
                  <a:srgbClr val="2B2A29"/>
                </a:solidFill>
                <a:effectLst/>
                <a:latin typeface="Montserrat" panose="00000500000000000000" pitchFamily="2" charset="0"/>
              </a:rPr>
              <a:t>System.out.println</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s.college</a:t>
            </a:r>
            <a:r>
              <a:rPr lang="en-US" b="0" i="0" dirty="0">
                <a:solidFill>
                  <a:srgbClr val="2B2A29"/>
                </a:solidFill>
                <a:effectLst/>
                <a:latin typeface="Montserrat" panose="00000500000000000000" pitchFamily="2" charset="0"/>
              </a:rPr>
              <a:t>);//Compile Time Error, because the college data member is private.   </a:t>
            </a:r>
          </a:p>
          <a:p>
            <a:pPr algn="l">
              <a:buFont typeface="+mj-lt"/>
              <a:buAutoNum type="arabicPeriod"/>
            </a:pPr>
            <a:r>
              <a:rPr lang="en-US" b="0" i="0" dirty="0">
                <a:solidFill>
                  <a:srgbClr val="2B2A29"/>
                </a:solidFill>
                <a:effectLst/>
                <a:latin typeface="Montserrat" panose="00000500000000000000" pitchFamily="2" charset="0"/>
              </a:rPr>
              <a:t>//So, it can't be accessed from outside the class  </a:t>
            </a:r>
          </a:p>
        </p:txBody>
      </p:sp>
    </p:spTree>
    <p:extLst>
      <p:ext uri="{BB962C8B-B14F-4D97-AF65-F5344CB8AC3E}">
        <p14:creationId xmlns:p14="http://schemas.microsoft.com/office/powerpoint/2010/main" val="11157543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BC230-4BCE-1CB7-3E16-A731E6E3BD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89CA49-8B0C-D5F4-E024-E1C15C9E240D}"/>
              </a:ext>
            </a:extLst>
          </p:cNvPr>
          <p:cNvSpPr>
            <a:spLocks noGrp="1"/>
          </p:cNvSpPr>
          <p:nvPr>
            <p:ph type="title"/>
          </p:nvPr>
        </p:nvSpPr>
        <p:spPr>
          <a:xfrm>
            <a:off x="648183" y="804519"/>
            <a:ext cx="10406672" cy="1049235"/>
          </a:xfrm>
        </p:spPr>
        <p:txBody>
          <a:bodyPr>
            <a:normAutofit/>
          </a:bodyPr>
          <a:lstStyle/>
          <a:p>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44BED861-6D27-A3CA-E136-2849A31AB151}"/>
              </a:ext>
            </a:extLst>
          </p:cNvPr>
          <p:cNvSpPr>
            <a:spLocks noGrp="1"/>
          </p:cNvSpPr>
          <p:nvPr>
            <p:ph idx="1"/>
          </p:nvPr>
        </p:nvSpPr>
        <p:spPr>
          <a:xfrm>
            <a:off x="118753" y="1745673"/>
            <a:ext cx="12073247" cy="4512623"/>
          </a:xfrm>
        </p:spPr>
        <p:txBody>
          <a:bodyPr>
            <a:normAutofit/>
          </a:bodyPr>
          <a:lstStyle/>
          <a:p>
            <a:pPr algn="just"/>
            <a:r>
              <a:rPr lang="en-US" b="0" i="0" dirty="0">
                <a:solidFill>
                  <a:srgbClr val="2B2A29"/>
                </a:solidFill>
                <a:effectLst/>
                <a:latin typeface="montserrat" panose="00000500000000000000" pitchFamily="2" charset="0"/>
              </a:rPr>
              <a:t>A </a:t>
            </a:r>
            <a:r>
              <a:rPr lang="en-US" b="1" i="0" dirty="0">
                <a:solidFill>
                  <a:srgbClr val="2B2A29"/>
                </a:solidFill>
                <a:effectLst/>
                <a:latin typeface="montserrat" panose="00000500000000000000" pitchFamily="2" charset="0"/>
              </a:rPr>
              <a:t>java package</a:t>
            </a:r>
            <a:r>
              <a:rPr lang="en-US" b="0" i="0" dirty="0">
                <a:solidFill>
                  <a:srgbClr val="2B2A29"/>
                </a:solidFill>
                <a:effectLst/>
                <a:latin typeface="montserrat" panose="00000500000000000000" pitchFamily="2" charset="0"/>
              </a:rPr>
              <a:t> is a group of similar types of classes, interfaces and sub-packages.</a:t>
            </a:r>
          </a:p>
          <a:p>
            <a:pPr algn="just"/>
            <a:r>
              <a:rPr lang="en-US" b="0" i="0" dirty="0">
                <a:solidFill>
                  <a:srgbClr val="2B2A29"/>
                </a:solidFill>
                <a:effectLst/>
                <a:latin typeface="montserrat" panose="00000500000000000000" pitchFamily="2" charset="0"/>
              </a:rPr>
              <a:t>Package in java can be categorized in two form, built-in package and user-defined package.</a:t>
            </a:r>
          </a:p>
          <a:p>
            <a:r>
              <a:rPr lang="en-US" b="0" i="0" dirty="0">
                <a:solidFill>
                  <a:srgbClr val="2B2A29"/>
                </a:solidFill>
                <a:effectLst/>
                <a:latin typeface="montserrat" panose="00000500000000000000" pitchFamily="2" charset="0"/>
              </a:rPr>
              <a:t>There are many built-in packages such as java, lang, </a:t>
            </a:r>
            <a:r>
              <a:rPr lang="en-US" b="0" i="0" dirty="0" err="1">
                <a:solidFill>
                  <a:srgbClr val="2B2A29"/>
                </a:solidFill>
                <a:effectLst/>
                <a:latin typeface="montserrat" panose="00000500000000000000" pitchFamily="2" charset="0"/>
              </a:rPr>
              <a:t>awt</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javax</a:t>
            </a:r>
            <a:r>
              <a:rPr lang="en-US" b="0" i="0" dirty="0">
                <a:solidFill>
                  <a:srgbClr val="2B2A29"/>
                </a:solidFill>
                <a:effectLst/>
                <a:latin typeface="montserrat" panose="00000500000000000000" pitchFamily="2" charset="0"/>
              </a:rPr>
              <a:t>, swing, net, io, util, </a:t>
            </a:r>
            <a:r>
              <a:rPr lang="en-US" b="0" i="0" dirty="0" err="1">
                <a:solidFill>
                  <a:srgbClr val="2B2A29"/>
                </a:solidFill>
                <a:effectLst/>
                <a:latin typeface="montserrat" panose="00000500000000000000" pitchFamily="2" charset="0"/>
              </a:rPr>
              <a:t>sql</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etc</a:t>
            </a:r>
            <a:endParaRPr lang="en-US" b="0" i="0" dirty="0">
              <a:solidFill>
                <a:srgbClr val="2B2A29"/>
              </a:solidFill>
              <a:effectLst/>
              <a:latin typeface="montserrat" panose="00000500000000000000" pitchFamily="2" charset="0"/>
            </a:endParaRPr>
          </a:p>
          <a:p>
            <a:endParaRPr lang="en-US" dirty="0"/>
          </a:p>
        </p:txBody>
      </p:sp>
      <p:pic>
        <p:nvPicPr>
          <p:cNvPr id="4" name="Picture 2" descr="C:\Users\parul\Desktop\Registered Logosd.png">
            <a:extLst>
              <a:ext uri="{FF2B5EF4-FFF2-40B4-BE49-F238E27FC236}">
                <a16:creationId xmlns:a16="http://schemas.microsoft.com/office/drawing/2014/main" id="{44D44589-3065-DD19-85FE-DC070AEFA6E6}"/>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a:extLst>
              <a:ext uri="{FF2B5EF4-FFF2-40B4-BE49-F238E27FC236}">
                <a16:creationId xmlns:a16="http://schemas.microsoft.com/office/drawing/2014/main" id="{01F448C6-7419-3563-C880-1A16140E50A1}"/>
              </a:ext>
            </a:extLst>
          </p:cNvPr>
          <p:cNvSpPr txBox="1"/>
          <p:nvPr/>
        </p:nvSpPr>
        <p:spPr>
          <a:xfrm>
            <a:off x="648183" y="542909"/>
            <a:ext cx="6105644" cy="523220"/>
          </a:xfrm>
          <a:prstGeom prst="rect">
            <a:avLst/>
          </a:prstGeom>
          <a:noFill/>
        </p:spPr>
        <p:txBody>
          <a:bodyPr wrap="square">
            <a:spAutoFit/>
          </a:bodyPr>
          <a:lstStyle/>
          <a:p>
            <a:pPr algn="l"/>
            <a:r>
              <a:rPr lang="en-US" sz="2800" b="1" i="0" dirty="0">
                <a:solidFill>
                  <a:srgbClr val="1D1D27"/>
                </a:solidFill>
                <a:effectLst/>
                <a:latin typeface="montserrat" panose="00000500000000000000" pitchFamily="2" charset="0"/>
              </a:rPr>
              <a:t>Java Package</a:t>
            </a:r>
          </a:p>
        </p:txBody>
      </p:sp>
    </p:spTree>
    <p:extLst>
      <p:ext uri="{BB962C8B-B14F-4D97-AF65-F5344CB8AC3E}">
        <p14:creationId xmlns:p14="http://schemas.microsoft.com/office/powerpoint/2010/main" val="37733963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a:xfrm>
            <a:off x="648183" y="804519"/>
            <a:ext cx="10406672" cy="1049235"/>
          </a:xfrm>
        </p:spPr>
        <p:txBody>
          <a:bodyPr>
            <a:normAutofit/>
          </a:bodyPr>
          <a:lstStyle/>
          <a:p>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138786" y="1821529"/>
            <a:ext cx="12073247" cy="4512623"/>
          </a:xfrm>
        </p:spPr>
        <p:txBody>
          <a:bodyPr>
            <a:normAutofit/>
          </a:bodyPr>
          <a:lstStyle/>
          <a:p>
            <a:pPr algn="just"/>
            <a:r>
              <a:rPr lang="en-US" b="0" i="0" dirty="0">
                <a:solidFill>
                  <a:srgbClr val="2B2A29"/>
                </a:solidFill>
                <a:effectLst/>
                <a:latin typeface="montserrat" panose="00000500000000000000" pitchFamily="2" charset="0"/>
              </a:rPr>
              <a:t>1) Java package is used to categorize the classes and interfaces so that they can be easily maintained.</a:t>
            </a:r>
          </a:p>
          <a:p>
            <a:pPr algn="just"/>
            <a:r>
              <a:rPr lang="en-US" b="0" i="0" dirty="0">
                <a:solidFill>
                  <a:srgbClr val="2B2A29"/>
                </a:solidFill>
                <a:effectLst/>
                <a:latin typeface="montserrat" panose="00000500000000000000" pitchFamily="2" charset="0"/>
              </a:rPr>
              <a:t>2) Java package provides access protection.</a:t>
            </a:r>
          </a:p>
          <a:p>
            <a:pPr algn="just"/>
            <a:r>
              <a:rPr lang="en-US" b="0" i="0" dirty="0">
                <a:solidFill>
                  <a:srgbClr val="2B2A29"/>
                </a:solidFill>
                <a:effectLst/>
                <a:latin typeface="montserrat" panose="00000500000000000000" pitchFamily="2" charset="0"/>
              </a:rPr>
              <a:t>3) Java package removes naming collision.</a:t>
            </a:r>
          </a:p>
          <a:p>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a:extLst>
              <a:ext uri="{FF2B5EF4-FFF2-40B4-BE49-F238E27FC236}">
                <a16:creationId xmlns:a16="http://schemas.microsoft.com/office/drawing/2014/main" id="{96C2AD51-E147-9AC3-B92D-30D6C4DF0222}"/>
              </a:ext>
            </a:extLst>
          </p:cNvPr>
          <p:cNvSpPr txBox="1"/>
          <p:nvPr/>
        </p:nvSpPr>
        <p:spPr>
          <a:xfrm>
            <a:off x="648183" y="804519"/>
            <a:ext cx="6105644" cy="461665"/>
          </a:xfrm>
          <a:prstGeom prst="rect">
            <a:avLst/>
          </a:prstGeom>
          <a:noFill/>
        </p:spPr>
        <p:txBody>
          <a:bodyPr wrap="square">
            <a:spAutoFit/>
          </a:bodyPr>
          <a:lstStyle/>
          <a:p>
            <a:pPr algn="l"/>
            <a:r>
              <a:rPr lang="en-US" sz="2400" b="1" i="0" dirty="0">
                <a:solidFill>
                  <a:srgbClr val="1D1D27"/>
                </a:solidFill>
                <a:effectLst/>
                <a:latin typeface="montserrat" panose="00000500000000000000" pitchFamily="2" charset="0"/>
              </a:rPr>
              <a:t>Advantage of Java Package</a:t>
            </a:r>
          </a:p>
        </p:txBody>
      </p:sp>
      <p:pic>
        <p:nvPicPr>
          <p:cNvPr id="10242" name="Picture 2" descr="package in java">
            <a:extLst>
              <a:ext uri="{FF2B5EF4-FFF2-40B4-BE49-F238E27FC236}">
                <a16:creationId xmlns:a16="http://schemas.microsoft.com/office/drawing/2014/main" id="{F4143E8D-173A-910F-0888-EADBA5E6AE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4560" y="3705346"/>
            <a:ext cx="7561324" cy="2976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1339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a:xfrm>
            <a:off x="648183" y="804519"/>
            <a:ext cx="10406672" cy="1049235"/>
          </a:xfrm>
        </p:spPr>
        <p:txBody>
          <a:bodyPr>
            <a:normAutofit/>
          </a:bodyPr>
          <a:lstStyle/>
          <a:p>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118753" y="1327739"/>
            <a:ext cx="12073247" cy="4512623"/>
          </a:xfrm>
        </p:spPr>
        <p:txBody>
          <a:bodyPr>
            <a:normAutofit/>
          </a:bodyPr>
          <a:lstStyle/>
          <a:p>
            <a:r>
              <a:rPr lang="en-US" b="0" i="0" dirty="0">
                <a:solidFill>
                  <a:srgbClr val="2B2A29"/>
                </a:solidFill>
                <a:effectLst/>
                <a:latin typeface="montserrat" panose="00000500000000000000" pitchFamily="2" charset="0"/>
              </a:rPr>
              <a:t>The </a:t>
            </a:r>
            <a:r>
              <a:rPr lang="en-US" b="1" i="0" dirty="0">
                <a:solidFill>
                  <a:srgbClr val="2B2A29"/>
                </a:solidFill>
                <a:effectLst/>
                <a:latin typeface="montserrat" panose="00000500000000000000" pitchFamily="2" charset="0"/>
              </a:rPr>
              <a:t>package keyword</a:t>
            </a:r>
            <a:r>
              <a:rPr lang="en-US" b="0" i="0" dirty="0">
                <a:solidFill>
                  <a:srgbClr val="2B2A29"/>
                </a:solidFill>
                <a:effectLst/>
                <a:latin typeface="montserrat" panose="00000500000000000000" pitchFamily="2" charset="0"/>
              </a:rPr>
              <a:t> is used to create a package in java.</a:t>
            </a:r>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a:extLst>
              <a:ext uri="{FF2B5EF4-FFF2-40B4-BE49-F238E27FC236}">
                <a16:creationId xmlns:a16="http://schemas.microsoft.com/office/drawing/2014/main" id="{E858E50B-5164-8402-AA64-51B382070849}"/>
              </a:ext>
            </a:extLst>
          </p:cNvPr>
          <p:cNvSpPr txBox="1"/>
          <p:nvPr/>
        </p:nvSpPr>
        <p:spPr>
          <a:xfrm>
            <a:off x="648183" y="175869"/>
            <a:ext cx="6105644" cy="523220"/>
          </a:xfrm>
          <a:prstGeom prst="rect">
            <a:avLst/>
          </a:prstGeom>
          <a:noFill/>
        </p:spPr>
        <p:txBody>
          <a:bodyPr wrap="square">
            <a:spAutoFit/>
          </a:bodyPr>
          <a:lstStyle/>
          <a:p>
            <a:pPr algn="l"/>
            <a:r>
              <a:rPr lang="en-US" sz="2800" b="1" i="0" dirty="0">
                <a:solidFill>
                  <a:srgbClr val="1D1D27"/>
                </a:solidFill>
                <a:effectLst/>
                <a:latin typeface="segoe ui" panose="020B0502040204020203" pitchFamily="34" charset="0"/>
              </a:rPr>
              <a:t>Simple example of java package</a:t>
            </a:r>
          </a:p>
        </p:txBody>
      </p:sp>
      <p:sp>
        <p:nvSpPr>
          <p:cNvPr id="8" name="TextBox 7">
            <a:extLst>
              <a:ext uri="{FF2B5EF4-FFF2-40B4-BE49-F238E27FC236}">
                <a16:creationId xmlns:a16="http://schemas.microsoft.com/office/drawing/2014/main" id="{2ADF0A29-05B7-9A8B-DFDB-E3A2F04C9FCB}"/>
              </a:ext>
            </a:extLst>
          </p:cNvPr>
          <p:cNvSpPr txBox="1"/>
          <p:nvPr/>
        </p:nvSpPr>
        <p:spPr>
          <a:xfrm>
            <a:off x="344347" y="2057812"/>
            <a:ext cx="6105644" cy="2308324"/>
          </a:xfrm>
          <a:prstGeom prst="rect">
            <a:avLst/>
          </a:prstGeom>
          <a:noFill/>
        </p:spPr>
        <p:txBody>
          <a:bodyPr wrap="square">
            <a:spAutoFit/>
          </a:bodyPr>
          <a:lstStyle/>
          <a:p>
            <a:pPr algn="l"/>
            <a:r>
              <a:rPr lang="en-US" b="0" i="0" dirty="0">
                <a:effectLst/>
                <a:latin typeface="montserrat" panose="00000500000000000000" pitchFamily="2" charset="0"/>
              </a:rPr>
              <a:t>//save as Simple.java  </a:t>
            </a:r>
          </a:p>
          <a:p>
            <a:pPr algn="l"/>
            <a:r>
              <a:rPr lang="en-US" b="1" i="0" dirty="0">
                <a:effectLst/>
                <a:latin typeface="montserrat" panose="00000500000000000000" pitchFamily="2" charset="0"/>
              </a:rPr>
              <a:t>package</a:t>
            </a:r>
            <a:r>
              <a:rPr lang="en-US" b="0" i="0" dirty="0">
                <a:effectLst/>
                <a:latin typeface="montserrat" panose="00000500000000000000" pitchFamily="2" charset="0"/>
              </a:rPr>
              <a:t> </a:t>
            </a:r>
            <a:r>
              <a:rPr lang="en-US" b="0" i="0" dirty="0" err="1">
                <a:effectLst/>
                <a:latin typeface="montserrat" panose="00000500000000000000" pitchFamily="2" charset="0"/>
              </a:rPr>
              <a:t>mypack</a:t>
            </a:r>
            <a:r>
              <a:rPr lang="en-US" b="0" i="0" dirty="0">
                <a:effectLst/>
                <a:latin typeface="montserrat" panose="00000500000000000000" pitchFamily="2" charset="0"/>
              </a:rPr>
              <a:t>;  </a:t>
            </a:r>
          </a:p>
          <a:p>
            <a:pPr algn="l"/>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class</a:t>
            </a:r>
            <a:r>
              <a:rPr lang="en-US" b="0" i="0" dirty="0">
                <a:effectLst/>
                <a:latin typeface="montserrat" panose="00000500000000000000" pitchFamily="2" charset="0"/>
              </a:rPr>
              <a:t> Simple{  </a:t>
            </a:r>
          </a:p>
          <a:p>
            <a:pPr algn="l"/>
            <a:r>
              <a:rPr lang="en-US" b="0" i="0" dirty="0">
                <a:effectLst/>
                <a:latin typeface="montserrat" panose="00000500000000000000" pitchFamily="2" charset="0"/>
              </a:rPr>
              <a:t> </a:t>
            </a:r>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main(String </a:t>
            </a:r>
            <a:r>
              <a:rPr lang="en-US" b="0" i="0" dirty="0" err="1">
                <a:effectLst/>
                <a:latin typeface="montserrat" panose="00000500000000000000" pitchFamily="2" charset="0"/>
              </a:rPr>
              <a:t>args</a:t>
            </a:r>
            <a:r>
              <a:rPr lang="en-US" b="0" i="0" dirty="0">
                <a:effectLst/>
                <a:latin typeface="montserrat" panose="00000500000000000000" pitchFamily="2" charset="0"/>
              </a:rPr>
              <a:t>[]){  </a:t>
            </a:r>
          </a:p>
          <a:p>
            <a:pPr algn="l"/>
            <a:r>
              <a:rPr lang="en-US" b="0" i="0" dirty="0">
                <a:effectLst/>
                <a:latin typeface="montserrat" panose="00000500000000000000" pitchFamily="2" charset="0"/>
              </a:rPr>
              <a:t>    </a:t>
            </a:r>
            <a:r>
              <a:rPr lang="en-US" b="0" i="0" dirty="0" err="1">
                <a:effectLst/>
                <a:latin typeface="montserrat" panose="00000500000000000000" pitchFamily="2" charset="0"/>
              </a:rPr>
              <a:t>System.out.println</a:t>
            </a:r>
            <a:r>
              <a:rPr lang="en-US" b="0" i="0" dirty="0">
                <a:effectLst/>
                <a:latin typeface="montserrat" panose="00000500000000000000" pitchFamily="2" charset="0"/>
              </a:rPr>
              <a:t>("Welcome to package");  </a:t>
            </a:r>
          </a:p>
          <a:p>
            <a:pPr algn="l"/>
            <a:r>
              <a:rPr lang="en-US" b="0" i="0" dirty="0">
                <a:effectLst/>
                <a:latin typeface="montserrat" panose="00000500000000000000" pitchFamily="2" charset="0"/>
              </a:rPr>
              <a:t>   }  </a:t>
            </a:r>
          </a:p>
          <a:p>
            <a:br>
              <a:rPr lang="en-US" dirty="0"/>
            </a:br>
            <a:endParaRPr lang="en-US" dirty="0"/>
          </a:p>
        </p:txBody>
      </p:sp>
      <p:sp>
        <p:nvSpPr>
          <p:cNvPr id="10" name="TextBox 9">
            <a:extLst>
              <a:ext uri="{FF2B5EF4-FFF2-40B4-BE49-F238E27FC236}">
                <a16:creationId xmlns:a16="http://schemas.microsoft.com/office/drawing/2014/main" id="{ED600437-44EA-317D-1B0B-360616622702}"/>
              </a:ext>
            </a:extLst>
          </p:cNvPr>
          <p:cNvSpPr txBox="1"/>
          <p:nvPr/>
        </p:nvSpPr>
        <p:spPr>
          <a:xfrm>
            <a:off x="888357" y="3851283"/>
            <a:ext cx="6105644" cy="369332"/>
          </a:xfrm>
          <a:prstGeom prst="rect">
            <a:avLst/>
          </a:prstGeom>
          <a:noFill/>
        </p:spPr>
        <p:txBody>
          <a:bodyPr wrap="square">
            <a:spAutoFit/>
          </a:bodyPr>
          <a:lstStyle/>
          <a:p>
            <a:pPr algn="l"/>
            <a:r>
              <a:rPr lang="en-US" b="1" i="0" dirty="0">
                <a:solidFill>
                  <a:srgbClr val="1D1D27"/>
                </a:solidFill>
                <a:effectLst/>
                <a:latin typeface="montserrat" panose="00000500000000000000" pitchFamily="2" charset="0"/>
              </a:rPr>
              <a:t>How to compile java package</a:t>
            </a:r>
          </a:p>
        </p:txBody>
      </p:sp>
      <p:sp>
        <p:nvSpPr>
          <p:cNvPr id="12" name="TextBox 11">
            <a:extLst>
              <a:ext uri="{FF2B5EF4-FFF2-40B4-BE49-F238E27FC236}">
                <a16:creationId xmlns:a16="http://schemas.microsoft.com/office/drawing/2014/main" id="{0F76933C-4495-5807-00A5-002C88A11EC4}"/>
              </a:ext>
            </a:extLst>
          </p:cNvPr>
          <p:cNvSpPr txBox="1"/>
          <p:nvPr/>
        </p:nvSpPr>
        <p:spPr>
          <a:xfrm>
            <a:off x="888357" y="4254338"/>
            <a:ext cx="6105644" cy="646331"/>
          </a:xfrm>
          <a:prstGeom prst="rect">
            <a:avLst/>
          </a:prstGeom>
          <a:noFill/>
        </p:spPr>
        <p:txBody>
          <a:bodyPr wrap="square">
            <a:spAutoFit/>
          </a:bodyPr>
          <a:lstStyle/>
          <a:p>
            <a:r>
              <a:rPr lang="en-US" b="0" i="0" dirty="0">
                <a:solidFill>
                  <a:srgbClr val="2B2A29"/>
                </a:solidFill>
                <a:effectLst/>
                <a:latin typeface="montserrat" panose="00000500000000000000" pitchFamily="2" charset="0"/>
              </a:rPr>
              <a:t>If you are not using any IDE, you need to follow the </a:t>
            </a:r>
            <a:r>
              <a:rPr lang="en-US" b="1" i="0" dirty="0">
                <a:solidFill>
                  <a:srgbClr val="2B2A29"/>
                </a:solidFill>
                <a:effectLst/>
                <a:latin typeface="montserrat" panose="00000500000000000000" pitchFamily="2" charset="0"/>
              </a:rPr>
              <a:t>syntax</a:t>
            </a:r>
            <a:r>
              <a:rPr lang="en-US" b="0" i="0" dirty="0">
                <a:solidFill>
                  <a:srgbClr val="2B2A29"/>
                </a:solidFill>
                <a:effectLst/>
                <a:latin typeface="montserrat" panose="00000500000000000000" pitchFamily="2" charset="0"/>
              </a:rPr>
              <a:t> given below:</a:t>
            </a:r>
            <a:endParaRPr lang="en-US" dirty="0"/>
          </a:p>
        </p:txBody>
      </p:sp>
      <p:sp>
        <p:nvSpPr>
          <p:cNvPr id="14" name="TextBox 13">
            <a:extLst>
              <a:ext uri="{FF2B5EF4-FFF2-40B4-BE49-F238E27FC236}">
                <a16:creationId xmlns:a16="http://schemas.microsoft.com/office/drawing/2014/main" id="{3A4959EA-6D37-716F-AF8B-499D014FB958}"/>
              </a:ext>
            </a:extLst>
          </p:cNvPr>
          <p:cNvSpPr txBox="1"/>
          <p:nvPr/>
        </p:nvSpPr>
        <p:spPr>
          <a:xfrm>
            <a:off x="888357" y="5001183"/>
            <a:ext cx="6105644" cy="369332"/>
          </a:xfrm>
          <a:prstGeom prst="rect">
            <a:avLst/>
          </a:prstGeom>
          <a:noFill/>
        </p:spPr>
        <p:txBody>
          <a:bodyPr wrap="square">
            <a:spAutoFit/>
          </a:bodyPr>
          <a:lstStyle/>
          <a:p>
            <a:pPr algn="l"/>
            <a:r>
              <a:rPr lang="en-US" b="0" i="0" dirty="0" err="1">
                <a:solidFill>
                  <a:srgbClr val="2B2A29"/>
                </a:solidFill>
                <a:effectLst/>
                <a:latin typeface="montserrat" panose="00000500000000000000" pitchFamily="2" charset="0"/>
              </a:rPr>
              <a:t>javac</a:t>
            </a:r>
            <a:r>
              <a:rPr lang="en-US" b="0" i="0" dirty="0">
                <a:solidFill>
                  <a:srgbClr val="2B2A29"/>
                </a:solidFill>
                <a:effectLst/>
                <a:latin typeface="montserrat" panose="00000500000000000000" pitchFamily="2" charset="0"/>
              </a:rPr>
              <a:t> -d directory </a:t>
            </a:r>
            <a:r>
              <a:rPr lang="en-US" b="0" i="0" dirty="0" err="1">
                <a:solidFill>
                  <a:srgbClr val="2B2A29"/>
                </a:solidFill>
                <a:effectLst/>
                <a:latin typeface="montserrat" panose="00000500000000000000" pitchFamily="2" charset="0"/>
              </a:rPr>
              <a:t>javafilename</a:t>
            </a:r>
            <a:r>
              <a:rPr lang="en-US" b="0" i="0" dirty="0">
                <a:solidFill>
                  <a:srgbClr val="2B2A29"/>
                </a:solidFill>
                <a:effectLst/>
                <a:latin typeface="montserrat" panose="00000500000000000000" pitchFamily="2" charset="0"/>
              </a:rPr>
              <a:t>  </a:t>
            </a:r>
          </a:p>
        </p:txBody>
      </p:sp>
      <p:sp>
        <p:nvSpPr>
          <p:cNvPr id="16" name="TextBox 15">
            <a:extLst>
              <a:ext uri="{FF2B5EF4-FFF2-40B4-BE49-F238E27FC236}">
                <a16:creationId xmlns:a16="http://schemas.microsoft.com/office/drawing/2014/main" id="{A13D8240-469D-E5E4-C885-52BE0033C733}"/>
              </a:ext>
            </a:extLst>
          </p:cNvPr>
          <p:cNvSpPr txBox="1"/>
          <p:nvPr/>
        </p:nvSpPr>
        <p:spPr>
          <a:xfrm>
            <a:off x="1732344" y="5395122"/>
            <a:ext cx="6105644" cy="646331"/>
          </a:xfrm>
          <a:prstGeom prst="rect">
            <a:avLst/>
          </a:prstGeom>
          <a:noFill/>
        </p:spPr>
        <p:txBody>
          <a:bodyPr wrap="square">
            <a:spAutoFit/>
          </a:bodyPr>
          <a:lstStyle/>
          <a:p>
            <a:pPr algn="l"/>
            <a:r>
              <a:rPr lang="en-US" b="0" i="0" dirty="0">
                <a:solidFill>
                  <a:srgbClr val="2B2A29"/>
                </a:solidFill>
                <a:effectLst/>
                <a:latin typeface="montserrat" panose="00000500000000000000" pitchFamily="2" charset="0"/>
              </a:rPr>
              <a:t>For example</a:t>
            </a:r>
          </a:p>
          <a:p>
            <a:pPr algn="l"/>
            <a:r>
              <a:rPr lang="en-US" b="0" i="0" dirty="0" err="1">
                <a:solidFill>
                  <a:srgbClr val="2B2A29"/>
                </a:solidFill>
                <a:effectLst/>
                <a:latin typeface="montserrat" panose="00000500000000000000" pitchFamily="2" charset="0"/>
              </a:rPr>
              <a:t>javac</a:t>
            </a:r>
            <a:r>
              <a:rPr lang="en-US" b="0" i="0" dirty="0">
                <a:solidFill>
                  <a:srgbClr val="2B2A29"/>
                </a:solidFill>
                <a:effectLst/>
                <a:latin typeface="montserrat" panose="00000500000000000000" pitchFamily="2" charset="0"/>
              </a:rPr>
              <a:t> -d . Simple.java  </a:t>
            </a:r>
          </a:p>
        </p:txBody>
      </p:sp>
    </p:spTree>
    <p:extLst>
      <p:ext uri="{BB962C8B-B14F-4D97-AF65-F5344CB8AC3E}">
        <p14:creationId xmlns:p14="http://schemas.microsoft.com/office/powerpoint/2010/main" val="15170140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a:xfrm>
            <a:off x="648183" y="804519"/>
            <a:ext cx="10406672" cy="1049235"/>
          </a:xfrm>
        </p:spPr>
        <p:txBody>
          <a:bodyPr>
            <a:normAutofit/>
          </a:bodyPr>
          <a:lstStyle/>
          <a:p>
            <a:r>
              <a:rPr lang="en-US" b="0" i="0" dirty="0">
                <a:solidFill>
                  <a:srgbClr val="1D1D27"/>
                </a:solidFill>
                <a:effectLst/>
                <a:latin typeface="montserrat" panose="00000500000000000000" pitchFamily="2" charset="0"/>
              </a:rPr>
              <a:t>How to run java package program</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234499" y="2011891"/>
            <a:ext cx="12073247" cy="4512623"/>
          </a:xfrm>
        </p:spPr>
        <p:txBody>
          <a:bodyPr>
            <a:normAutofit/>
          </a:bodyPr>
          <a:lstStyle/>
          <a:p>
            <a:r>
              <a:rPr lang="en-US" b="0" i="0" dirty="0">
                <a:solidFill>
                  <a:srgbClr val="2B2A29"/>
                </a:solidFill>
                <a:effectLst/>
                <a:latin typeface="montserrat" panose="00000500000000000000" pitchFamily="2" charset="0"/>
              </a:rPr>
              <a:t>You need to use fully qualified name e.g. </a:t>
            </a:r>
            <a:r>
              <a:rPr lang="en-US" b="0" i="0" dirty="0" err="1">
                <a:solidFill>
                  <a:srgbClr val="2B2A29"/>
                </a:solidFill>
                <a:effectLst/>
                <a:latin typeface="montserrat" panose="00000500000000000000" pitchFamily="2" charset="0"/>
              </a:rPr>
              <a:t>mypack.Simple</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etc</a:t>
            </a:r>
            <a:r>
              <a:rPr lang="en-US" b="0" i="0" dirty="0">
                <a:solidFill>
                  <a:srgbClr val="2B2A29"/>
                </a:solidFill>
                <a:effectLst/>
                <a:latin typeface="montserrat" panose="00000500000000000000" pitchFamily="2" charset="0"/>
              </a:rPr>
              <a:t> to run the class.</a:t>
            </a:r>
          </a:p>
          <a:p>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aphicFrame>
        <p:nvGraphicFramePr>
          <p:cNvPr id="5" name="Table 4">
            <a:extLst>
              <a:ext uri="{FF2B5EF4-FFF2-40B4-BE49-F238E27FC236}">
                <a16:creationId xmlns:a16="http://schemas.microsoft.com/office/drawing/2014/main" id="{C37FAD04-8FC0-705A-BF8E-A13295CB9BAF}"/>
              </a:ext>
            </a:extLst>
          </p:cNvPr>
          <p:cNvGraphicFramePr>
            <a:graphicFrameLocks noGrp="1"/>
          </p:cNvGraphicFramePr>
          <p:nvPr>
            <p:extLst>
              <p:ext uri="{D42A27DB-BD31-4B8C-83A1-F6EECF244321}">
                <p14:modId xmlns:p14="http://schemas.microsoft.com/office/powerpoint/2010/main" val="2146692974"/>
              </p:ext>
            </p:extLst>
          </p:nvPr>
        </p:nvGraphicFramePr>
        <p:xfrm>
          <a:off x="375997" y="2697480"/>
          <a:ext cx="7888386" cy="731520"/>
        </p:xfrm>
        <a:graphic>
          <a:graphicData uri="http://schemas.openxmlformats.org/drawingml/2006/table">
            <a:tbl>
              <a:tblPr/>
              <a:tblGrid>
                <a:gridCol w="7888386">
                  <a:extLst>
                    <a:ext uri="{9D8B030D-6E8A-4147-A177-3AD203B41FA5}">
                      <a16:colId xmlns:a16="http://schemas.microsoft.com/office/drawing/2014/main" val="2194262841"/>
                    </a:ext>
                  </a:extLst>
                </a:gridCol>
              </a:tblGrid>
              <a:tr h="0">
                <a:tc>
                  <a:txBody>
                    <a:bodyPr/>
                    <a:lstStyle/>
                    <a:p>
                      <a:r>
                        <a:rPr lang="en-US" b="1">
                          <a:effectLst/>
                        </a:rPr>
                        <a:t>To Compile:</a:t>
                      </a:r>
                      <a:r>
                        <a:rPr lang="en-US">
                          <a:effectLst/>
                        </a:rPr>
                        <a:t> javac -d . Simple.java</a:t>
                      </a:r>
                    </a:p>
                  </a:txBody>
                  <a:tcPr anchor="ctr">
                    <a:lnL w="12700" cap="flat" cmpd="sng" algn="ctr">
                      <a:solidFill>
                        <a:srgbClr val="80A7C7"/>
                      </a:solidFill>
                      <a:prstDash val="solid"/>
                      <a:round/>
                      <a:headEnd type="none" w="med" len="med"/>
                      <a:tailEnd type="none" w="med" len="med"/>
                    </a:lnL>
                    <a:lnR w="12700" cap="flat" cmpd="sng" algn="ctr">
                      <a:solidFill>
                        <a:srgbClr val="80A7C7"/>
                      </a:solidFill>
                      <a:prstDash val="solid"/>
                      <a:round/>
                      <a:headEnd type="none" w="med" len="med"/>
                      <a:tailEnd type="none" w="med" len="med"/>
                    </a:lnR>
                    <a:lnT w="12700" cap="flat" cmpd="sng" algn="ctr">
                      <a:solidFill>
                        <a:srgbClr val="80A7C7"/>
                      </a:solidFill>
                      <a:prstDash val="solid"/>
                      <a:round/>
                      <a:headEnd type="none" w="med" len="med"/>
                      <a:tailEnd type="none" w="med" len="med"/>
                    </a:lnT>
                    <a:lnB w="12700" cap="flat" cmpd="sng" algn="ctr">
                      <a:solidFill>
                        <a:srgbClr val="00A5C7"/>
                      </a:solidFill>
                      <a:prstDash val="solid"/>
                      <a:round/>
                      <a:headEnd type="none" w="med" len="med"/>
                      <a:tailEnd type="none" w="med" len="med"/>
                    </a:lnB>
                    <a:solidFill>
                      <a:srgbClr val="FFFFFF"/>
                    </a:solidFill>
                  </a:tcPr>
                </a:tc>
                <a:extLst>
                  <a:ext uri="{0D108BD9-81ED-4DB2-BD59-A6C34878D82A}">
                    <a16:rowId xmlns:a16="http://schemas.microsoft.com/office/drawing/2014/main" val="1193496133"/>
                  </a:ext>
                </a:extLst>
              </a:tr>
              <a:tr h="0">
                <a:tc>
                  <a:txBody>
                    <a:bodyPr/>
                    <a:lstStyle/>
                    <a:p>
                      <a:r>
                        <a:rPr lang="en-US" b="1" dirty="0">
                          <a:effectLst/>
                        </a:rPr>
                        <a:t>To Run:</a:t>
                      </a:r>
                      <a:r>
                        <a:rPr lang="en-US" dirty="0">
                          <a:effectLst/>
                        </a:rPr>
                        <a:t> java </a:t>
                      </a:r>
                      <a:r>
                        <a:rPr lang="en-US" dirty="0" err="1">
                          <a:effectLst/>
                        </a:rPr>
                        <a:t>mypack.Simple</a:t>
                      </a:r>
                      <a:endParaRPr lang="en-US" dirty="0">
                        <a:effectLst/>
                      </a:endParaRPr>
                    </a:p>
                  </a:txBody>
                  <a:tcPr anchor="ctr">
                    <a:lnL w="12700" cap="flat" cmpd="sng" algn="ctr">
                      <a:solidFill>
                        <a:srgbClr val="00A5C7"/>
                      </a:solidFill>
                      <a:prstDash val="solid"/>
                      <a:round/>
                      <a:headEnd type="none" w="med" len="med"/>
                      <a:tailEnd type="none" w="med" len="med"/>
                    </a:lnL>
                    <a:lnR w="12700" cap="flat" cmpd="sng" algn="ctr">
                      <a:solidFill>
                        <a:srgbClr val="00A5C7"/>
                      </a:solidFill>
                      <a:prstDash val="solid"/>
                      <a:round/>
                      <a:headEnd type="none" w="med" len="med"/>
                      <a:tailEnd type="none" w="med" len="med"/>
                    </a:lnR>
                    <a:lnT w="12700" cap="flat" cmpd="sng" algn="ctr">
                      <a:solidFill>
                        <a:srgbClr val="00A5C7"/>
                      </a:solidFill>
                      <a:prstDash val="solid"/>
                      <a:round/>
                      <a:headEnd type="none" w="med" len="med"/>
                      <a:tailEnd type="none" w="med" len="med"/>
                    </a:lnT>
                    <a:lnB w="12700" cap="flat" cmpd="sng" algn="ctr">
                      <a:solidFill>
                        <a:srgbClr val="00A5C7"/>
                      </a:solidFill>
                      <a:prstDash val="solid"/>
                      <a:round/>
                      <a:headEnd type="none" w="med" len="med"/>
                      <a:tailEnd type="none" w="med" len="med"/>
                    </a:lnB>
                    <a:solidFill>
                      <a:srgbClr val="FFFFFF"/>
                    </a:solidFill>
                  </a:tcPr>
                </a:tc>
                <a:extLst>
                  <a:ext uri="{0D108BD9-81ED-4DB2-BD59-A6C34878D82A}">
                    <a16:rowId xmlns:a16="http://schemas.microsoft.com/office/drawing/2014/main" val="2115044724"/>
                  </a:ext>
                </a:extLst>
              </a:tr>
            </a:tbl>
          </a:graphicData>
        </a:graphic>
      </p:graphicFrame>
      <p:sp>
        <p:nvSpPr>
          <p:cNvPr id="6" name="Rectangle 1">
            <a:extLst>
              <a:ext uri="{FF2B5EF4-FFF2-40B4-BE49-F238E27FC236}">
                <a16:creationId xmlns:a16="http://schemas.microsoft.com/office/drawing/2014/main" id="{E8CDC6B2-FDDD-2612-06AA-78B2D9C01AE0}"/>
              </a:ext>
            </a:extLst>
          </p:cNvPr>
          <p:cNvSpPr>
            <a:spLocks noChangeArrowheads="1"/>
          </p:cNvSpPr>
          <p:nvPr/>
        </p:nvSpPr>
        <p:spPr bwMode="auto">
          <a:xfrm>
            <a:off x="175122" y="3745376"/>
            <a:ext cx="4674670" cy="323165"/>
          </a:xfrm>
          <a:prstGeom prst="rect">
            <a:avLst/>
          </a:prstGeom>
          <a:solidFill>
            <a:srgbClr val="E7F6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err="1">
                <a:ln>
                  <a:noFill/>
                </a:ln>
                <a:solidFill>
                  <a:srgbClr val="2B2A29"/>
                </a:solidFill>
                <a:effectLst/>
                <a:latin typeface="var(--bs-font-monospace)"/>
              </a:rPr>
              <a:t>Output:Welcome</a:t>
            </a:r>
            <a:r>
              <a:rPr kumimoji="0" lang="en-US" altLang="en-US" b="0" i="1" u="none" strike="noStrike" cap="none" normalizeH="0" baseline="0" dirty="0">
                <a:ln>
                  <a:noFill/>
                </a:ln>
                <a:solidFill>
                  <a:srgbClr val="2B2A29"/>
                </a:solidFill>
                <a:effectLst/>
                <a:latin typeface="var(--bs-font-monospace)"/>
              </a:rPr>
              <a:t> to package</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25389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a:xfrm>
            <a:off x="648183" y="804519"/>
            <a:ext cx="10406672" cy="1049235"/>
          </a:xfrm>
        </p:spPr>
        <p:txBody>
          <a:bodyPr>
            <a:normAutofit fontScale="90000"/>
          </a:bodyPr>
          <a:lstStyle/>
          <a:p>
            <a:r>
              <a:rPr lang="en-US" b="0" i="0" dirty="0">
                <a:solidFill>
                  <a:srgbClr val="1D1D27"/>
                </a:solidFill>
                <a:effectLst/>
                <a:latin typeface="montserrat" panose="00000500000000000000" pitchFamily="2" charset="0"/>
              </a:rPr>
              <a:t>How to access package from another package?</a:t>
            </a:r>
            <a:br>
              <a:rPr lang="en-US" b="0" i="0" dirty="0">
                <a:solidFill>
                  <a:srgbClr val="1D1D27"/>
                </a:solidFill>
                <a:effectLst/>
                <a:latin typeface="montserrat" panose="00000500000000000000" pitchFamily="2" charset="0"/>
              </a:rPr>
            </a:b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234499" y="2011891"/>
            <a:ext cx="12073247" cy="4512623"/>
          </a:xfrm>
        </p:spPr>
        <p:txBody>
          <a:bodyPr>
            <a:normAutofit/>
          </a:bodyPr>
          <a:lstStyle/>
          <a:p>
            <a:pPr marL="0" indent="0" algn="just">
              <a:buNone/>
            </a:pPr>
            <a:r>
              <a:rPr lang="en-US" b="0" i="0" dirty="0">
                <a:solidFill>
                  <a:srgbClr val="2B2A29"/>
                </a:solidFill>
                <a:effectLst/>
                <a:latin typeface="montserrat" panose="00000500000000000000" pitchFamily="2" charset="0"/>
              </a:rPr>
              <a:t>There are three ways to access the package from outside the package.</a:t>
            </a:r>
          </a:p>
          <a:p>
            <a:pPr algn="l">
              <a:buFont typeface="+mj-lt"/>
              <a:buAutoNum type="arabicPeriod"/>
            </a:pPr>
            <a:r>
              <a:rPr lang="en-US" b="0" i="0" dirty="0">
                <a:solidFill>
                  <a:srgbClr val="2B2A29"/>
                </a:solidFill>
                <a:effectLst/>
                <a:latin typeface="montserrat" panose="00000500000000000000" pitchFamily="2" charset="0"/>
              </a:rPr>
              <a:t>import package.*;</a:t>
            </a:r>
          </a:p>
          <a:p>
            <a:pPr algn="l">
              <a:buFont typeface="+mj-lt"/>
              <a:buAutoNum type="arabicPeriod"/>
            </a:pPr>
            <a:r>
              <a:rPr lang="en-US" b="0" i="0" dirty="0">
                <a:solidFill>
                  <a:srgbClr val="2B2A29"/>
                </a:solidFill>
                <a:effectLst/>
                <a:latin typeface="montserrat" panose="00000500000000000000" pitchFamily="2" charset="0"/>
              </a:rPr>
              <a:t>import </a:t>
            </a:r>
            <a:r>
              <a:rPr lang="en-US" b="0" i="0" dirty="0" err="1">
                <a:solidFill>
                  <a:srgbClr val="2B2A29"/>
                </a:solidFill>
                <a:effectLst/>
                <a:latin typeface="montserrat" panose="00000500000000000000" pitchFamily="2" charset="0"/>
              </a:rPr>
              <a:t>package.classname</a:t>
            </a:r>
            <a:r>
              <a:rPr lang="en-US" b="0" i="0" dirty="0">
                <a:solidFill>
                  <a:srgbClr val="2B2A29"/>
                </a:solidFill>
                <a:effectLst/>
                <a:latin typeface="montserrat" panose="00000500000000000000" pitchFamily="2" charset="0"/>
              </a:rPr>
              <a:t>;</a:t>
            </a:r>
          </a:p>
          <a:p>
            <a:pPr algn="l">
              <a:buFont typeface="+mj-lt"/>
              <a:buAutoNum type="arabicPeriod"/>
            </a:pPr>
            <a:r>
              <a:rPr lang="en-US" b="0" i="0" dirty="0">
                <a:solidFill>
                  <a:srgbClr val="2B2A29"/>
                </a:solidFill>
                <a:effectLst/>
                <a:latin typeface="montserrat" panose="00000500000000000000" pitchFamily="2" charset="0"/>
              </a:rPr>
              <a:t>fully qualified name.</a:t>
            </a:r>
          </a:p>
          <a:p>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822010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a:xfrm>
            <a:off x="648183" y="804519"/>
            <a:ext cx="10406672" cy="1049235"/>
          </a:xfrm>
        </p:spPr>
        <p:txBody>
          <a:bodyPr>
            <a:normAutofit fontScale="90000"/>
          </a:bodyPr>
          <a:lstStyle/>
          <a:p>
            <a:br>
              <a:rPr lang="en-US" b="0" i="0" dirty="0">
                <a:solidFill>
                  <a:srgbClr val="1D1D27"/>
                </a:solidFill>
                <a:effectLst/>
                <a:latin typeface="montserrat" panose="00000500000000000000" pitchFamily="2" charset="0"/>
              </a:rPr>
            </a:b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234499" y="2011891"/>
            <a:ext cx="12073247" cy="4512623"/>
          </a:xfrm>
        </p:spPr>
        <p:txBody>
          <a:bodyPr>
            <a:normAutofit/>
          </a:bodyPr>
          <a:lstStyle/>
          <a:p>
            <a:pPr algn="just"/>
            <a:r>
              <a:rPr lang="en-US" b="0" i="0" dirty="0">
                <a:solidFill>
                  <a:srgbClr val="2B2A29"/>
                </a:solidFill>
                <a:effectLst/>
                <a:latin typeface="montserrat" panose="00000500000000000000" pitchFamily="2" charset="0"/>
              </a:rPr>
              <a:t>If you use package.* then all the classes and interfaces of this package will be accessible but not subpackages.</a:t>
            </a:r>
          </a:p>
          <a:p>
            <a:pPr algn="just"/>
            <a:r>
              <a:rPr lang="en-US" b="0" i="0" dirty="0">
                <a:solidFill>
                  <a:srgbClr val="2B2A29"/>
                </a:solidFill>
                <a:effectLst/>
                <a:latin typeface="montserrat" panose="00000500000000000000" pitchFamily="2" charset="0"/>
              </a:rPr>
              <a:t>The import keyword is used to make the classes and interface of another package accessible to the current package.</a:t>
            </a:r>
          </a:p>
          <a:p>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a:extLst>
              <a:ext uri="{FF2B5EF4-FFF2-40B4-BE49-F238E27FC236}">
                <a16:creationId xmlns:a16="http://schemas.microsoft.com/office/drawing/2014/main" id="{A1D6B756-5306-8DE0-2744-4E22876B1E41}"/>
              </a:ext>
            </a:extLst>
          </p:cNvPr>
          <p:cNvSpPr txBox="1"/>
          <p:nvPr/>
        </p:nvSpPr>
        <p:spPr>
          <a:xfrm>
            <a:off x="743674" y="804519"/>
            <a:ext cx="6163518" cy="461665"/>
          </a:xfrm>
          <a:prstGeom prst="rect">
            <a:avLst/>
          </a:prstGeom>
          <a:noFill/>
        </p:spPr>
        <p:txBody>
          <a:bodyPr wrap="square">
            <a:spAutoFit/>
          </a:bodyPr>
          <a:lstStyle/>
          <a:p>
            <a:pPr algn="l"/>
            <a:r>
              <a:rPr lang="en-US" sz="2400" b="1" i="0" dirty="0">
                <a:solidFill>
                  <a:srgbClr val="1D1D27"/>
                </a:solidFill>
                <a:effectLst/>
                <a:latin typeface="montserrat" panose="00000500000000000000" pitchFamily="2" charset="0"/>
              </a:rPr>
              <a:t>1) Using packagename.*</a:t>
            </a:r>
          </a:p>
        </p:txBody>
      </p:sp>
    </p:spTree>
    <p:extLst>
      <p:ext uri="{BB962C8B-B14F-4D97-AF65-F5344CB8AC3E}">
        <p14:creationId xmlns:p14="http://schemas.microsoft.com/office/powerpoint/2010/main" val="28887062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a:xfrm>
            <a:off x="648183" y="804519"/>
            <a:ext cx="10406672" cy="1049235"/>
          </a:xfrm>
        </p:spPr>
        <p:txBody>
          <a:bodyPr>
            <a:normAutofit fontScale="90000"/>
          </a:bodyPr>
          <a:lstStyle/>
          <a:p>
            <a:br>
              <a:rPr lang="en-US" b="0" i="0" dirty="0">
                <a:solidFill>
                  <a:srgbClr val="1D1D27"/>
                </a:solidFill>
                <a:effectLst/>
                <a:latin typeface="montserrat" panose="00000500000000000000" pitchFamily="2" charset="0"/>
              </a:rPr>
            </a:b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234500" y="2011892"/>
            <a:ext cx="6339920" cy="2536960"/>
          </a:xfrm>
        </p:spPr>
        <p:txBody>
          <a:bodyPr>
            <a:normAutofit/>
          </a:bodyPr>
          <a:lstStyle/>
          <a:p>
            <a:pPr marL="0" indent="0" algn="l">
              <a:buNone/>
            </a:pPr>
            <a:r>
              <a:rPr lang="en-US" b="0" i="0" dirty="0">
                <a:effectLst/>
                <a:latin typeface="montserrat" panose="00000500000000000000" pitchFamily="2" charset="0"/>
              </a:rPr>
              <a:t>//save by A.java  </a:t>
            </a:r>
          </a:p>
          <a:p>
            <a:pPr marL="0" indent="0" algn="l">
              <a:buNone/>
            </a:pPr>
            <a:r>
              <a:rPr lang="en-US" b="1" i="0" dirty="0">
                <a:effectLst/>
                <a:latin typeface="montserrat" panose="00000500000000000000" pitchFamily="2" charset="0"/>
              </a:rPr>
              <a:t>package</a:t>
            </a:r>
            <a:r>
              <a:rPr lang="en-US" b="0" i="0" dirty="0">
                <a:effectLst/>
                <a:latin typeface="montserrat" panose="00000500000000000000" pitchFamily="2" charset="0"/>
              </a:rPr>
              <a:t> pack;  </a:t>
            </a:r>
          </a:p>
          <a:p>
            <a:pPr marL="0" indent="0" algn="l">
              <a:buNone/>
            </a:pPr>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class</a:t>
            </a:r>
            <a:r>
              <a:rPr lang="en-US" b="0" i="0" dirty="0">
                <a:effectLst/>
                <a:latin typeface="montserrat" panose="00000500000000000000" pitchFamily="2" charset="0"/>
              </a:rPr>
              <a:t> A{  </a:t>
            </a:r>
          </a:p>
          <a:p>
            <a:pPr marL="0" indent="0" algn="l">
              <a:buNone/>
            </a:pPr>
            <a:r>
              <a:rPr lang="en-US" b="0" i="0" dirty="0">
                <a:effectLst/>
                <a:latin typeface="montserrat" panose="00000500000000000000" pitchFamily="2" charset="0"/>
              </a:rPr>
              <a:t>  </a:t>
            </a:r>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msg(){</a:t>
            </a:r>
            <a:r>
              <a:rPr lang="en-US" b="0" i="0" dirty="0" err="1">
                <a:effectLst/>
                <a:latin typeface="montserrat" panose="00000500000000000000" pitchFamily="2" charset="0"/>
              </a:rPr>
              <a:t>System.out.println</a:t>
            </a:r>
            <a:r>
              <a:rPr lang="en-US" b="0" i="0" dirty="0">
                <a:effectLst/>
                <a:latin typeface="montserrat" panose="00000500000000000000" pitchFamily="2" charset="0"/>
              </a:rPr>
              <a:t>("Hello");}  </a:t>
            </a:r>
          </a:p>
          <a:p>
            <a:pPr marL="0" indent="0" algn="l">
              <a:buNone/>
            </a:pPr>
            <a:r>
              <a:rPr lang="en-US" b="0" i="0" dirty="0">
                <a:effectLst/>
                <a:latin typeface="montserrat" panose="00000500000000000000" pitchFamily="2" charset="0"/>
              </a:rPr>
              <a:t>}  </a:t>
            </a:r>
          </a:p>
          <a:p>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a:extLst>
              <a:ext uri="{FF2B5EF4-FFF2-40B4-BE49-F238E27FC236}">
                <a16:creationId xmlns:a16="http://schemas.microsoft.com/office/drawing/2014/main" id="{66C01C26-9E9F-1615-A274-79393FB524D5}"/>
              </a:ext>
            </a:extLst>
          </p:cNvPr>
          <p:cNvSpPr txBox="1"/>
          <p:nvPr/>
        </p:nvSpPr>
        <p:spPr>
          <a:xfrm>
            <a:off x="648183" y="854207"/>
            <a:ext cx="7998106" cy="400110"/>
          </a:xfrm>
          <a:prstGeom prst="rect">
            <a:avLst/>
          </a:prstGeom>
          <a:noFill/>
        </p:spPr>
        <p:txBody>
          <a:bodyPr wrap="square">
            <a:spAutoFit/>
          </a:bodyPr>
          <a:lstStyle/>
          <a:p>
            <a:pPr algn="l"/>
            <a:r>
              <a:rPr lang="en-US" sz="2000" b="1" i="0" dirty="0">
                <a:solidFill>
                  <a:srgbClr val="1D1D27"/>
                </a:solidFill>
                <a:effectLst/>
                <a:latin typeface="segoe ui" panose="020B0502040204020203" pitchFamily="34" charset="0"/>
              </a:rPr>
              <a:t>Example of package that import the packagename.*</a:t>
            </a:r>
          </a:p>
        </p:txBody>
      </p:sp>
      <p:sp>
        <p:nvSpPr>
          <p:cNvPr id="8" name="TextBox 7">
            <a:extLst>
              <a:ext uri="{FF2B5EF4-FFF2-40B4-BE49-F238E27FC236}">
                <a16:creationId xmlns:a16="http://schemas.microsoft.com/office/drawing/2014/main" id="{1C0E3067-0079-96A8-5D3B-4C6F06AD22E5}"/>
              </a:ext>
            </a:extLst>
          </p:cNvPr>
          <p:cNvSpPr txBox="1"/>
          <p:nvPr/>
        </p:nvSpPr>
        <p:spPr>
          <a:xfrm>
            <a:off x="6672881" y="2082895"/>
            <a:ext cx="5008261" cy="2862322"/>
          </a:xfrm>
          <a:prstGeom prst="rect">
            <a:avLst/>
          </a:prstGeom>
          <a:noFill/>
        </p:spPr>
        <p:txBody>
          <a:bodyPr wrap="square">
            <a:spAutoFit/>
          </a:bodyPr>
          <a:lstStyle/>
          <a:p>
            <a:pPr algn="l"/>
            <a:r>
              <a:rPr lang="en-US" b="0" i="0" dirty="0">
                <a:effectLst/>
                <a:latin typeface="montserrat" panose="00000500000000000000" pitchFamily="2" charset="0"/>
              </a:rPr>
              <a:t>//save by B.java  </a:t>
            </a:r>
          </a:p>
          <a:p>
            <a:pPr algn="l"/>
            <a:r>
              <a:rPr lang="en-US" b="1" i="0" dirty="0">
                <a:effectLst/>
                <a:latin typeface="montserrat" panose="00000500000000000000" pitchFamily="2" charset="0"/>
              </a:rPr>
              <a:t>package</a:t>
            </a:r>
            <a:r>
              <a:rPr lang="en-US" b="0" i="0" dirty="0">
                <a:effectLst/>
                <a:latin typeface="montserrat" panose="00000500000000000000" pitchFamily="2" charset="0"/>
              </a:rPr>
              <a:t> </a:t>
            </a:r>
            <a:r>
              <a:rPr lang="en-US" b="0" i="0" dirty="0" err="1">
                <a:effectLst/>
                <a:latin typeface="montserrat" panose="00000500000000000000" pitchFamily="2" charset="0"/>
              </a:rPr>
              <a:t>mypack</a:t>
            </a:r>
            <a:r>
              <a:rPr lang="en-US" b="0" i="0" dirty="0">
                <a:effectLst/>
                <a:latin typeface="montserrat" panose="00000500000000000000" pitchFamily="2" charset="0"/>
              </a:rPr>
              <a:t>;  </a:t>
            </a:r>
          </a:p>
          <a:p>
            <a:pPr algn="l"/>
            <a:r>
              <a:rPr lang="en-US" b="1" i="0" dirty="0">
                <a:effectLst/>
                <a:latin typeface="montserrat" panose="00000500000000000000" pitchFamily="2" charset="0"/>
              </a:rPr>
              <a:t>import</a:t>
            </a:r>
            <a:r>
              <a:rPr lang="en-US" b="0" i="0" dirty="0">
                <a:effectLst/>
                <a:latin typeface="montserrat" panose="00000500000000000000" pitchFamily="2" charset="0"/>
              </a:rPr>
              <a:t> pack.*;  </a:t>
            </a:r>
          </a:p>
          <a:p>
            <a:pPr algn="l"/>
            <a:r>
              <a:rPr lang="en-US" b="0" i="0" dirty="0">
                <a:effectLst/>
                <a:latin typeface="montserrat" panose="00000500000000000000" pitchFamily="2" charset="0"/>
              </a:rPr>
              <a:t>  </a:t>
            </a:r>
          </a:p>
          <a:p>
            <a:pPr algn="l"/>
            <a:r>
              <a:rPr lang="en-US" b="1" i="0" dirty="0">
                <a:effectLst/>
                <a:latin typeface="montserrat" panose="00000500000000000000" pitchFamily="2" charset="0"/>
              </a:rPr>
              <a:t>class</a:t>
            </a:r>
            <a:r>
              <a:rPr lang="en-US" b="0" i="0" dirty="0">
                <a:effectLst/>
                <a:latin typeface="montserrat" panose="00000500000000000000" pitchFamily="2" charset="0"/>
              </a:rPr>
              <a:t> B{  </a:t>
            </a:r>
          </a:p>
          <a:p>
            <a:pPr algn="l"/>
            <a:r>
              <a:rPr lang="en-US" b="0" i="0" dirty="0">
                <a:effectLst/>
                <a:latin typeface="montserrat" panose="00000500000000000000" pitchFamily="2" charset="0"/>
              </a:rPr>
              <a:t>  </a:t>
            </a:r>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main(String </a:t>
            </a:r>
            <a:r>
              <a:rPr lang="en-US" b="0" i="0" dirty="0" err="1">
                <a:effectLst/>
                <a:latin typeface="montserrat" panose="00000500000000000000" pitchFamily="2" charset="0"/>
              </a:rPr>
              <a:t>args</a:t>
            </a:r>
            <a:r>
              <a:rPr lang="en-US" b="0" i="0" dirty="0">
                <a:effectLst/>
                <a:latin typeface="montserrat" panose="00000500000000000000" pitchFamily="2" charset="0"/>
              </a:rPr>
              <a:t>[]){  </a:t>
            </a:r>
          </a:p>
          <a:p>
            <a:pPr algn="l"/>
            <a:r>
              <a:rPr lang="en-US" b="0" i="0" dirty="0">
                <a:effectLst/>
                <a:latin typeface="montserrat" panose="00000500000000000000" pitchFamily="2" charset="0"/>
              </a:rPr>
              <a:t>   A obj = </a:t>
            </a:r>
            <a:r>
              <a:rPr lang="en-US" b="1" i="0" dirty="0">
                <a:effectLst/>
                <a:latin typeface="montserrat" panose="00000500000000000000" pitchFamily="2" charset="0"/>
              </a:rPr>
              <a:t>new</a:t>
            </a:r>
            <a:r>
              <a:rPr lang="en-US" b="0" i="0" dirty="0">
                <a:effectLst/>
                <a:latin typeface="montserrat" panose="00000500000000000000" pitchFamily="2" charset="0"/>
              </a:rPr>
              <a:t> A();  </a:t>
            </a:r>
          </a:p>
          <a:p>
            <a:pPr algn="l"/>
            <a:r>
              <a:rPr lang="en-US" b="0" i="0" dirty="0">
                <a:effectLst/>
                <a:latin typeface="montserrat" panose="00000500000000000000" pitchFamily="2" charset="0"/>
              </a:rPr>
              <a:t>   obj.msg();  </a:t>
            </a:r>
          </a:p>
          <a:p>
            <a:pPr algn="l"/>
            <a:r>
              <a:rPr lang="en-US" b="0" i="0" dirty="0">
                <a:effectLst/>
                <a:latin typeface="montserrat" panose="00000500000000000000" pitchFamily="2" charset="0"/>
              </a:rPr>
              <a:t>  }  </a:t>
            </a:r>
          </a:p>
          <a:p>
            <a:pPr algn="l"/>
            <a:r>
              <a:rPr lang="en-US" b="0" i="0" dirty="0">
                <a:effectLst/>
                <a:latin typeface="montserrat" panose="00000500000000000000" pitchFamily="2" charset="0"/>
              </a:rPr>
              <a:t>}  </a:t>
            </a:r>
          </a:p>
        </p:txBody>
      </p:sp>
      <p:sp>
        <p:nvSpPr>
          <p:cNvPr id="9" name="Rectangle 1">
            <a:extLst>
              <a:ext uri="{FF2B5EF4-FFF2-40B4-BE49-F238E27FC236}">
                <a16:creationId xmlns:a16="http://schemas.microsoft.com/office/drawing/2014/main" id="{8DDCF1DE-FD5A-1A94-859C-44571E588CF4}"/>
              </a:ext>
            </a:extLst>
          </p:cNvPr>
          <p:cNvSpPr>
            <a:spLocks noChangeArrowheads="1"/>
          </p:cNvSpPr>
          <p:nvPr/>
        </p:nvSpPr>
        <p:spPr bwMode="auto">
          <a:xfrm>
            <a:off x="6412374" y="5622755"/>
            <a:ext cx="1817225" cy="323165"/>
          </a:xfrm>
          <a:prstGeom prst="rect">
            <a:avLst/>
          </a:prstGeom>
          <a:solidFill>
            <a:srgbClr val="E7F6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B2A29"/>
                </a:solidFill>
                <a:effectLst/>
                <a:latin typeface="var(--bs-font-monospace)"/>
              </a:rPr>
              <a:t>Output:Hello</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83629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a:xfrm>
            <a:off x="-243067" y="791067"/>
            <a:ext cx="10406672" cy="1049235"/>
          </a:xfrm>
        </p:spPr>
        <p:txBody>
          <a:bodyPr>
            <a:normAutofit fontScale="90000"/>
          </a:bodyPr>
          <a:lstStyle/>
          <a:p>
            <a:br>
              <a:rPr lang="en-US" b="0" i="0" dirty="0">
                <a:solidFill>
                  <a:srgbClr val="1D1D27"/>
                </a:solidFill>
                <a:effectLst/>
                <a:latin typeface="montserrat" panose="00000500000000000000" pitchFamily="2" charset="0"/>
              </a:rPr>
            </a:b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234499" y="2011891"/>
            <a:ext cx="11957501" cy="4512623"/>
          </a:xfrm>
        </p:spPr>
        <p:txBody>
          <a:bodyPr>
            <a:normAutofit/>
          </a:bodyPr>
          <a:lstStyle/>
          <a:p>
            <a:r>
              <a:rPr lang="en-US" b="0" i="0" dirty="0">
                <a:solidFill>
                  <a:srgbClr val="2B2A29"/>
                </a:solidFill>
                <a:effectLst/>
                <a:latin typeface="montserrat" panose="00000500000000000000" pitchFamily="2" charset="0"/>
              </a:rPr>
              <a:t>If you import </a:t>
            </a:r>
            <a:r>
              <a:rPr lang="en-US" b="0" i="0" dirty="0" err="1">
                <a:solidFill>
                  <a:srgbClr val="2B2A29"/>
                </a:solidFill>
                <a:effectLst/>
                <a:latin typeface="montserrat" panose="00000500000000000000" pitchFamily="2" charset="0"/>
              </a:rPr>
              <a:t>package.classname</a:t>
            </a:r>
            <a:r>
              <a:rPr lang="en-US" b="0" i="0" dirty="0">
                <a:solidFill>
                  <a:srgbClr val="2B2A29"/>
                </a:solidFill>
                <a:effectLst/>
                <a:latin typeface="montserrat" panose="00000500000000000000" pitchFamily="2" charset="0"/>
              </a:rPr>
              <a:t> then only declared class of this package will be accessible.</a:t>
            </a:r>
          </a:p>
          <a:p>
            <a:endParaRPr lang="en-US" b="0" i="0" dirty="0">
              <a:solidFill>
                <a:srgbClr val="2B2A29"/>
              </a:solidFill>
              <a:effectLst/>
              <a:latin typeface="montserrat" panose="00000500000000000000" pitchFamily="2" charset="0"/>
            </a:endParaRPr>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a:extLst>
              <a:ext uri="{FF2B5EF4-FFF2-40B4-BE49-F238E27FC236}">
                <a16:creationId xmlns:a16="http://schemas.microsoft.com/office/drawing/2014/main" id="{89F46676-4A5A-306F-202A-170FF899C4B1}"/>
              </a:ext>
            </a:extLst>
          </p:cNvPr>
          <p:cNvSpPr txBox="1"/>
          <p:nvPr/>
        </p:nvSpPr>
        <p:spPr>
          <a:xfrm>
            <a:off x="824696" y="854207"/>
            <a:ext cx="7566950" cy="523220"/>
          </a:xfrm>
          <a:prstGeom prst="rect">
            <a:avLst/>
          </a:prstGeom>
          <a:noFill/>
        </p:spPr>
        <p:txBody>
          <a:bodyPr wrap="square">
            <a:spAutoFit/>
          </a:bodyPr>
          <a:lstStyle/>
          <a:p>
            <a:pPr algn="l"/>
            <a:r>
              <a:rPr lang="en-US" sz="2800" b="1" i="0" dirty="0">
                <a:solidFill>
                  <a:srgbClr val="1D1D27"/>
                </a:solidFill>
                <a:effectLst/>
                <a:latin typeface="montserrat" panose="00000500000000000000" pitchFamily="2" charset="0"/>
              </a:rPr>
              <a:t>2) Using </a:t>
            </a:r>
            <a:r>
              <a:rPr lang="en-US" sz="2800" b="1" i="0" dirty="0" err="1">
                <a:solidFill>
                  <a:srgbClr val="1D1D27"/>
                </a:solidFill>
                <a:effectLst/>
                <a:latin typeface="montserrat" panose="00000500000000000000" pitchFamily="2" charset="0"/>
              </a:rPr>
              <a:t>packagename.classname</a:t>
            </a:r>
            <a:endParaRPr lang="en-US" sz="2800" b="1" i="0" dirty="0">
              <a:solidFill>
                <a:srgbClr val="1D1D27"/>
              </a:solidFill>
              <a:effectLst/>
              <a:latin typeface="montserrat" panose="00000500000000000000" pitchFamily="2" charset="0"/>
            </a:endParaRPr>
          </a:p>
        </p:txBody>
      </p:sp>
      <p:sp>
        <p:nvSpPr>
          <p:cNvPr id="8" name="TextBox 7">
            <a:extLst>
              <a:ext uri="{FF2B5EF4-FFF2-40B4-BE49-F238E27FC236}">
                <a16:creationId xmlns:a16="http://schemas.microsoft.com/office/drawing/2014/main" id="{39AC3482-B1B2-DE6F-283B-B3115ED116BE}"/>
              </a:ext>
            </a:extLst>
          </p:cNvPr>
          <p:cNvSpPr txBox="1"/>
          <p:nvPr/>
        </p:nvSpPr>
        <p:spPr>
          <a:xfrm>
            <a:off x="107605" y="3061126"/>
            <a:ext cx="5702886" cy="1754326"/>
          </a:xfrm>
          <a:prstGeom prst="rect">
            <a:avLst/>
          </a:prstGeom>
          <a:noFill/>
        </p:spPr>
        <p:txBody>
          <a:bodyPr wrap="square">
            <a:spAutoFit/>
          </a:bodyPr>
          <a:lstStyle/>
          <a:p>
            <a:pPr algn="l"/>
            <a:r>
              <a:rPr lang="en-US" b="0" i="0" dirty="0">
                <a:effectLst/>
                <a:latin typeface="montserrat" panose="00000500000000000000" pitchFamily="2" charset="0"/>
              </a:rPr>
              <a:t>//save by A.java  </a:t>
            </a:r>
          </a:p>
          <a:p>
            <a:pPr algn="l"/>
            <a:r>
              <a:rPr lang="en-US" b="0" i="0" dirty="0">
                <a:effectLst/>
                <a:latin typeface="montserrat" panose="00000500000000000000" pitchFamily="2" charset="0"/>
              </a:rPr>
              <a:t>  </a:t>
            </a:r>
          </a:p>
          <a:p>
            <a:pPr algn="l"/>
            <a:r>
              <a:rPr lang="en-US" b="1" i="0" dirty="0">
                <a:effectLst/>
                <a:latin typeface="montserrat" panose="00000500000000000000" pitchFamily="2" charset="0"/>
              </a:rPr>
              <a:t>package</a:t>
            </a:r>
            <a:r>
              <a:rPr lang="en-US" b="0" i="0" dirty="0">
                <a:effectLst/>
                <a:latin typeface="montserrat" panose="00000500000000000000" pitchFamily="2" charset="0"/>
              </a:rPr>
              <a:t> pack;  </a:t>
            </a:r>
          </a:p>
          <a:p>
            <a:pPr algn="l"/>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class</a:t>
            </a:r>
            <a:r>
              <a:rPr lang="en-US" b="0" i="0" dirty="0">
                <a:effectLst/>
                <a:latin typeface="montserrat" panose="00000500000000000000" pitchFamily="2" charset="0"/>
              </a:rPr>
              <a:t> A{  </a:t>
            </a:r>
          </a:p>
          <a:p>
            <a:pPr algn="l"/>
            <a:r>
              <a:rPr lang="en-US" b="0" i="0" dirty="0">
                <a:effectLst/>
                <a:latin typeface="montserrat" panose="00000500000000000000" pitchFamily="2" charset="0"/>
              </a:rPr>
              <a:t>  </a:t>
            </a:r>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msg(){</a:t>
            </a:r>
            <a:r>
              <a:rPr lang="en-US" b="0" i="0" dirty="0" err="1">
                <a:effectLst/>
                <a:latin typeface="montserrat" panose="00000500000000000000" pitchFamily="2" charset="0"/>
              </a:rPr>
              <a:t>System.out.println</a:t>
            </a:r>
            <a:r>
              <a:rPr lang="en-US" b="0" i="0" dirty="0">
                <a:effectLst/>
                <a:latin typeface="montserrat" panose="00000500000000000000" pitchFamily="2" charset="0"/>
              </a:rPr>
              <a:t>("Hello");}  </a:t>
            </a:r>
          </a:p>
          <a:p>
            <a:pPr algn="l"/>
            <a:r>
              <a:rPr lang="en-US" b="0" i="0" dirty="0">
                <a:effectLst/>
                <a:latin typeface="montserrat" panose="00000500000000000000" pitchFamily="2" charset="0"/>
              </a:rPr>
              <a:t>}  </a:t>
            </a:r>
          </a:p>
        </p:txBody>
      </p:sp>
      <p:sp>
        <p:nvSpPr>
          <p:cNvPr id="9" name="Rectangle 1">
            <a:extLst>
              <a:ext uri="{FF2B5EF4-FFF2-40B4-BE49-F238E27FC236}">
                <a16:creationId xmlns:a16="http://schemas.microsoft.com/office/drawing/2014/main" id="{6453F347-851E-A0EE-C6C8-0CDD66253AA0}"/>
              </a:ext>
            </a:extLst>
          </p:cNvPr>
          <p:cNvSpPr>
            <a:spLocks noChangeArrowheads="1"/>
          </p:cNvSpPr>
          <p:nvPr/>
        </p:nvSpPr>
        <p:spPr bwMode="auto">
          <a:xfrm>
            <a:off x="6936918" y="2707910"/>
            <a:ext cx="4273388"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effectLst/>
                <a:latin typeface="Montserrat" panose="00000500000000000000" pitchFamily="2" charset="0"/>
              </a:rPr>
              <a:t>//save by B.java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effectLst/>
                <a:latin typeface="Montserrat" panose="00000500000000000000" pitchFamily="2" charset="0"/>
              </a:rPr>
              <a:t>package</a:t>
            </a:r>
            <a:r>
              <a:rPr kumimoji="0" lang="en-US" altLang="en-US" sz="1600" b="0" i="0" u="none" strike="noStrike" cap="none" normalizeH="0" baseline="0" dirty="0">
                <a:ln>
                  <a:noFill/>
                </a:ln>
                <a:effectLst/>
                <a:latin typeface="Montserrat" panose="00000500000000000000" pitchFamily="2" charset="0"/>
              </a:rPr>
              <a:t> </a:t>
            </a:r>
            <a:r>
              <a:rPr kumimoji="0" lang="en-US" altLang="en-US" sz="1600" b="0" i="0" u="none" strike="noStrike" cap="none" normalizeH="0" baseline="0" dirty="0" err="1">
                <a:ln>
                  <a:noFill/>
                </a:ln>
                <a:effectLst/>
                <a:latin typeface="Montserrat" panose="00000500000000000000" pitchFamily="2" charset="0"/>
              </a:rPr>
              <a:t>mypack</a:t>
            </a:r>
            <a:r>
              <a:rPr kumimoji="0" lang="en-US" altLang="en-US" sz="1600" b="0" i="0" u="none" strike="noStrike" cap="none" normalizeH="0" baseline="0" dirty="0">
                <a:ln>
                  <a:noFill/>
                </a:ln>
                <a:effectLst/>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effectLst/>
                <a:latin typeface="Montserrat" panose="00000500000000000000" pitchFamily="2" charset="0"/>
              </a:rPr>
              <a:t>import</a:t>
            </a:r>
            <a:r>
              <a:rPr kumimoji="0" lang="en-US" altLang="en-US" sz="1600" b="0" i="0" u="none" strike="noStrike" cap="none" normalizeH="0" baseline="0" dirty="0">
                <a:ln>
                  <a:noFill/>
                </a:ln>
                <a:effectLst/>
                <a:latin typeface="Montserrat" panose="00000500000000000000" pitchFamily="2" charset="0"/>
              </a:rPr>
              <a:t> </a:t>
            </a:r>
            <a:r>
              <a:rPr kumimoji="0" lang="en-US" altLang="en-US" sz="1600" b="0" i="0" u="none" strike="noStrike" cap="none" normalizeH="0" baseline="0" dirty="0" err="1">
                <a:ln>
                  <a:noFill/>
                </a:ln>
                <a:effectLst/>
                <a:latin typeface="Montserrat" panose="00000500000000000000" pitchFamily="2" charset="0"/>
              </a:rPr>
              <a:t>pack.A</a:t>
            </a:r>
            <a:r>
              <a:rPr kumimoji="0" lang="en-US" altLang="en-US" sz="1600" b="0" i="0" u="none" strike="noStrike" cap="none" normalizeH="0" baseline="0" dirty="0">
                <a:ln>
                  <a:noFill/>
                </a:ln>
                <a:effectLst/>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effectLst/>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effectLst/>
                <a:latin typeface="Montserrat" panose="00000500000000000000" pitchFamily="2" charset="0"/>
              </a:rPr>
              <a:t>class</a:t>
            </a:r>
            <a:r>
              <a:rPr kumimoji="0" lang="en-US" altLang="en-US" sz="1600" b="0" i="0" u="none" strike="noStrike" cap="none" normalizeH="0" baseline="0" dirty="0">
                <a:ln>
                  <a:noFill/>
                </a:ln>
                <a:effectLst/>
                <a:latin typeface="Montserrat" panose="00000500000000000000" pitchFamily="2" charset="0"/>
              </a:rPr>
              <a:t> B{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effectLst/>
                <a:latin typeface="Montserrat" panose="00000500000000000000" pitchFamily="2" charset="0"/>
              </a:rPr>
              <a:t>  </a:t>
            </a:r>
            <a:r>
              <a:rPr kumimoji="0" lang="en-US" altLang="en-US" sz="1600" b="1" i="0" u="none" strike="noStrike" cap="none" normalizeH="0" baseline="0" dirty="0">
                <a:ln>
                  <a:noFill/>
                </a:ln>
                <a:effectLst/>
                <a:latin typeface="Montserrat" panose="00000500000000000000" pitchFamily="2" charset="0"/>
              </a:rPr>
              <a:t>public</a:t>
            </a:r>
            <a:r>
              <a:rPr kumimoji="0" lang="en-US" altLang="en-US" sz="1600" b="0" i="0" u="none" strike="noStrike" cap="none" normalizeH="0" baseline="0" dirty="0">
                <a:ln>
                  <a:noFill/>
                </a:ln>
                <a:effectLst/>
                <a:latin typeface="Montserrat" panose="00000500000000000000" pitchFamily="2" charset="0"/>
              </a:rPr>
              <a:t> </a:t>
            </a:r>
            <a:r>
              <a:rPr kumimoji="0" lang="en-US" altLang="en-US" sz="1600" b="1" i="0" u="none" strike="noStrike" cap="none" normalizeH="0" baseline="0" dirty="0">
                <a:ln>
                  <a:noFill/>
                </a:ln>
                <a:effectLst/>
                <a:latin typeface="Montserrat" panose="00000500000000000000" pitchFamily="2" charset="0"/>
              </a:rPr>
              <a:t>static</a:t>
            </a:r>
            <a:r>
              <a:rPr kumimoji="0" lang="en-US" altLang="en-US" sz="1600" b="0" i="0" u="none" strike="noStrike" cap="none" normalizeH="0" baseline="0" dirty="0">
                <a:ln>
                  <a:noFill/>
                </a:ln>
                <a:effectLst/>
                <a:latin typeface="Montserrat" panose="00000500000000000000" pitchFamily="2" charset="0"/>
              </a:rPr>
              <a:t> </a:t>
            </a:r>
            <a:r>
              <a:rPr kumimoji="0" lang="en-US" altLang="en-US" sz="1600" b="1" i="0" u="none" strike="noStrike" cap="none" normalizeH="0" baseline="0" dirty="0">
                <a:ln>
                  <a:noFill/>
                </a:ln>
                <a:effectLst/>
                <a:latin typeface="Montserrat" panose="00000500000000000000" pitchFamily="2" charset="0"/>
              </a:rPr>
              <a:t>void</a:t>
            </a:r>
            <a:r>
              <a:rPr kumimoji="0" lang="en-US" altLang="en-US" sz="1600" b="0" i="0" u="none" strike="noStrike" cap="none" normalizeH="0" baseline="0" dirty="0">
                <a:ln>
                  <a:noFill/>
                </a:ln>
                <a:effectLst/>
                <a:latin typeface="Montserrat" panose="00000500000000000000" pitchFamily="2" charset="0"/>
              </a:rPr>
              <a:t> main(String </a:t>
            </a:r>
            <a:r>
              <a:rPr kumimoji="0" lang="en-US" altLang="en-US" sz="1600" b="0" i="0" u="none" strike="noStrike" cap="none" normalizeH="0" baseline="0" dirty="0" err="1">
                <a:ln>
                  <a:noFill/>
                </a:ln>
                <a:effectLst/>
                <a:latin typeface="Montserrat" panose="00000500000000000000" pitchFamily="2" charset="0"/>
              </a:rPr>
              <a:t>args</a:t>
            </a:r>
            <a:r>
              <a:rPr kumimoji="0" lang="en-US" altLang="en-US" sz="1600" b="0" i="0" u="none" strike="noStrike" cap="none" normalizeH="0" baseline="0" dirty="0">
                <a:ln>
                  <a:noFill/>
                </a:ln>
                <a:effectLst/>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effectLst/>
                <a:latin typeface="Montserrat" panose="00000500000000000000" pitchFamily="2" charset="0"/>
              </a:rPr>
              <a:t>   A obj = </a:t>
            </a:r>
            <a:r>
              <a:rPr kumimoji="0" lang="en-US" altLang="en-US" sz="1600" b="1" i="0" u="none" strike="noStrike" cap="none" normalizeH="0" baseline="0" dirty="0">
                <a:ln>
                  <a:noFill/>
                </a:ln>
                <a:effectLst/>
                <a:latin typeface="Montserrat" panose="00000500000000000000" pitchFamily="2" charset="0"/>
              </a:rPr>
              <a:t>new</a:t>
            </a:r>
            <a:r>
              <a:rPr kumimoji="0" lang="en-US" altLang="en-US" sz="1600" b="0" i="0" u="none" strike="noStrike" cap="none" normalizeH="0" baseline="0" dirty="0">
                <a:ln>
                  <a:noFill/>
                </a:ln>
                <a:effectLst/>
                <a:latin typeface="Montserrat" panose="00000500000000000000" pitchFamily="2" charset="0"/>
              </a:rPr>
              <a:t> A();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effectLst/>
                <a:latin typeface="Montserrat" panose="00000500000000000000" pitchFamily="2" charset="0"/>
              </a:rPr>
              <a:t>   obj.msg();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effectLst/>
                <a:latin typeface="Montserrat" panose="00000500000000000000" pitchFamily="2"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effectLst/>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A2299F40-429F-C0DA-60AD-D1D067555F61}"/>
              </a:ext>
            </a:extLst>
          </p:cNvPr>
          <p:cNvSpPr>
            <a:spLocks noChangeArrowheads="1"/>
          </p:cNvSpPr>
          <p:nvPr/>
        </p:nvSpPr>
        <p:spPr bwMode="auto">
          <a:xfrm>
            <a:off x="8146473" y="5680628"/>
            <a:ext cx="1603169" cy="323165"/>
          </a:xfrm>
          <a:prstGeom prst="rect">
            <a:avLst/>
          </a:prstGeom>
          <a:solidFill>
            <a:srgbClr val="E7F6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B2A29"/>
                </a:solidFill>
                <a:effectLst/>
                <a:latin typeface="var(--bs-font-monospace)"/>
              </a:rPr>
              <a:t>Output:Hello</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84093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a:xfrm>
            <a:off x="648183" y="804519"/>
            <a:ext cx="10406672" cy="1049235"/>
          </a:xfrm>
        </p:spPr>
        <p:txBody>
          <a:bodyPr>
            <a:normAutofit fontScale="90000"/>
          </a:bodyPr>
          <a:lstStyle/>
          <a:p>
            <a:br>
              <a:rPr lang="en-US" b="0" i="0" dirty="0">
                <a:solidFill>
                  <a:srgbClr val="1D1D27"/>
                </a:solidFill>
                <a:effectLst/>
                <a:latin typeface="montserrat" panose="00000500000000000000" pitchFamily="2" charset="0"/>
              </a:rPr>
            </a:b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234499" y="2011891"/>
            <a:ext cx="12073247" cy="4512623"/>
          </a:xfrm>
        </p:spPr>
        <p:txBody>
          <a:bodyPr>
            <a:normAutofit/>
          </a:bodyPr>
          <a:lstStyle/>
          <a:p>
            <a:r>
              <a:rPr lang="en-US" b="0" i="0" dirty="0">
                <a:solidFill>
                  <a:srgbClr val="2B2A29"/>
                </a:solidFill>
                <a:effectLst/>
                <a:latin typeface="montserrat" panose="00000500000000000000" pitchFamily="2" charset="0"/>
              </a:rPr>
              <a:t>If you use fully qualified name then only declared class of this package will be accessible. Now there is no need to import. But you need to use fully qualified name every time when you are accessing the class or interface.</a:t>
            </a:r>
          </a:p>
          <a:p>
            <a:r>
              <a:rPr lang="en-US" b="0" i="0" dirty="0">
                <a:solidFill>
                  <a:srgbClr val="2B2A29"/>
                </a:solidFill>
                <a:effectLst/>
                <a:latin typeface="montserrat" panose="00000500000000000000" pitchFamily="2" charset="0"/>
              </a:rPr>
              <a:t>It is generally used when two packages have same class name e.g. </a:t>
            </a:r>
            <a:r>
              <a:rPr lang="en-US" b="0" i="0" dirty="0" err="1">
                <a:solidFill>
                  <a:srgbClr val="2B2A29"/>
                </a:solidFill>
                <a:effectLst/>
                <a:latin typeface="montserrat" panose="00000500000000000000" pitchFamily="2" charset="0"/>
              </a:rPr>
              <a:t>java.util</a:t>
            </a:r>
            <a:r>
              <a:rPr lang="en-US" b="0" i="0" dirty="0">
                <a:solidFill>
                  <a:srgbClr val="2B2A29"/>
                </a:solidFill>
                <a:effectLst/>
                <a:latin typeface="montserrat" panose="00000500000000000000" pitchFamily="2" charset="0"/>
              </a:rPr>
              <a:t> and </a:t>
            </a:r>
            <a:r>
              <a:rPr lang="en-US" b="0" i="0" dirty="0" err="1">
                <a:solidFill>
                  <a:srgbClr val="2B2A29"/>
                </a:solidFill>
                <a:effectLst/>
                <a:latin typeface="montserrat" panose="00000500000000000000" pitchFamily="2" charset="0"/>
              </a:rPr>
              <a:t>java.sql</a:t>
            </a:r>
            <a:r>
              <a:rPr lang="en-US" b="0" i="0" dirty="0">
                <a:solidFill>
                  <a:srgbClr val="2B2A29"/>
                </a:solidFill>
                <a:effectLst/>
                <a:latin typeface="montserrat" panose="00000500000000000000" pitchFamily="2" charset="0"/>
              </a:rPr>
              <a:t> packages contain Date class.</a:t>
            </a:r>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a:extLst>
              <a:ext uri="{FF2B5EF4-FFF2-40B4-BE49-F238E27FC236}">
                <a16:creationId xmlns:a16="http://schemas.microsoft.com/office/drawing/2014/main" id="{008CB00E-221F-10CC-4BA3-6264C5F66FA8}"/>
              </a:ext>
            </a:extLst>
          </p:cNvPr>
          <p:cNvSpPr txBox="1"/>
          <p:nvPr/>
        </p:nvSpPr>
        <p:spPr>
          <a:xfrm>
            <a:off x="648183" y="573686"/>
            <a:ext cx="6163292" cy="461665"/>
          </a:xfrm>
          <a:prstGeom prst="rect">
            <a:avLst/>
          </a:prstGeom>
          <a:noFill/>
        </p:spPr>
        <p:txBody>
          <a:bodyPr wrap="square">
            <a:spAutoFit/>
          </a:bodyPr>
          <a:lstStyle/>
          <a:p>
            <a:pPr algn="l"/>
            <a:r>
              <a:rPr lang="en-US" sz="2400" b="1" i="0" dirty="0">
                <a:solidFill>
                  <a:srgbClr val="1D1D27"/>
                </a:solidFill>
                <a:effectLst/>
                <a:latin typeface="montserrat" panose="00000500000000000000" pitchFamily="2" charset="0"/>
              </a:rPr>
              <a:t>3) Using fully qualified name</a:t>
            </a:r>
          </a:p>
        </p:txBody>
      </p:sp>
    </p:spTree>
    <p:extLst>
      <p:ext uri="{BB962C8B-B14F-4D97-AF65-F5344CB8AC3E}">
        <p14:creationId xmlns:p14="http://schemas.microsoft.com/office/powerpoint/2010/main" val="3134973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ACA2-F15D-34E0-A1CF-099A8CA6F6E4}"/>
              </a:ext>
            </a:extLst>
          </p:cNvPr>
          <p:cNvSpPr>
            <a:spLocks noGrp="1"/>
          </p:cNvSpPr>
          <p:nvPr>
            <p:ph type="title"/>
          </p:nvPr>
        </p:nvSpPr>
        <p:spPr/>
        <p:txBody>
          <a:bodyPr/>
          <a:lstStyle/>
          <a:p>
            <a:r>
              <a:rPr lang="en-US" b="0" i="0" dirty="0">
                <a:solidFill>
                  <a:srgbClr val="1D1D27"/>
                </a:solidFill>
                <a:effectLst/>
                <a:latin typeface="montserrat" panose="00000500000000000000" pitchFamily="2" charset="0"/>
              </a:rPr>
              <a:t>Single Inheritance Example</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E5D2EFB-43E1-E2B5-DD09-D4BE13C6B77B}"/>
              </a:ext>
            </a:extLst>
          </p:cNvPr>
          <p:cNvSpPr>
            <a:spLocks noGrp="1"/>
          </p:cNvSpPr>
          <p:nvPr>
            <p:ph idx="1"/>
          </p:nvPr>
        </p:nvSpPr>
        <p:spPr>
          <a:xfrm>
            <a:off x="838200" y="1597306"/>
            <a:ext cx="10515600" cy="4579657"/>
          </a:xfrm>
        </p:spPr>
        <p:txBody>
          <a:bodyPr>
            <a:normAutofit fontScale="77500" lnSpcReduction="20000"/>
          </a:bodyPr>
          <a:lstStyle/>
          <a:p>
            <a:pPr marL="0" indent="0" algn="l">
              <a:buNone/>
            </a:pPr>
            <a:r>
              <a:rPr lang="en-US" i="0" dirty="0">
                <a:effectLst/>
                <a:latin typeface="montserrat" panose="00000500000000000000" pitchFamily="2" charset="0"/>
              </a:rPr>
              <a:t>class Animal{  </a:t>
            </a:r>
          </a:p>
          <a:p>
            <a:pPr marL="0" indent="0" algn="l">
              <a:buNone/>
            </a:pPr>
            <a:r>
              <a:rPr lang="en-US" b="1" i="0" dirty="0">
                <a:effectLst/>
                <a:latin typeface="montserrat" panose="00000500000000000000" pitchFamily="2" charset="0"/>
              </a:rPr>
              <a:t>void</a:t>
            </a:r>
            <a:r>
              <a:rPr lang="en-US" i="0" dirty="0">
                <a:effectLst/>
                <a:latin typeface="montserrat" panose="00000500000000000000" pitchFamily="2" charset="0"/>
              </a:rPr>
              <a:t> eat(){</a:t>
            </a:r>
            <a:r>
              <a:rPr lang="en-US" i="0" dirty="0" err="1">
                <a:effectLst/>
                <a:latin typeface="montserrat" panose="00000500000000000000" pitchFamily="2" charset="0"/>
              </a:rPr>
              <a:t>System.out.println</a:t>
            </a:r>
            <a:r>
              <a:rPr lang="en-US" i="0" dirty="0">
                <a:effectLst/>
                <a:latin typeface="montserrat" panose="00000500000000000000" pitchFamily="2" charset="0"/>
              </a:rPr>
              <a:t>("eating...");}  </a:t>
            </a:r>
          </a:p>
          <a:p>
            <a:pPr marL="0" indent="0" algn="l">
              <a:buNone/>
            </a:pPr>
            <a:r>
              <a:rPr lang="en-US" i="0" dirty="0">
                <a:effectLst/>
                <a:latin typeface="montserrat" panose="00000500000000000000" pitchFamily="2" charset="0"/>
              </a:rPr>
              <a:t>}  </a:t>
            </a:r>
          </a:p>
          <a:p>
            <a:pPr marL="0" indent="0" algn="l">
              <a:buNone/>
            </a:pPr>
            <a:r>
              <a:rPr lang="en-US" b="1" i="0" dirty="0">
                <a:effectLst/>
                <a:latin typeface="montserrat" panose="00000500000000000000" pitchFamily="2" charset="0"/>
              </a:rPr>
              <a:t>class</a:t>
            </a:r>
            <a:r>
              <a:rPr lang="en-US" i="0" dirty="0">
                <a:effectLst/>
                <a:latin typeface="montserrat" panose="00000500000000000000" pitchFamily="2" charset="0"/>
              </a:rPr>
              <a:t> Dog </a:t>
            </a:r>
            <a:r>
              <a:rPr lang="en-US" b="1" i="0" dirty="0">
                <a:effectLst/>
                <a:latin typeface="montserrat" panose="00000500000000000000" pitchFamily="2" charset="0"/>
              </a:rPr>
              <a:t>extends</a:t>
            </a:r>
            <a:r>
              <a:rPr lang="en-US" i="0" dirty="0">
                <a:effectLst/>
                <a:latin typeface="montserrat" panose="00000500000000000000" pitchFamily="2" charset="0"/>
              </a:rPr>
              <a:t> Animal{  </a:t>
            </a:r>
          </a:p>
          <a:p>
            <a:pPr marL="0" indent="0" algn="l">
              <a:buNone/>
            </a:pPr>
            <a:r>
              <a:rPr lang="en-US" b="1" i="0" dirty="0">
                <a:effectLst/>
                <a:latin typeface="montserrat" panose="00000500000000000000" pitchFamily="2" charset="0"/>
              </a:rPr>
              <a:t>void</a:t>
            </a:r>
            <a:r>
              <a:rPr lang="en-US" i="0" dirty="0">
                <a:effectLst/>
                <a:latin typeface="montserrat" panose="00000500000000000000" pitchFamily="2" charset="0"/>
              </a:rPr>
              <a:t> bark(){</a:t>
            </a:r>
            <a:r>
              <a:rPr lang="en-US" i="0" dirty="0" err="1">
                <a:effectLst/>
                <a:latin typeface="montserrat" panose="00000500000000000000" pitchFamily="2" charset="0"/>
              </a:rPr>
              <a:t>System.out.println</a:t>
            </a:r>
            <a:r>
              <a:rPr lang="en-US" i="0" dirty="0">
                <a:effectLst/>
                <a:latin typeface="montserrat" panose="00000500000000000000" pitchFamily="2" charset="0"/>
              </a:rPr>
              <a:t>("barking...");}  </a:t>
            </a:r>
          </a:p>
          <a:p>
            <a:pPr marL="0" indent="0" algn="l">
              <a:buNone/>
            </a:pPr>
            <a:r>
              <a:rPr lang="en-US" i="0" dirty="0">
                <a:effectLst/>
                <a:latin typeface="montserrat" panose="00000500000000000000" pitchFamily="2" charset="0"/>
              </a:rPr>
              <a:t>}  </a:t>
            </a:r>
          </a:p>
          <a:p>
            <a:pPr marL="0" indent="0" algn="l">
              <a:buNone/>
            </a:pPr>
            <a:r>
              <a:rPr lang="en-US" b="1" i="0" dirty="0">
                <a:effectLst/>
                <a:latin typeface="montserrat" panose="00000500000000000000" pitchFamily="2" charset="0"/>
              </a:rPr>
              <a:t>class</a:t>
            </a:r>
            <a:r>
              <a:rPr lang="en-US" i="0" dirty="0">
                <a:effectLst/>
                <a:latin typeface="montserrat" panose="00000500000000000000" pitchFamily="2" charset="0"/>
              </a:rPr>
              <a:t> </a:t>
            </a:r>
            <a:r>
              <a:rPr lang="en-US" i="0" dirty="0" err="1">
                <a:effectLst/>
                <a:latin typeface="montserrat" panose="00000500000000000000" pitchFamily="2" charset="0"/>
              </a:rPr>
              <a:t>TestInheritance</a:t>
            </a:r>
            <a:r>
              <a:rPr lang="en-US" i="0" dirty="0">
                <a:effectLst/>
                <a:latin typeface="montserrat" panose="00000500000000000000" pitchFamily="2" charset="0"/>
              </a:rPr>
              <a:t>{  </a:t>
            </a:r>
          </a:p>
          <a:p>
            <a:pPr marL="0" indent="0" algn="l">
              <a:buNone/>
            </a:pPr>
            <a:r>
              <a:rPr lang="en-US" b="1" i="0" dirty="0">
                <a:effectLst/>
                <a:latin typeface="montserrat" panose="00000500000000000000" pitchFamily="2" charset="0"/>
              </a:rPr>
              <a:t>public</a:t>
            </a:r>
            <a:r>
              <a:rPr lang="en-US" i="0" dirty="0">
                <a:effectLst/>
                <a:latin typeface="montserrat" panose="00000500000000000000" pitchFamily="2" charset="0"/>
              </a:rPr>
              <a:t> </a:t>
            </a:r>
            <a:r>
              <a:rPr lang="en-US" b="1" i="0" dirty="0">
                <a:effectLst/>
                <a:latin typeface="montserrat" panose="00000500000000000000" pitchFamily="2" charset="0"/>
              </a:rPr>
              <a:t>static</a:t>
            </a:r>
            <a:r>
              <a:rPr lang="en-US" i="0" dirty="0">
                <a:effectLst/>
                <a:latin typeface="montserrat" panose="00000500000000000000" pitchFamily="2" charset="0"/>
              </a:rPr>
              <a:t> </a:t>
            </a:r>
            <a:r>
              <a:rPr lang="en-US" b="1" i="0" dirty="0">
                <a:effectLst/>
                <a:latin typeface="montserrat" panose="00000500000000000000" pitchFamily="2" charset="0"/>
              </a:rPr>
              <a:t>void</a:t>
            </a:r>
            <a:r>
              <a:rPr lang="en-US" i="0" dirty="0">
                <a:effectLst/>
                <a:latin typeface="montserrat" panose="00000500000000000000" pitchFamily="2" charset="0"/>
              </a:rPr>
              <a:t> main(String </a:t>
            </a:r>
            <a:r>
              <a:rPr lang="en-US" i="0" dirty="0" err="1">
                <a:effectLst/>
                <a:latin typeface="montserrat" panose="00000500000000000000" pitchFamily="2" charset="0"/>
              </a:rPr>
              <a:t>args</a:t>
            </a:r>
            <a:r>
              <a:rPr lang="en-US" i="0" dirty="0">
                <a:effectLst/>
                <a:latin typeface="montserrat" panose="00000500000000000000" pitchFamily="2" charset="0"/>
              </a:rPr>
              <a:t>[]){  </a:t>
            </a:r>
          </a:p>
          <a:p>
            <a:pPr marL="0" indent="0" algn="l">
              <a:buNone/>
            </a:pPr>
            <a:r>
              <a:rPr lang="en-US" i="0" dirty="0">
                <a:effectLst/>
                <a:latin typeface="montserrat" panose="00000500000000000000" pitchFamily="2" charset="0"/>
              </a:rPr>
              <a:t>Dog d=</a:t>
            </a:r>
            <a:r>
              <a:rPr lang="en-US" b="1" i="0" dirty="0">
                <a:effectLst/>
                <a:latin typeface="montserrat" panose="00000500000000000000" pitchFamily="2" charset="0"/>
              </a:rPr>
              <a:t>new</a:t>
            </a:r>
            <a:r>
              <a:rPr lang="en-US" i="0" dirty="0">
                <a:effectLst/>
                <a:latin typeface="montserrat" panose="00000500000000000000" pitchFamily="2" charset="0"/>
              </a:rPr>
              <a:t> Dog();  </a:t>
            </a:r>
          </a:p>
          <a:p>
            <a:pPr marL="0" indent="0" algn="l">
              <a:buNone/>
            </a:pPr>
            <a:r>
              <a:rPr lang="en-US" i="0" dirty="0" err="1">
                <a:effectLst/>
                <a:latin typeface="montserrat" panose="00000500000000000000" pitchFamily="2" charset="0"/>
              </a:rPr>
              <a:t>d.bark</a:t>
            </a:r>
            <a:r>
              <a:rPr lang="en-US" i="0" dirty="0">
                <a:effectLst/>
                <a:latin typeface="montserrat" panose="00000500000000000000" pitchFamily="2" charset="0"/>
              </a:rPr>
              <a:t>();  </a:t>
            </a:r>
          </a:p>
          <a:p>
            <a:pPr marL="0" indent="0" algn="l">
              <a:buNone/>
            </a:pPr>
            <a:r>
              <a:rPr lang="en-US" i="0" dirty="0" err="1">
                <a:effectLst/>
                <a:latin typeface="montserrat" panose="00000500000000000000" pitchFamily="2" charset="0"/>
              </a:rPr>
              <a:t>d.eat</a:t>
            </a:r>
            <a:r>
              <a:rPr lang="en-US" i="0" dirty="0">
                <a:effectLst/>
                <a:latin typeface="montserrat" panose="00000500000000000000" pitchFamily="2" charset="0"/>
              </a:rPr>
              <a:t>();  </a:t>
            </a:r>
          </a:p>
          <a:p>
            <a:pPr marL="0" indent="0" algn="l">
              <a:buNone/>
            </a:pPr>
            <a:r>
              <a:rPr lang="en-US" i="0" dirty="0">
                <a:effectLst/>
                <a:latin typeface="montserrat" panose="00000500000000000000" pitchFamily="2" charset="0"/>
              </a:rPr>
              <a:t>}}  </a:t>
            </a:r>
          </a:p>
          <a:p>
            <a:endParaRPr lang="en-US" dirty="0"/>
          </a:p>
        </p:txBody>
      </p:sp>
      <p:pic>
        <p:nvPicPr>
          <p:cNvPr id="4" name="Picture 2" descr="C:\Users\parul\Desktop\Registered Logosd.png">
            <a:extLst>
              <a:ext uri="{FF2B5EF4-FFF2-40B4-BE49-F238E27FC236}">
                <a16:creationId xmlns:a16="http://schemas.microsoft.com/office/drawing/2014/main" id="{DC2C23B6-FF9E-AC8A-CF54-0F96B2C49F5E}"/>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0499863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a:xfrm>
            <a:off x="648183" y="804519"/>
            <a:ext cx="10406672" cy="1049235"/>
          </a:xfrm>
        </p:spPr>
        <p:txBody>
          <a:bodyPr>
            <a:normAutofit fontScale="90000"/>
          </a:bodyPr>
          <a:lstStyle/>
          <a:p>
            <a:br>
              <a:rPr lang="en-US" b="0" i="0" dirty="0">
                <a:solidFill>
                  <a:srgbClr val="1D1D27"/>
                </a:solidFill>
                <a:effectLst/>
                <a:latin typeface="montserrat" panose="00000500000000000000" pitchFamily="2" charset="0"/>
              </a:rPr>
            </a:b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0" y="2002523"/>
            <a:ext cx="5509549" cy="4512623"/>
          </a:xfrm>
        </p:spPr>
        <p:txBody>
          <a:bodyPr>
            <a:normAutofit/>
          </a:bodyPr>
          <a:lstStyle/>
          <a:p>
            <a:pPr marL="0" indent="0" algn="l">
              <a:buNone/>
            </a:pPr>
            <a:r>
              <a:rPr lang="en-US" sz="1800" b="0" i="0" dirty="0">
                <a:effectLst/>
                <a:latin typeface="montserrat" panose="00000500000000000000" pitchFamily="2" charset="0"/>
              </a:rPr>
              <a:t>//save by A.java  </a:t>
            </a:r>
          </a:p>
          <a:p>
            <a:pPr marL="0" indent="0" algn="l">
              <a:buNone/>
            </a:pPr>
            <a:r>
              <a:rPr lang="en-US" sz="1800" b="1" i="0" dirty="0">
                <a:effectLst/>
                <a:latin typeface="montserrat" panose="00000500000000000000" pitchFamily="2" charset="0"/>
              </a:rPr>
              <a:t>package</a:t>
            </a:r>
            <a:r>
              <a:rPr lang="en-US" sz="1800" b="0" i="0" dirty="0">
                <a:effectLst/>
                <a:latin typeface="montserrat" panose="00000500000000000000" pitchFamily="2" charset="0"/>
              </a:rPr>
              <a:t> pack;  </a:t>
            </a:r>
          </a:p>
          <a:p>
            <a:pPr marL="0" indent="0" algn="l">
              <a:buNone/>
            </a:pPr>
            <a:r>
              <a:rPr lang="en-US" sz="1800" b="1" i="0" dirty="0">
                <a:effectLst/>
                <a:latin typeface="montserrat" panose="00000500000000000000" pitchFamily="2" charset="0"/>
              </a:rPr>
              <a:t>public</a:t>
            </a:r>
            <a:r>
              <a:rPr lang="en-US" sz="1800" b="0" i="0" dirty="0">
                <a:effectLst/>
                <a:latin typeface="montserrat" panose="00000500000000000000" pitchFamily="2" charset="0"/>
              </a:rPr>
              <a:t> </a:t>
            </a:r>
            <a:r>
              <a:rPr lang="en-US" sz="1800" b="1" i="0" dirty="0">
                <a:effectLst/>
                <a:latin typeface="montserrat" panose="00000500000000000000" pitchFamily="2" charset="0"/>
              </a:rPr>
              <a:t>class</a:t>
            </a:r>
            <a:r>
              <a:rPr lang="en-US" sz="1800" b="0" i="0" dirty="0">
                <a:effectLst/>
                <a:latin typeface="montserrat" panose="00000500000000000000" pitchFamily="2" charset="0"/>
              </a:rPr>
              <a:t> A{  </a:t>
            </a:r>
          </a:p>
          <a:p>
            <a:pPr marL="0" indent="0" algn="l">
              <a:buNone/>
            </a:pPr>
            <a:r>
              <a:rPr lang="en-US" sz="1800" b="0" i="0" dirty="0">
                <a:effectLst/>
                <a:latin typeface="montserrat" panose="00000500000000000000" pitchFamily="2" charset="0"/>
              </a:rPr>
              <a:t>  </a:t>
            </a:r>
            <a:r>
              <a:rPr lang="en-US" sz="1800" b="1" i="0" dirty="0">
                <a:effectLst/>
                <a:latin typeface="montserrat" panose="00000500000000000000" pitchFamily="2" charset="0"/>
              </a:rPr>
              <a:t>public</a:t>
            </a:r>
            <a:r>
              <a:rPr lang="en-US" sz="1800" b="0" i="0" dirty="0">
                <a:effectLst/>
                <a:latin typeface="montserrat" panose="00000500000000000000" pitchFamily="2" charset="0"/>
              </a:rPr>
              <a:t> </a:t>
            </a:r>
            <a:r>
              <a:rPr lang="en-US" sz="1800" b="1" i="0" dirty="0">
                <a:effectLst/>
                <a:latin typeface="montserrat" panose="00000500000000000000" pitchFamily="2" charset="0"/>
              </a:rPr>
              <a:t>void</a:t>
            </a:r>
            <a:r>
              <a:rPr lang="en-US" sz="1800" b="0" i="0" dirty="0">
                <a:effectLst/>
                <a:latin typeface="montserrat" panose="00000500000000000000" pitchFamily="2" charset="0"/>
              </a:rPr>
              <a:t> msg(){</a:t>
            </a:r>
            <a:r>
              <a:rPr lang="en-US" sz="1800" b="0" i="0" dirty="0" err="1">
                <a:effectLst/>
                <a:latin typeface="montserrat" panose="00000500000000000000" pitchFamily="2" charset="0"/>
              </a:rPr>
              <a:t>System.out.println</a:t>
            </a:r>
            <a:r>
              <a:rPr lang="en-US" sz="1800" b="0" i="0" dirty="0">
                <a:effectLst/>
                <a:latin typeface="montserrat" panose="00000500000000000000" pitchFamily="2" charset="0"/>
              </a:rPr>
              <a:t>("Hello");}  </a:t>
            </a:r>
          </a:p>
          <a:p>
            <a:pPr marL="0" indent="0" algn="l">
              <a:buNone/>
            </a:pPr>
            <a:r>
              <a:rPr lang="en-US" sz="1800" b="0" i="0" dirty="0">
                <a:effectLst/>
                <a:latin typeface="montserrat" panose="00000500000000000000" pitchFamily="2" charset="0"/>
              </a:rPr>
              <a:t>}  </a:t>
            </a:r>
          </a:p>
          <a:p>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a:extLst>
              <a:ext uri="{FF2B5EF4-FFF2-40B4-BE49-F238E27FC236}">
                <a16:creationId xmlns:a16="http://schemas.microsoft.com/office/drawing/2014/main" id="{E5725EC6-A2EC-D054-FCC3-B687C684EE2A}"/>
              </a:ext>
            </a:extLst>
          </p:cNvPr>
          <p:cNvSpPr txBox="1"/>
          <p:nvPr/>
        </p:nvSpPr>
        <p:spPr>
          <a:xfrm>
            <a:off x="260954" y="342854"/>
            <a:ext cx="7798443" cy="461665"/>
          </a:xfrm>
          <a:prstGeom prst="rect">
            <a:avLst/>
          </a:prstGeom>
          <a:noFill/>
        </p:spPr>
        <p:txBody>
          <a:bodyPr wrap="square">
            <a:spAutoFit/>
          </a:bodyPr>
          <a:lstStyle/>
          <a:p>
            <a:pPr algn="l"/>
            <a:r>
              <a:rPr lang="en-US" sz="2400" b="1" i="0" dirty="0">
                <a:solidFill>
                  <a:srgbClr val="1D1D27"/>
                </a:solidFill>
                <a:effectLst/>
                <a:latin typeface="segoe ui" panose="020B0502040204020203" pitchFamily="34" charset="0"/>
              </a:rPr>
              <a:t>Example of package by import fully qualified name</a:t>
            </a:r>
          </a:p>
        </p:txBody>
      </p:sp>
      <p:sp>
        <p:nvSpPr>
          <p:cNvPr id="8" name="TextBox 7">
            <a:extLst>
              <a:ext uri="{FF2B5EF4-FFF2-40B4-BE49-F238E27FC236}">
                <a16:creationId xmlns:a16="http://schemas.microsoft.com/office/drawing/2014/main" id="{08799DF1-B877-F694-9215-0C432DDDDF6B}"/>
              </a:ext>
            </a:extLst>
          </p:cNvPr>
          <p:cNvSpPr txBox="1"/>
          <p:nvPr/>
        </p:nvSpPr>
        <p:spPr>
          <a:xfrm>
            <a:off x="5509549" y="2164948"/>
            <a:ext cx="6682451" cy="2308324"/>
          </a:xfrm>
          <a:prstGeom prst="rect">
            <a:avLst/>
          </a:prstGeom>
          <a:noFill/>
        </p:spPr>
        <p:txBody>
          <a:bodyPr wrap="square">
            <a:spAutoFit/>
          </a:bodyPr>
          <a:lstStyle/>
          <a:p>
            <a:pPr algn="l"/>
            <a:r>
              <a:rPr lang="en-US" b="0" i="0" dirty="0">
                <a:effectLst/>
                <a:latin typeface="montserrat" panose="00000500000000000000" pitchFamily="2" charset="0"/>
              </a:rPr>
              <a:t>//save by B.java  </a:t>
            </a:r>
          </a:p>
          <a:p>
            <a:pPr algn="l"/>
            <a:r>
              <a:rPr lang="en-US" b="1" i="0" dirty="0">
                <a:effectLst/>
                <a:latin typeface="montserrat" panose="00000500000000000000" pitchFamily="2" charset="0"/>
              </a:rPr>
              <a:t>package</a:t>
            </a:r>
            <a:r>
              <a:rPr lang="en-US" b="0" i="0" dirty="0">
                <a:effectLst/>
                <a:latin typeface="montserrat" panose="00000500000000000000" pitchFamily="2" charset="0"/>
              </a:rPr>
              <a:t> </a:t>
            </a:r>
            <a:r>
              <a:rPr lang="en-US" b="0" i="0" dirty="0" err="1">
                <a:effectLst/>
                <a:latin typeface="montserrat" panose="00000500000000000000" pitchFamily="2" charset="0"/>
              </a:rPr>
              <a:t>mypack</a:t>
            </a:r>
            <a:r>
              <a:rPr lang="en-US" b="0" i="0" dirty="0">
                <a:effectLst/>
                <a:latin typeface="montserrat" panose="00000500000000000000" pitchFamily="2" charset="0"/>
              </a:rPr>
              <a:t>;  </a:t>
            </a:r>
          </a:p>
          <a:p>
            <a:pPr algn="l"/>
            <a:r>
              <a:rPr lang="en-US" b="1" i="0" dirty="0">
                <a:effectLst/>
                <a:latin typeface="montserrat" panose="00000500000000000000" pitchFamily="2" charset="0"/>
              </a:rPr>
              <a:t>class</a:t>
            </a:r>
            <a:r>
              <a:rPr lang="en-US" b="0" i="0" dirty="0">
                <a:effectLst/>
                <a:latin typeface="montserrat" panose="00000500000000000000" pitchFamily="2" charset="0"/>
              </a:rPr>
              <a:t> B{  </a:t>
            </a:r>
          </a:p>
          <a:p>
            <a:pPr algn="l"/>
            <a:r>
              <a:rPr lang="en-US" b="0" i="0" dirty="0">
                <a:effectLst/>
                <a:latin typeface="montserrat" panose="00000500000000000000" pitchFamily="2" charset="0"/>
              </a:rPr>
              <a:t>  </a:t>
            </a:r>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main(String </a:t>
            </a:r>
            <a:r>
              <a:rPr lang="en-US" b="0" i="0" dirty="0" err="1">
                <a:effectLst/>
                <a:latin typeface="montserrat" panose="00000500000000000000" pitchFamily="2" charset="0"/>
              </a:rPr>
              <a:t>args</a:t>
            </a:r>
            <a:r>
              <a:rPr lang="en-US" b="0" i="0" dirty="0">
                <a:effectLst/>
                <a:latin typeface="montserrat" panose="00000500000000000000" pitchFamily="2" charset="0"/>
              </a:rPr>
              <a:t>[]){  </a:t>
            </a:r>
          </a:p>
          <a:p>
            <a:pPr algn="l"/>
            <a:r>
              <a:rPr lang="en-US" b="0" i="0" dirty="0">
                <a:effectLst/>
                <a:latin typeface="montserrat" panose="00000500000000000000" pitchFamily="2" charset="0"/>
              </a:rPr>
              <a:t>   </a:t>
            </a:r>
            <a:r>
              <a:rPr lang="en-US" b="0" i="0" dirty="0" err="1">
                <a:effectLst/>
                <a:latin typeface="montserrat" panose="00000500000000000000" pitchFamily="2" charset="0"/>
              </a:rPr>
              <a:t>pack.A</a:t>
            </a:r>
            <a:r>
              <a:rPr lang="en-US" b="0" i="0" dirty="0">
                <a:effectLst/>
                <a:latin typeface="montserrat" panose="00000500000000000000" pitchFamily="2" charset="0"/>
              </a:rPr>
              <a:t> obj = </a:t>
            </a:r>
            <a:r>
              <a:rPr lang="en-US" b="1" i="0" dirty="0">
                <a:effectLst/>
                <a:latin typeface="montserrat" panose="00000500000000000000" pitchFamily="2" charset="0"/>
              </a:rPr>
              <a:t>new</a:t>
            </a:r>
            <a:r>
              <a:rPr lang="en-US" b="0" i="0" dirty="0">
                <a:effectLst/>
                <a:latin typeface="montserrat" panose="00000500000000000000" pitchFamily="2" charset="0"/>
              </a:rPr>
              <a:t> </a:t>
            </a:r>
            <a:r>
              <a:rPr lang="en-US" b="0" i="0" dirty="0" err="1">
                <a:effectLst/>
                <a:latin typeface="montserrat" panose="00000500000000000000" pitchFamily="2" charset="0"/>
              </a:rPr>
              <a:t>pack.A</a:t>
            </a:r>
            <a:r>
              <a:rPr lang="en-US" b="0" i="0" dirty="0">
                <a:effectLst/>
                <a:latin typeface="montserrat" panose="00000500000000000000" pitchFamily="2" charset="0"/>
              </a:rPr>
              <a:t>();//using fully qualified name  </a:t>
            </a:r>
          </a:p>
          <a:p>
            <a:pPr algn="l"/>
            <a:r>
              <a:rPr lang="en-US" b="0" i="0" dirty="0">
                <a:effectLst/>
                <a:latin typeface="montserrat" panose="00000500000000000000" pitchFamily="2" charset="0"/>
              </a:rPr>
              <a:t>   obj.msg();  </a:t>
            </a:r>
          </a:p>
          <a:p>
            <a:pPr algn="l"/>
            <a:r>
              <a:rPr lang="en-US" b="0" i="0" dirty="0">
                <a:effectLst/>
                <a:latin typeface="montserrat" panose="00000500000000000000" pitchFamily="2" charset="0"/>
              </a:rPr>
              <a:t>  }  </a:t>
            </a:r>
          </a:p>
          <a:p>
            <a:pPr algn="l"/>
            <a:r>
              <a:rPr lang="en-US" b="0" i="0" dirty="0">
                <a:effectLst/>
                <a:latin typeface="montserrat" panose="00000500000000000000" pitchFamily="2" charset="0"/>
              </a:rPr>
              <a:t>} </a:t>
            </a:r>
          </a:p>
        </p:txBody>
      </p:sp>
      <p:sp>
        <p:nvSpPr>
          <p:cNvPr id="9" name="Rectangle 1">
            <a:extLst>
              <a:ext uri="{FF2B5EF4-FFF2-40B4-BE49-F238E27FC236}">
                <a16:creationId xmlns:a16="http://schemas.microsoft.com/office/drawing/2014/main" id="{3755A28A-2191-3671-67CE-B868A58BCE45}"/>
              </a:ext>
            </a:extLst>
          </p:cNvPr>
          <p:cNvSpPr>
            <a:spLocks noChangeArrowheads="1"/>
          </p:cNvSpPr>
          <p:nvPr/>
        </p:nvSpPr>
        <p:spPr bwMode="auto">
          <a:xfrm>
            <a:off x="7581418" y="4474114"/>
            <a:ext cx="1527858" cy="323165"/>
          </a:xfrm>
          <a:prstGeom prst="rect">
            <a:avLst/>
          </a:prstGeom>
          <a:solidFill>
            <a:srgbClr val="E7F6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B2A29"/>
                </a:solidFill>
                <a:effectLst/>
                <a:latin typeface="var(--bs-font-monospace)"/>
              </a:rPr>
              <a:t>Output:Hello</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35C14779-1E65-6762-E1CA-1908D659643E}"/>
              </a:ext>
            </a:extLst>
          </p:cNvPr>
          <p:cNvSpPr txBox="1"/>
          <p:nvPr/>
        </p:nvSpPr>
        <p:spPr>
          <a:xfrm>
            <a:off x="983848" y="5097636"/>
            <a:ext cx="6134582" cy="646331"/>
          </a:xfrm>
          <a:prstGeom prst="rect">
            <a:avLst/>
          </a:prstGeom>
          <a:noFill/>
        </p:spPr>
        <p:txBody>
          <a:bodyPr wrap="square">
            <a:spAutoFit/>
          </a:bodyPr>
          <a:lstStyle/>
          <a:p>
            <a:pPr algn="l"/>
            <a:r>
              <a:rPr lang="en-US" b="1" i="0" dirty="0">
                <a:solidFill>
                  <a:srgbClr val="1D1D27"/>
                </a:solidFill>
                <a:effectLst/>
                <a:latin typeface="segoe ui" panose="020B0502040204020203" pitchFamily="34" charset="0"/>
              </a:rPr>
              <a:t>Note: </a:t>
            </a:r>
            <a:r>
              <a:rPr lang="en-US" b="0" i="0" dirty="0">
                <a:solidFill>
                  <a:srgbClr val="1D1D27"/>
                </a:solidFill>
                <a:effectLst/>
                <a:latin typeface="segoe ui" panose="020B0502040204020203" pitchFamily="34" charset="0"/>
              </a:rPr>
              <a:t>If you import a package, subpackages will not be imported.</a:t>
            </a:r>
          </a:p>
        </p:txBody>
      </p:sp>
    </p:spTree>
    <p:extLst>
      <p:ext uri="{BB962C8B-B14F-4D97-AF65-F5344CB8AC3E}">
        <p14:creationId xmlns:p14="http://schemas.microsoft.com/office/powerpoint/2010/main" val="13642892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a:xfrm>
            <a:off x="648183" y="804519"/>
            <a:ext cx="10406672" cy="1049235"/>
          </a:xfrm>
        </p:spPr>
        <p:txBody>
          <a:bodyPr>
            <a:normAutofit fontScale="90000"/>
          </a:bodyPr>
          <a:lstStyle/>
          <a:p>
            <a:br>
              <a:rPr lang="en-US" b="0" i="0" dirty="0">
                <a:solidFill>
                  <a:srgbClr val="1D1D27"/>
                </a:solidFill>
                <a:effectLst/>
                <a:latin typeface="montserrat" panose="00000500000000000000" pitchFamily="2" charset="0"/>
              </a:rPr>
            </a:br>
            <a:br>
              <a:rPr lang="en-US" b="0" i="0" dirty="0">
                <a:solidFill>
                  <a:srgbClr val="1D1D27"/>
                </a:solidFill>
                <a:effectLst/>
                <a:latin typeface="montserrat" panose="00000500000000000000" pitchFamily="2" charset="0"/>
              </a:rPr>
            </a:br>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4">
            <a:extLst>
              <a:ext uri="{FF2B5EF4-FFF2-40B4-BE49-F238E27FC236}">
                <a16:creationId xmlns:a16="http://schemas.microsoft.com/office/drawing/2014/main" id="{A0E0D84F-ED3B-4B85-A395-6E070ABF5D31}"/>
              </a:ext>
            </a:extLst>
          </p:cNvPr>
          <p:cNvSpPr/>
          <p:nvPr/>
        </p:nvSpPr>
        <p:spPr>
          <a:xfrm>
            <a:off x="546385" y="715708"/>
            <a:ext cx="4408707" cy="461665"/>
          </a:xfrm>
          <a:prstGeom prst="rect">
            <a:avLst/>
          </a:prstGeom>
        </p:spPr>
        <p:txBody>
          <a:bodyPr wrap="none">
            <a:spAutoFit/>
          </a:bodyPr>
          <a:lstStyle/>
          <a:p>
            <a:r>
              <a:rPr lang="en-US" sz="2400" b="1" dirty="0"/>
              <a:t>What is CLASSPATH in Java?</a:t>
            </a:r>
          </a:p>
        </p:txBody>
      </p:sp>
      <p:sp>
        <p:nvSpPr>
          <p:cNvPr id="8" name="Rectangle 3">
            <a:extLst>
              <a:ext uri="{FF2B5EF4-FFF2-40B4-BE49-F238E27FC236}">
                <a16:creationId xmlns:a16="http://schemas.microsoft.com/office/drawing/2014/main" id="{B3F7B9C5-DCFB-4F98-90C9-113F693252C8}"/>
              </a:ext>
            </a:extLst>
          </p:cNvPr>
          <p:cNvSpPr>
            <a:spLocks noGrp="1" noChangeArrowheads="1"/>
          </p:cNvSpPr>
          <p:nvPr>
            <p:ph idx="1"/>
          </p:nvPr>
        </p:nvSpPr>
        <p:spPr bwMode="auto">
          <a:xfrm>
            <a:off x="268816" y="1874861"/>
            <a:ext cx="1140389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CLASSPATH</a:t>
            </a:r>
            <a:r>
              <a:rPr kumimoji="0" lang="en-US" altLang="en-US" sz="1800" b="0" i="0" u="none" strike="noStrike" cap="none" normalizeH="0" baseline="0" dirty="0">
                <a:ln>
                  <a:noFill/>
                </a:ln>
                <a:solidFill>
                  <a:schemeClr val="tx1"/>
                </a:solidFill>
                <a:effectLst/>
                <a:latin typeface="Arial" panose="020B0604020202020204" pitchFamily="34" charset="0"/>
              </a:rPr>
              <a:t> environment variable is used by the Java Virtual Machine (JVM) and the Java compiler (</a:t>
            </a:r>
            <a:r>
              <a:rPr kumimoji="0" lang="en-US" altLang="en-US" sz="1800" b="0" i="0" u="none" strike="noStrike" cap="none" normalizeH="0" baseline="0" dirty="0" err="1">
                <a:ln>
                  <a:noFill/>
                </a:ln>
                <a:solidFill>
                  <a:schemeClr val="tx1"/>
                </a:solidFill>
                <a:effectLst/>
                <a:latin typeface="Arial Unicode MS"/>
              </a:rPr>
              <a:t>javac</a:t>
            </a:r>
            <a:r>
              <a:rPr kumimoji="0" lang="en-US" altLang="en-US" sz="1800" b="0" i="0" u="none" strike="noStrike" cap="none" normalizeH="0" baseline="0" dirty="0">
                <a:ln>
                  <a:noFill/>
                </a:ln>
                <a:solidFill>
                  <a:schemeClr val="tx1"/>
                </a:solidFill>
                <a:effectLst/>
              </a:rPr>
              <a:t>) to determine the location of user-defined classes, libraries, and packages. It helps Java programs find and load the required </a:t>
            </a:r>
            <a:r>
              <a:rPr kumimoji="0" lang="en-US" altLang="en-US" sz="1800" b="0" i="0" u="none" strike="noStrike" cap="none" normalizeH="0" baseline="0" dirty="0">
                <a:ln>
                  <a:noFill/>
                </a:ln>
                <a:solidFill>
                  <a:schemeClr val="tx1"/>
                </a:solidFill>
                <a:effectLst/>
                <a:latin typeface="Arial Unicode MS"/>
              </a:rPr>
              <a:t>.class</a:t>
            </a:r>
            <a:r>
              <a:rPr kumimoji="0" lang="en-US" altLang="en-US" sz="1800" b="0" i="0" u="none" strike="noStrike" cap="none" normalizeH="0" baseline="0" dirty="0">
                <a:ln>
                  <a:noFill/>
                </a:ln>
                <a:solidFill>
                  <a:schemeClr val="tx1"/>
                </a:solidFill>
                <a:effectLst/>
              </a:rPr>
              <a:t> files and libraries (JAR files) that are not part of the standard Java runtime.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ADB0CC47-DDF8-472E-9657-7671FA814411}"/>
              </a:ext>
            </a:extLst>
          </p:cNvPr>
          <p:cNvSpPr>
            <a:spLocks noChangeArrowheads="1"/>
          </p:cNvSpPr>
          <p:nvPr/>
        </p:nvSpPr>
        <p:spPr bwMode="auto">
          <a:xfrm>
            <a:off x="268816" y="2798191"/>
            <a:ext cx="1175728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Key Concepts of CLASSPATH: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Directories</a:t>
            </a:r>
            <a:r>
              <a:rPr kumimoji="0" lang="en-US" altLang="en-US" b="0" i="0" u="none" strike="noStrike" cap="none" normalizeH="0" baseline="0" dirty="0">
                <a:ln>
                  <a:noFill/>
                </a:ln>
                <a:solidFill>
                  <a:schemeClr val="tx1"/>
                </a:solidFill>
                <a:effectLst/>
                <a:latin typeface="Arial" panose="020B0604020202020204" pitchFamily="34" charset="0"/>
              </a:rPr>
              <a:t>: Can contain compiled </a:t>
            </a:r>
            <a:r>
              <a:rPr kumimoji="0" lang="en-US" altLang="en-US" b="0" i="0" u="none" strike="noStrike" cap="none" normalizeH="0" baseline="0" dirty="0">
                <a:ln>
                  <a:noFill/>
                </a:ln>
                <a:solidFill>
                  <a:schemeClr val="tx1"/>
                </a:solidFill>
                <a:effectLst/>
                <a:latin typeface="Arial Unicode MS"/>
              </a:rPr>
              <a:t>.class</a:t>
            </a:r>
            <a:r>
              <a:rPr kumimoji="0" lang="en-US" altLang="en-US" b="0" i="0" u="none" strike="noStrike" cap="none" normalizeH="0" baseline="0" dirty="0">
                <a:ln>
                  <a:noFill/>
                </a:ln>
                <a:solidFill>
                  <a:schemeClr val="tx1"/>
                </a:solidFill>
                <a:effectLst/>
              </a:rPr>
              <a:t> files.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JAR files</a:t>
            </a:r>
            <a:r>
              <a:rPr kumimoji="0" lang="en-US" altLang="en-US" b="0" i="0" u="none" strike="noStrike" cap="none" normalizeH="0" baseline="0" dirty="0">
                <a:ln>
                  <a:noFill/>
                </a:ln>
                <a:solidFill>
                  <a:schemeClr val="tx1"/>
                </a:solidFill>
                <a:effectLst/>
                <a:latin typeface="Arial" panose="020B0604020202020204" pitchFamily="34" charset="0"/>
              </a:rPr>
              <a:t>: External libraries bundled as Java </a:t>
            </a:r>
            <a:r>
              <a:rPr kumimoji="0" lang="en-US" altLang="en-US" b="0" i="0" u="none" strike="noStrike" cap="none" normalizeH="0" baseline="0" dirty="0" err="1">
                <a:ln>
                  <a:noFill/>
                </a:ln>
                <a:solidFill>
                  <a:schemeClr val="tx1"/>
                </a:solidFill>
                <a:effectLst/>
                <a:latin typeface="Arial" panose="020B0604020202020204" pitchFamily="34" charset="0"/>
              </a:rPr>
              <a:t>ARchive</a:t>
            </a:r>
            <a:r>
              <a:rPr kumimoji="0" lang="en-US" altLang="en-US" b="0" i="0" u="none" strike="noStrike" cap="none" normalizeH="0" baseline="0" dirty="0">
                <a:ln>
                  <a:noFill/>
                </a:ln>
                <a:solidFill>
                  <a:schemeClr val="tx1"/>
                </a:solidFill>
                <a:effectLst/>
                <a:latin typeface="Arial" panose="020B0604020202020204" pitchFamily="34" charset="0"/>
              </a:rPr>
              <a:t> (JAR)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Default Value</a:t>
            </a:r>
            <a:r>
              <a:rPr kumimoji="0" lang="en-US" altLang="en-US" b="0" i="0" u="none" strike="noStrike" cap="none" normalizeH="0" baseline="0" dirty="0">
                <a:ln>
                  <a:noFill/>
                </a:ln>
                <a:solidFill>
                  <a:schemeClr val="tx1"/>
                </a:solidFill>
                <a:effectLst/>
                <a:latin typeface="Arial" panose="020B0604020202020204" pitchFamily="34" charset="0"/>
              </a:rPr>
              <a:t>: If the CLASSPATH is not set, Java looks in the current directory (</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a:ln>
                  <a:noFill/>
                </a:ln>
                <a:solidFill>
                  <a:schemeClr val="tx1"/>
                </a:solidFill>
                <a:effectLst/>
              </a:rPr>
              <a:t>) by default.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Setting CLASSPATH</a:t>
            </a:r>
            <a:r>
              <a:rPr kumimoji="0" lang="en-US" altLang="en-US" b="0" i="0" u="none" strike="noStrike" cap="none" normalizeH="0" baseline="0" dirty="0">
                <a:ln>
                  <a:noFill/>
                </a:ln>
                <a:solidFill>
                  <a:schemeClr val="tx1"/>
                </a:solidFill>
                <a:effectLst/>
                <a:latin typeface="Arial" panose="020B0604020202020204" pitchFamily="34" charset="0"/>
              </a:rPr>
              <a:t>: Can be done through environment variables or overridden at runtime using the </a:t>
            </a:r>
            <a:r>
              <a:rPr kumimoji="0" lang="en-US" altLang="en-US" b="0" i="0" u="none" strike="noStrike" cap="none" normalizeH="0" baseline="0" dirty="0">
                <a:ln>
                  <a:noFill/>
                </a:ln>
                <a:solidFill>
                  <a:schemeClr val="tx1"/>
                </a:solidFill>
                <a:effectLst/>
                <a:latin typeface="Arial Unicode MS"/>
              </a:rPr>
              <a:t>-cp</a:t>
            </a:r>
            <a:r>
              <a:rPr kumimoji="0" lang="en-US" altLang="en-US" b="0" i="0" u="none" strike="noStrike" cap="none" normalizeH="0" baseline="0" dirty="0">
                <a:ln>
                  <a:noFill/>
                </a:ln>
                <a:solidFill>
                  <a:schemeClr val="tx1"/>
                </a:solidFill>
                <a:effectLst/>
              </a:rPr>
              <a:t> or </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err="1">
                <a:ln>
                  <a:noFill/>
                </a:ln>
                <a:solidFill>
                  <a:schemeClr val="tx1"/>
                </a:solidFill>
                <a:effectLst/>
                <a:latin typeface="Arial Unicode MS"/>
              </a:rPr>
              <a:t>classpath</a:t>
            </a:r>
            <a:r>
              <a:rPr kumimoji="0" lang="en-US" altLang="en-US" b="0" i="0" u="none" strike="noStrike" cap="none" normalizeH="0" baseline="0" dirty="0">
                <a:ln>
                  <a:noFill/>
                </a:ln>
                <a:solidFill>
                  <a:schemeClr val="tx1"/>
                </a:solidFill>
                <a:effectLst/>
              </a:rPr>
              <a:t> option.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How to Set CLASSPATH?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You can set CLASSPATH in two ways: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As an Environment Variable</a:t>
            </a:r>
            <a:r>
              <a:rPr kumimoji="0" lang="en-US" altLang="en-US" b="0" i="0" u="none" strike="noStrike" cap="none" normalizeH="0" baseline="0" dirty="0">
                <a:ln>
                  <a:noFill/>
                </a:ln>
                <a:solidFill>
                  <a:schemeClr val="tx1"/>
                </a:solidFill>
                <a:effectLst/>
                <a:latin typeface="Arial" panose="020B0604020202020204" pitchFamily="34" charset="0"/>
              </a:rPr>
              <a:t>: Permanently or temporarily set in the operating system.</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Arial" panose="020B0604020202020204" pitchFamily="34" charset="0"/>
              </a:rPr>
              <a:t>At runtime</a:t>
            </a:r>
            <a:r>
              <a:rPr kumimoji="0" lang="en-US" altLang="en-US" b="0" i="0" u="none" strike="noStrike" cap="none" normalizeH="0" baseline="0" dirty="0">
                <a:ln>
                  <a:noFill/>
                </a:ln>
                <a:solidFill>
                  <a:schemeClr val="tx1"/>
                </a:solidFill>
                <a:effectLst/>
                <a:latin typeface="Arial" panose="020B0604020202020204" pitchFamily="34" charset="0"/>
              </a:rPr>
              <a:t>: Override the CLASSPATH value with the </a:t>
            </a:r>
            <a:r>
              <a:rPr kumimoji="0" lang="en-US" altLang="en-US" b="0" i="0" u="none" strike="noStrike" cap="none" normalizeH="0" baseline="0" dirty="0">
                <a:ln>
                  <a:noFill/>
                </a:ln>
                <a:solidFill>
                  <a:schemeClr val="tx1"/>
                </a:solidFill>
                <a:effectLst/>
                <a:latin typeface="Arial Unicode MS"/>
              </a:rPr>
              <a:t>-cp</a:t>
            </a:r>
            <a:r>
              <a:rPr kumimoji="0" lang="en-US" altLang="en-US" b="0" i="0" u="none" strike="noStrike" cap="none" normalizeH="0" baseline="0" dirty="0">
                <a:ln>
                  <a:noFill/>
                </a:ln>
                <a:solidFill>
                  <a:schemeClr val="tx1"/>
                </a:solidFill>
                <a:effectLst/>
              </a:rPr>
              <a:t> or </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err="1">
                <a:ln>
                  <a:noFill/>
                </a:ln>
                <a:solidFill>
                  <a:schemeClr val="tx1"/>
                </a:solidFill>
                <a:effectLst/>
                <a:latin typeface="Arial Unicode MS"/>
              </a:rPr>
              <a:t>classpath</a:t>
            </a:r>
            <a:r>
              <a:rPr kumimoji="0" lang="en-US" altLang="en-US" b="0" i="0" u="none" strike="noStrike" cap="none" normalizeH="0" baseline="0" dirty="0">
                <a:ln>
                  <a:noFill/>
                </a:ln>
                <a:solidFill>
                  <a:schemeClr val="tx1"/>
                </a:solidFill>
                <a:effectLst/>
              </a:rPr>
              <a:t> flag during program execution.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14826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a:xfrm>
            <a:off x="648183" y="804519"/>
            <a:ext cx="10406672" cy="1049235"/>
          </a:xfrm>
        </p:spPr>
        <p:txBody>
          <a:bodyPr>
            <a:normAutofit fontScale="90000"/>
          </a:bodyPr>
          <a:lstStyle/>
          <a:p>
            <a:br>
              <a:rPr lang="en-US" b="0" i="0" dirty="0">
                <a:solidFill>
                  <a:srgbClr val="1D1D27"/>
                </a:solidFill>
                <a:effectLst/>
                <a:latin typeface="montserrat" panose="00000500000000000000" pitchFamily="2" charset="0"/>
              </a:rPr>
            </a:b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234499" y="2011891"/>
            <a:ext cx="12073247" cy="4512623"/>
          </a:xfrm>
        </p:spPr>
        <p:txBody>
          <a:bodyPr>
            <a:normAutofit/>
          </a:bodyPr>
          <a:lstStyle/>
          <a:p>
            <a:r>
              <a:rPr lang="en-US" dirty="0"/>
              <a:t>Assume we have the following project structure:</a:t>
            </a:r>
          </a:p>
          <a:p>
            <a:pPr marL="0" indent="0">
              <a:buNone/>
            </a:pPr>
            <a:r>
              <a:rPr lang="en-US" dirty="0"/>
              <a:t>/project</a:t>
            </a:r>
          </a:p>
          <a:p>
            <a:pPr marL="0" indent="0">
              <a:buNone/>
            </a:pPr>
            <a:r>
              <a:rPr lang="en-US" dirty="0"/>
              <a:t>   /lib</a:t>
            </a:r>
          </a:p>
          <a:p>
            <a:pPr marL="0" indent="0">
              <a:buNone/>
            </a:pPr>
            <a:r>
              <a:rPr lang="en-US" dirty="0"/>
              <a:t>      utility-library.jar</a:t>
            </a:r>
          </a:p>
          <a:p>
            <a:pPr marL="0" indent="0">
              <a:buNone/>
            </a:pPr>
            <a:r>
              <a:rPr lang="en-US" dirty="0"/>
              <a:t>   /</a:t>
            </a:r>
            <a:r>
              <a:rPr lang="en-US" dirty="0" err="1"/>
              <a:t>src</a:t>
            </a:r>
            <a:endParaRPr lang="en-US" dirty="0"/>
          </a:p>
          <a:p>
            <a:pPr marL="0" indent="0">
              <a:buNone/>
            </a:pPr>
            <a:r>
              <a:rPr lang="en-US" dirty="0"/>
              <a:t>      Main.java</a:t>
            </a:r>
          </a:p>
          <a:p>
            <a:pPr marL="0" indent="0">
              <a:buNone/>
            </a:pPr>
            <a:r>
              <a:rPr lang="en-US" dirty="0"/>
              <a:t>   /classes</a:t>
            </a:r>
          </a:p>
          <a:p>
            <a:pPr marL="0" indent="0">
              <a:buNone/>
            </a:pPr>
            <a:r>
              <a:rPr lang="en-US" dirty="0"/>
              <a:t>      </a:t>
            </a:r>
            <a:r>
              <a:rPr lang="en-US" dirty="0" err="1"/>
              <a:t>Main.class</a:t>
            </a:r>
            <a:endParaRPr lang="en-US" dirty="0"/>
          </a:p>
          <a:p>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4">
            <a:extLst>
              <a:ext uri="{FF2B5EF4-FFF2-40B4-BE49-F238E27FC236}">
                <a16:creationId xmlns:a16="http://schemas.microsoft.com/office/drawing/2014/main" id="{518A7885-005B-4959-9B49-B0456265A018}"/>
              </a:ext>
            </a:extLst>
          </p:cNvPr>
          <p:cNvSpPr/>
          <p:nvPr/>
        </p:nvSpPr>
        <p:spPr>
          <a:xfrm>
            <a:off x="648183" y="804519"/>
            <a:ext cx="2783134" cy="461665"/>
          </a:xfrm>
          <a:prstGeom prst="rect">
            <a:avLst/>
          </a:prstGeom>
        </p:spPr>
        <p:txBody>
          <a:bodyPr wrap="none">
            <a:spAutoFit/>
          </a:bodyPr>
          <a:lstStyle/>
          <a:p>
            <a:r>
              <a:rPr lang="en-US" sz="2400" b="1" dirty="0"/>
              <a:t>Example Scenario</a:t>
            </a:r>
          </a:p>
        </p:txBody>
      </p:sp>
      <p:sp>
        <p:nvSpPr>
          <p:cNvPr id="6" name="Rectangle 1">
            <a:extLst>
              <a:ext uri="{FF2B5EF4-FFF2-40B4-BE49-F238E27FC236}">
                <a16:creationId xmlns:a16="http://schemas.microsoft.com/office/drawing/2014/main" id="{74BD449C-5040-4055-B227-78565156C429}"/>
              </a:ext>
            </a:extLst>
          </p:cNvPr>
          <p:cNvSpPr>
            <a:spLocks noChangeArrowheads="1"/>
          </p:cNvSpPr>
          <p:nvPr/>
        </p:nvSpPr>
        <p:spPr bwMode="auto">
          <a:xfrm>
            <a:off x="5847645" y="3175074"/>
            <a:ext cx="4752622"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Unicode MS"/>
              </a:rPr>
              <a:t>utility-library.jar</a:t>
            </a:r>
            <a:r>
              <a:rPr kumimoji="0" lang="en-US" altLang="en-US" b="0" i="0" u="none" strike="noStrike" cap="none" normalizeH="0" baseline="0" dirty="0">
                <a:ln>
                  <a:noFill/>
                </a:ln>
                <a:solidFill>
                  <a:schemeClr val="tx1"/>
                </a:solidFill>
                <a:effectLst/>
              </a:rPr>
              <a:t>: External library file located in the </a:t>
            </a:r>
            <a:r>
              <a:rPr kumimoji="0" lang="en-US" altLang="en-US" sz="1400" b="0" i="0" u="none" strike="noStrike" cap="none" normalizeH="0" baseline="0" dirty="0">
                <a:ln>
                  <a:noFill/>
                </a:ln>
                <a:solidFill>
                  <a:schemeClr val="tx1"/>
                </a:solidFill>
                <a:effectLst/>
                <a:latin typeface="Arial Unicode MS"/>
              </a:rPr>
              <a:t>lib</a:t>
            </a:r>
            <a:r>
              <a:rPr kumimoji="0" lang="en-US" altLang="en-US" b="0" i="0" u="none" strike="noStrike" cap="none" normalizeH="0" baseline="0" dirty="0">
                <a:ln>
                  <a:noFill/>
                </a:ln>
                <a:solidFill>
                  <a:schemeClr val="tx1"/>
                </a:solidFill>
                <a:effectLst/>
              </a:rPr>
              <a:t> directory.</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Unicode MS"/>
              </a:rPr>
              <a:t>Main.java</a:t>
            </a:r>
            <a:r>
              <a:rPr kumimoji="0" lang="en-US" altLang="en-US" b="0" i="0" u="none" strike="noStrike" cap="none" normalizeH="0" baseline="0" dirty="0">
                <a:ln>
                  <a:noFill/>
                </a:ln>
                <a:solidFill>
                  <a:schemeClr val="tx1"/>
                </a:solidFill>
                <a:effectLst/>
              </a:rPr>
              <a:t>: Your Java program located in the </a:t>
            </a:r>
            <a:r>
              <a:rPr kumimoji="0" lang="en-US" altLang="en-US" sz="1400" b="0" i="0" u="none" strike="noStrike" cap="none" normalizeH="0" baseline="0" dirty="0" err="1">
                <a:ln>
                  <a:noFill/>
                </a:ln>
                <a:solidFill>
                  <a:schemeClr val="tx1"/>
                </a:solidFill>
                <a:effectLst/>
                <a:latin typeface="Arial Unicode MS"/>
              </a:rPr>
              <a:t>src</a:t>
            </a:r>
            <a:r>
              <a:rPr kumimoji="0" lang="en-US" altLang="en-US" b="0" i="0" u="none" strike="noStrike" cap="none" normalizeH="0" baseline="0" dirty="0">
                <a:ln>
                  <a:noFill/>
                </a:ln>
                <a:solidFill>
                  <a:schemeClr val="tx1"/>
                </a:solidFill>
                <a:effectLst/>
              </a:rPr>
              <a:t> directory.</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Unicode MS"/>
              </a:rPr>
              <a:t>Main.class</a:t>
            </a:r>
            <a:r>
              <a:rPr kumimoji="0" lang="en-US" altLang="en-US" b="0" i="0" u="none" strike="noStrike" cap="none" normalizeH="0" baseline="0" dirty="0">
                <a:ln>
                  <a:noFill/>
                </a:ln>
                <a:solidFill>
                  <a:schemeClr val="tx1"/>
                </a:solidFill>
                <a:effectLst/>
              </a:rPr>
              <a:t>: Compiled class file of </a:t>
            </a:r>
            <a:r>
              <a:rPr kumimoji="0" lang="en-US" altLang="en-US" sz="1400" b="0" i="0" u="none" strike="noStrike" cap="none" normalizeH="0" baseline="0" dirty="0">
                <a:ln>
                  <a:noFill/>
                </a:ln>
                <a:solidFill>
                  <a:schemeClr val="tx1"/>
                </a:solidFill>
                <a:effectLst/>
                <a:latin typeface="Arial Unicode MS"/>
              </a:rPr>
              <a:t>Main.java</a:t>
            </a:r>
            <a:r>
              <a:rPr kumimoji="0" lang="en-US" altLang="en-US" b="0" i="0" u="none" strike="noStrike" cap="none" normalizeH="0" baseline="0" dirty="0">
                <a:ln>
                  <a:noFill/>
                </a:ln>
                <a:solidFill>
                  <a:schemeClr val="tx1"/>
                </a:solidFill>
                <a:effectLst/>
              </a:rPr>
              <a:t> located in the </a:t>
            </a:r>
            <a:r>
              <a:rPr kumimoji="0" lang="en-US" altLang="en-US" sz="1400" b="0" i="0" u="none" strike="noStrike" cap="none" normalizeH="0" baseline="0" dirty="0">
                <a:ln>
                  <a:noFill/>
                </a:ln>
                <a:solidFill>
                  <a:schemeClr val="tx1"/>
                </a:solidFill>
                <a:effectLst/>
                <a:latin typeface="Arial Unicode MS"/>
              </a:rPr>
              <a:t>classes</a:t>
            </a:r>
            <a:r>
              <a:rPr kumimoji="0" lang="en-US" altLang="en-US" b="0" i="0" u="none" strike="noStrike" cap="none" normalizeH="0" baseline="0" dirty="0">
                <a:ln>
                  <a:noFill/>
                </a:ln>
                <a:solidFill>
                  <a:schemeClr val="tx1"/>
                </a:solidFill>
                <a:effectLst/>
              </a:rPr>
              <a:t> directory.</a:t>
            </a:r>
            <a:r>
              <a:rPr kumimoji="0" lang="en-US" altLang="en-US" sz="32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55204311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a:xfrm>
            <a:off x="648183" y="804519"/>
            <a:ext cx="10406672" cy="1049235"/>
          </a:xfrm>
        </p:spPr>
        <p:txBody>
          <a:bodyPr>
            <a:normAutofit fontScale="90000"/>
          </a:bodyPr>
          <a:lstStyle/>
          <a:p>
            <a:br>
              <a:rPr lang="en-US" b="0" i="0" dirty="0">
                <a:solidFill>
                  <a:srgbClr val="1D1D27"/>
                </a:solidFill>
                <a:effectLst/>
                <a:latin typeface="montserrat" panose="00000500000000000000" pitchFamily="2" charset="0"/>
              </a:rPr>
            </a:br>
            <a:br>
              <a:rPr lang="en-US" b="0" i="0" dirty="0">
                <a:solidFill>
                  <a:srgbClr val="1D1D27"/>
                </a:solidFill>
                <a:effectLst/>
                <a:latin typeface="montserrat" panose="00000500000000000000" pitchFamily="2" charset="0"/>
              </a:rPr>
            </a:br>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1">
            <a:extLst>
              <a:ext uri="{FF2B5EF4-FFF2-40B4-BE49-F238E27FC236}">
                <a16:creationId xmlns:a16="http://schemas.microsoft.com/office/drawing/2014/main" id="{EA51C1B9-0062-4A7D-8A4E-EB4EECD05E48}"/>
              </a:ext>
            </a:extLst>
          </p:cNvPr>
          <p:cNvSpPr>
            <a:spLocks noGrp="1" noChangeArrowheads="1"/>
          </p:cNvSpPr>
          <p:nvPr>
            <p:ph idx="1"/>
          </p:nvPr>
        </p:nvSpPr>
        <p:spPr bwMode="auto">
          <a:xfrm>
            <a:off x="260954" y="296946"/>
            <a:ext cx="4912783"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Step-by-Step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1. Create and Compile a Simple Java Program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Let's create a basic Java program (</a:t>
            </a:r>
            <a:r>
              <a:rPr kumimoji="0" lang="en-US" altLang="en-US" sz="1200" b="0" i="0" u="none" strike="noStrike" cap="none" normalizeH="0" baseline="0" dirty="0">
                <a:ln>
                  <a:noFill/>
                </a:ln>
                <a:solidFill>
                  <a:schemeClr val="tx1"/>
                </a:solidFill>
                <a:effectLst/>
                <a:latin typeface="Arial Unicode MS"/>
              </a:rPr>
              <a:t>Main.java</a:t>
            </a:r>
            <a:r>
              <a:rPr kumimoji="0" lang="en-US" altLang="en-US" sz="1600" b="0" i="0" u="none" strike="noStrike" cap="none" normalizeH="0" baseline="0" dirty="0">
                <a:ln>
                  <a:noFill/>
                </a:ln>
                <a:solidFill>
                  <a:schemeClr val="tx1"/>
                </a:solidFill>
                <a:effectLst/>
              </a:rPr>
              <a:t>):</a:t>
            </a:r>
          </a:p>
          <a:p>
            <a:pPr marL="0" lvl="0" indent="0" eaLnBrk="0" fontAlgn="base" hangingPunct="0">
              <a:lnSpc>
                <a:spcPct val="100000"/>
              </a:lnSpc>
              <a:spcBef>
                <a:spcPct val="0"/>
              </a:spcBef>
              <a:spcAft>
                <a:spcPct val="0"/>
              </a:spcAft>
              <a:buClrTx/>
              <a:buSzTx/>
              <a:buNone/>
            </a:pPr>
            <a:r>
              <a:rPr lang="en-US" altLang="en-US" sz="1800" dirty="0">
                <a:latin typeface="Arial" panose="020B0604020202020204" pitchFamily="34" charset="0"/>
              </a:rPr>
              <a:t>// File: Main.java</a:t>
            </a:r>
          </a:p>
          <a:p>
            <a:pPr marL="0" lvl="0" indent="0" eaLnBrk="0" fontAlgn="base" hangingPunct="0">
              <a:lnSpc>
                <a:spcPct val="100000"/>
              </a:lnSpc>
              <a:spcBef>
                <a:spcPct val="0"/>
              </a:spcBef>
              <a:spcAft>
                <a:spcPct val="0"/>
              </a:spcAft>
              <a:buClrTx/>
              <a:buSzTx/>
              <a:buNone/>
            </a:pPr>
            <a:r>
              <a:rPr lang="en-US" altLang="en-US" sz="1800" dirty="0">
                <a:latin typeface="Arial" panose="020B0604020202020204" pitchFamily="34" charset="0"/>
              </a:rPr>
              <a:t>public class Main {</a:t>
            </a:r>
          </a:p>
          <a:p>
            <a:pPr marL="0" lvl="0" indent="0" eaLnBrk="0" fontAlgn="base" hangingPunct="0">
              <a:lnSpc>
                <a:spcPct val="100000"/>
              </a:lnSpc>
              <a:spcBef>
                <a:spcPct val="0"/>
              </a:spcBef>
              <a:spcAft>
                <a:spcPct val="0"/>
              </a:spcAft>
              <a:buClrTx/>
              <a:buSzTx/>
              <a:buNone/>
            </a:pPr>
            <a:r>
              <a:rPr lang="en-US" altLang="en-US" sz="1800" dirty="0">
                <a:latin typeface="Arial" panose="020B0604020202020204" pitchFamily="34" charset="0"/>
              </a:rPr>
              <a:t>    public static void main(String[] </a:t>
            </a:r>
            <a:r>
              <a:rPr lang="en-US" altLang="en-US" sz="1800" dirty="0" err="1">
                <a:latin typeface="Arial" panose="020B0604020202020204" pitchFamily="34" charset="0"/>
              </a:rPr>
              <a:t>args</a:t>
            </a:r>
            <a:r>
              <a:rPr lang="en-US" altLang="en-US" sz="1800" dirty="0">
                <a:latin typeface="Arial" panose="020B0604020202020204" pitchFamily="34" charset="0"/>
              </a:rPr>
              <a:t>) {</a:t>
            </a:r>
          </a:p>
          <a:p>
            <a:pPr marL="0" lvl="0" indent="0" eaLnBrk="0" fontAlgn="base" hangingPunct="0">
              <a:lnSpc>
                <a:spcPct val="100000"/>
              </a:lnSpc>
              <a:spcBef>
                <a:spcPct val="0"/>
              </a:spcBef>
              <a:spcAft>
                <a:spcPct val="0"/>
              </a:spcAft>
              <a:buClrTx/>
              <a:buSzTx/>
              <a:buNone/>
            </a:pPr>
            <a:r>
              <a:rPr lang="en-US" altLang="en-US" sz="1800" dirty="0">
                <a:latin typeface="Arial" panose="020B0604020202020204" pitchFamily="34" charset="0"/>
              </a:rPr>
              <a:t>        </a:t>
            </a:r>
            <a:r>
              <a:rPr lang="en-US" altLang="en-US" sz="1800" dirty="0" err="1">
                <a:latin typeface="Arial" panose="020B0604020202020204" pitchFamily="34" charset="0"/>
              </a:rPr>
              <a:t>System.out.println</a:t>
            </a:r>
            <a:r>
              <a:rPr lang="en-US" altLang="en-US" sz="1800" dirty="0">
                <a:latin typeface="Arial" panose="020B0604020202020204" pitchFamily="34" charset="0"/>
              </a:rPr>
              <a:t>("Hello, CLASSPATH!");</a:t>
            </a:r>
          </a:p>
          <a:p>
            <a:pPr marL="0" lvl="0" indent="0" eaLnBrk="0" fontAlgn="base" hangingPunct="0">
              <a:lnSpc>
                <a:spcPct val="100000"/>
              </a:lnSpc>
              <a:spcBef>
                <a:spcPct val="0"/>
              </a:spcBef>
              <a:spcAft>
                <a:spcPct val="0"/>
              </a:spcAft>
              <a:buClrTx/>
              <a:buSzTx/>
              <a:buNone/>
            </a:pPr>
            <a:r>
              <a:rPr lang="en-US" altLang="en-US" sz="1800" dirty="0">
                <a:latin typeface="Arial" panose="020B0604020202020204" pitchFamily="34" charset="0"/>
              </a:rPr>
              <a:t>    }</a:t>
            </a:r>
          </a:p>
          <a:p>
            <a:pPr marL="0" lvl="0" indent="0" eaLnBrk="0" fontAlgn="base" hangingPunct="0">
              <a:lnSpc>
                <a:spcPct val="100000"/>
              </a:lnSpc>
              <a:spcBef>
                <a:spcPct val="0"/>
              </a:spcBef>
              <a:spcAft>
                <a:spcPct val="0"/>
              </a:spcAft>
              <a:buClrTx/>
              <a:buSzTx/>
              <a:buNone/>
            </a:pPr>
            <a:r>
              <a:rPr lang="en-US" altLang="en-US" sz="1800" dirty="0">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2F4D8764-833A-4190-AF7A-A6D68416F0FC}"/>
              </a:ext>
            </a:extLst>
          </p:cNvPr>
          <p:cNvSpPr>
            <a:spLocks noChangeArrowheads="1"/>
          </p:cNvSpPr>
          <p:nvPr/>
        </p:nvSpPr>
        <p:spPr bwMode="auto">
          <a:xfrm>
            <a:off x="-14566" y="3651710"/>
            <a:ext cx="54638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Navigate to the </a:t>
            </a:r>
            <a:r>
              <a:rPr kumimoji="0" lang="en-US" altLang="en-US" b="0" i="0" u="none" strike="noStrike" cap="none" normalizeH="0" baseline="0" dirty="0" err="1">
                <a:ln>
                  <a:noFill/>
                </a:ln>
                <a:solidFill>
                  <a:schemeClr val="tx1"/>
                </a:solidFill>
                <a:effectLst/>
                <a:latin typeface="Arial Unicode MS"/>
              </a:rPr>
              <a:t>src</a:t>
            </a:r>
            <a:r>
              <a:rPr kumimoji="0" lang="en-US" altLang="en-US" b="0" i="0" u="none" strike="noStrike" cap="none" normalizeH="0" baseline="0" dirty="0">
                <a:ln>
                  <a:noFill/>
                </a:ln>
                <a:solidFill>
                  <a:schemeClr val="tx1"/>
                </a:solidFill>
                <a:effectLst/>
              </a:rPr>
              <a:t> directory and compile the program: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167F71A1-1203-481F-BED4-AA758B4F77C4}"/>
              </a:ext>
            </a:extLst>
          </p:cNvPr>
          <p:cNvSpPr/>
          <p:nvPr/>
        </p:nvSpPr>
        <p:spPr>
          <a:xfrm>
            <a:off x="648183" y="4181356"/>
            <a:ext cx="2637004" cy="369332"/>
          </a:xfrm>
          <a:prstGeom prst="rect">
            <a:avLst/>
          </a:prstGeom>
        </p:spPr>
        <p:txBody>
          <a:bodyPr wrap="none">
            <a:spAutoFit/>
          </a:bodyPr>
          <a:lstStyle/>
          <a:p>
            <a:r>
              <a:rPr lang="fr-FR" dirty="0" err="1"/>
              <a:t>javac</a:t>
            </a:r>
            <a:r>
              <a:rPr lang="fr-FR" dirty="0"/>
              <a:t> -d ../classes Main.java</a:t>
            </a:r>
          </a:p>
        </p:txBody>
      </p:sp>
      <p:sp>
        <p:nvSpPr>
          <p:cNvPr id="8" name="Rectangle 3">
            <a:extLst>
              <a:ext uri="{FF2B5EF4-FFF2-40B4-BE49-F238E27FC236}">
                <a16:creationId xmlns:a16="http://schemas.microsoft.com/office/drawing/2014/main" id="{DAC750C1-A20D-404D-AE3E-2FD5F4033BC7}"/>
              </a:ext>
            </a:extLst>
          </p:cNvPr>
          <p:cNvSpPr>
            <a:spLocks noChangeArrowheads="1"/>
          </p:cNvSpPr>
          <p:nvPr/>
        </p:nvSpPr>
        <p:spPr bwMode="auto">
          <a:xfrm>
            <a:off x="79022" y="4719219"/>
            <a:ext cx="546382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This command will place the </a:t>
            </a:r>
            <a:r>
              <a:rPr kumimoji="0" lang="en-US" altLang="en-US" b="0" i="0" u="none" strike="noStrike" cap="none" normalizeH="0" baseline="0" dirty="0" err="1">
                <a:ln>
                  <a:noFill/>
                </a:ln>
                <a:solidFill>
                  <a:schemeClr val="tx1"/>
                </a:solidFill>
                <a:effectLst/>
                <a:latin typeface="Arial Unicode MS"/>
              </a:rPr>
              <a:t>Main.class</a:t>
            </a:r>
            <a:r>
              <a:rPr kumimoji="0" lang="en-US" altLang="en-US" b="0" i="0" u="none" strike="noStrike" cap="none" normalizeH="0" baseline="0" dirty="0">
                <a:ln>
                  <a:noFill/>
                </a:ln>
                <a:solidFill>
                  <a:schemeClr val="tx1"/>
                </a:solidFill>
                <a:effectLst/>
              </a:rPr>
              <a:t> file in the </a:t>
            </a:r>
            <a:r>
              <a:rPr kumimoji="0" lang="en-US" altLang="en-US" b="0" i="0" u="none" strike="noStrike" cap="none" normalizeH="0" baseline="0" dirty="0">
                <a:ln>
                  <a:noFill/>
                </a:ln>
                <a:solidFill>
                  <a:schemeClr val="tx1"/>
                </a:solidFill>
                <a:effectLst/>
                <a:latin typeface="Arial Unicode MS"/>
              </a:rPr>
              <a:t>classes</a:t>
            </a:r>
            <a:r>
              <a:rPr kumimoji="0" lang="en-US" altLang="en-US" b="0" i="0" u="none" strike="noStrike" cap="none" normalizeH="0" baseline="0" dirty="0">
                <a:ln>
                  <a:noFill/>
                </a:ln>
                <a:solidFill>
                  <a:schemeClr val="tx1"/>
                </a:solidFill>
                <a:effectLst/>
              </a:rPr>
              <a:t> directory.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B6546245-25B5-43B5-BAF4-917F5D85756A}"/>
              </a:ext>
            </a:extLst>
          </p:cNvPr>
          <p:cNvSpPr>
            <a:spLocks noChangeArrowheads="1"/>
          </p:cNvSpPr>
          <p:nvPr/>
        </p:nvSpPr>
        <p:spPr bwMode="auto">
          <a:xfrm>
            <a:off x="5068711" y="1758477"/>
            <a:ext cx="712328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2. Setting CLASSPATH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Now, we need to set the CLASSPATH so that Java knows where to find the </a:t>
            </a:r>
            <a:r>
              <a:rPr kumimoji="0" lang="en-US" altLang="en-US" b="0" i="0" u="none" strike="noStrike" cap="none" normalizeH="0" baseline="0" dirty="0" err="1">
                <a:ln>
                  <a:noFill/>
                </a:ln>
                <a:solidFill>
                  <a:schemeClr val="tx1"/>
                </a:solidFill>
                <a:effectLst/>
                <a:latin typeface="Arial Unicode MS"/>
              </a:rPr>
              <a:t>Main.class</a:t>
            </a:r>
            <a:r>
              <a:rPr kumimoji="0" lang="en-US" altLang="en-US" b="0" i="0" u="none" strike="noStrike" cap="none" normalizeH="0" baseline="0" dirty="0">
                <a:ln>
                  <a:noFill/>
                </a:ln>
                <a:solidFill>
                  <a:schemeClr val="tx1"/>
                </a:solidFill>
                <a:effectLst/>
              </a:rPr>
              <a:t> and any external libraries.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On Windows</a:t>
            </a:r>
            <a:r>
              <a:rPr kumimoji="0" lang="en-US" altLang="en-US" b="0" i="0" u="none" strike="noStrike" cap="none" normalizeH="0" baseline="0" dirty="0">
                <a:ln>
                  <a:noFill/>
                </a:ln>
                <a:solidFill>
                  <a:schemeClr val="tx1"/>
                </a:solidFill>
                <a:effectLst/>
                <a:latin typeface="Arial" panose="020B0604020202020204" pitchFamily="34" charset="0"/>
              </a:rPr>
              <a:t>:</a:t>
            </a:r>
          </a:p>
          <a:p>
            <a:pPr lvl="0" defTabSz="914400" eaLnBrk="0" fontAlgn="base" hangingPunct="0">
              <a:spcBef>
                <a:spcPct val="0"/>
              </a:spcBef>
              <a:spcAft>
                <a:spcPct val="0"/>
              </a:spcAft>
              <a:buFontTx/>
              <a:buChar char="•"/>
            </a:pPr>
            <a:r>
              <a:rPr lang="en-US" altLang="en-US" dirty="0">
                <a:latin typeface="Arial" panose="020B0604020202020204" pitchFamily="34" charset="0"/>
              </a:rPr>
              <a:t>set CLASSPATH=.;C:\project\</a:t>
            </a:r>
            <a:r>
              <a:rPr lang="en-US" altLang="en-US" dirty="0" err="1">
                <a:latin typeface="Arial" panose="020B0604020202020204" pitchFamily="34" charset="0"/>
              </a:rPr>
              <a:t>classes;C</a:t>
            </a:r>
            <a:r>
              <a:rPr lang="en-US" altLang="en-US" dirty="0">
                <a:latin typeface="Arial" panose="020B0604020202020204" pitchFamily="34" charset="0"/>
              </a:rPr>
              <a:t>:\project\lib\utility-library.jar;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72FEF0E8-DDF1-4CBD-832F-BDCA098728C0}"/>
              </a:ext>
            </a:extLst>
          </p:cNvPr>
          <p:cNvSpPr>
            <a:spLocks noChangeArrowheads="1"/>
          </p:cNvSpPr>
          <p:nvPr/>
        </p:nvSpPr>
        <p:spPr bwMode="auto">
          <a:xfrm>
            <a:off x="5656908" y="3149558"/>
            <a:ext cx="605192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Here’s what we’re doing: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Unicode MS"/>
              </a:rPr>
              <a:t>.</a:t>
            </a:r>
            <a:r>
              <a:rPr kumimoji="0" lang="en-US" altLang="en-US" sz="1400" b="0" i="0" u="none" strike="noStrike" cap="none" normalizeH="0" baseline="0" dirty="0">
                <a:ln>
                  <a:noFill/>
                </a:ln>
                <a:solidFill>
                  <a:schemeClr val="tx1"/>
                </a:solidFill>
                <a:effectLst/>
              </a:rPr>
              <a:t>: Refers to the current directory.</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Unicode MS"/>
              </a:rPr>
              <a:t>C:\project\classes</a:t>
            </a:r>
            <a:r>
              <a:rPr kumimoji="0" lang="en-US" altLang="en-US" sz="1400" b="0" i="0" u="none" strike="noStrike" cap="none" normalizeH="0" baseline="0" dirty="0">
                <a:ln>
                  <a:noFill/>
                </a:ln>
                <a:solidFill>
                  <a:schemeClr val="tx1"/>
                </a:solidFill>
                <a:effectLst/>
              </a:rPr>
              <a:t>: Path to the directory where </a:t>
            </a:r>
            <a:r>
              <a:rPr kumimoji="0" lang="en-US" altLang="en-US" sz="1100" b="0" i="0" u="none" strike="noStrike" cap="none" normalizeH="0" baseline="0" dirty="0" err="1">
                <a:ln>
                  <a:noFill/>
                </a:ln>
                <a:solidFill>
                  <a:schemeClr val="tx1"/>
                </a:solidFill>
                <a:effectLst/>
                <a:latin typeface="Arial Unicode MS"/>
              </a:rPr>
              <a:t>Main.class</a:t>
            </a:r>
            <a:r>
              <a:rPr kumimoji="0" lang="en-US" altLang="en-US" sz="1400" b="0" i="0" u="none" strike="noStrike" cap="none" normalizeH="0" baseline="0" dirty="0">
                <a:ln>
                  <a:noFill/>
                </a:ln>
                <a:solidFill>
                  <a:schemeClr val="tx1"/>
                </a:solidFill>
                <a:effectLst/>
              </a:rPr>
              <a:t> is stored.</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Unicode MS"/>
              </a:rPr>
              <a:t>C:\project\lib\utility-library.jar</a:t>
            </a:r>
            <a:r>
              <a:rPr kumimoji="0" lang="en-US" altLang="en-US" sz="1400" b="0" i="0" u="none" strike="noStrike" cap="none" normalizeH="0" baseline="0" dirty="0">
                <a:ln>
                  <a:noFill/>
                </a:ln>
                <a:solidFill>
                  <a:schemeClr val="tx1"/>
                </a:solidFill>
                <a:effectLst/>
              </a:rPr>
              <a:t>: Path to the external JAR file.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3. Running the Program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Once CLASSPATH is set, you can run the Java program using the </a:t>
            </a:r>
            <a:r>
              <a:rPr kumimoji="0" lang="en-US" altLang="en-US" sz="1100" b="0" i="0" u="none" strike="noStrike" cap="none" normalizeH="0" baseline="0" dirty="0">
                <a:ln>
                  <a:noFill/>
                </a:ln>
                <a:solidFill>
                  <a:schemeClr val="tx1"/>
                </a:solidFill>
                <a:effectLst/>
                <a:latin typeface="Arial Unicode MS"/>
              </a:rPr>
              <a:t>java</a:t>
            </a:r>
            <a:r>
              <a:rPr kumimoji="0" lang="en-US" altLang="en-US" sz="1400" b="0" i="0" u="none" strike="noStrike" cap="none" normalizeH="0" baseline="0" dirty="0">
                <a:ln>
                  <a:noFill/>
                </a:ln>
                <a:solidFill>
                  <a:schemeClr val="tx1"/>
                </a:solidFill>
                <a:effectLst/>
              </a:rPr>
              <a:t> command:</a:t>
            </a:r>
          </a:p>
          <a:p>
            <a:pPr lvl="0" defTabSz="914400" eaLnBrk="0" fontAlgn="base" hangingPunct="0">
              <a:spcBef>
                <a:spcPct val="0"/>
              </a:spcBef>
              <a:spcAft>
                <a:spcPct val="0"/>
              </a:spcAft>
            </a:pPr>
            <a:r>
              <a:rPr lang="en-US" altLang="en-US" dirty="0">
                <a:latin typeface="Arial" panose="020B0604020202020204" pitchFamily="34" charset="0"/>
              </a:rPr>
              <a:t>java Main</a:t>
            </a:r>
          </a:p>
          <a:p>
            <a:pPr lvl="0" defTabSz="914400" eaLnBrk="0" fontAlgn="base" hangingPunct="0">
              <a:spcBef>
                <a:spcPct val="0"/>
              </a:spcBef>
              <a:spcAft>
                <a:spcPct val="0"/>
              </a:spcAft>
            </a:pPr>
            <a:endParaRPr lang="en-US" altLang="en-US" dirty="0">
              <a:latin typeface="Arial" panose="020B0604020202020204" pitchFamily="34" charset="0"/>
            </a:endParaRPr>
          </a:p>
          <a:p>
            <a:pPr lvl="0" defTabSz="914400" eaLnBrk="0" fontAlgn="base" hangingPunct="0">
              <a:spcBef>
                <a:spcPct val="0"/>
              </a:spcBef>
              <a:spcAft>
                <a:spcPct val="0"/>
              </a:spcAft>
            </a:pPr>
            <a:r>
              <a:rPr lang="en-US" altLang="en-US" sz="1600" dirty="0">
                <a:latin typeface="Arial" panose="020B0604020202020204" pitchFamily="34" charset="0"/>
              </a:rPr>
              <a:t>Output  Hello, CLASSPATH!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42713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a:xfrm>
            <a:off x="648183" y="804519"/>
            <a:ext cx="10406672" cy="1049235"/>
          </a:xfrm>
        </p:spPr>
        <p:txBody>
          <a:bodyPr>
            <a:normAutofit fontScale="90000"/>
          </a:bodyPr>
          <a:lstStyle/>
          <a:p>
            <a:br>
              <a:rPr lang="en-US" b="0" i="0" dirty="0">
                <a:solidFill>
                  <a:srgbClr val="1D1D27"/>
                </a:solidFill>
                <a:effectLst/>
                <a:latin typeface="montserrat" panose="00000500000000000000" pitchFamily="2" charset="0"/>
              </a:rPr>
            </a:br>
            <a:br>
              <a:rPr lang="en-US" b="0" i="0" dirty="0">
                <a:solidFill>
                  <a:srgbClr val="1D1D27"/>
                </a:solidFill>
                <a:effectLst/>
                <a:latin typeface="montserrat" panose="00000500000000000000" pitchFamily="2" charset="0"/>
              </a:rPr>
            </a:br>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1">
            <a:extLst>
              <a:ext uri="{FF2B5EF4-FFF2-40B4-BE49-F238E27FC236}">
                <a16:creationId xmlns:a16="http://schemas.microsoft.com/office/drawing/2014/main" id="{D0FC24C8-930A-4FCF-AE2B-29CFA14AC770}"/>
              </a:ext>
            </a:extLst>
          </p:cNvPr>
          <p:cNvSpPr>
            <a:spLocks noGrp="1" noChangeArrowheads="1"/>
          </p:cNvSpPr>
          <p:nvPr>
            <p:ph idx="1"/>
          </p:nvPr>
        </p:nvSpPr>
        <p:spPr bwMode="auto">
          <a:xfrm>
            <a:off x="336550" y="1304774"/>
            <a:ext cx="11258711" cy="398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4. Overriding CLASSPATH at Runtime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You can also override the CLASSPATH temporarily at runtime using the </a:t>
            </a:r>
            <a:r>
              <a:rPr kumimoji="0" lang="en-US" altLang="en-US" sz="1800" b="0" i="0" u="none" strike="noStrike" cap="none" normalizeH="0" baseline="0" dirty="0">
                <a:ln>
                  <a:noFill/>
                </a:ln>
                <a:solidFill>
                  <a:schemeClr val="tx1"/>
                </a:solidFill>
                <a:effectLst/>
                <a:latin typeface="Arial Unicode MS"/>
              </a:rPr>
              <a:t>-cp</a:t>
            </a:r>
            <a:r>
              <a:rPr kumimoji="0" lang="en-US" altLang="en-US" sz="1800" b="0" i="0" u="none" strike="noStrike" cap="none" normalizeH="0" baseline="0" dirty="0">
                <a:ln>
                  <a:noFill/>
                </a:ln>
                <a:solidFill>
                  <a:schemeClr val="tx1"/>
                </a:solidFill>
                <a:effectLst/>
              </a:rPr>
              <a:t> or </a:t>
            </a:r>
            <a:r>
              <a:rPr kumimoji="0" lang="en-US" altLang="en-US" sz="1800" b="0" i="0" u="none" strike="noStrike" cap="none" normalizeH="0" baseline="0" dirty="0">
                <a:ln>
                  <a:noFill/>
                </a:ln>
                <a:solidFill>
                  <a:schemeClr val="tx1"/>
                </a:solidFill>
                <a:effectLst/>
                <a:latin typeface="Arial Unicode MS"/>
              </a:rPr>
              <a:t>-</a:t>
            </a:r>
            <a:r>
              <a:rPr kumimoji="0" lang="en-US" altLang="en-US" sz="1800" b="0" i="0" u="none" strike="noStrike" cap="none" normalizeH="0" baseline="0" dirty="0" err="1">
                <a:ln>
                  <a:noFill/>
                </a:ln>
                <a:solidFill>
                  <a:schemeClr val="tx1"/>
                </a:solidFill>
                <a:effectLst/>
                <a:latin typeface="Arial Unicode MS"/>
              </a:rPr>
              <a:t>classpath</a:t>
            </a:r>
            <a:r>
              <a:rPr kumimoji="0" lang="en-US" altLang="en-US" sz="1800" b="0" i="0" u="none" strike="noStrike" cap="none" normalizeH="0" baseline="0" dirty="0">
                <a:ln>
                  <a:noFill/>
                </a:ln>
                <a:solidFill>
                  <a:schemeClr val="tx1"/>
                </a:solidFill>
                <a:effectLst/>
              </a:rPr>
              <a:t> flag:</a:t>
            </a:r>
          </a:p>
          <a:p>
            <a:pPr marL="0" lvl="0" indent="0" eaLnBrk="0" fontAlgn="base" hangingPunct="0">
              <a:lnSpc>
                <a:spcPct val="100000"/>
              </a:lnSpc>
              <a:spcBef>
                <a:spcPct val="0"/>
              </a:spcBef>
              <a:spcAft>
                <a:spcPct val="0"/>
              </a:spcAft>
              <a:buClrTx/>
              <a:buSzTx/>
              <a:buNone/>
            </a:pPr>
            <a:r>
              <a:rPr lang="en-US" altLang="en-US" sz="1800" dirty="0">
                <a:latin typeface="Arial" panose="020B0604020202020204" pitchFamily="34" charset="0"/>
              </a:rPr>
              <a:t>java -cp .;C:\project\</a:t>
            </a:r>
            <a:r>
              <a:rPr lang="en-US" altLang="en-US" sz="1800" dirty="0" err="1">
                <a:latin typeface="Arial" panose="020B0604020202020204" pitchFamily="34" charset="0"/>
              </a:rPr>
              <a:t>classes;C</a:t>
            </a:r>
            <a:r>
              <a:rPr lang="en-US" altLang="en-US" sz="1800" dirty="0">
                <a:latin typeface="Arial" panose="020B0604020202020204" pitchFamily="34" charset="0"/>
              </a:rPr>
              <a:t>:\project\lib\utility-library.jar Main</a:t>
            </a:r>
          </a:p>
          <a:p>
            <a:pPr marL="0" lvl="0" indent="0" eaLnBrk="0" fontAlgn="base" hangingPunct="0">
              <a:lnSpc>
                <a:spcPct val="100000"/>
              </a:lnSpc>
              <a:spcBef>
                <a:spcPct val="0"/>
              </a:spcBef>
              <a:spcAft>
                <a:spcPct val="0"/>
              </a:spcAft>
              <a:buClrTx/>
              <a:buSzTx/>
              <a:buNone/>
            </a:pPr>
            <a:r>
              <a:rPr lang="en-US" sz="1800" dirty="0"/>
              <a:t>This command overrides the globally set CLASSPATH and tells Java where to look for class files and libraries during program execution.</a:t>
            </a:r>
          </a:p>
          <a:p>
            <a:pPr marL="0" lvl="0" indent="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a:buNone/>
            </a:pPr>
            <a:r>
              <a:rPr lang="en-US" sz="2400" b="1" dirty="0"/>
              <a:t>Common Errors Related to CLASSPATH:</a:t>
            </a:r>
          </a:p>
          <a:p>
            <a:r>
              <a:rPr lang="en-US" sz="1800" b="1" dirty="0" err="1"/>
              <a:t>ClassNotFoundException</a:t>
            </a:r>
            <a:r>
              <a:rPr lang="en-US" sz="1800" dirty="0"/>
              <a:t>: If Java cannot find the class you're trying to run.</a:t>
            </a:r>
          </a:p>
          <a:p>
            <a:r>
              <a:rPr lang="en-US" sz="1800" b="1" dirty="0" err="1"/>
              <a:t>NoClassDefFoundError</a:t>
            </a:r>
            <a:r>
              <a:rPr lang="en-US" sz="1800" dirty="0"/>
              <a:t>: If the class was available during compile time but is not found during runtime.</a:t>
            </a:r>
          </a:p>
          <a:p>
            <a:pPr marL="0" lvl="0" indent="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30494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a:xfrm>
            <a:off x="648183" y="804519"/>
            <a:ext cx="10406672" cy="1049235"/>
          </a:xfrm>
        </p:spPr>
        <p:txBody>
          <a:bodyPr>
            <a:normAutofit fontScale="90000"/>
          </a:bodyPr>
          <a:lstStyle/>
          <a:p>
            <a:br>
              <a:rPr lang="en-US" b="0" i="0" dirty="0">
                <a:solidFill>
                  <a:srgbClr val="1D1D27"/>
                </a:solidFill>
                <a:effectLst/>
                <a:latin typeface="montserrat" panose="00000500000000000000" pitchFamily="2" charset="0"/>
              </a:rPr>
            </a:b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234499" y="1853754"/>
            <a:ext cx="12073247" cy="4309979"/>
          </a:xfrm>
        </p:spPr>
        <p:txBody>
          <a:bodyPr>
            <a:normAutofit fontScale="92500" lnSpcReduction="20000"/>
          </a:bodyPr>
          <a:lstStyle/>
          <a:p>
            <a:r>
              <a:rPr lang="en-US" dirty="0"/>
              <a:t>There are two types of modifiers in Java: </a:t>
            </a:r>
            <a:r>
              <a:rPr lang="en-US" b="1" dirty="0"/>
              <a:t>access modifiers</a:t>
            </a:r>
            <a:r>
              <a:rPr lang="en-US" dirty="0"/>
              <a:t> and </a:t>
            </a:r>
            <a:r>
              <a:rPr lang="en-US" b="1" dirty="0"/>
              <a:t>non-access modifiers</a:t>
            </a:r>
            <a:r>
              <a:rPr lang="en-US" dirty="0"/>
              <a:t>.</a:t>
            </a:r>
          </a:p>
          <a:p>
            <a:r>
              <a:rPr lang="en-US" dirty="0"/>
              <a:t>The access modifiers in Java specifies the accessibility or scope of a field, method, constructor, or class. We can change the access level of fields, constructors, methods, and class by applying the access modifier on it.</a:t>
            </a:r>
          </a:p>
          <a:p>
            <a:pPr marL="0" indent="0">
              <a:buNone/>
            </a:pPr>
            <a:r>
              <a:rPr lang="en-US" sz="2600" b="1" dirty="0"/>
              <a:t>There are four types of Java access modifiers:</a:t>
            </a:r>
          </a:p>
          <a:p>
            <a:r>
              <a:rPr lang="en-US" b="1" dirty="0"/>
              <a:t>Private</a:t>
            </a:r>
            <a:r>
              <a:rPr lang="en-US" dirty="0"/>
              <a:t>: The access level of a private modifier is only within the class. It cannot be accessed from outside the class.</a:t>
            </a:r>
          </a:p>
          <a:p>
            <a:r>
              <a:rPr lang="en-US" b="1" dirty="0"/>
              <a:t>Default</a:t>
            </a:r>
            <a:r>
              <a:rPr lang="en-US" dirty="0"/>
              <a:t>: The access level of a default modifier is only within the package. It cannot be accessed from outside the package. If you do not specify any access level, it will be the default.</a:t>
            </a:r>
          </a:p>
          <a:p>
            <a:r>
              <a:rPr lang="en-US" b="1" dirty="0"/>
              <a:t>Protected</a:t>
            </a:r>
            <a:r>
              <a:rPr lang="en-US" dirty="0"/>
              <a:t>: The access level of a protected modifier is within the package and outside the package through child class. If you do not make the child class, it cannot be accessed from outside the package.</a:t>
            </a:r>
          </a:p>
          <a:p>
            <a:r>
              <a:rPr lang="en-US" b="1" dirty="0"/>
              <a:t>Public</a:t>
            </a:r>
            <a:r>
              <a:rPr lang="en-US" dirty="0"/>
              <a:t>: The access level of a public modifier is everywhere. It can be accessed from within the class, outside the class, within the package and outside the package.</a:t>
            </a:r>
          </a:p>
          <a:p>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4">
            <a:extLst>
              <a:ext uri="{FF2B5EF4-FFF2-40B4-BE49-F238E27FC236}">
                <a16:creationId xmlns:a16="http://schemas.microsoft.com/office/drawing/2014/main" id="{B813D1F8-9277-4104-B5AD-911A29CF3B23}"/>
              </a:ext>
            </a:extLst>
          </p:cNvPr>
          <p:cNvSpPr/>
          <p:nvPr/>
        </p:nvSpPr>
        <p:spPr>
          <a:xfrm>
            <a:off x="804672" y="463841"/>
            <a:ext cx="3767122" cy="523220"/>
          </a:xfrm>
          <a:prstGeom prst="rect">
            <a:avLst/>
          </a:prstGeom>
        </p:spPr>
        <p:txBody>
          <a:bodyPr wrap="none">
            <a:spAutoFit/>
          </a:bodyPr>
          <a:lstStyle/>
          <a:p>
            <a:r>
              <a:rPr lang="en-US" sz="2800" b="1" dirty="0">
                <a:solidFill>
                  <a:srgbClr val="1D1D27"/>
                </a:solidFill>
                <a:latin typeface="montserrat" panose="00000500000000000000"/>
              </a:rPr>
              <a:t>Access Modifiers in Java</a:t>
            </a:r>
            <a:endParaRPr lang="en-US" sz="2800" b="1" i="0" dirty="0">
              <a:solidFill>
                <a:srgbClr val="1D1D27"/>
              </a:solidFill>
              <a:effectLst/>
              <a:latin typeface="montserrat" panose="00000500000000000000"/>
            </a:endParaRPr>
          </a:p>
        </p:txBody>
      </p:sp>
    </p:spTree>
    <p:extLst>
      <p:ext uri="{BB962C8B-B14F-4D97-AF65-F5344CB8AC3E}">
        <p14:creationId xmlns:p14="http://schemas.microsoft.com/office/powerpoint/2010/main" val="5338654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a:xfrm>
            <a:off x="648183" y="804519"/>
            <a:ext cx="10406672" cy="1049235"/>
          </a:xfrm>
        </p:spPr>
        <p:txBody>
          <a:bodyPr>
            <a:normAutofit fontScale="90000"/>
          </a:bodyPr>
          <a:lstStyle/>
          <a:p>
            <a:br>
              <a:rPr lang="en-US" b="0" i="0" dirty="0">
                <a:solidFill>
                  <a:srgbClr val="1D1D27"/>
                </a:solidFill>
                <a:effectLst/>
                <a:latin typeface="montserrat" panose="00000500000000000000" pitchFamily="2" charset="0"/>
              </a:rPr>
            </a:br>
            <a:br>
              <a:rPr lang="en-US" b="0" i="0" dirty="0">
                <a:solidFill>
                  <a:srgbClr val="1D1D27"/>
                </a:solidFill>
                <a:effectLst/>
                <a:latin typeface="montserrat" panose="00000500000000000000" pitchFamily="2" charset="0"/>
              </a:rPr>
            </a:br>
            <a:endParaRPr lang="en-US" dirty="0"/>
          </a:p>
        </p:txBody>
      </p:sp>
      <p:pic>
        <p:nvPicPr>
          <p:cNvPr id="7" name="Content Placeholder 6">
            <a:extLst>
              <a:ext uri="{FF2B5EF4-FFF2-40B4-BE49-F238E27FC236}">
                <a16:creationId xmlns:a16="http://schemas.microsoft.com/office/drawing/2014/main" id="{C66CA2BE-336E-4852-ADA8-8A4861C8A2C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0933" y="1694780"/>
            <a:ext cx="11660113" cy="3387950"/>
          </a:xfrm>
        </p:spPr>
      </p:pic>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4">
            <a:extLst>
              <a:ext uri="{FF2B5EF4-FFF2-40B4-BE49-F238E27FC236}">
                <a16:creationId xmlns:a16="http://schemas.microsoft.com/office/drawing/2014/main" id="{BFC452BB-C588-4799-8BEB-9BEFBAFE6712}"/>
              </a:ext>
            </a:extLst>
          </p:cNvPr>
          <p:cNvSpPr/>
          <p:nvPr/>
        </p:nvSpPr>
        <p:spPr>
          <a:xfrm>
            <a:off x="648183" y="542909"/>
            <a:ext cx="5683607" cy="523220"/>
          </a:xfrm>
          <a:prstGeom prst="rect">
            <a:avLst/>
          </a:prstGeom>
        </p:spPr>
        <p:txBody>
          <a:bodyPr wrap="none">
            <a:spAutoFit/>
          </a:bodyPr>
          <a:lstStyle/>
          <a:p>
            <a:r>
              <a:rPr lang="en-US" sz="2800" b="1" dirty="0">
                <a:solidFill>
                  <a:srgbClr val="1D1D27"/>
                </a:solidFill>
                <a:latin typeface="montserrat" panose="00000500000000000000"/>
              </a:rPr>
              <a:t>Understanding Java Access Modifiers</a:t>
            </a:r>
            <a:endParaRPr lang="en-US" sz="2800" b="1" i="0" dirty="0">
              <a:solidFill>
                <a:srgbClr val="1D1D27"/>
              </a:solidFill>
              <a:effectLst/>
              <a:latin typeface="montserrat" panose="00000500000000000000"/>
            </a:endParaRPr>
          </a:p>
        </p:txBody>
      </p:sp>
    </p:spTree>
    <p:extLst>
      <p:ext uri="{BB962C8B-B14F-4D97-AF65-F5344CB8AC3E}">
        <p14:creationId xmlns:p14="http://schemas.microsoft.com/office/powerpoint/2010/main" val="847056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a:xfrm>
            <a:off x="648183" y="804519"/>
            <a:ext cx="10406672" cy="1049235"/>
          </a:xfrm>
        </p:spPr>
        <p:txBody>
          <a:bodyPr>
            <a:normAutofit fontScale="90000"/>
          </a:bodyPr>
          <a:lstStyle/>
          <a:p>
            <a:br>
              <a:rPr lang="en-US" b="0" i="0" dirty="0">
                <a:solidFill>
                  <a:srgbClr val="1D1D27"/>
                </a:solidFill>
                <a:effectLst/>
                <a:latin typeface="montserrat" panose="00000500000000000000" pitchFamily="2" charset="0"/>
              </a:rPr>
            </a:b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234499" y="2011891"/>
            <a:ext cx="4461679" cy="4512623"/>
          </a:xfrm>
        </p:spPr>
        <p:txBody>
          <a:bodyPr>
            <a:normAutofit/>
          </a:bodyPr>
          <a:lstStyle/>
          <a:p>
            <a:r>
              <a:rPr lang="en-US" dirty="0"/>
              <a:t>The private access modifier is accessible only within the class.</a:t>
            </a:r>
          </a:p>
          <a:p>
            <a:pPr marL="0" indent="0">
              <a:buNone/>
            </a:pPr>
            <a:r>
              <a:rPr lang="en-US" b="1" dirty="0"/>
              <a:t>Simple example of private access modifier</a:t>
            </a:r>
            <a:endParaRPr lang="en-US" dirty="0"/>
          </a:p>
          <a:p>
            <a:r>
              <a:rPr lang="en-US" dirty="0"/>
              <a:t>In this example, we have created two classes A and Simple. A class contains private data member and private method. We are accessing these private members from outside the class, so there is a compile-time error.</a:t>
            </a:r>
          </a:p>
          <a:p>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4">
            <a:extLst>
              <a:ext uri="{FF2B5EF4-FFF2-40B4-BE49-F238E27FC236}">
                <a16:creationId xmlns:a16="http://schemas.microsoft.com/office/drawing/2014/main" id="{320E4EFC-3AE8-4F77-A30C-AF038DBE80A1}"/>
              </a:ext>
            </a:extLst>
          </p:cNvPr>
          <p:cNvSpPr/>
          <p:nvPr/>
        </p:nvSpPr>
        <p:spPr>
          <a:xfrm>
            <a:off x="1810121" y="854207"/>
            <a:ext cx="1403013" cy="461665"/>
          </a:xfrm>
          <a:prstGeom prst="rect">
            <a:avLst/>
          </a:prstGeom>
        </p:spPr>
        <p:txBody>
          <a:bodyPr wrap="none">
            <a:spAutoFit/>
          </a:bodyPr>
          <a:lstStyle/>
          <a:p>
            <a:r>
              <a:rPr lang="en-US" sz="2400" b="1" dirty="0">
                <a:solidFill>
                  <a:srgbClr val="1D1D27"/>
                </a:solidFill>
                <a:latin typeface="montserrat" panose="00000500000000000000"/>
              </a:rPr>
              <a:t>1) Private</a:t>
            </a:r>
            <a:endParaRPr lang="en-US" sz="2400" b="1" i="0" dirty="0">
              <a:solidFill>
                <a:srgbClr val="1D1D27"/>
              </a:solidFill>
              <a:effectLst/>
              <a:latin typeface="montserrat" panose="00000500000000000000"/>
            </a:endParaRPr>
          </a:p>
        </p:txBody>
      </p:sp>
      <p:sp>
        <p:nvSpPr>
          <p:cNvPr id="6" name="Rectangle 5">
            <a:extLst>
              <a:ext uri="{FF2B5EF4-FFF2-40B4-BE49-F238E27FC236}">
                <a16:creationId xmlns:a16="http://schemas.microsoft.com/office/drawing/2014/main" id="{D27AEA4A-2BCC-4AE2-8ED6-FF4D054096BB}"/>
              </a:ext>
            </a:extLst>
          </p:cNvPr>
          <p:cNvSpPr/>
          <p:nvPr/>
        </p:nvSpPr>
        <p:spPr>
          <a:xfrm>
            <a:off x="5835046" y="2011891"/>
            <a:ext cx="6096000" cy="3416320"/>
          </a:xfrm>
          <a:prstGeom prst="rect">
            <a:avLst/>
          </a:prstGeom>
        </p:spPr>
        <p:txBody>
          <a:bodyPr>
            <a:spAutoFit/>
          </a:bodyPr>
          <a:lstStyle/>
          <a:p>
            <a:r>
              <a:rPr lang="en-US" dirty="0">
                <a:latin typeface="montserrat" panose="00000500000000000000"/>
              </a:rPr>
              <a:t>class A{  </a:t>
            </a:r>
          </a:p>
          <a:p>
            <a:r>
              <a:rPr lang="en-US" b="1" dirty="0">
                <a:latin typeface="montserrat" panose="00000500000000000000"/>
              </a:rPr>
              <a:t>private</a:t>
            </a:r>
            <a:r>
              <a:rPr lang="en-US" dirty="0">
                <a:latin typeface="montserrat" panose="00000500000000000000"/>
              </a:rPr>
              <a:t> </a:t>
            </a:r>
            <a:r>
              <a:rPr lang="en-US" b="1" dirty="0">
                <a:latin typeface="montserrat" panose="00000500000000000000"/>
              </a:rPr>
              <a:t>int</a:t>
            </a:r>
            <a:r>
              <a:rPr lang="en-US" dirty="0">
                <a:latin typeface="montserrat" panose="00000500000000000000"/>
              </a:rPr>
              <a:t> data=40;  </a:t>
            </a:r>
          </a:p>
          <a:p>
            <a:r>
              <a:rPr lang="en-US" b="1" dirty="0">
                <a:latin typeface="montserrat" panose="00000500000000000000"/>
              </a:rPr>
              <a:t>private</a:t>
            </a:r>
            <a:r>
              <a:rPr lang="en-US" dirty="0">
                <a:latin typeface="montserrat" panose="00000500000000000000"/>
              </a:rPr>
              <a:t> </a:t>
            </a:r>
            <a:r>
              <a:rPr lang="en-US" b="1" dirty="0">
                <a:latin typeface="montserrat" panose="00000500000000000000"/>
              </a:rPr>
              <a:t>void</a:t>
            </a:r>
            <a:r>
              <a:rPr lang="en-US" dirty="0">
                <a:latin typeface="montserrat" panose="00000500000000000000"/>
              </a:rPr>
              <a:t> msg(){</a:t>
            </a:r>
            <a:r>
              <a:rPr lang="en-US" dirty="0" err="1">
                <a:latin typeface="montserrat" panose="00000500000000000000"/>
              </a:rPr>
              <a:t>System.out.println</a:t>
            </a:r>
            <a:r>
              <a:rPr lang="en-US" dirty="0">
                <a:latin typeface="montserrat" panose="00000500000000000000"/>
              </a:rPr>
              <a:t>("Hello java");}  </a:t>
            </a:r>
          </a:p>
          <a:p>
            <a:r>
              <a:rPr lang="en-US" dirty="0">
                <a:latin typeface="montserrat" panose="00000500000000000000"/>
              </a:rPr>
              <a:t>}  </a:t>
            </a:r>
          </a:p>
          <a:p>
            <a:r>
              <a:rPr lang="en-US" dirty="0">
                <a:latin typeface="montserrat" panose="00000500000000000000"/>
              </a:rPr>
              <a:t>  </a:t>
            </a:r>
          </a:p>
          <a:p>
            <a:r>
              <a:rPr lang="en-US" b="1" dirty="0">
                <a:latin typeface="montserrat" panose="00000500000000000000"/>
              </a:rPr>
              <a:t>public</a:t>
            </a:r>
            <a:r>
              <a:rPr lang="en-US" dirty="0">
                <a:latin typeface="montserrat" panose="00000500000000000000"/>
              </a:rPr>
              <a:t> </a:t>
            </a:r>
            <a:r>
              <a:rPr lang="en-US" b="1" dirty="0">
                <a:latin typeface="montserrat" panose="00000500000000000000"/>
              </a:rPr>
              <a:t>class</a:t>
            </a:r>
            <a:r>
              <a:rPr lang="en-US" dirty="0">
                <a:latin typeface="montserrat" panose="00000500000000000000"/>
              </a:rPr>
              <a:t> Simple{  </a:t>
            </a:r>
          </a:p>
          <a:p>
            <a:r>
              <a:rPr lang="en-US" dirty="0">
                <a:latin typeface="montserrat" panose="00000500000000000000"/>
              </a:rPr>
              <a:t> </a:t>
            </a:r>
            <a:r>
              <a:rPr lang="en-US" b="1" dirty="0">
                <a:latin typeface="montserrat" panose="00000500000000000000"/>
              </a:rPr>
              <a:t>public</a:t>
            </a:r>
            <a:r>
              <a:rPr lang="en-US" dirty="0">
                <a:latin typeface="montserrat" panose="00000500000000000000"/>
              </a:rPr>
              <a:t> </a:t>
            </a:r>
            <a:r>
              <a:rPr lang="en-US" b="1" dirty="0">
                <a:latin typeface="montserrat" panose="00000500000000000000"/>
              </a:rPr>
              <a:t>static</a:t>
            </a:r>
            <a:r>
              <a:rPr lang="en-US" dirty="0">
                <a:latin typeface="montserrat" panose="00000500000000000000"/>
              </a:rPr>
              <a:t> </a:t>
            </a:r>
            <a:r>
              <a:rPr lang="en-US" b="1" dirty="0">
                <a:latin typeface="montserrat" panose="00000500000000000000"/>
              </a:rPr>
              <a:t>void</a:t>
            </a:r>
            <a:r>
              <a:rPr lang="en-US" dirty="0">
                <a:latin typeface="montserrat" panose="00000500000000000000"/>
              </a:rPr>
              <a:t> main(String </a:t>
            </a:r>
            <a:r>
              <a:rPr lang="en-US" dirty="0" err="1">
                <a:latin typeface="montserrat" panose="00000500000000000000"/>
              </a:rPr>
              <a:t>args</a:t>
            </a:r>
            <a:r>
              <a:rPr lang="en-US" dirty="0">
                <a:latin typeface="montserrat" panose="00000500000000000000"/>
              </a:rPr>
              <a:t>[]){  </a:t>
            </a:r>
          </a:p>
          <a:p>
            <a:r>
              <a:rPr lang="en-US" dirty="0">
                <a:latin typeface="montserrat" panose="00000500000000000000"/>
              </a:rPr>
              <a:t>   A obj=</a:t>
            </a:r>
            <a:r>
              <a:rPr lang="en-US" b="1" dirty="0">
                <a:latin typeface="montserrat" panose="00000500000000000000"/>
              </a:rPr>
              <a:t>new</a:t>
            </a:r>
            <a:r>
              <a:rPr lang="en-US" dirty="0">
                <a:latin typeface="montserrat" panose="00000500000000000000"/>
              </a:rPr>
              <a:t> A();  </a:t>
            </a:r>
          </a:p>
          <a:p>
            <a:r>
              <a:rPr lang="en-US" dirty="0">
                <a:latin typeface="montserrat" panose="00000500000000000000"/>
              </a:rPr>
              <a:t>   </a:t>
            </a:r>
            <a:r>
              <a:rPr lang="en-US" dirty="0" err="1">
                <a:latin typeface="montserrat" panose="00000500000000000000"/>
              </a:rPr>
              <a:t>System.out.println</a:t>
            </a:r>
            <a:r>
              <a:rPr lang="en-US" dirty="0">
                <a:latin typeface="montserrat" panose="00000500000000000000"/>
              </a:rPr>
              <a:t>(</a:t>
            </a:r>
            <a:r>
              <a:rPr lang="en-US" dirty="0" err="1">
                <a:latin typeface="montserrat" panose="00000500000000000000"/>
              </a:rPr>
              <a:t>obj.data</a:t>
            </a:r>
            <a:r>
              <a:rPr lang="en-US" dirty="0">
                <a:latin typeface="montserrat" panose="00000500000000000000"/>
              </a:rPr>
              <a:t>);//Compile Time Error  </a:t>
            </a:r>
          </a:p>
          <a:p>
            <a:r>
              <a:rPr lang="en-US" dirty="0">
                <a:latin typeface="montserrat" panose="00000500000000000000"/>
              </a:rPr>
              <a:t>   obj.msg();//Compile Time Error  </a:t>
            </a:r>
          </a:p>
          <a:p>
            <a:r>
              <a:rPr lang="en-US" dirty="0">
                <a:latin typeface="montserrat" panose="00000500000000000000"/>
              </a:rPr>
              <a:t>   }  </a:t>
            </a:r>
          </a:p>
          <a:p>
            <a:r>
              <a:rPr lang="en-US" dirty="0">
                <a:latin typeface="montserrat" panose="00000500000000000000"/>
              </a:rPr>
              <a:t>}  </a:t>
            </a:r>
            <a:endParaRPr lang="en-US" i="0" dirty="0">
              <a:effectLst/>
              <a:latin typeface="montserrat" panose="00000500000000000000"/>
            </a:endParaRPr>
          </a:p>
        </p:txBody>
      </p:sp>
    </p:spTree>
    <p:extLst>
      <p:ext uri="{BB962C8B-B14F-4D97-AF65-F5344CB8AC3E}">
        <p14:creationId xmlns:p14="http://schemas.microsoft.com/office/powerpoint/2010/main" val="23849717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a:xfrm>
            <a:off x="648183" y="804519"/>
            <a:ext cx="10406672" cy="1049235"/>
          </a:xfrm>
        </p:spPr>
        <p:txBody>
          <a:bodyPr>
            <a:normAutofit fontScale="90000"/>
          </a:bodyPr>
          <a:lstStyle/>
          <a:p>
            <a:br>
              <a:rPr lang="en-US" b="0" i="0" dirty="0">
                <a:solidFill>
                  <a:srgbClr val="1D1D27"/>
                </a:solidFill>
                <a:effectLst/>
                <a:latin typeface="montserrat" panose="00000500000000000000" pitchFamily="2" charset="0"/>
              </a:rPr>
            </a:b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234500" y="2011891"/>
            <a:ext cx="4247190" cy="4512623"/>
          </a:xfrm>
        </p:spPr>
        <p:txBody>
          <a:bodyPr>
            <a:normAutofit/>
          </a:bodyPr>
          <a:lstStyle/>
          <a:p>
            <a:r>
              <a:rPr lang="en-US" dirty="0"/>
              <a:t>If you make any class constructor private, you cannot create the instance of that class from outside the class. For example:</a:t>
            </a:r>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4">
            <a:extLst>
              <a:ext uri="{FF2B5EF4-FFF2-40B4-BE49-F238E27FC236}">
                <a16:creationId xmlns:a16="http://schemas.microsoft.com/office/drawing/2014/main" id="{3C8D4E3E-21FB-4BEF-AD48-A5AB26802732}"/>
              </a:ext>
            </a:extLst>
          </p:cNvPr>
          <p:cNvSpPr/>
          <p:nvPr/>
        </p:nvSpPr>
        <p:spPr>
          <a:xfrm>
            <a:off x="781274" y="646382"/>
            <a:ext cx="3617722" cy="461665"/>
          </a:xfrm>
          <a:prstGeom prst="rect">
            <a:avLst/>
          </a:prstGeom>
        </p:spPr>
        <p:txBody>
          <a:bodyPr wrap="none">
            <a:spAutoFit/>
          </a:bodyPr>
          <a:lstStyle/>
          <a:p>
            <a:r>
              <a:rPr lang="en-US" sz="2400" b="1" dirty="0">
                <a:solidFill>
                  <a:srgbClr val="1D1D27"/>
                </a:solidFill>
                <a:latin typeface="montserrat" panose="00000500000000000000"/>
              </a:rPr>
              <a:t>Role of Private Constructor</a:t>
            </a:r>
            <a:endParaRPr lang="en-US" sz="2400" b="1" i="0" dirty="0">
              <a:solidFill>
                <a:srgbClr val="1D1D27"/>
              </a:solidFill>
              <a:effectLst/>
              <a:latin typeface="montserrat" panose="00000500000000000000"/>
            </a:endParaRPr>
          </a:p>
        </p:txBody>
      </p:sp>
      <p:sp>
        <p:nvSpPr>
          <p:cNvPr id="6" name="Rectangle 5">
            <a:extLst>
              <a:ext uri="{FF2B5EF4-FFF2-40B4-BE49-F238E27FC236}">
                <a16:creationId xmlns:a16="http://schemas.microsoft.com/office/drawing/2014/main" id="{8C96F2C9-1400-4684-8AF5-77F50446F82D}"/>
              </a:ext>
            </a:extLst>
          </p:cNvPr>
          <p:cNvSpPr/>
          <p:nvPr/>
        </p:nvSpPr>
        <p:spPr>
          <a:xfrm>
            <a:off x="5851519" y="2136338"/>
            <a:ext cx="4704434" cy="2585323"/>
          </a:xfrm>
          <a:prstGeom prst="rect">
            <a:avLst/>
          </a:prstGeom>
        </p:spPr>
        <p:txBody>
          <a:bodyPr wrap="square">
            <a:spAutoFit/>
          </a:bodyPr>
          <a:lstStyle/>
          <a:p>
            <a:r>
              <a:rPr lang="en-US" dirty="0">
                <a:latin typeface="montserrat" panose="00000500000000000000"/>
              </a:rPr>
              <a:t>class A{  </a:t>
            </a:r>
          </a:p>
          <a:p>
            <a:r>
              <a:rPr lang="en-US" b="1" dirty="0">
                <a:latin typeface="montserrat" panose="00000500000000000000"/>
              </a:rPr>
              <a:t>private</a:t>
            </a:r>
            <a:r>
              <a:rPr lang="en-US" dirty="0">
                <a:latin typeface="montserrat" panose="00000500000000000000"/>
              </a:rPr>
              <a:t> A(){}//private constructor  </a:t>
            </a:r>
          </a:p>
          <a:p>
            <a:r>
              <a:rPr lang="en-US" b="1" dirty="0">
                <a:latin typeface="montserrat" panose="00000500000000000000"/>
              </a:rPr>
              <a:t>void</a:t>
            </a:r>
            <a:r>
              <a:rPr lang="en-US" dirty="0">
                <a:latin typeface="montserrat" panose="00000500000000000000"/>
              </a:rPr>
              <a:t> msg(){</a:t>
            </a:r>
            <a:r>
              <a:rPr lang="en-US" dirty="0" err="1">
                <a:latin typeface="montserrat" panose="00000500000000000000"/>
              </a:rPr>
              <a:t>System.out.println</a:t>
            </a:r>
            <a:r>
              <a:rPr lang="en-US" dirty="0">
                <a:latin typeface="montserrat" panose="00000500000000000000"/>
              </a:rPr>
              <a:t>("Hello java");}  </a:t>
            </a:r>
          </a:p>
          <a:p>
            <a:r>
              <a:rPr lang="en-US" dirty="0">
                <a:latin typeface="montserrat" panose="00000500000000000000"/>
              </a:rPr>
              <a:t>}  </a:t>
            </a:r>
          </a:p>
          <a:p>
            <a:r>
              <a:rPr lang="en-US" b="1" dirty="0">
                <a:latin typeface="montserrat" panose="00000500000000000000"/>
              </a:rPr>
              <a:t>public</a:t>
            </a:r>
            <a:r>
              <a:rPr lang="en-US" dirty="0">
                <a:latin typeface="montserrat" panose="00000500000000000000"/>
              </a:rPr>
              <a:t> </a:t>
            </a:r>
            <a:r>
              <a:rPr lang="en-US" b="1" dirty="0">
                <a:latin typeface="montserrat" panose="00000500000000000000"/>
              </a:rPr>
              <a:t>class</a:t>
            </a:r>
            <a:r>
              <a:rPr lang="en-US" dirty="0">
                <a:latin typeface="montserrat" panose="00000500000000000000"/>
              </a:rPr>
              <a:t> Simple{  </a:t>
            </a:r>
          </a:p>
          <a:p>
            <a:r>
              <a:rPr lang="en-US" dirty="0">
                <a:latin typeface="montserrat" panose="00000500000000000000"/>
              </a:rPr>
              <a:t> </a:t>
            </a:r>
            <a:r>
              <a:rPr lang="en-US" b="1" dirty="0">
                <a:latin typeface="montserrat" panose="00000500000000000000"/>
              </a:rPr>
              <a:t>public</a:t>
            </a:r>
            <a:r>
              <a:rPr lang="en-US" dirty="0">
                <a:latin typeface="montserrat" panose="00000500000000000000"/>
              </a:rPr>
              <a:t> </a:t>
            </a:r>
            <a:r>
              <a:rPr lang="en-US" b="1" dirty="0">
                <a:latin typeface="montserrat" panose="00000500000000000000"/>
              </a:rPr>
              <a:t>static</a:t>
            </a:r>
            <a:r>
              <a:rPr lang="en-US" dirty="0">
                <a:latin typeface="montserrat" panose="00000500000000000000"/>
              </a:rPr>
              <a:t> </a:t>
            </a:r>
            <a:r>
              <a:rPr lang="en-US" b="1" dirty="0">
                <a:latin typeface="montserrat" panose="00000500000000000000"/>
              </a:rPr>
              <a:t>void</a:t>
            </a:r>
            <a:r>
              <a:rPr lang="en-US" dirty="0">
                <a:latin typeface="montserrat" panose="00000500000000000000"/>
              </a:rPr>
              <a:t> main(String </a:t>
            </a:r>
            <a:r>
              <a:rPr lang="en-US" dirty="0" err="1">
                <a:latin typeface="montserrat" panose="00000500000000000000"/>
              </a:rPr>
              <a:t>args</a:t>
            </a:r>
            <a:r>
              <a:rPr lang="en-US" dirty="0">
                <a:latin typeface="montserrat" panose="00000500000000000000"/>
              </a:rPr>
              <a:t>[]){  </a:t>
            </a:r>
          </a:p>
          <a:p>
            <a:r>
              <a:rPr lang="en-US" dirty="0">
                <a:latin typeface="montserrat" panose="00000500000000000000"/>
              </a:rPr>
              <a:t>   A obj=</a:t>
            </a:r>
            <a:r>
              <a:rPr lang="en-US" b="1" dirty="0">
                <a:latin typeface="montserrat" panose="00000500000000000000"/>
              </a:rPr>
              <a:t>new</a:t>
            </a:r>
            <a:r>
              <a:rPr lang="en-US" dirty="0">
                <a:latin typeface="montserrat" panose="00000500000000000000"/>
              </a:rPr>
              <a:t> A();//Compile Time Error  </a:t>
            </a:r>
          </a:p>
          <a:p>
            <a:r>
              <a:rPr lang="en-US" dirty="0">
                <a:latin typeface="montserrat" panose="00000500000000000000"/>
              </a:rPr>
              <a:t> }  </a:t>
            </a:r>
          </a:p>
          <a:p>
            <a:r>
              <a:rPr lang="en-US" dirty="0">
                <a:latin typeface="montserrat" panose="00000500000000000000"/>
              </a:rPr>
              <a:t>}  </a:t>
            </a:r>
            <a:endParaRPr lang="en-US" b="0" i="0" dirty="0">
              <a:effectLst/>
              <a:latin typeface="montserrat" panose="00000500000000000000"/>
            </a:endParaRPr>
          </a:p>
        </p:txBody>
      </p:sp>
      <p:sp>
        <p:nvSpPr>
          <p:cNvPr id="7" name="Rectangle 6">
            <a:extLst>
              <a:ext uri="{FF2B5EF4-FFF2-40B4-BE49-F238E27FC236}">
                <a16:creationId xmlns:a16="http://schemas.microsoft.com/office/drawing/2014/main" id="{D717C1FA-03C2-4834-9336-593179600F97}"/>
              </a:ext>
            </a:extLst>
          </p:cNvPr>
          <p:cNvSpPr/>
          <p:nvPr/>
        </p:nvSpPr>
        <p:spPr>
          <a:xfrm>
            <a:off x="1230489" y="5004245"/>
            <a:ext cx="6096000" cy="738664"/>
          </a:xfrm>
          <a:prstGeom prst="rect">
            <a:avLst/>
          </a:prstGeom>
        </p:spPr>
        <p:txBody>
          <a:bodyPr>
            <a:spAutoFit/>
          </a:bodyPr>
          <a:lstStyle/>
          <a:p>
            <a:r>
              <a:rPr lang="en-US" sz="2400" b="1" dirty="0">
                <a:solidFill>
                  <a:srgbClr val="1D1D27"/>
                </a:solidFill>
                <a:latin typeface="segoe ui" panose="020B0502040204020203" pitchFamily="34" charset="0"/>
              </a:rPr>
              <a:t>Note: </a:t>
            </a:r>
            <a:r>
              <a:rPr lang="en-US" dirty="0">
                <a:solidFill>
                  <a:srgbClr val="1D1D27"/>
                </a:solidFill>
                <a:latin typeface="segoe ui" panose="020B0502040204020203" pitchFamily="34" charset="0"/>
              </a:rPr>
              <a:t>A class cannot be private or protected except nested class.</a:t>
            </a:r>
            <a:endParaRPr lang="en-US" b="0" i="0" dirty="0">
              <a:solidFill>
                <a:srgbClr val="1D1D27"/>
              </a:solidFill>
              <a:effectLst/>
              <a:latin typeface="segoe ui" panose="020B0502040204020203" pitchFamily="34" charset="0"/>
            </a:endParaRPr>
          </a:p>
        </p:txBody>
      </p:sp>
    </p:spTree>
    <p:extLst>
      <p:ext uri="{BB962C8B-B14F-4D97-AF65-F5344CB8AC3E}">
        <p14:creationId xmlns:p14="http://schemas.microsoft.com/office/powerpoint/2010/main" val="22133113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a:xfrm>
            <a:off x="648183" y="804519"/>
            <a:ext cx="10406672" cy="1049235"/>
          </a:xfrm>
        </p:spPr>
        <p:txBody>
          <a:bodyPr>
            <a:normAutofit fontScale="90000"/>
          </a:bodyPr>
          <a:lstStyle/>
          <a:p>
            <a:br>
              <a:rPr lang="en-US" b="0" i="0" dirty="0">
                <a:solidFill>
                  <a:srgbClr val="1D1D27"/>
                </a:solidFill>
                <a:effectLst/>
                <a:latin typeface="montserrat" panose="00000500000000000000" pitchFamily="2" charset="0"/>
              </a:rPr>
            </a:b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80974" y="1491170"/>
            <a:ext cx="5734756" cy="4512623"/>
          </a:xfrm>
        </p:spPr>
        <p:txBody>
          <a:bodyPr>
            <a:normAutofit/>
          </a:bodyPr>
          <a:lstStyle/>
          <a:p>
            <a:r>
              <a:rPr lang="en-US" dirty="0"/>
              <a:t>if you don't use any modifier, it is treated as </a:t>
            </a:r>
            <a:r>
              <a:rPr lang="en-US" b="1" dirty="0"/>
              <a:t>default</a:t>
            </a:r>
            <a:r>
              <a:rPr lang="en-US" dirty="0"/>
              <a:t> by default. The default modifier is accessible only within package. It cannot be accessed from outside the package. It provides more accessibility than private. But, it is more restrictive than protected, and public.</a:t>
            </a:r>
          </a:p>
          <a:p>
            <a:pPr marL="0" indent="0">
              <a:buNone/>
            </a:pPr>
            <a:r>
              <a:rPr lang="en-US" b="1" dirty="0"/>
              <a:t>Example of default access modifier</a:t>
            </a:r>
          </a:p>
          <a:p>
            <a:r>
              <a:rPr lang="en-US" dirty="0"/>
              <a:t>In this example, we have created two packages pack and </a:t>
            </a:r>
            <a:r>
              <a:rPr lang="en-US" dirty="0" err="1"/>
              <a:t>mypack</a:t>
            </a:r>
            <a:r>
              <a:rPr lang="en-US" dirty="0"/>
              <a:t>. We are accessing the A class from outside its package, since A class is not public, so it cannot be accessed from outside the package.</a:t>
            </a:r>
          </a:p>
          <a:p>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4">
            <a:extLst>
              <a:ext uri="{FF2B5EF4-FFF2-40B4-BE49-F238E27FC236}">
                <a16:creationId xmlns:a16="http://schemas.microsoft.com/office/drawing/2014/main" id="{21E442D5-AEA7-4C50-A07A-0663D73FF299}"/>
              </a:ext>
            </a:extLst>
          </p:cNvPr>
          <p:cNvSpPr/>
          <p:nvPr/>
        </p:nvSpPr>
        <p:spPr>
          <a:xfrm>
            <a:off x="1420820" y="854207"/>
            <a:ext cx="1657441" cy="523220"/>
          </a:xfrm>
          <a:prstGeom prst="rect">
            <a:avLst/>
          </a:prstGeom>
        </p:spPr>
        <p:txBody>
          <a:bodyPr wrap="none">
            <a:spAutoFit/>
          </a:bodyPr>
          <a:lstStyle/>
          <a:p>
            <a:r>
              <a:rPr lang="en-US" sz="2800" b="1" dirty="0">
                <a:solidFill>
                  <a:srgbClr val="1D1D27"/>
                </a:solidFill>
                <a:latin typeface="montserrat"/>
              </a:rPr>
              <a:t>2) Default</a:t>
            </a:r>
            <a:endParaRPr lang="en-US" sz="2800" b="1" i="0" dirty="0">
              <a:solidFill>
                <a:srgbClr val="1D1D27"/>
              </a:solidFill>
              <a:effectLst/>
              <a:latin typeface="montserrat"/>
            </a:endParaRPr>
          </a:p>
        </p:txBody>
      </p:sp>
      <p:sp>
        <p:nvSpPr>
          <p:cNvPr id="7" name="Rectangle 6">
            <a:extLst>
              <a:ext uri="{FF2B5EF4-FFF2-40B4-BE49-F238E27FC236}">
                <a16:creationId xmlns:a16="http://schemas.microsoft.com/office/drawing/2014/main" id="{8374918A-B293-404D-BE70-8DD4DC369EC8}"/>
              </a:ext>
            </a:extLst>
          </p:cNvPr>
          <p:cNvSpPr/>
          <p:nvPr/>
        </p:nvSpPr>
        <p:spPr>
          <a:xfrm>
            <a:off x="6507394" y="370388"/>
            <a:ext cx="4360544" cy="1477328"/>
          </a:xfrm>
          <a:prstGeom prst="rect">
            <a:avLst/>
          </a:prstGeom>
        </p:spPr>
        <p:txBody>
          <a:bodyPr wrap="square">
            <a:spAutoFit/>
          </a:bodyPr>
          <a:lstStyle/>
          <a:p>
            <a:r>
              <a:rPr lang="en-US" dirty="0">
                <a:latin typeface="montserrat" panose="00000500000000000000"/>
              </a:rPr>
              <a:t>//save by A.java  </a:t>
            </a:r>
          </a:p>
          <a:p>
            <a:r>
              <a:rPr lang="en-US" b="1" dirty="0">
                <a:latin typeface="montserrat" panose="00000500000000000000"/>
              </a:rPr>
              <a:t>package</a:t>
            </a:r>
            <a:r>
              <a:rPr lang="en-US" dirty="0">
                <a:latin typeface="montserrat" panose="00000500000000000000"/>
              </a:rPr>
              <a:t> pack;  </a:t>
            </a:r>
          </a:p>
          <a:p>
            <a:r>
              <a:rPr lang="en-US" b="1" dirty="0">
                <a:latin typeface="montserrat" panose="00000500000000000000"/>
              </a:rPr>
              <a:t>class</a:t>
            </a:r>
            <a:r>
              <a:rPr lang="en-US" dirty="0">
                <a:latin typeface="montserrat" panose="00000500000000000000"/>
              </a:rPr>
              <a:t> A{  </a:t>
            </a:r>
          </a:p>
          <a:p>
            <a:r>
              <a:rPr lang="en-US" dirty="0">
                <a:latin typeface="montserrat" panose="00000500000000000000"/>
              </a:rPr>
              <a:t>  </a:t>
            </a:r>
            <a:r>
              <a:rPr lang="en-US" b="1" dirty="0">
                <a:latin typeface="montserrat" panose="00000500000000000000"/>
              </a:rPr>
              <a:t>void</a:t>
            </a:r>
            <a:r>
              <a:rPr lang="en-US" dirty="0">
                <a:latin typeface="montserrat" panose="00000500000000000000"/>
              </a:rPr>
              <a:t> msg(){</a:t>
            </a:r>
            <a:r>
              <a:rPr lang="en-US" dirty="0" err="1">
                <a:latin typeface="montserrat" panose="00000500000000000000"/>
              </a:rPr>
              <a:t>System.out.println</a:t>
            </a:r>
            <a:r>
              <a:rPr lang="en-US" dirty="0">
                <a:latin typeface="montserrat" panose="00000500000000000000"/>
              </a:rPr>
              <a:t>("Hello");}  </a:t>
            </a:r>
          </a:p>
          <a:p>
            <a:r>
              <a:rPr lang="en-US" dirty="0">
                <a:latin typeface="montserrat" panose="00000500000000000000"/>
              </a:rPr>
              <a:t>}  </a:t>
            </a:r>
            <a:endParaRPr lang="en-US" b="0" i="0" dirty="0">
              <a:effectLst/>
              <a:latin typeface="montserrat" panose="00000500000000000000"/>
            </a:endParaRPr>
          </a:p>
        </p:txBody>
      </p:sp>
      <p:sp>
        <p:nvSpPr>
          <p:cNvPr id="8" name="Rectangle 7">
            <a:extLst>
              <a:ext uri="{FF2B5EF4-FFF2-40B4-BE49-F238E27FC236}">
                <a16:creationId xmlns:a16="http://schemas.microsoft.com/office/drawing/2014/main" id="{D2659229-59EB-4777-B716-7AA0AA72C358}"/>
              </a:ext>
            </a:extLst>
          </p:cNvPr>
          <p:cNvSpPr/>
          <p:nvPr/>
        </p:nvSpPr>
        <p:spPr>
          <a:xfrm>
            <a:off x="6587710" y="1856183"/>
            <a:ext cx="4607217" cy="2585323"/>
          </a:xfrm>
          <a:prstGeom prst="rect">
            <a:avLst/>
          </a:prstGeom>
        </p:spPr>
        <p:txBody>
          <a:bodyPr wrap="square">
            <a:spAutoFit/>
          </a:bodyPr>
          <a:lstStyle/>
          <a:p>
            <a:r>
              <a:rPr lang="en-US" dirty="0">
                <a:latin typeface="montserrat" panose="00000500000000000000"/>
              </a:rPr>
              <a:t>//save by B.java  </a:t>
            </a:r>
          </a:p>
          <a:p>
            <a:r>
              <a:rPr lang="en-US" b="1" dirty="0">
                <a:latin typeface="montserrat" panose="00000500000000000000"/>
              </a:rPr>
              <a:t>package</a:t>
            </a:r>
            <a:r>
              <a:rPr lang="en-US" dirty="0">
                <a:latin typeface="montserrat" panose="00000500000000000000"/>
              </a:rPr>
              <a:t> </a:t>
            </a:r>
            <a:r>
              <a:rPr lang="en-US" dirty="0" err="1">
                <a:latin typeface="montserrat" panose="00000500000000000000"/>
              </a:rPr>
              <a:t>mypack</a:t>
            </a:r>
            <a:r>
              <a:rPr lang="en-US" dirty="0">
                <a:latin typeface="montserrat" panose="00000500000000000000"/>
              </a:rPr>
              <a:t>;  </a:t>
            </a:r>
          </a:p>
          <a:p>
            <a:r>
              <a:rPr lang="en-US" b="1" dirty="0">
                <a:latin typeface="montserrat" panose="00000500000000000000"/>
              </a:rPr>
              <a:t>import</a:t>
            </a:r>
            <a:r>
              <a:rPr lang="en-US" dirty="0">
                <a:latin typeface="montserrat" panose="00000500000000000000"/>
              </a:rPr>
              <a:t> pack.*;  </a:t>
            </a:r>
          </a:p>
          <a:p>
            <a:r>
              <a:rPr lang="en-US" b="1" dirty="0">
                <a:latin typeface="montserrat" panose="00000500000000000000"/>
              </a:rPr>
              <a:t>class</a:t>
            </a:r>
            <a:r>
              <a:rPr lang="en-US" dirty="0">
                <a:latin typeface="montserrat" panose="00000500000000000000"/>
              </a:rPr>
              <a:t> B{  </a:t>
            </a:r>
          </a:p>
          <a:p>
            <a:r>
              <a:rPr lang="en-US" dirty="0">
                <a:latin typeface="montserrat" panose="00000500000000000000"/>
              </a:rPr>
              <a:t>  </a:t>
            </a:r>
            <a:r>
              <a:rPr lang="en-US" b="1" dirty="0">
                <a:latin typeface="montserrat" panose="00000500000000000000"/>
              </a:rPr>
              <a:t>public</a:t>
            </a:r>
            <a:r>
              <a:rPr lang="en-US" dirty="0">
                <a:latin typeface="montserrat" panose="00000500000000000000"/>
              </a:rPr>
              <a:t> </a:t>
            </a:r>
            <a:r>
              <a:rPr lang="en-US" b="1" dirty="0">
                <a:latin typeface="montserrat" panose="00000500000000000000"/>
              </a:rPr>
              <a:t>static</a:t>
            </a:r>
            <a:r>
              <a:rPr lang="en-US" dirty="0">
                <a:latin typeface="montserrat" panose="00000500000000000000"/>
              </a:rPr>
              <a:t> </a:t>
            </a:r>
            <a:r>
              <a:rPr lang="en-US" b="1" dirty="0">
                <a:latin typeface="montserrat" panose="00000500000000000000"/>
              </a:rPr>
              <a:t>void</a:t>
            </a:r>
            <a:r>
              <a:rPr lang="en-US" dirty="0">
                <a:latin typeface="montserrat" panose="00000500000000000000"/>
              </a:rPr>
              <a:t> main(String </a:t>
            </a:r>
            <a:r>
              <a:rPr lang="en-US" dirty="0" err="1">
                <a:latin typeface="montserrat" panose="00000500000000000000"/>
              </a:rPr>
              <a:t>args</a:t>
            </a:r>
            <a:r>
              <a:rPr lang="en-US" dirty="0">
                <a:latin typeface="montserrat" panose="00000500000000000000"/>
              </a:rPr>
              <a:t>[]){  </a:t>
            </a:r>
          </a:p>
          <a:p>
            <a:r>
              <a:rPr lang="en-US" dirty="0">
                <a:latin typeface="montserrat" panose="00000500000000000000"/>
              </a:rPr>
              <a:t>   A obj = </a:t>
            </a:r>
            <a:r>
              <a:rPr lang="en-US" b="1" dirty="0">
                <a:latin typeface="montserrat" panose="00000500000000000000"/>
              </a:rPr>
              <a:t>new</a:t>
            </a:r>
            <a:r>
              <a:rPr lang="en-US" dirty="0">
                <a:latin typeface="montserrat" panose="00000500000000000000"/>
              </a:rPr>
              <a:t> A();//Compile Time Error  </a:t>
            </a:r>
          </a:p>
          <a:p>
            <a:r>
              <a:rPr lang="en-US" dirty="0">
                <a:latin typeface="montserrat" panose="00000500000000000000"/>
              </a:rPr>
              <a:t>   obj.msg();//Compile Time Error  </a:t>
            </a:r>
          </a:p>
          <a:p>
            <a:r>
              <a:rPr lang="en-US" dirty="0">
                <a:latin typeface="montserrat" panose="00000500000000000000"/>
              </a:rPr>
              <a:t>  }  </a:t>
            </a:r>
          </a:p>
          <a:p>
            <a:r>
              <a:rPr lang="en-US" dirty="0">
                <a:latin typeface="montserrat" panose="00000500000000000000"/>
              </a:rPr>
              <a:t>}  </a:t>
            </a:r>
            <a:endParaRPr lang="en-US" b="0" i="0" dirty="0">
              <a:effectLst/>
              <a:latin typeface="montserrat" panose="00000500000000000000"/>
            </a:endParaRPr>
          </a:p>
        </p:txBody>
      </p:sp>
      <p:sp>
        <p:nvSpPr>
          <p:cNvPr id="9" name="Rectangle 8">
            <a:extLst>
              <a:ext uri="{FF2B5EF4-FFF2-40B4-BE49-F238E27FC236}">
                <a16:creationId xmlns:a16="http://schemas.microsoft.com/office/drawing/2014/main" id="{6187E1A3-D517-4A63-8F04-8963B763EE16}"/>
              </a:ext>
            </a:extLst>
          </p:cNvPr>
          <p:cNvSpPr/>
          <p:nvPr/>
        </p:nvSpPr>
        <p:spPr>
          <a:xfrm>
            <a:off x="6220178" y="4817867"/>
            <a:ext cx="6096000" cy="1200329"/>
          </a:xfrm>
          <a:prstGeom prst="rect">
            <a:avLst/>
          </a:prstGeom>
        </p:spPr>
        <p:txBody>
          <a:bodyPr>
            <a:spAutoFit/>
          </a:bodyPr>
          <a:lstStyle/>
          <a:p>
            <a:r>
              <a:rPr lang="en-US" b="1" dirty="0">
                <a:solidFill>
                  <a:srgbClr val="2B2A29"/>
                </a:solidFill>
                <a:latin typeface="montserrat" panose="00000500000000000000"/>
              </a:rPr>
              <a:t>In the above example, the scope of class A and its method msg() is default so it cannot be accessed from outside the package.</a:t>
            </a:r>
            <a:br>
              <a:rPr lang="en-US" dirty="0"/>
            </a:br>
            <a:endParaRPr lang="en-US" dirty="0"/>
          </a:p>
        </p:txBody>
      </p:sp>
    </p:spTree>
    <p:extLst>
      <p:ext uri="{BB962C8B-B14F-4D97-AF65-F5344CB8AC3E}">
        <p14:creationId xmlns:p14="http://schemas.microsoft.com/office/powerpoint/2010/main" val="3923203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82694-F71F-60BA-DAC9-B163710CC949}"/>
              </a:ext>
            </a:extLst>
          </p:cNvPr>
          <p:cNvSpPr>
            <a:spLocks noGrp="1"/>
          </p:cNvSpPr>
          <p:nvPr>
            <p:ph type="title"/>
          </p:nvPr>
        </p:nvSpPr>
        <p:spPr/>
        <p:txBody>
          <a:bodyPr/>
          <a:lstStyle/>
          <a:p>
            <a:r>
              <a:rPr lang="en-US" b="0" i="0" dirty="0">
                <a:solidFill>
                  <a:srgbClr val="1D1D27"/>
                </a:solidFill>
                <a:effectLst/>
                <a:latin typeface="montserrat" panose="00000500000000000000" pitchFamily="2" charset="0"/>
              </a:rPr>
              <a:t>Multilevel Inheritance Example</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954A8757-B5BE-9937-2AB5-F085582CA4B1}"/>
              </a:ext>
            </a:extLst>
          </p:cNvPr>
          <p:cNvSpPr>
            <a:spLocks noGrp="1"/>
          </p:cNvSpPr>
          <p:nvPr>
            <p:ph idx="1"/>
          </p:nvPr>
        </p:nvSpPr>
        <p:spPr>
          <a:xfrm>
            <a:off x="838200" y="1825625"/>
            <a:ext cx="5145911" cy="4351338"/>
          </a:xfrm>
        </p:spPr>
        <p:txBody>
          <a:bodyPr/>
          <a:lstStyle/>
          <a:p>
            <a:r>
              <a:rPr lang="en-US" b="0" i="0" dirty="0">
                <a:solidFill>
                  <a:srgbClr val="2B2A29"/>
                </a:solidFill>
                <a:effectLst/>
                <a:latin typeface="Arial" panose="020B0604020202020204" pitchFamily="34" charset="0"/>
                <a:cs typeface="Arial" panose="020B0604020202020204" pitchFamily="34" charset="0"/>
              </a:rPr>
              <a:t>When there is a chain of inheritance, it is known as </a:t>
            </a:r>
            <a:r>
              <a:rPr lang="en-US" b="0" i="1" dirty="0">
                <a:solidFill>
                  <a:srgbClr val="2B2A29"/>
                </a:solidFill>
                <a:effectLst/>
                <a:latin typeface="Arial" panose="020B0604020202020204" pitchFamily="34" charset="0"/>
                <a:cs typeface="Arial" panose="020B0604020202020204" pitchFamily="34" charset="0"/>
              </a:rPr>
              <a:t>multilevel inheritance</a:t>
            </a:r>
            <a:r>
              <a:rPr lang="en-US" b="0" i="0" dirty="0">
                <a:solidFill>
                  <a:srgbClr val="2B2A29"/>
                </a:solidFill>
                <a:effectLst/>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18418EF-5F6D-3E6F-3B29-8AA3E6FD52F2}"/>
              </a:ext>
            </a:extLst>
          </p:cNvPr>
          <p:cNvSpPr txBox="1"/>
          <p:nvPr/>
        </p:nvSpPr>
        <p:spPr>
          <a:xfrm>
            <a:off x="6096000" y="1563275"/>
            <a:ext cx="6094070" cy="5355312"/>
          </a:xfrm>
          <a:prstGeom prst="rect">
            <a:avLst/>
          </a:prstGeom>
          <a:noFill/>
        </p:spPr>
        <p:txBody>
          <a:bodyPr wrap="square">
            <a:spAutoFit/>
          </a:bodyPr>
          <a:lstStyle/>
          <a:p>
            <a:pPr algn="l"/>
            <a:r>
              <a:rPr lang="en-US" b="0" i="0" dirty="0">
                <a:effectLst/>
                <a:latin typeface="montserrat" panose="00000500000000000000" pitchFamily="2" charset="0"/>
              </a:rPr>
              <a:t>class Animal{  </a:t>
            </a:r>
          </a:p>
          <a:p>
            <a:pPr algn="l"/>
            <a:r>
              <a:rPr lang="en-US" b="1" i="0" dirty="0">
                <a:effectLst/>
                <a:latin typeface="montserrat" panose="00000500000000000000" pitchFamily="2" charset="0"/>
              </a:rPr>
              <a:t>void</a:t>
            </a:r>
            <a:r>
              <a:rPr lang="en-US" b="0" i="0" dirty="0">
                <a:effectLst/>
                <a:latin typeface="montserrat" panose="00000500000000000000" pitchFamily="2" charset="0"/>
              </a:rPr>
              <a:t> eat(){</a:t>
            </a:r>
          </a:p>
          <a:p>
            <a:pPr algn="l"/>
            <a:r>
              <a:rPr lang="en-US" b="0" i="0" dirty="0" err="1">
                <a:effectLst/>
                <a:latin typeface="montserrat" panose="00000500000000000000" pitchFamily="2" charset="0"/>
              </a:rPr>
              <a:t>System.out.println</a:t>
            </a:r>
            <a:r>
              <a:rPr lang="en-US" b="0" i="0" dirty="0">
                <a:effectLst/>
                <a:latin typeface="montserrat" panose="00000500000000000000" pitchFamily="2" charset="0"/>
              </a:rPr>
              <a:t>("eating...");</a:t>
            </a:r>
          </a:p>
          <a:p>
            <a:pPr algn="l"/>
            <a:r>
              <a:rPr lang="en-US" b="0" i="0" dirty="0">
                <a:effectLst/>
                <a:latin typeface="montserrat" panose="00000500000000000000" pitchFamily="2" charset="0"/>
              </a:rPr>
              <a:t>}  }  </a:t>
            </a:r>
          </a:p>
          <a:p>
            <a:pPr algn="l"/>
            <a:r>
              <a:rPr lang="en-US" b="1" i="0" dirty="0">
                <a:effectLst/>
                <a:latin typeface="montserrat" panose="00000500000000000000" pitchFamily="2" charset="0"/>
              </a:rPr>
              <a:t>class</a:t>
            </a:r>
            <a:r>
              <a:rPr lang="en-US" b="0" i="0" dirty="0">
                <a:effectLst/>
                <a:latin typeface="montserrat" panose="00000500000000000000" pitchFamily="2" charset="0"/>
              </a:rPr>
              <a:t> Dog </a:t>
            </a:r>
            <a:r>
              <a:rPr lang="en-US" b="1" i="0" dirty="0">
                <a:effectLst/>
                <a:latin typeface="montserrat" panose="00000500000000000000" pitchFamily="2" charset="0"/>
              </a:rPr>
              <a:t>extends</a:t>
            </a:r>
            <a:r>
              <a:rPr lang="en-US" b="0" i="0" dirty="0">
                <a:effectLst/>
                <a:latin typeface="montserrat" panose="00000500000000000000" pitchFamily="2" charset="0"/>
              </a:rPr>
              <a:t> Animal{  </a:t>
            </a:r>
          </a:p>
          <a:p>
            <a:pPr algn="l"/>
            <a:r>
              <a:rPr lang="en-US" b="1" i="0" dirty="0">
                <a:effectLst/>
                <a:latin typeface="montserrat" panose="00000500000000000000" pitchFamily="2" charset="0"/>
              </a:rPr>
              <a:t>void</a:t>
            </a:r>
            <a:r>
              <a:rPr lang="en-US" b="0" i="0" dirty="0">
                <a:effectLst/>
                <a:latin typeface="montserrat" panose="00000500000000000000" pitchFamily="2" charset="0"/>
              </a:rPr>
              <a:t> bark(){</a:t>
            </a:r>
          </a:p>
          <a:p>
            <a:pPr algn="l"/>
            <a:r>
              <a:rPr lang="en-US" b="0" i="0" dirty="0" err="1">
                <a:effectLst/>
                <a:latin typeface="montserrat" panose="00000500000000000000" pitchFamily="2" charset="0"/>
              </a:rPr>
              <a:t>System.out.println</a:t>
            </a:r>
            <a:r>
              <a:rPr lang="en-US" b="0" i="0" dirty="0">
                <a:effectLst/>
                <a:latin typeface="montserrat" panose="00000500000000000000" pitchFamily="2" charset="0"/>
              </a:rPr>
              <a:t>("barking...");</a:t>
            </a:r>
          </a:p>
          <a:p>
            <a:pPr algn="l"/>
            <a:r>
              <a:rPr lang="en-US" b="0" i="0" dirty="0">
                <a:effectLst/>
                <a:latin typeface="montserrat" panose="00000500000000000000" pitchFamily="2" charset="0"/>
              </a:rPr>
              <a:t>}  }  </a:t>
            </a:r>
          </a:p>
          <a:p>
            <a:pPr algn="l"/>
            <a:r>
              <a:rPr lang="en-US" b="1" i="0" dirty="0">
                <a:effectLst/>
                <a:latin typeface="montserrat" panose="00000500000000000000" pitchFamily="2" charset="0"/>
              </a:rPr>
              <a:t>class</a:t>
            </a:r>
            <a:r>
              <a:rPr lang="en-US" b="0" i="0" dirty="0">
                <a:effectLst/>
                <a:latin typeface="montserrat" panose="00000500000000000000" pitchFamily="2" charset="0"/>
              </a:rPr>
              <a:t> </a:t>
            </a:r>
            <a:r>
              <a:rPr lang="en-US" b="0" i="0" dirty="0" err="1">
                <a:effectLst/>
                <a:latin typeface="montserrat" panose="00000500000000000000" pitchFamily="2" charset="0"/>
              </a:rPr>
              <a:t>BabyDog</a:t>
            </a:r>
            <a:r>
              <a:rPr lang="en-US" b="0" i="0" dirty="0">
                <a:effectLst/>
                <a:latin typeface="montserrat" panose="00000500000000000000" pitchFamily="2" charset="0"/>
              </a:rPr>
              <a:t> </a:t>
            </a:r>
            <a:r>
              <a:rPr lang="en-US" b="1" i="0" dirty="0">
                <a:effectLst/>
                <a:latin typeface="montserrat" panose="00000500000000000000" pitchFamily="2" charset="0"/>
              </a:rPr>
              <a:t>extends</a:t>
            </a:r>
            <a:r>
              <a:rPr lang="en-US" b="0" i="0" dirty="0">
                <a:effectLst/>
                <a:latin typeface="montserrat" panose="00000500000000000000" pitchFamily="2" charset="0"/>
              </a:rPr>
              <a:t> Dog{  </a:t>
            </a:r>
          </a:p>
          <a:p>
            <a:pPr algn="l"/>
            <a:r>
              <a:rPr lang="en-US" b="1" i="0" dirty="0">
                <a:effectLst/>
                <a:latin typeface="montserrat" panose="00000500000000000000" pitchFamily="2" charset="0"/>
              </a:rPr>
              <a:t>void</a:t>
            </a:r>
            <a:r>
              <a:rPr lang="en-US" b="0" i="0" dirty="0">
                <a:effectLst/>
                <a:latin typeface="montserrat" panose="00000500000000000000" pitchFamily="2" charset="0"/>
              </a:rPr>
              <a:t> weep(){</a:t>
            </a:r>
          </a:p>
          <a:p>
            <a:pPr algn="l"/>
            <a:r>
              <a:rPr lang="en-US" b="0" i="0" dirty="0" err="1">
                <a:effectLst/>
                <a:latin typeface="montserrat" panose="00000500000000000000" pitchFamily="2" charset="0"/>
              </a:rPr>
              <a:t>System.out.println</a:t>
            </a:r>
            <a:r>
              <a:rPr lang="en-US" b="0" i="0" dirty="0">
                <a:effectLst/>
                <a:latin typeface="montserrat" panose="00000500000000000000" pitchFamily="2" charset="0"/>
              </a:rPr>
              <a:t>("weeping...");</a:t>
            </a:r>
          </a:p>
          <a:p>
            <a:pPr algn="l"/>
            <a:r>
              <a:rPr lang="en-US" b="0" i="0" dirty="0">
                <a:effectLst/>
                <a:latin typeface="montserrat" panose="00000500000000000000" pitchFamily="2" charset="0"/>
              </a:rPr>
              <a:t>}  }  </a:t>
            </a:r>
          </a:p>
          <a:p>
            <a:pPr algn="l"/>
            <a:r>
              <a:rPr lang="en-US" b="1" i="0" dirty="0">
                <a:effectLst/>
                <a:latin typeface="montserrat" panose="00000500000000000000" pitchFamily="2" charset="0"/>
              </a:rPr>
              <a:t>class</a:t>
            </a:r>
            <a:r>
              <a:rPr lang="en-US" b="0" i="0" dirty="0">
                <a:effectLst/>
                <a:latin typeface="montserrat" panose="00000500000000000000" pitchFamily="2" charset="0"/>
              </a:rPr>
              <a:t> TestInheritance2{  </a:t>
            </a:r>
          </a:p>
          <a:p>
            <a:pPr algn="l"/>
            <a:r>
              <a:rPr lang="en-US" b="1" i="0" dirty="0">
                <a:effectLst/>
                <a:latin typeface="montserrat" panose="00000500000000000000" pitchFamily="2" charset="0"/>
              </a:rPr>
              <a:t>public</a:t>
            </a:r>
            <a:r>
              <a:rPr lang="en-US" b="0" i="0" dirty="0">
                <a:effectLst/>
                <a:latin typeface="montserrat" panose="00000500000000000000" pitchFamily="2" charset="0"/>
              </a:rPr>
              <a:t> </a:t>
            </a:r>
            <a:r>
              <a:rPr lang="en-US" b="1" i="0" dirty="0">
                <a:effectLst/>
                <a:latin typeface="montserrat" panose="00000500000000000000" pitchFamily="2" charset="0"/>
              </a:rPr>
              <a:t>static</a:t>
            </a:r>
            <a:r>
              <a:rPr lang="en-US" b="0" i="0" dirty="0">
                <a:effectLst/>
                <a:latin typeface="montserrat" panose="00000500000000000000" pitchFamily="2" charset="0"/>
              </a:rPr>
              <a:t> </a:t>
            </a:r>
            <a:r>
              <a:rPr lang="en-US" b="1" i="0" dirty="0">
                <a:effectLst/>
                <a:latin typeface="montserrat" panose="00000500000000000000" pitchFamily="2" charset="0"/>
              </a:rPr>
              <a:t>void</a:t>
            </a:r>
            <a:r>
              <a:rPr lang="en-US" b="0" i="0" dirty="0">
                <a:effectLst/>
                <a:latin typeface="montserrat" panose="00000500000000000000" pitchFamily="2" charset="0"/>
              </a:rPr>
              <a:t> main(String </a:t>
            </a:r>
            <a:r>
              <a:rPr lang="en-US" b="0" i="0" dirty="0" err="1">
                <a:effectLst/>
                <a:latin typeface="montserrat" panose="00000500000000000000" pitchFamily="2" charset="0"/>
              </a:rPr>
              <a:t>args</a:t>
            </a:r>
            <a:r>
              <a:rPr lang="en-US" b="0" i="0" dirty="0">
                <a:effectLst/>
                <a:latin typeface="montserrat" panose="00000500000000000000" pitchFamily="2" charset="0"/>
              </a:rPr>
              <a:t>[]){  </a:t>
            </a:r>
          </a:p>
          <a:p>
            <a:pPr algn="l"/>
            <a:r>
              <a:rPr lang="en-US" b="0" i="0" dirty="0" err="1">
                <a:effectLst/>
                <a:latin typeface="montserrat" panose="00000500000000000000" pitchFamily="2" charset="0"/>
              </a:rPr>
              <a:t>BabyDog</a:t>
            </a:r>
            <a:r>
              <a:rPr lang="en-US" b="0" i="0" dirty="0">
                <a:effectLst/>
                <a:latin typeface="montserrat" panose="00000500000000000000" pitchFamily="2" charset="0"/>
              </a:rPr>
              <a:t> d=</a:t>
            </a:r>
            <a:r>
              <a:rPr lang="en-US" b="1" i="0" dirty="0">
                <a:effectLst/>
                <a:latin typeface="montserrat" panose="00000500000000000000" pitchFamily="2" charset="0"/>
              </a:rPr>
              <a:t>new</a:t>
            </a:r>
            <a:r>
              <a:rPr lang="en-US" b="0" i="0" dirty="0">
                <a:effectLst/>
                <a:latin typeface="montserrat" panose="00000500000000000000" pitchFamily="2" charset="0"/>
              </a:rPr>
              <a:t> </a:t>
            </a:r>
            <a:r>
              <a:rPr lang="en-US" b="0" i="0" dirty="0" err="1">
                <a:effectLst/>
                <a:latin typeface="montserrat" panose="00000500000000000000" pitchFamily="2" charset="0"/>
              </a:rPr>
              <a:t>BabyDog</a:t>
            </a:r>
            <a:r>
              <a:rPr lang="en-US" b="0" i="0" dirty="0">
                <a:effectLst/>
                <a:latin typeface="montserrat" panose="00000500000000000000" pitchFamily="2" charset="0"/>
              </a:rPr>
              <a:t>();  </a:t>
            </a:r>
          </a:p>
          <a:p>
            <a:pPr algn="l"/>
            <a:r>
              <a:rPr lang="en-US" b="0" i="0" dirty="0" err="1">
                <a:effectLst/>
                <a:latin typeface="montserrat" panose="00000500000000000000" pitchFamily="2" charset="0"/>
              </a:rPr>
              <a:t>d.weep</a:t>
            </a:r>
            <a:r>
              <a:rPr lang="en-US" b="0" i="0" dirty="0">
                <a:effectLst/>
                <a:latin typeface="montserrat" panose="00000500000000000000" pitchFamily="2" charset="0"/>
              </a:rPr>
              <a:t>();  </a:t>
            </a:r>
          </a:p>
          <a:p>
            <a:pPr algn="l"/>
            <a:r>
              <a:rPr lang="en-US" b="0" i="0" dirty="0" err="1">
                <a:effectLst/>
                <a:latin typeface="montserrat" panose="00000500000000000000" pitchFamily="2" charset="0"/>
              </a:rPr>
              <a:t>d.bark</a:t>
            </a:r>
            <a:r>
              <a:rPr lang="en-US" b="0" i="0" dirty="0">
                <a:effectLst/>
                <a:latin typeface="montserrat" panose="00000500000000000000" pitchFamily="2" charset="0"/>
              </a:rPr>
              <a:t>();  </a:t>
            </a:r>
          </a:p>
          <a:p>
            <a:pPr algn="l"/>
            <a:r>
              <a:rPr lang="en-US" b="0" i="0" dirty="0" err="1">
                <a:effectLst/>
                <a:latin typeface="montserrat" panose="00000500000000000000" pitchFamily="2" charset="0"/>
              </a:rPr>
              <a:t>d.eat</a:t>
            </a:r>
            <a:r>
              <a:rPr lang="en-US" b="0" i="0" dirty="0">
                <a:effectLst/>
                <a:latin typeface="montserrat" panose="00000500000000000000" pitchFamily="2" charset="0"/>
              </a:rPr>
              <a:t>();  </a:t>
            </a:r>
          </a:p>
          <a:p>
            <a:pPr algn="l"/>
            <a:r>
              <a:rPr lang="en-US" b="0" i="0" dirty="0">
                <a:effectLst/>
                <a:latin typeface="montserrat" panose="00000500000000000000" pitchFamily="2" charset="0"/>
              </a:rPr>
              <a:t>}}  </a:t>
            </a:r>
          </a:p>
        </p:txBody>
      </p:sp>
      <p:pic>
        <p:nvPicPr>
          <p:cNvPr id="4" name="Picture 2" descr="C:\Users\parul\Desktop\Registered Logosd.png">
            <a:extLst>
              <a:ext uri="{FF2B5EF4-FFF2-40B4-BE49-F238E27FC236}">
                <a16:creationId xmlns:a16="http://schemas.microsoft.com/office/drawing/2014/main" id="{03ECB5FC-B27A-586E-92D8-6BE7C050A9EC}"/>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240922"/>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4334752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a:xfrm>
            <a:off x="648183" y="804519"/>
            <a:ext cx="10406672" cy="1049235"/>
          </a:xfrm>
        </p:spPr>
        <p:txBody>
          <a:bodyPr>
            <a:normAutofit fontScale="90000"/>
          </a:bodyPr>
          <a:lstStyle/>
          <a:p>
            <a:br>
              <a:rPr lang="en-US" b="0" i="0" dirty="0">
                <a:solidFill>
                  <a:srgbClr val="1D1D27"/>
                </a:solidFill>
                <a:effectLst/>
                <a:latin typeface="montserrat" panose="00000500000000000000" pitchFamily="2" charset="0"/>
              </a:rPr>
            </a:b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234500" y="2011891"/>
            <a:ext cx="5590568" cy="4512623"/>
          </a:xfrm>
        </p:spPr>
        <p:txBody>
          <a:bodyPr>
            <a:normAutofit/>
          </a:bodyPr>
          <a:lstStyle/>
          <a:p>
            <a:r>
              <a:rPr lang="en-US" dirty="0"/>
              <a:t>The </a:t>
            </a:r>
            <a:r>
              <a:rPr lang="en-US" b="1" dirty="0"/>
              <a:t>protected access modifier</a:t>
            </a:r>
            <a:r>
              <a:rPr lang="en-US" dirty="0"/>
              <a:t> is accessible within package and outside the package but through inheritance only.</a:t>
            </a:r>
          </a:p>
          <a:p>
            <a:r>
              <a:rPr lang="en-US" dirty="0"/>
              <a:t>The protected access modifier can be applied on the data member, method and constructor. It can't be applied on the class.</a:t>
            </a:r>
          </a:p>
          <a:p>
            <a:r>
              <a:rPr lang="en-US" dirty="0"/>
              <a:t>It provides more accessibility than the default </a:t>
            </a:r>
            <a:r>
              <a:rPr lang="en-US" dirty="0" err="1"/>
              <a:t>modifer</a:t>
            </a:r>
            <a:r>
              <a:rPr lang="en-US" dirty="0"/>
              <a:t>.</a:t>
            </a:r>
          </a:p>
          <a:p>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4">
            <a:extLst>
              <a:ext uri="{FF2B5EF4-FFF2-40B4-BE49-F238E27FC236}">
                <a16:creationId xmlns:a16="http://schemas.microsoft.com/office/drawing/2014/main" id="{7722F1A8-F759-461A-BEC0-018198B799B4}"/>
              </a:ext>
            </a:extLst>
          </p:cNvPr>
          <p:cNvSpPr/>
          <p:nvPr/>
        </p:nvSpPr>
        <p:spPr>
          <a:xfrm>
            <a:off x="1137145" y="804519"/>
            <a:ext cx="2926855" cy="461665"/>
          </a:xfrm>
          <a:prstGeom prst="rect">
            <a:avLst/>
          </a:prstGeom>
        </p:spPr>
        <p:txBody>
          <a:bodyPr wrap="square">
            <a:spAutoFit/>
          </a:bodyPr>
          <a:lstStyle/>
          <a:p>
            <a:r>
              <a:rPr lang="en-US" sz="2400" b="1" dirty="0">
                <a:solidFill>
                  <a:srgbClr val="1D1D27"/>
                </a:solidFill>
                <a:latin typeface="montserrat" panose="00000500000000000000"/>
              </a:rPr>
              <a:t>3) Protected</a:t>
            </a:r>
            <a:endParaRPr lang="en-US" sz="2400" b="1" i="0" dirty="0">
              <a:solidFill>
                <a:srgbClr val="1D1D27"/>
              </a:solidFill>
              <a:effectLst/>
              <a:latin typeface="montserrat" panose="00000500000000000000"/>
            </a:endParaRPr>
          </a:p>
        </p:txBody>
      </p:sp>
    </p:spTree>
    <p:extLst>
      <p:ext uri="{BB962C8B-B14F-4D97-AF65-F5344CB8AC3E}">
        <p14:creationId xmlns:p14="http://schemas.microsoft.com/office/powerpoint/2010/main" val="8755032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a:xfrm>
            <a:off x="648183" y="804519"/>
            <a:ext cx="10406672" cy="1049235"/>
          </a:xfrm>
        </p:spPr>
        <p:txBody>
          <a:bodyPr>
            <a:normAutofit fontScale="90000"/>
          </a:bodyPr>
          <a:lstStyle/>
          <a:p>
            <a:br>
              <a:rPr lang="en-US" b="0" i="0" dirty="0">
                <a:solidFill>
                  <a:srgbClr val="1D1D27"/>
                </a:solidFill>
                <a:effectLst/>
                <a:latin typeface="montserrat" panose="00000500000000000000" pitchFamily="2" charset="0"/>
              </a:rPr>
            </a:b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234499" y="2011891"/>
            <a:ext cx="3829501" cy="4512623"/>
          </a:xfrm>
        </p:spPr>
        <p:txBody>
          <a:bodyPr>
            <a:normAutofit/>
          </a:bodyPr>
          <a:lstStyle/>
          <a:p>
            <a:r>
              <a:rPr lang="en-US" dirty="0"/>
              <a:t>In this example, we have created the two packages pack and </a:t>
            </a:r>
            <a:r>
              <a:rPr lang="en-US" dirty="0" err="1"/>
              <a:t>mypack</a:t>
            </a:r>
            <a:r>
              <a:rPr lang="en-US" dirty="0"/>
              <a:t>. The A class of pack package is public, so can be accessed from outside the package. But msg method of this package is declared as protected, so it can be accessed from outside the class only through inheritance.</a:t>
            </a:r>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4">
            <a:extLst>
              <a:ext uri="{FF2B5EF4-FFF2-40B4-BE49-F238E27FC236}">
                <a16:creationId xmlns:a16="http://schemas.microsoft.com/office/drawing/2014/main" id="{AEA80628-35BE-46B0-99CA-5C83A311B5A3}"/>
              </a:ext>
            </a:extLst>
          </p:cNvPr>
          <p:cNvSpPr/>
          <p:nvPr/>
        </p:nvSpPr>
        <p:spPr>
          <a:xfrm>
            <a:off x="1305003" y="854207"/>
            <a:ext cx="4959884" cy="461665"/>
          </a:xfrm>
          <a:prstGeom prst="rect">
            <a:avLst/>
          </a:prstGeom>
        </p:spPr>
        <p:txBody>
          <a:bodyPr wrap="none">
            <a:spAutoFit/>
          </a:bodyPr>
          <a:lstStyle/>
          <a:p>
            <a:r>
              <a:rPr lang="en-US" sz="2400" b="1" dirty="0">
                <a:solidFill>
                  <a:srgbClr val="2B2A29"/>
                </a:solidFill>
                <a:latin typeface="montserrat" panose="00000500000000000000"/>
              </a:rPr>
              <a:t>Example of protected access modifier</a:t>
            </a:r>
            <a:endParaRPr lang="en-US" sz="2400" dirty="0"/>
          </a:p>
        </p:txBody>
      </p:sp>
      <p:sp>
        <p:nvSpPr>
          <p:cNvPr id="6" name="Rectangle 5">
            <a:extLst>
              <a:ext uri="{FF2B5EF4-FFF2-40B4-BE49-F238E27FC236}">
                <a16:creationId xmlns:a16="http://schemas.microsoft.com/office/drawing/2014/main" id="{01E3EA6D-2E1D-4976-B3DF-E7D063D7F776}"/>
              </a:ext>
            </a:extLst>
          </p:cNvPr>
          <p:cNvSpPr/>
          <p:nvPr/>
        </p:nvSpPr>
        <p:spPr>
          <a:xfrm>
            <a:off x="5881907" y="1833645"/>
            <a:ext cx="5181599" cy="1477328"/>
          </a:xfrm>
          <a:prstGeom prst="rect">
            <a:avLst/>
          </a:prstGeom>
        </p:spPr>
        <p:txBody>
          <a:bodyPr wrap="square">
            <a:spAutoFit/>
          </a:bodyPr>
          <a:lstStyle/>
          <a:p>
            <a:r>
              <a:rPr lang="en-US" dirty="0">
                <a:latin typeface="montserrat" panose="00000500000000000000"/>
              </a:rPr>
              <a:t>//save by A.java  </a:t>
            </a:r>
          </a:p>
          <a:p>
            <a:r>
              <a:rPr lang="en-US" b="1" dirty="0">
                <a:latin typeface="montserrat" panose="00000500000000000000"/>
              </a:rPr>
              <a:t>package</a:t>
            </a:r>
            <a:r>
              <a:rPr lang="en-US" dirty="0">
                <a:latin typeface="montserrat" panose="00000500000000000000"/>
              </a:rPr>
              <a:t> pack;  </a:t>
            </a:r>
          </a:p>
          <a:p>
            <a:r>
              <a:rPr lang="en-US" b="1" dirty="0">
                <a:latin typeface="montserrat" panose="00000500000000000000"/>
              </a:rPr>
              <a:t>public</a:t>
            </a:r>
            <a:r>
              <a:rPr lang="en-US" dirty="0">
                <a:latin typeface="montserrat" panose="00000500000000000000"/>
              </a:rPr>
              <a:t> </a:t>
            </a:r>
            <a:r>
              <a:rPr lang="en-US" b="1" dirty="0">
                <a:latin typeface="montserrat" panose="00000500000000000000"/>
              </a:rPr>
              <a:t>class</a:t>
            </a:r>
            <a:r>
              <a:rPr lang="en-US" dirty="0">
                <a:latin typeface="montserrat" panose="00000500000000000000"/>
              </a:rPr>
              <a:t> A{  </a:t>
            </a:r>
          </a:p>
          <a:p>
            <a:r>
              <a:rPr lang="en-US" b="1" dirty="0">
                <a:latin typeface="montserrat" panose="00000500000000000000"/>
              </a:rPr>
              <a:t>protected</a:t>
            </a:r>
            <a:r>
              <a:rPr lang="en-US" dirty="0">
                <a:latin typeface="montserrat" panose="00000500000000000000"/>
              </a:rPr>
              <a:t> </a:t>
            </a:r>
            <a:r>
              <a:rPr lang="en-US" b="1" dirty="0">
                <a:latin typeface="montserrat" panose="00000500000000000000"/>
              </a:rPr>
              <a:t>void</a:t>
            </a:r>
            <a:r>
              <a:rPr lang="en-US" dirty="0">
                <a:latin typeface="montserrat" panose="00000500000000000000"/>
              </a:rPr>
              <a:t> msg(){</a:t>
            </a:r>
            <a:r>
              <a:rPr lang="en-US" dirty="0" err="1">
                <a:latin typeface="montserrat" panose="00000500000000000000"/>
              </a:rPr>
              <a:t>System.out.println</a:t>
            </a:r>
            <a:r>
              <a:rPr lang="en-US" dirty="0">
                <a:latin typeface="montserrat" panose="00000500000000000000"/>
              </a:rPr>
              <a:t>("Hello");}  </a:t>
            </a:r>
          </a:p>
          <a:p>
            <a:r>
              <a:rPr lang="en-US" dirty="0">
                <a:latin typeface="montserrat" panose="00000500000000000000"/>
              </a:rPr>
              <a:t>}  </a:t>
            </a:r>
            <a:endParaRPr lang="en-US" b="0" i="0" dirty="0">
              <a:effectLst/>
              <a:latin typeface="montserrat" panose="00000500000000000000"/>
            </a:endParaRPr>
          </a:p>
        </p:txBody>
      </p:sp>
      <p:sp>
        <p:nvSpPr>
          <p:cNvPr id="7" name="Rectangle 1">
            <a:extLst>
              <a:ext uri="{FF2B5EF4-FFF2-40B4-BE49-F238E27FC236}">
                <a16:creationId xmlns:a16="http://schemas.microsoft.com/office/drawing/2014/main" id="{DD3C909A-0F0B-4245-B639-C5169B28937B}"/>
              </a:ext>
            </a:extLst>
          </p:cNvPr>
          <p:cNvSpPr>
            <a:spLocks noChangeArrowheads="1"/>
          </p:cNvSpPr>
          <p:nvPr/>
        </p:nvSpPr>
        <p:spPr bwMode="auto">
          <a:xfrm>
            <a:off x="6096000" y="3429000"/>
            <a:ext cx="3667889"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effectLst/>
                <a:latin typeface="montserrat" panose="00000500000000000000"/>
              </a:rPr>
              <a:t>//save by B.java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effectLst/>
                <a:latin typeface="montserrat" panose="00000500000000000000"/>
              </a:rPr>
              <a:t>package</a:t>
            </a:r>
            <a:r>
              <a:rPr kumimoji="0" lang="en-US" altLang="en-US" sz="1600" b="0" i="0" u="none" strike="noStrike" cap="none" normalizeH="0" baseline="0" dirty="0">
                <a:ln>
                  <a:noFill/>
                </a:ln>
                <a:effectLst/>
                <a:latin typeface="montserrat" panose="00000500000000000000"/>
              </a:rPr>
              <a:t> </a:t>
            </a:r>
            <a:r>
              <a:rPr kumimoji="0" lang="en-US" altLang="en-US" sz="1600" b="0" i="0" u="none" strike="noStrike" cap="none" normalizeH="0" baseline="0" dirty="0" err="1">
                <a:ln>
                  <a:noFill/>
                </a:ln>
                <a:effectLst/>
                <a:latin typeface="montserrat" panose="00000500000000000000"/>
              </a:rPr>
              <a:t>mypack</a:t>
            </a:r>
            <a:r>
              <a:rPr kumimoji="0" lang="en-US" altLang="en-US" sz="1600" b="0" i="0" u="none" strike="noStrike" cap="none" normalizeH="0" baseline="0" dirty="0">
                <a:ln>
                  <a:noFill/>
                </a:ln>
                <a:effectLst/>
                <a:latin typeface="montserrat" panose="0000050000000000000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effectLst/>
                <a:latin typeface="montserrat" panose="00000500000000000000"/>
              </a:rPr>
              <a:t>import</a:t>
            </a:r>
            <a:r>
              <a:rPr kumimoji="0" lang="en-US" altLang="en-US" sz="1600" b="0" i="0" u="none" strike="noStrike" cap="none" normalizeH="0" baseline="0" dirty="0">
                <a:ln>
                  <a:noFill/>
                </a:ln>
                <a:effectLst/>
                <a:latin typeface="montserrat" panose="00000500000000000000"/>
              </a:rPr>
              <a:t> pack.*;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effectLst/>
                <a:latin typeface="montserrat" panose="0000050000000000000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effectLst/>
                <a:latin typeface="montserrat" panose="00000500000000000000"/>
              </a:rPr>
              <a:t>class</a:t>
            </a:r>
            <a:r>
              <a:rPr kumimoji="0" lang="en-US" altLang="en-US" sz="1600" b="0" i="0" u="none" strike="noStrike" cap="none" normalizeH="0" baseline="0" dirty="0">
                <a:ln>
                  <a:noFill/>
                </a:ln>
                <a:effectLst/>
                <a:latin typeface="montserrat" panose="00000500000000000000"/>
              </a:rPr>
              <a:t> B </a:t>
            </a:r>
            <a:r>
              <a:rPr kumimoji="0" lang="en-US" altLang="en-US" sz="1600" b="1" i="0" u="none" strike="noStrike" cap="none" normalizeH="0" baseline="0" dirty="0">
                <a:ln>
                  <a:noFill/>
                </a:ln>
                <a:effectLst/>
                <a:latin typeface="montserrat" panose="00000500000000000000"/>
              </a:rPr>
              <a:t>extends</a:t>
            </a:r>
            <a:r>
              <a:rPr kumimoji="0" lang="en-US" altLang="en-US" sz="1600" b="0" i="0" u="none" strike="noStrike" cap="none" normalizeH="0" baseline="0" dirty="0">
                <a:ln>
                  <a:noFill/>
                </a:ln>
                <a:effectLst/>
                <a:latin typeface="montserrat" panose="00000500000000000000"/>
              </a:rPr>
              <a:t> A{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effectLst/>
                <a:latin typeface="montserrat" panose="00000500000000000000"/>
              </a:rPr>
              <a:t>  </a:t>
            </a:r>
            <a:r>
              <a:rPr kumimoji="0" lang="en-US" altLang="en-US" sz="1600" b="1" i="0" u="none" strike="noStrike" cap="none" normalizeH="0" baseline="0" dirty="0">
                <a:ln>
                  <a:noFill/>
                </a:ln>
                <a:effectLst/>
                <a:latin typeface="montserrat" panose="00000500000000000000"/>
              </a:rPr>
              <a:t>public</a:t>
            </a:r>
            <a:r>
              <a:rPr kumimoji="0" lang="en-US" altLang="en-US" sz="1600" b="0" i="0" u="none" strike="noStrike" cap="none" normalizeH="0" baseline="0" dirty="0">
                <a:ln>
                  <a:noFill/>
                </a:ln>
                <a:effectLst/>
                <a:latin typeface="montserrat" panose="00000500000000000000"/>
              </a:rPr>
              <a:t> </a:t>
            </a:r>
            <a:r>
              <a:rPr kumimoji="0" lang="en-US" altLang="en-US" sz="1600" b="1" i="0" u="none" strike="noStrike" cap="none" normalizeH="0" baseline="0" dirty="0">
                <a:ln>
                  <a:noFill/>
                </a:ln>
                <a:effectLst/>
                <a:latin typeface="montserrat" panose="00000500000000000000"/>
              </a:rPr>
              <a:t>static</a:t>
            </a:r>
            <a:r>
              <a:rPr kumimoji="0" lang="en-US" altLang="en-US" sz="1600" b="0" i="0" u="none" strike="noStrike" cap="none" normalizeH="0" baseline="0" dirty="0">
                <a:ln>
                  <a:noFill/>
                </a:ln>
                <a:effectLst/>
                <a:latin typeface="montserrat" panose="00000500000000000000"/>
              </a:rPr>
              <a:t> </a:t>
            </a:r>
            <a:r>
              <a:rPr kumimoji="0" lang="en-US" altLang="en-US" sz="1600" b="1" i="0" u="none" strike="noStrike" cap="none" normalizeH="0" baseline="0" dirty="0">
                <a:ln>
                  <a:noFill/>
                </a:ln>
                <a:effectLst/>
                <a:latin typeface="montserrat" panose="00000500000000000000"/>
              </a:rPr>
              <a:t>void</a:t>
            </a:r>
            <a:r>
              <a:rPr kumimoji="0" lang="en-US" altLang="en-US" sz="1600" b="0" i="0" u="none" strike="noStrike" cap="none" normalizeH="0" baseline="0" dirty="0">
                <a:ln>
                  <a:noFill/>
                </a:ln>
                <a:effectLst/>
                <a:latin typeface="montserrat" panose="00000500000000000000"/>
              </a:rPr>
              <a:t> main(String </a:t>
            </a:r>
            <a:r>
              <a:rPr kumimoji="0" lang="en-US" altLang="en-US" sz="1600" b="0" i="0" u="none" strike="noStrike" cap="none" normalizeH="0" baseline="0" dirty="0" err="1">
                <a:ln>
                  <a:noFill/>
                </a:ln>
                <a:effectLst/>
                <a:latin typeface="montserrat" panose="00000500000000000000"/>
              </a:rPr>
              <a:t>args</a:t>
            </a:r>
            <a:r>
              <a:rPr kumimoji="0" lang="en-US" altLang="en-US" sz="1600" b="0" i="0" u="none" strike="noStrike" cap="none" normalizeH="0" baseline="0" dirty="0">
                <a:ln>
                  <a:noFill/>
                </a:ln>
                <a:effectLst/>
                <a:latin typeface="montserrat" panose="0000050000000000000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effectLst/>
                <a:latin typeface="montserrat" panose="00000500000000000000"/>
              </a:rPr>
              <a:t>   B obj = </a:t>
            </a:r>
            <a:r>
              <a:rPr kumimoji="0" lang="en-US" altLang="en-US" sz="1600" b="1" i="0" u="none" strike="noStrike" cap="none" normalizeH="0" baseline="0" dirty="0">
                <a:ln>
                  <a:noFill/>
                </a:ln>
                <a:effectLst/>
                <a:latin typeface="montserrat" panose="00000500000000000000"/>
              </a:rPr>
              <a:t>new</a:t>
            </a:r>
            <a:r>
              <a:rPr kumimoji="0" lang="en-US" altLang="en-US" sz="1600" b="0" i="0" u="none" strike="noStrike" cap="none" normalizeH="0" baseline="0" dirty="0">
                <a:ln>
                  <a:noFill/>
                </a:ln>
                <a:effectLst/>
                <a:latin typeface="montserrat" panose="00000500000000000000"/>
              </a:rPr>
              <a:t> B();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effectLst/>
                <a:latin typeface="montserrat" panose="00000500000000000000"/>
              </a:rPr>
              <a:t>   obj.msg();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effectLst/>
                <a:latin typeface="montserrat" panose="00000500000000000000"/>
              </a:rPr>
              <a:t>  }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effectLst/>
                <a:latin typeface="montserrat" panose="0000050000000000000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6A2E8170-862A-4B2C-851F-4CB91A34115B}"/>
              </a:ext>
            </a:extLst>
          </p:cNvPr>
          <p:cNvSpPr>
            <a:spLocks noChangeArrowheads="1"/>
          </p:cNvSpPr>
          <p:nvPr/>
        </p:nvSpPr>
        <p:spPr bwMode="auto">
          <a:xfrm>
            <a:off x="8629751" y="5730316"/>
            <a:ext cx="1840089" cy="323165"/>
          </a:xfrm>
          <a:prstGeom prst="rect">
            <a:avLst/>
          </a:prstGeom>
          <a:solidFill>
            <a:srgbClr val="E7F6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B2A29"/>
                </a:solidFill>
                <a:effectLst/>
                <a:latin typeface="var(--bs-font-monospace)"/>
              </a:rPr>
              <a:t>Output:Hello</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34365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a:xfrm>
            <a:off x="648183" y="804519"/>
            <a:ext cx="10406672" cy="1049235"/>
          </a:xfrm>
        </p:spPr>
        <p:txBody>
          <a:bodyPr>
            <a:normAutofit fontScale="90000"/>
          </a:bodyPr>
          <a:lstStyle/>
          <a:p>
            <a:br>
              <a:rPr lang="en-US" b="0" i="0" dirty="0">
                <a:solidFill>
                  <a:srgbClr val="1D1D27"/>
                </a:solidFill>
                <a:effectLst/>
                <a:latin typeface="montserrat" panose="00000500000000000000" pitchFamily="2" charset="0"/>
              </a:rPr>
            </a:b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234499" y="2011891"/>
            <a:ext cx="12073247" cy="4512623"/>
          </a:xfrm>
        </p:spPr>
        <p:txBody>
          <a:bodyPr>
            <a:normAutofit/>
          </a:bodyPr>
          <a:lstStyle/>
          <a:p>
            <a:r>
              <a:rPr lang="en-US" dirty="0"/>
              <a:t>The </a:t>
            </a:r>
            <a:r>
              <a:rPr lang="en-US" b="1" dirty="0"/>
              <a:t>public access modifier</a:t>
            </a:r>
            <a:r>
              <a:rPr lang="en-US" dirty="0"/>
              <a:t> is accessible everywhere. It has the widest scope among all other modifiers.</a:t>
            </a:r>
          </a:p>
          <a:p>
            <a:r>
              <a:rPr lang="en-US" b="1" dirty="0"/>
              <a:t>Example of public access modifier</a:t>
            </a:r>
            <a:endParaRPr lang="en-US" dirty="0"/>
          </a:p>
          <a:p>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4">
            <a:extLst>
              <a:ext uri="{FF2B5EF4-FFF2-40B4-BE49-F238E27FC236}">
                <a16:creationId xmlns:a16="http://schemas.microsoft.com/office/drawing/2014/main" id="{C387FA4B-4C76-472A-B1AC-BCC538271E3E}"/>
              </a:ext>
            </a:extLst>
          </p:cNvPr>
          <p:cNvSpPr/>
          <p:nvPr/>
        </p:nvSpPr>
        <p:spPr>
          <a:xfrm>
            <a:off x="1322022" y="959804"/>
            <a:ext cx="1463862" cy="523220"/>
          </a:xfrm>
          <a:prstGeom prst="rect">
            <a:avLst/>
          </a:prstGeom>
        </p:spPr>
        <p:txBody>
          <a:bodyPr wrap="none">
            <a:spAutoFit/>
          </a:bodyPr>
          <a:lstStyle/>
          <a:p>
            <a:r>
              <a:rPr lang="en-US" sz="2800" b="1" dirty="0">
                <a:solidFill>
                  <a:srgbClr val="1D1D27"/>
                </a:solidFill>
                <a:latin typeface="montserrat"/>
              </a:rPr>
              <a:t>4) Public</a:t>
            </a:r>
            <a:endParaRPr lang="en-US" sz="2800" b="1" i="0" dirty="0">
              <a:solidFill>
                <a:srgbClr val="1D1D27"/>
              </a:solidFill>
              <a:effectLst/>
              <a:latin typeface="montserrat"/>
            </a:endParaRPr>
          </a:p>
        </p:txBody>
      </p:sp>
      <p:sp>
        <p:nvSpPr>
          <p:cNvPr id="7" name="Rectangle 2">
            <a:extLst>
              <a:ext uri="{FF2B5EF4-FFF2-40B4-BE49-F238E27FC236}">
                <a16:creationId xmlns:a16="http://schemas.microsoft.com/office/drawing/2014/main" id="{11462162-5540-449A-B2EF-73462AD39FAE}"/>
              </a:ext>
            </a:extLst>
          </p:cNvPr>
          <p:cNvSpPr>
            <a:spLocks noChangeArrowheads="1"/>
          </p:cNvSpPr>
          <p:nvPr/>
        </p:nvSpPr>
        <p:spPr bwMode="auto">
          <a:xfrm>
            <a:off x="475277" y="2776631"/>
            <a:ext cx="4698607"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effectLst/>
                <a:latin typeface="montserrat" panose="00000500000000000000"/>
              </a:rPr>
              <a:t>//save by A.java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effectLst/>
                <a:latin typeface="montserrat" panose="0000050000000000000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effectLst/>
                <a:latin typeface="montserrat" panose="00000500000000000000"/>
              </a:rPr>
              <a:t>package</a:t>
            </a:r>
            <a:r>
              <a:rPr kumimoji="0" lang="en-US" altLang="en-US" b="0" i="0" u="none" strike="noStrike" cap="none" normalizeH="0" baseline="0" dirty="0">
                <a:ln>
                  <a:noFill/>
                </a:ln>
                <a:effectLst/>
                <a:latin typeface="montserrat" panose="00000500000000000000"/>
              </a:rPr>
              <a:t> pack;  </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effectLst/>
                <a:latin typeface="montserrat" panose="00000500000000000000"/>
              </a:rPr>
              <a:t>public</a:t>
            </a:r>
            <a:r>
              <a:rPr kumimoji="0" lang="en-US" altLang="en-US" b="0" i="0" u="none" strike="noStrike" cap="none" normalizeH="0" baseline="0" dirty="0">
                <a:ln>
                  <a:noFill/>
                </a:ln>
                <a:effectLst/>
                <a:latin typeface="montserrat" panose="00000500000000000000"/>
              </a:rPr>
              <a:t> </a:t>
            </a:r>
            <a:r>
              <a:rPr kumimoji="0" lang="en-US" altLang="en-US" b="1" i="0" u="none" strike="noStrike" cap="none" normalizeH="0" baseline="0" dirty="0">
                <a:ln>
                  <a:noFill/>
                </a:ln>
                <a:effectLst/>
                <a:latin typeface="montserrat" panose="00000500000000000000"/>
              </a:rPr>
              <a:t>class</a:t>
            </a:r>
            <a:r>
              <a:rPr kumimoji="0" lang="en-US" altLang="en-US" b="0" i="0" u="none" strike="noStrike" cap="none" normalizeH="0" baseline="0" dirty="0">
                <a:ln>
                  <a:noFill/>
                </a:ln>
                <a:effectLst/>
                <a:latin typeface="montserrat" panose="00000500000000000000"/>
              </a:rPr>
              <a:t> A{  </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effectLst/>
                <a:latin typeface="montserrat" panose="00000500000000000000"/>
              </a:rPr>
              <a:t>public</a:t>
            </a:r>
            <a:r>
              <a:rPr kumimoji="0" lang="en-US" altLang="en-US" b="0" i="0" u="none" strike="noStrike" cap="none" normalizeH="0" baseline="0" dirty="0">
                <a:ln>
                  <a:noFill/>
                </a:ln>
                <a:effectLst/>
                <a:latin typeface="montserrat" panose="00000500000000000000"/>
              </a:rPr>
              <a:t> </a:t>
            </a:r>
            <a:r>
              <a:rPr kumimoji="0" lang="en-US" altLang="en-US" b="1" i="0" u="none" strike="noStrike" cap="none" normalizeH="0" baseline="0" dirty="0">
                <a:ln>
                  <a:noFill/>
                </a:ln>
                <a:effectLst/>
                <a:latin typeface="montserrat" panose="00000500000000000000"/>
              </a:rPr>
              <a:t>void</a:t>
            </a:r>
            <a:r>
              <a:rPr kumimoji="0" lang="en-US" altLang="en-US" b="0" i="0" u="none" strike="noStrike" cap="none" normalizeH="0" baseline="0" dirty="0">
                <a:ln>
                  <a:noFill/>
                </a:ln>
                <a:effectLst/>
                <a:latin typeface="montserrat" panose="00000500000000000000"/>
              </a:rPr>
              <a:t> msg(){</a:t>
            </a:r>
            <a:r>
              <a:rPr kumimoji="0" lang="en-US" altLang="en-US" b="0" i="0" u="none" strike="noStrike" cap="none" normalizeH="0" baseline="0" dirty="0" err="1">
                <a:ln>
                  <a:noFill/>
                </a:ln>
                <a:effectLst/>
                <a:latin typeface="montserrat" panose="00000500000000000000"/>
              </a:rPr>
              <a:t>System.out.println</a:t>
            </a:r>
            <a:r>
              <a:rPr kumimoji="0" lang="en-US" altLang="en-US" b="0" i="0" u="none" strike="noStrike" cap="none" normalizeH="0" baseline="0" dirty="0">
                <a:ln>
                  <a:noFill/>
                </a:ln>
                <a:effectLst/>
                <a:latin typeface="montserrat" panose="00000500000000000000"/>
              </a:rPr>
              <a:t>("Hello");}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effectLst/>
                <a:latin typeface="montserrat" panose="0000050000000000000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C8B85021-0606-4871-94ED-14AB1B20C565}"/>
              </a:ext>
            </a:extLst>
          </p:cNvPr>
          <p:cNvSpPr/>
          <p:nvPr/>
        </p:nvSpPr>
        <p:spPr>
          <a:xfrm>
            <a:off x="5316638" y="2933009"/>
            <a:ext cx="6096000" cy="3139321"/>
          </a:xfrm>
          <a:prstGeom prst="rect">
            <a:avLst/>
          </a:prstGeom>
        </p:spPr>
        <p:txBody>
          <a:bodyPr>
            <a:spAutoFit/>
          </a:bodyPr>
          <a:lstStyle/>
          <a:p>
            <a:r>
              <a:rPr lang="en-US" dirty="0">
                <a:latin typeface="montserrat" panose="00000500000000000000"/>
              </a:rPr>
              <a:t>//save by B.java  </a:t>
            </a:r>
          </a:p>
          <a:p>
            <a:r>
              <a:rPr lang="en-US" dirty="0">
                <a:latin typeface="montserrat" panose="00000500000000000000"/>
              </a:rPr>
              <a:t>  </a:t>
            </a:r>
          </a:p>
          <a:p>
            <a:r>
              <a:rPr lang="en-US" b="1" dirty="0">
                <a:latin typeface="montserrat" panose="00000500000000000000"/>
              </a:rPr>
              <a:t>package</a:t>
            </a:r>
            <a:r>
              <a:rPr lang="en-US" dirty="0">
                <a:latin typeface="montserrat" panose="00000500000000000000"/>
              </a:rPr>
              <a:t> </a:t>
            </a:r>
            <a:r>
              <a:rPr lang="en-US" dirty="0" err="1">
                <a:latin typeface="montserrat" panose="00000500000000000000"/>
              </a:rPr>
              <a:t>mypack</a:t>
            </a:r>
            <a:r>
              <a:rPr lang="en-US" dirty="0">
                <a:latin typeface="montserrat" panose="00000500000000000000"/>
              </a:rPr>
              <a:t>;  </a:t>
            </a:r>
          </a:p>
          <a:p>
            <a:r>
              <a:rPr lang="en-US" b="1" dirty="0">
                <a:latin typeface="montserrat" panose="00000500000000000000"/>
              </a:rPr>
              <a:t>import</a:t>
            </a:r>
            <a:r>
              <a:rPr lang="en-US" dirty="0">
                <a:latin typeface="montserrat" panose="00000500000000000000"/>
              </a:rPr>
              <a:t> pack.*;  </a:t>
            </a:r>
          </a:p>
          <a:p>
            <a:r>
              <a:rPr lang="en-US" dirty="0"/>
              <a:t>class B{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 obj = </a:t>
            </a:r>
            <a:r>
              <a:rPr lang="en-US" b="1" dirty="0"/>
              <a:t>new</a:t>
            </a:r>
            <a:r>
              <a:rPr lang="en-US" dirty="0"/>
              <a:t> A();  </a:t>
            </a:r>
          </a:p>
          <a:p>
            <a:r>
              <a:rPr lang="en-US" dirty="0"/>
              <a:t>   obj.msg();  </a:t>
            </a:r>
          </a:p>
          <a:p>
            <a:r>
              <a:rPr lang="en-US" dirty="0"/>
              <a:t>  }  </a:t>
            </a:r>
          </a:p>
          <a:p>
            <a:r>
              <a:rPr lang="en-US" dirty="0"/>
              <a:t>} </a:t>
            </a:r>
          </a:p>
          <a:p>
            <a:pPr>
              <a:buFont typeface="+mj-lt"/>
              <a:buAutoNum type="arabicPeriod"/>
            </a:pPr>
            <a:endParaRPr lang="en-US" b="0" i="0" dirty="0">
              <a:solidFill>
                <a:srgbClr val="2B2A29"/>
              </a:solidFill>
              <a:effectLst/>
              <a:latin typeface="montserrat" panose="00000500000000000000"/>
            </a:endParaRPr>
          </a:p>
        </p:txBody>
      </p:sp>
      <p:sp>
        <p:nvSpPr>
          <p:cNvPr id="9" name="Rectangle 3">
            <a:extLst>
              <a:ext uri="{FF2B5EF4-FFF2-40B4-BE49-F238E27FC236}">
                <a16:creationId xmlns:a16="http://schemas.microsoft.com/office/drawing/2014/main" id="{EB69FBB8-AD5E-43AB-80D7-F3C1B2B76C4D}"/>
              </a:ext>
            </a:extLst>
          </p:cNvPr>
          <p:cNvSpPr>
            <a:spLocks noChangeArrowheads="1"/>
          </p:cNvSpPr>
          <p:nvPr/>
        </p:nvSpPr>
        <p:spPr bwMode="auto">
          <a:xfrm>
            <a:off x="8079129" y="5536449"/>
            <a:ext cx="1875099" cy="323165"/>
          </a:xfrm>
          <a:prstGeom prst="rect">
            <a:avLst/>
          </a:prstGeom>
          <a:solidFill>
            <a:srgbClr val="E7F6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err="1">
                <a:ln>
                  <a:noFill/>
                </a:ln>
                <a:solidFill>
                  <a:srgbClr val="2B2A29"/>
                </a:solidFill>
                <a:effectLst/>
                <a:latin typeface="var(--bs-font-monospace)"/>
              </a:rPr>
              <a:t>Output:Hello</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211264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a:xfrm>
            <a:off x="648183" y="804519"/>
            <a:ext cx="10406672" cy="1049235"/>
          </a:xfrm>
        </p:spPr>
        <p:txBody>
          <a:bodyPr>
            <a:normAutofit fontScale="90000"/>
          </a:bodyPr>
          <a:lstStyle/>
          <a:p>
            <a:br>
              <a:rPr lang="en-US" b="0" i="0" dirty="0">
                <a:solidFill>
                  <a:srgbClr val="1D1D27"/>
                </a:solidFill>
                <a:effectLst/>
                <a:latin typeface="montserrat" panose="00000500000000000000" pitchFamily="2" charset="0"/>
              </a:rPr>
            </a:b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211922" y="1540858"/>
            <a:ext cx="12073247" cy="4512623"/>
          </a:xfrm>
        </p:spPr>
        <p:txBody>
          <a:bodyPr>
            <a:normAutofit fontScale="77500" lnSpcReduction="20000"/>
          </a:bodyPr>
          <a:lstStyle/>
          <a:p>
            <a:r>
              <a:rPr lang="en-US" dirty="0"/>
              <a:t>If you are overriding any method, overridden method (i.e. declared in subclass) must not be more restrictive.</a:t>
            </a:r>
          </a:p>
          <a:p>
            <a:pPr marL="0" indent="0">
              <a:buNone/>
            </a:pPr>
            <a:r>
              <a:rPr lang="en-US" dirty="0"/>
              <a:t>class A{  </a:t>
            </a:r>
          </a:p>
          <a:p>
            <a:pPr marL="0" indent="0">
              <a:buNone/>
            </a:pPr>
            <a:r>
              <a:rPr lang="en-US" b="1" dirty="0"/>
              <a:t>protected</a:t>
            </a:r>
            <a:r>
              <a:rPr lang="en-US" dirty="0"/>
              <a:t> </a:t>
            </a:r>
            <a:r>
              <a:rPr lang="en-US" b="1" dirty="0"/>
              <a:t>void</a:t>
            </a:r>
            <a:r>
              <a:rPr lang="en-US" dirty="0"/>
              <a:t> msg(){</a:t>
            </a:r>
            <a:r>
              <a:rPr lang="en-US" dirty="0" err="1"/>
              <a:t>System.out.println</a:t>
            </a:r>
            <a:r>
              <a:rPr lang="en-US" dirty="0"/>
              <a:t>("Hello java");}  </a:t>
            </a:r>
          </a:p>
          <a:p>
            <a:pPr marL="0" indent="0">
              <a:buNone/>
            </a:pPr>
            <a:r>
              <a:rPr lang="en-US" dirty="0"/>
              <a:t>}  </a:t>
            </a:r>
          </a:p>
          <a:p>
            <a:pPr marL="0" indent="0">
              <a:buNone/>
            </a:pPr>
            <a:r>
              <a:rPr lang="en-US" dirty="0"/>
              <a:t>  </a:t>
            </a:r>
          </a:p>
          <a:p>
            <a:pPr marL="0" indent="0">
              <a:buNone/>
            </a:pPr>
            <a:r>
              <a:rPr lang="en-US" b="1" dirty="0"/>
              <a:t>public</a:t>
            </a:r>
            <a:r>
              <a:rPr lang="en-US" dirty="0"/>
              <a:t> </a:t>
            </a:r>
            <a:r>
              <a:rPr lang="en-US" b="1" dirty="0"/>
              <a:t>class</a:t>
            </a:r>
            <a:r>
              <a:rPr lang="en-US" dirty="0"/>
              <a:t> Simple </a:t>
            </a:r>
            <a:r>
              <a:rPr lang="en-US" b="1" dirty="0"/>
              <a:t>extends</a:t>
            </a:r>
            <a:r>
              <a:rPr lang="en-US" dirty="0"/>
              <a:t> A{  </a:t>
            </a:r>
          </a:p>
          <a:p>
            <a:pPr marL="0" indent="0">
              <a:buNone/>
            </a:pPr>
            <a:r>
              <a:rPr lang="en-US" b="1" dirty="0"/>
              <a:t>void</a:t>
            </a:r>
            <a:r>
              <a:rPr lang="en-US" dirty="0"/>
              <a:t> msg(){</a:t>
            </a:r>
            <a:r>
              <a:rPr lang="en-US" dirty="0" err="1"/>
              <a:t>System.out.println</a:t>
            </a:r>
            <a:r>
              <a:rPr lang="en-US" dirty="0"/>
              <a:t>("Hello java");}//</a:t>
            </a:r>
            <a:r>
              <a:rPr lang="en-US" dirty="0" err="1"/>
              <a:t>C.T.Error</a:t>
            </a:r>
            <a:r>
              <a:rPr lang="en-US" dirty="0"/>
              <a:t>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Simple obj=</a:t>
            </a:r>
            <a:r>
              <a:rPr lang="en-US" b="1" dirty="0"/>
              <a:t>new</a:t>
            </a:r>
            <a:r>
              <a:rPr lang="en-US" dirty="0"/>
              <a:t> Simple();  </a:t>
            </a:r>
          </a:p>
          <a:p>
            <a:pPr marL="0" indent="0">
              <a:buNone/>
            </a:pPr>
            <a:r>
              <a:rPr lang="en-US" dirty="0"/>
              <a:t>   obj.msg();  </a:t>
            </a:r>
          </a:p>
          <a:p>
            <a:pPr marL="0" indent="0">
              <a:buNone/>
            </a:pPr>
            <a:r>
              <a:rPr lang="en-US" dirty="0"/>
              <a:t>   }  </a:t>
            </a:r>
          </a:p>
          <a:p>
            <a:pPr marL="0" indent="0">
              <a:buNone/>
            </a:pPr>
            <a:r>
              <a:rPr lang="en-US" dirty="0"/>
              <a:t>}  </a:t>
            </a:r>
          </a:p>
          <a:p>
            <a:endParaRPr lang="en-US" dirty="0"/>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4">
            <a:extLst>
              <a:ext uri="{FF2B5EF4-FFF2-40B4-BE49-F238E27FC236}">
                <a16:creationId xmlns:a16="http://schemas.microsoft.com/office/drawing/2014/main" id="{1230FCF4-BF7A-4C33-9602-3840F9BC32C3}"/>
              </a:ext>
            </a:extLst>
          </p:cNvPr>
          <p:cNvSpPr/>
          <p:nvPr/>
        </p:nvSpPr>
        <p:spPr>
          <a:xfrm>
            <a:off x="396232" y="830012"/>
            <a:ext cx="7095597" cy="523220"/>
          </a:xfrm>
          <a:prstGeom prst="rect">
            <a:avLst/>
          </a:prstGeom>
        </p:spPr>
        <p:txBody>
          <a:bodyPr wrap="none">
            <a:spAutoFit/>
          </a:bodyPr>
          <a:lstStyle/>
          <a:p>
            <a:r>
              <a:rPr lang="en-US" sz="2800" b="1" dirty="0">
                <a:solidFill>
                  <a:srgbClr val="1D1D27"/>
                </a:solidFill>
                <a:latin typeface="montserrat" panose="00000500000000000000"/>
              </a:rPr>
              <a:t>Java Access Modifiers with Method Overriding</a:t>
            </a:r>
            <a:endParaRPr lang="en-US" sz="2800" b="1" i="0" dirty="0">
              <a:solidFill>
                <a:srgbClr val="1D1D27"/>
              </a:solidFill>
              <a:effectLst/>
              <a:latin typeface="montserrat" panose="00000500000000000000"/>
            </a:endParaRPr>
          </a:p>
        </p:txBody>
      </p:sp>
      <p:sp>
        <p:nvSpPr>
          <p:cNvPr id="6" name="Rectangle 5">
            <a:extLst>
              <a:ext uri="{FF2B5EF4-FFF2-40B4-BE49-F238E27FC236}">
                <a16:creationId xmlns:a16="http://schemas.microsoft.com/office/drawing/2014/main" id="{14206218-8C1B-4487-A0A3-7F371BB0161A}"/>
              </a:ext>
            </a:extLst>
          </p:cNvPr>
          <p:cNvSpPr/>
          <p:nvPr/>
        </p:nvSpPr>
        <p:spPr>
          <a:xfrm>
            <a:off x="5655733" y="4670811"/>
            <a:ext cx="6096000" cy="646331"/>
          </a:xfrm>
          <a:prstGeom prst="rect">
            <a:avLst/>
          </a:prstGeom>
        </p:spPr>
        <p:txBody>
          <a:bodyPr>
            <a:spAutoFit/>
          </a:bodyPr>
          <a:lstStyle/>
          <a:p>
            <a:r>
              <a:rPr lang="en-US" b="1" dirty="0">
                <a:solidFill>
                  <a:srgbClr val="2B2A29"/>
                </a:solidFill>
                <a:latin typeface="montserrat" panose="00000500000000000000"/>
              </a:rPr>
              <a:t>The default modifier is more restrictive than protected. That is why, there is a compile-time error.</a:t>
            </a:r>
            <a:endParaRPr lang="en-US" b="1" dirty="0"/>
          </a:p>
        </p:txBody>
      </p:sp>
    </p:spTree>
    <p:extLst>
      <p:ext uri="{BB962C8B-B14F-4D97-AF65-F5344CB8AC3E}">
        <p14:creationId xmlns:p14="http://schemas.microsoft.com/office/powerpoint/2010/main" val="40003075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FEC7-DCBF-7055-02C3-5707159427EC}"/>
              </a:ext>
            </a:extLst>
          </p:cNvPr>
          <p:cNvSpPr>
            <a:spLocks noGrp="1"/>
          </p:cNvSpPr>
          <p:nvPr>
            <p:ph type="title"/>
          </p:nvPr>
        </p:nvSpPr>
        <p:spPr>
          <a:xfrm>
            <a:off x="648183" y="804519"/>
            <a:ext cx="10406672" cy="1049235"/>
          </a:xfrm>
        </p:spPr>
        <p:txBody>
          <a:bodyPr>
            <a:normAutofit fontScale="90000"/>
          </a:bodyPr>
          <a:lstStyle/>
          <a:p>
            <a:br>
              <a:rPr lang="en-US" b="0" i="0" dirty="0">
                <a:solidFill>
                  <a:srgbClr val="1D1D27"/>
                </a:solidFill>
                <a:effectLst/>
                <a:latin typeface="montserrat" panose="00000500000000000000" pitchFamily="2" charset="0"/>
              </a:rPr>
            </a:b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31A736A8-3248-E8CF-D759-46E89B3D5230}"/>
              </a:ext>
            </a:extLst>
          </p:cNvPr>
          <p:cNvSpPr>
            <a:spLocks noGrp="1"/>
          </p:cNvSpPr>
          <p:nvPr>
            <p:ph idx="1"/>
          </p:nvPr>
        </p:nvSpPr>
        <p:spPr>
          <a:xfrm>
            <a:off x="234499" y="2901244"/>
            <a:ext cx="10106123" cy="3623270"/>
          </a:xfrm>
        </p:spPr>
        <p:txBody>
          <a:bodyPr>
            <a:normAutofit/>
          </a:bodyPr>
          <a:lstStyle/>
          <a:p>
            <a:pPr marL="0" indent="0" algn="ctr">
              <a:buNone/>
            </a:pPr>
            <a:r>
              <a:rPr lang="en-US" sz="6000" dirty="0"/>
              <a:t>Thank you</a:t>
            </a:r>
          </a:p>
        </p:txBody>
      </p:sp>
      <p:pic>
        <p:nvPicPr>
          <p:cNvPr id="4" name="Picture 2" descr="C:\Users\parul\Desktop\Registered Logosd.png">
            <a:extLst>
              <a:ext uri="{FF2B5EF4-FFF2-40B4-BE49-F238E27FC236}">
                <a16:creationId xmlns:a16="http://schemas.microsoft.com/office/drawing/2014/main" id="{77F273CD-EF0C-4BFD-36C9-782D4CADD3AF}"/>
              </a:ext>
            </a:extLst>
          </p:cNvPr>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9549796" y="175869"/>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8452298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UNIQUEID" val="40"/>
</p:tagLst>
</file>

<file path=ppt/tags/tag10.xml><?xml version="1.0" encoding="utf-8"?>
<p:tagLst xmlns:a="http://schemas.openxmlformats.org/drawingml/2006/main" xmlns:r="http://schemas.openxmlformats.org/officeDocument/2006/relationships" xmlns:p="http://schemas.openxmlformats.org/presentationml/2006/main">
  <p:tag name="AS_UNIQUEID" val="40"/>
</p:tagLst>
</file>

<file path=ppt/tags/tag11.xml><?xml version="1.0" encoding="utf-8"?>
<p:tagLst xmlns:a="http://schemas.openxmlformats.org/drawingml/2006/main" xmlns:r="http://schemas.openxmlformats.org/officeDocument/2006/relationships" xmlns:p="http://schemas.openxmlformats.org/presentationml/2006/main">
  <p:tag name="AS_UNIQUEID" val="40"/>
</p:tagLst>
</file>

<file path=ppt/tags/tag12.xml><?xml version="1.0" encoding="utf-8"?>
<p:tagLst xmlns:a="http://schemas.openxmlformats.org/drawingml/2006/main" xmlns:r="http://schemas.openxmlformats.org/officeDocument/2006/relationships" xmlns:p="http://schemas.openxmlformats.org/presentationml/2006/main">
  <p:tag name="AS_UNIQUEID" val="40"/>
</p:tagLst>
</file>

<file path=ppt/tags/tag13.xml><?xml version="1.0" encoding="utf-8"?>
<p:tagLst xmlns:a="http://schemas.openxmlformats.org/drawingml/2006/main" xmlns:r="http://schemas.openxmlformats.org/officeDocument/2006/relationships" xmlns:p="http://schemas.openxmlformats.org/presentationml/2006/main">
  <p:tag name="AS_UNIQUEID" val="40"/>
</p:tagLst>
</file>

<file path=ppt/tags/tag14.xml><?xml version="1.0" encoding="utf-8"?>
<p:tagLst xmlns:a="http://schemas.openxmlformats.org/drawingml/2006/main" xmlns:r="http://schemas.openxmlformats.org/officeDocument/2006/relationships" xmlns:p="http://schemas.openxmlformats.org/presentationml/2006/main">
  <p:tag name="AS_UNIQUEID" val="40"/>
</p:tagLst>
</file>

<file path=ppt/tags/tag15.xml><?xml version="1.0" encoding="utf-8"?>
<p:tagLst xmlns:a="http://schemas.openxmlformats.org/drawingml/2006/main" xmlns:r="http://schemas.openxmlformats.org/officeDocument/2006/relationships" xmlns:p="http://schemas.openxmlformats.org/presentationml/2006/main">
  <p:tag name="AS_UNIQUEID" val="40"/>
</p:tagLst>
</file>

<file path=ppt/tags/tag16.xml><?xml version="1.0" encoding="utf-8"?>
<p:tagLst xmlns:a="http://schemas.openxmlformats.org/drawingml/2006/main" xmlns:r="http://schemas.openxmlformats.org/officeDocument/2006/relationships" xmlns:p="http://schemas.openxmlformats.org/presentationml/2006/main">
  <p:tag name="AS_UNIQUEID" val="40"/>
</p:tagLst>
</file>

<file path=ppt/tags/tag17.xml><?xml version="1.0" encoding="utf-8"?>
<p:tagLst xmlns:a="http://schemas.openxmlformats.org/drawingml/2006/main" xmlns:r="http://schemas.openxmlformats.org/officeDocument/2006/relationships" xmlns:p="http://schemas.openxmlformats.org/presentationml/2006/main">
  <p:tag name="AS_UNIQUEID" val="40"/>
</p:tagLst>
</file>

<file path=ppt/tags/tag18.xml><?xml version="1.0" encoding="utf-8"?>
<p:tagLst xmlns:a="http://schemas.openxmlformats.org/drawingml/2006/main" xmlns:r="http://schemas.openxmlformats.org/officeDocument/2006/relationships" xmlns:p="http://schemas.openxmlformats.org/presentationml/2006/main">
  <p:tag name="AS_UNIQUEID" val="40"/>
</p:tagLst>
</file>

<file path=ppt/tags/tag19.xml><?xml version="1.0" encoding="utf-8"?>
<p:tagLst xmlns:a="http://schemas.openxmlformats.org/drawingml/2006/main" xmlns:r="http://schemas.openxmlformats.org/officeDocument/2006/relationships" xmlns:p="http://schemas.openxmlformats.org/presentationml/2006/main">
  <p:tag name="AS_UNIQUEID" val="40"/>
</p:tagLst>
</file>

<file path=ppt/tags/tag2.xml><?xml version="1.0" encoding="utf-8"?>
<p:tagLst xmlns:a="http://schemas.openxmlformats.org/drawingml/2006/main" xmlns:r="http://schemas.openxmlformats.org/officeDocument/2006/relationships" xmlns:p="http://schemas.openxmlformats.org/presentationml/2006/main">
  <p:tag name="AS_UNIQUEID" val="40"/>
</p:tagLst>
</file>

<file path=ppt/tags/tag20.xml><?xml version="1.0" encoding="utf-8"?>
<p:tagLst xmlns:a="http://schemas.openxmlformats.org/drawingml/2006/main" xmlns:r="http://schemas.openxmlformats.org/officeDocument/2006/relationships" xmlns:p="http://schemas.openxmlformats.org/presentationml/2006/main">
  <p:tag name="AS_UNIQUEID" val="40"/>
</p:tagLst>
</file>

<file path=ppt/tags/tag21.xml><?xml version="1.0" encoding="utf-8"?>
<p:tagLst xmlns:a="http://schemas.openxmlformats.org/drawingml/2006/main" xmlns:r="http://schemas.openxmlformats.org/officeDocument/2006/relationships" xmlns:p="http://schemas.openxmlformats.org/presentationml/2006/main">
  <p:tag name="AS_UNIQUEID" val="40"/>
</p:tagLst>
</file>

<file path=ppt/tags/tag22.xml><?xml version="1.0" encoding="utf-8"?>
<p:tagLst xmlns:a="http://schemas.openxmlformats.org/drawingml/2006/main" xmlns:r="http://schemas.openxmlformats.org/officeDocument/2006/relationships" xmlns:p="http://schemas.openxmlformats.org/presentationml/2006/main">
  <p:tag name="AS_UNIQUEID" val="40"/>
</p:tagLst>
</file>

<file path=ppt/tags/tag23.xml><?xml version="1.0" encoding="utf-8"?>
<p:tagLst xmlns:a="http://schemas.openxmlformats.org/drawingml/2006/main" xmlns:r="http://schemas.openxmlformats.org/officeDocument/2006/relationships" xmlns:p="http://schemas.openxmlformats.org/presentationml/2006/main">
  <p:tag name="AS_UNIQUEID" val="40"/>
</p:tagLst>
</file>

<file path=ppt/tags/tag24.xml><?xml version="1.0" encoding="utf-8"?>
<p:tagLst xmlns:a="http://schemas.openxmlformats.org/drawingml/2006/main" xmlns:r="http://schemas.openxmlformats.org/officeDocument/2006/relationships" xmlns:p="http://schemas.openxmlformats.org/presentationml/2006/main">
  <p:tag name="AS_UNIQUEID" val="40"/>
</p:tagLst>
</file>

<file path=ppt/tags/tag25.xml><?xml version="1.0" encoding="utf-8"?>
<p:tagLst xmlns:a="http://schemas.openxmlformats.org/drawingml/2006/main" xmlns:r="http://schemas.openxmlformats.org/officeDocument/2006/relationships" xmlns:p="http://schemas.openxmlformats.org/presentationml/2006/main">
  <p:tag name="AS_UNIQUEID" val="40"/>
</p:tagLst>
</file>

<file path=ppt/tags/tag26.xml><?xml version="1.0" encoding="utf-8"?>
<p:tagLst xmlns:a="http://schemas.openxmlformats.org/drawingml/2006/main" xmlns:r="http://schemas.openxmlformats.org/officeDocument/2006/relationships" xmlns:p="http://schemas.openxmlformats.org/presentationml/2006/main">
  <p:tag name="AS_UNIQUEID" val="40"/>
</p:tagLst>
</file>

<file path=ppt/tags/tag27.xml><?xml version="1.0" encoding="utf-8"?>
<p:tagLst xmlns:a="http://schemas.openxmlformats.org/drawingml/2006/main" xmlns:r="http://schemas.openxmlformats.org/officeDocument/2006/relationships" xmlns:p="http://schemas.openxmlformats.org/presentationml/2006/main">
  <p:tag name="AS_UNIQUEID" val="40"/>
</p:tagLst>
</file>

<file path=ppt/tags/tag28.xml><?xml version="1.0" encoding="utf-8"?>
<p:tagLst xmlns:a="http://schemas.openxmlformats.org/drawingml/2006/main" xmlns:r="http://schemas.openxmlformats.org/officeDocument/2006/relationships" xmlns:p="http://schemas.openxmlformats.org/presentationml/2006/main">
  <p:tag name="AS_UNIQUEID" val="40"/>
</p:tagLst>
</file>

<file path=ppt/tags/tag29.xml><?xml version="1.0" encoding="utf-8"?>
<p:tagLst xmlns:a="http://schemas.openxmlformats.org/drawingml/2006/main" xmlns:r="http://schemas.openxmlformats.org/officeDocument/2006/relationships" xmlns:p="http://schemas.openxmlformats.org/presentationml/2006/main">
  <p:tag name="AS_UNIQUEID" val="40"/>
</p:tagLst>
</file>

<file path=ppt/tags/tag3.xml><?xml version="1.0" encoding="utf-8"?>
<p:tagLst xmlns:a="http://schemas.openxmlformats.org/drawingml/2006/main" xmlns:r="http://schemas.openxmlformats.org/officeDocument/2006/relationships" xmlns:p="http://schemas.openxmlformats.org/presentationml/2006/main">
  <p:tag name="AS_UNIQUEID" val="40"/>
</p:tagLst>
</file>

<file path=ppt/tags/tag30.xml><?xml version="1.0" encoding="utf-8"?>
<p:tagLst xmlns:a="http://schemas.openxmlformats.org/drawingml/2006/main" xmlns:r="http://schemas.openxmlformats.org/officeDocument/2006/relationships" xmlns:p="http://schemas.openxmlformats.org/presentationml/2006/main">
  <p:tag name="AS_UNIQUEID" val="40"/>
</p:tagLst>
</file>

<file path=ppt/tags/tag31.xml><?xml version="1.0" encoding="utf-8"?>
<p:tagLst xmlns:a="http://schemas.openxmlformats.org/drawingml/2006/main" xmlns:r="http://schemas.openxmlformats.org/officeDocument/2006/relationships" xmlns:p="http://schemas.openxmlformats.org/presentationml/2006/main">
  <p:tag name="AS_UNIQUEID" val="40"/>
</p:tagLst>
</file>

<file path=ppt/tags/tag32.xml><?xml version="1.0" encoding="utf-8"?>
<p:tagLst xmlns:a="http://schemas.openxmlformats.org/drawingml/2006/main" xmlns:r="http://schemas.openxmlformats.org/officeDocument/2006/relationships" xmlns:p="http://schemas.openxmlformats.org/presentationml/2006/main">
  <p:tag name="AS_UNIQUEID" val="40"/>
</p:tagLst>
</file>

<file path=ppt/tags/tag33.xml><?xml version="1.0" encoding="utf-8"?>
<p:tagLst xmlns:a="http://schemas.openxmlformats.org/drawingml/2006/main" xmlns:r="http://schemas.openxmlformats.org/officeDocument/2006/relationships" xmlns:p="http://schemas.openxmlformats.org/presentationml/2006/main">
  <p:tag name="AS_UNIQUEID" val="40"/>
</p:tagLst>
</file>

<file path=ppt/tags/tag34.xml><?xml version="1.0" encoding="utf-8"?>
<p:tagLst xmlns:a="http://schemas.openxmlformats.org/drawingml/2006/main" xmlns:r="http://schemas.openxmlformats.org/officeDocument/2006/relationships" xmlns:p="http://schemas.openxmlformats.org/presentationml/2006/main">
  <p:tag name="AS_UNIQUEID" val="40"/>
</p:tagLst>
</file>

<file path=ppt/tags/tag35.xml><?xml version="1.0" encoding="utf-8"?>
<p:tagLst xmlns:a="http://schemas.openxmlformats.org/drawingml/2006/main" xmlns:r="http://schemas.openxmlformats.org/officeDocument/2006/relationships" xmlns:p="http://schemas.openxmlformats.org/presentationml/2006/main">
  <p:tag name="AS_UNIQUEID" val="40"/>
</p:tagLst>
</file>

<file path=ppt/tags/tag36.xml><?xml version="1.0" encoding="utf-8"?>
<p:tagLst xmlns:a="http://schemas.openxmlformats.org/drawingml/2006/main" xmlns:r="http://schemas.openxmlformats.org/officeDocument/2006/relationships" xmlns:p="http://schemas.openxmlformats.org/presentationml/2006/main">
  <p:tag name="AS_UNIQUEID" val="40"/>
</p:tagLst>
</file>

<file path=ppt/tags/tag37.xml><?xml version="1.0" encoding="utf-8"?>
<p:tagLst xmlns:a="http://schemas.openxmlformats.org/drawingml/2006/main" xmlns:r="http://schemas.openxmlformats.org/officeDocument/2006/relationships" xmlns:p="http://schemas.openxmlformats.org/presentationml/2006/main">
  <p:tag name="AS_UNIQUEID" val="40"/>
</p:tagLst>
</file>

<file path=ppt/tags/tag38.xml><?xml version="1.0" encoding="utf-8"?>
<p:tagLst xmlns:a="http://schemas.openxmlformats.org/drawingml/2006/main" xmlns:r="http://schemas.openxmlformats.org/officeDocument/2006/relationships" xmlns:p="http://schemas.openxmlformats.org/presentationml/2006/main">
  <p:tag name="AS_UNIQUEID" val="40"/>
</p:tagLst>
</file>

<file path=ppt/tags/tag39.xml><?xml version="1.0" encoding="utf-8"?>
<p:tagLst xmlns:a="http://schemas.openxmlformats.org/drawingml/2006/main" xmlns:r="http://schemas.openxmlformats.org/officeDocument/2006/relationships" xmlns:p="http://schemas.openxmlformats.org/presentationml/2006/main">
  <p:tag name="AS_UNIQUEID" val="40"/>
</p:tagLst>
</file>

<file path=ppt/tags/tag4.xml><?xml version="1.0" encoding="utf-8"?>
<p:tagLst xmlns:a="http://schemas.openxmlformats.org/drawingml/2006/main" xmlns:r="http://schemas.openxmlformats.org/officeDocument/2006/relationships" xmlns:p="http://schemas.openxmlformats.org/presentationml/2006/main">
  <p:tag name="AS_UNIQUEID" val="40"/>
</p:tagLst>
</file>

<file path=ppt/tags/tag40.xml><?xml version="1.0" encoding="utf-8"?>
<p:tagLst xmlns:a="http://schemas.openxmlformats.org/drawingml/2006/main" xmlns:r="http://schemas.openxmlformats.org/officeDocument/2006/relationships" xmlns:p="http://schemas.openxmlformats.org/presentationml/2006/main">
  <p:tag name="AS_UNIQUEID" val="40"/>
</p:tagLst>
</file>

<file path=ppt/tags/tag41.xml><?xml version="1.0" encoding="utf-8"?>
<p:tagLst xmlns:a="http://schemas.openxmlformats.org/drawingml/2006/main" xmlns:r="http://schemas.openxmlformats.org/officeDocument/2006/relationships" xmlns:p="http://schemas.openxmlformats.org/presentationml/2006/main">
  <p:tag name="AS_UNIQUEID" val="40"/>
</p:tagLst>
</file>

<file path=ppt/tags/tag42.xml><?xml version="1.0" encoding="utf-8"?>
<p:tagLst xmlns:a="http://schemas.openxmlformats.org/drawingml/2006/main" xmlns:r="http://schemas.openxmlformats.org/officeDocument/2006/relationships" xmlns:p="http://schemas.openxmlformats.org/presentationml/2006/main">
  <p:tag name="AS_UNIQUEID" val="40"/>
</p:tagLst>
</file>

<file path=ppt/tags/tag43.xml><?xml version="1.0" encoding="utf-8"?>
<p:tagLst xmlns:a="http://schemas.openxmlformats.org/drawingml/2006/main" xmlns:r="http://schemas.openxmlformats.org/officeDocument/2006/relationships" xmlns:p="http://schemas.openxmlformats.org/presentationml/2006/main">
  <p:tag name="AS_UNIQUEID" val="40"/>
</p:tagLst>
</file>

<file path=ppt/tags/tag44.xml><?xml version="1.0" encoding="utf-8"?>
<p:tagLst xmlns:a="http://schemas.openxmlformats.org/drawingml/2006/main" xmlns:r="http://schemas.openxmlformats.org/officeDocument/2006/relationships" xmlns:p="http://schemas.openxmlformats.org/presentationml/2006/main">
  <p:tag name="AS_UNIQUEID" val="40"/>
</p:tagLst>
</file>

<file path=ppt/tags/tag45.xml><?xml version="1.0" encoding="utf-8"?>
<p:tagLst xmlns:a="http://schemas.openxmlformats.org/drawingml/2006/main" xmlns:r="http://schemas.openxmlformats.org/officeDocument/2006/relationships" xmlns:p="http://schemas.openxmlformats.org/presentationml/2006/main">
  <p:tag name="AS_UNIQUEID" val="40"/>
</p:tagLst>
</file>

<file path=ppt/tags/tag46.xml><?xml version="1.0" encoding="utf-8"?>
<p:tagLst xmlns:a="http://schemas.openxmlformats.org/drawingml/2006/main" xmlns:r="http://schemas.openxmlformats.org/officeDocument/2006/relationships" xmlns:p="http://schemas.openxmlformats.org/presentationml/2006/main">
  <p:tag name="AS_UNIQUEID" val="40"/>
</p:tagLst>
</file>

<file path=ppt/tags/tag47.xml><?xml version="1.0" encoding="utf-8"?>
<p:tagLst xmlns:a="http://schemas.openxmlformats.org/drawingml/2006/main" xmlns:r="http://schemas.openxmlformats.org/officeDocument/2006/relationships" xmlns:p="http://schemas.openxmlformats.org/presentationml/2006/main">
  <p:tag name="AS_UNIQUEID" val="40"/>
</p:tagLst>
</file>

<file path=ppt/tags/tag48.xml><?xml version="1.0" encoding="utf-8"?>
<p:tagLst xmlns:a="http://schemas.openxmlformats.org/drawingml/2006/main" xmlns:r="http://schemas.openxmlformats.org/officeDocument/2006/relationships" xmlns:p="http://schemas.openxmlformats.org/presentationml/2006/main">
  <p:tag name="AS_UNIQUEID" val="40"/>
</p:tagLst>
</file>

<file path=ppt/tags/tag49.xml><?xml version="1.0" encoding="utf-8"?>
<p:tagLst xmlns:a="http://schemas.openxmlformats.org/drawingml/2006/main" xmlns:r="http://schemas.openxmlformats.org/officeDocument/2006/relationships" xmlns:p="http://schemas.openxmlformats.org/presentationml/2006/main">
  <p:tag name="AS_UNIQUEID" val="40"/>
</p:tagLst>
</file>

<file path=ppt/tags/tag5.xml><?xml version="1.0" encoding="utf-8"?>
<p:tagLst xmlns:a="http://schemas.openxmlformats.org/drawingml/2006/main" xmlns:r="http://schemas.openxmlformats.org/officeDocument/2006/relationships" xmlns:p="http://schemas.openxmlformats.org/presentationml/2006/main">
  <p:tag name="AS_UNIQUEID" val="40"/>
</p:tagLst>
</file>

<file path=ppt/tags/tag50.xml><?xml version="1.0" encoding="utf-8"?>
<p:tagLst xmlns:a="http://schemas.openxmlformats.org/drawingml/2006/main" xmlns:r="http://schemas.openxmlformats.org/officeDocument/2006/relationships" xmlns:p="http://schemas.openxmlformats.org/presentationml/2006/main">
  <p:tag name="AS_UNIQUEID" val="40"/>
</p:tagLst>
</file>

<file path=ppt/tags/tag51.xml><?xml version="1.0" encoding="utf-8"?>
<p:tagLst xmlns:a="http://schemas.openxmlformats.org/drawingml/2006/main" xmlns:r="http://schemas.openxmlformats.org/officeDocument/2006/relationships" xmlns:p="http://schemas.openxmlformats.org/presentationml/2006/main">
  <p:tag name="AS_UNIQUEID" val="40"/>
</p:tagLst>
</file>

<file path=ppt/tags/tag52.xml><?xml version="1.0" encoding="utf-8"?>
<p:tagLst xmlns:a="http://schemas.openxmlformats.org/drawingml/2006/main" xmlns:r="http://schemas.openxmlformats.org/officeDocument/2006/relationships" xmlns:p="http://schemas.openxmlformats.org/presentationml/2006/main">
  <p:tag name="AS_UNIQUEID" val="40"/>
</p:tagLst>
</file>

<file path=ppt/tags/tag53.xml><?xml version="1.0" encoding="utf-8"?>
<p:tagLst xmlns:a="http://schemas.openxmlformats.org/drawingml/2006/main" xmlns:r="http://schemas.openxmlformats.org/officeDocument/2006/relationships" xmlns:p="http://schemas.openxmlformats.org/presentationml/2006/main">
  <p:tag name="AS_UNIQUEID" val="40"/>
</p:tagLst>
</file>

<file path=ppt/tags/tag54.xml><?xml version="1.0" encoding="utf-8"?>
<p:tagLst xmlns:a="http://schemas.openxmlformats.org/drawingml/2006/main" xmlns:r="http://schemas.openxmlformats.org/officeDocument/2006/relationships" xmlns:p="http://schemas.openxmlformats.org/presentationml/2006/main">
  <p:tag name="AS_UNIQUEID" val="40"/>
</p:tagLst>
</file>

<file path=ppt/tags/tag55.xml><?xml version="1.0" encoding="utf-8"?>
<p:tagLst xmlns:a="http://schemas.openxmlformats.org/drawingml/2006/main" xmlns:r="http://schemas.openxmlformats.org/officeDocument/2006/relationships" xmlns:p="http://schemas.openxmlformats.org/presentationml/2006/main">
  <p:tag name="AS_UNIQUEID" val="40"/>
</p:tagLst>
</file>

<file path=ppt/tags/tag56.xml><?xml version="1.0" encoding="utf-8"?>
<p:tagLst xmlns:a="http://schemas.openxmlformats.org/drawingml/2006/main" xmlns:r="http://schemas.openxmlformats.org/officeDocument/2006/relationships" xmlns:p="http://schemas.openxmlformats.org/presentationml/2006/main">
  <p:tag name="AS_UNIQUEID" val="40"/>
</p:tagLst>
</file>

<file path=ppt/tags/tag57.xml><?xml version="1.0" encoding="utf-8"?>
<p:tagLst xmlns:a="http://schemas.openxmlformats.org/drawingml/2006/main" xmlns:r="http://schemas.openxmlformats.org/officeDocument/2006/relationships" xmlns:p="http://schemas.openxmlformats.org/presentationml/2006/main">
  <p:tag name="AS_UNIQUEID" val="40"/>
</p:tagLst>
</file>

<file path=ppt/tags/tag58.xml><?xml version="1.0" encoding="utf-8"?>
<p:tagLst xmlns:a="http://schemas.openxmlformats.org/drawingml/2006/main" xmlns:r="http://schemas.openxmlformats.org/officeDocument/2006/relationships" xmlns:p="http://schemas.openxmlformats.org/presentationml/2006/main">
  <p:tag name="AS_UNIQUEID" val="40"/>
</p:tagLst>
</file>

<file path=ppt/tags/tag59.xml><?xml version="1.0" encoding="utf-8"?>
<p:tagLst xmlns:a="http://schemas.openxmlformats.org/drawingml/2006/main" xmlns:r="http://schemas.openxmlformats.org/officeDocument/2006/relationships" xmlns:p="http://schemas.openxmlformats.org/presentationml/2006/main">
  <p:tag name="AS_UNIQUEID" val="40"/>
</p:tagLst>
</file>

<file path=ppt/tags/tag6.xml><?xml version="1.0" encoding="utf-8"?>
<p:tagLst xmlns:a="http://schemas.openxmlformats.org/drawingml/2006/main" xmlns:r="http://schemas.openxmlformats.org/officeDocument/2006/relationships" xmlns:p="http://schemas.openxmlformats.org/presentationml/2006/main">
  <p:tag name="AS_UNIQUEID" val="40"/>
</p:tagLst>
</file>

<file path=ppt/tags/tag60.xml><?xml version="1.0" encoding="utf-8"?>
<p:tagLst xmlns:a="http://schemas.openxmlformats.org/drawingml/2006/main" xmlns:r="http://schemas.openxmlformats.org/officeDocument/2006/relationships" xmlns:p="http://schemas.openxmlformats.org/presentationml/2006/main">
  <p:tag name="AS_UNIQUEID" val="40"/>
</p:tagLst>
</file>

<file path=ppt/tags/tag61.xml><?xml version="1.0" encoding="utf-8"?>
<p:tagLst xmlns:a="http://schemas.openxmlformats.org/drawingml/2006/main" xmlns:r="http://schemas.openxmlformats.org/officeDocument/2006/relationships" xmlns:p="http://schemas.openxmlformats.org/presentationml/2006/main">
  <p:tag name="AS_UNIQUEID" val="40"/>
</p:tagLst>
</file>

<file path=ppt/tags/tag62.xml><?xml version="1.0" encoding="utf-8"?>
<p:tagLst xmlns:a="http://schemas.openxmlformats.org/drawingml/2006/main" xmlns:r="http://schemas.openxmlformats.org/officeDocument/2006/relationships" xmlns:p="http://schemas.openxmlformats.org/presentationml/2006/main">
  <p:tag name="AS_UNIQUEID" val="40"/>
</p:tagLst>
</file>

<file path=ppt/tags/tag63.xml><?xml version="1.0" encoding="utf-8"?>
<p:tagLst xmlns:a="http://schemas.openxmlformats.org/drawingml/2006/main" xmlns:r="http://schemas.openxmlformats.org/officeDocument/2006/relationships" xmlns:p="http://schemas.openxmlformats.org/presentationml/2006/main">
  <p:tag name="AS_UNIQUEID" val="40"/>
</p:tagLst>
</file>

<file path=ppt/tags/tag64.xml><?xml version="1.0" encoding="utf-8"?>
<p:tagLst xmlns:a="http://schemas.openxmlformats.org/drawingml/2006/main" xmlns:r="http://schemas.openxmlformats.org/officeDocument/2006/relationships" xmlns:p="http://schemas.openxmlformats.org/presentationml/2006/main">
  <p:tag name="AS_UNIQUEID" val="40"/>
</p:tagLst>
</file>

<file path=ppt/tags/tag65.xml><?xml version="1.0" encoding="utf-8"?>
<p:tagLst xmlns:a="http://schemas.openxmlformats.org/drawingml/2006/main" xmlns:r="http://schemas.openxmlformats.org/officeDocument/2006/relationships" xmlns:p="http://schemas.openxmlformats.org/presentationml/2006/main">
  <p:tag name="AS_UNIQUEID" val="40"/>
</p:tagLst>
</file>

<file path=ppt/tags/tag66.xml><?xml version="1.0" encoding="utf-8"?>
<p:tagLst xmlns:a="http://schemas.openxmlformats.org/drawingml/2006/main" xmlns:r="http://schemas.openxmlformats.org/officeDocument/2006/relationships" xmlns:p="http://schemas.openxmlformats.org/presentationml/2006/main">
  <p:tag name="AS_UNIQUEID" val="40"/>
</p:tagLst>
</file>

<file path=ppt/tags/tag67.xml><?xml version="1.0" encoding="utf-8"?>
<p:tagLst xmlns:a="http://schemas.openxmlformats.org/drawingml/2006/main" xmlns:r="http://schemas.openxmlformats.org/officeDocument/2006/relationships" xmlns:p="http://schemas.openxmlformats.org/presentationml/2006/main">
  <p:tag name="AS_UNIQUEID" val="40"/>
</p:tagLst>
</file>

<file path=ppt/tags/tag68.xml><?xml version="1.0" encoding="utf-8"?>
<p:tagLst xmlns:a="http://schemas.openxmlformats.org/drawingml/2006/main" xmlns:r="http://schemas.openxmlformats.org/officeDocument/2006/relationships" xmlns:p="http://schemas.openxmlformats.org/presentationml/2006/main">
  <p:tag name="AS_UNIQUEID" val="40"/>
</p:tagLst>
</file>

<file path=ppt/tags/tag69.xml><?xml version="1.0" encoding="utf-8"?>
<p:tagLst xmlns:a="http://schemas.openxmlformats.org/drawingml/2006/main" xmlns:r="http://schemas.openxmlformats.org/officeDocument/2006/relationships" xmlns:p="http://schemas.openxmlformats.org/presentationml/2006/main">
  <p:tag name="AS_UNIQUEID" val="40"/>
</p:tagLst>
</file>

<file path=ppt/tags/tag7.xml><?xml version="1.0" encoding="utf-8"?>
<p:tagLst xmlns:a="http://schemas.openxmlformats.org/drawingml/2006/main" xmlns:r="http://schemas.openxmlformats.org/officeDocument/2006/relationships" xmlns:p="http://schemas.openxmlformats.org/presentationml/2006/main">
  <p:tag name="AS_UNIQUEID" val="40"/>
</p:tagLst>
</file>

<file path=ppt/tags/tag70.xml><?xml version="1.0" encoding="utf-8"?>
<p:tagLst xmlns:a="http://schemas.openxmlformats.org/drawingml/2006/main" xmlns:r="http://schemas.openxmlformats.org/officeDocument/2006/relationships" xmlns:p="http://schemas.openxmlformats.org/presentationml/2006/main">
  <p:tag name="AS_UNIQUEID" val="40"/>
</p:tagLst>
</file>

<file path=ppt/tags/tag71.xml><?xml version="1.0" encoding="utf-8"?>
<p:tagLst xmlns:a="http://schemas.openxmlformats.org/drawingml/2006/main" xmlns:r="http://schemas.openxmlformats.org/officeDocument/2006/relationships" xmlns:p="http://schemas.openxmlformats.org/presentationml/2006/main">
  <p:tag name="AS_UNIQUEID" val="40"/>
</p:tagLst>
</file>

<file path=ppt/tags/tag72.xml><?xml version="1.0" encoding="utf-8"?>
<p:tagLst xmlns:a="http://schemas.openxmlformats.org/drawingml/2006/main" xmlns:r="http://schemas.openxmlformats.org/officeDocument/2006/relationships" xmlns:p="http://schemas.openxmlformats.org/presentationml/2006/main">
  <p:tag name="AS_UNIQUEID" val="40"/>
</p:tagLst>
</file>

<file path=ppt/tags/tag73.xml><?xml version="1.0" encoding="utf-8"?>
<p:tagLst xmlns:a="http://schemas.openxmlformats.org/drawingml/2006/main" xmlns:r="http://schemas.openxmlformats.org/officeDocument/2006/relationships" xmlns:p="http://schemas.openxmlformats.org/presentationml/2006/main">
  <p:tag name="AS_UNIQUEID" val="40"/>
</p:tagLst>
</file>

<file path=ppt/tags/tag74.xml><?xml version="1.0" encoding="utf-8"?>
<p:tagLst xmlns:a="http://schemas.openxmlformats.org/drawingml/2006/main" xmlns:r="http://schemas.openxmlformats.org/officeDocument/2006/relationships" xmlns:p="http://schemas.openxmlformats.org/presentationml/2006/main">
  <p:tag name="AS_UNIQUEID" val="40"/>
</p:tagLst>
</file>

<file path=ppt/tags/tag75.xml><?xml version="1.0" encoding="utf-8"?>
<p:tagLst xmlns:a="http://schemas.openxmlformats.org/drawingml/2006/main" xmlns:r="http://schemas.openxmlformats.org/officeDocument/2006/relationships" xmlns:p="http://schemas.openxmlformats.org/presentationml/2006/main">
  <p:tag name="AS_UNIQUEID" val="40"/>
</p:tagLst>
</file>

<file path=ppt/tags/tag76.xml><?xml version="1.0" encoding="utf-8"?>
<p:tagLst xmlns:a="http://schemas.openxmlformats.org/drawingml/2006/main" xmlns:r="http://schemas.openxmlformats.org/officeDocument/2006/relationships" xmlns:p="http://schemas.openxmlformats.org/presentationml/2006/main">
  <p:tag name="AS_UNIQUEID" val="40"/>
</p:tagLst>
</file>

<file path=ppt/tags/tag77.xml><?xml version="1.0" encoding="utf-8"?>
<p:tagLst xmlns:a="http://schemas.openxmlformats.org/drawingml/2006/main" xmlns:r="http://schemas.openxmlformats.org/officeDocument/2006/relationships" xmlns:p="http://schemas.openxmlformats.org/presentationml/2006/main">
  <p:tag name="AS_UNIQUEID" val="40"/>
</p:tagLst>
</file>

<file path=ppt/tags/tag78.xml><?xml version="1.0" encoding="utf-8"?>
<p:tagLst xmlns:a="http://schemas.openxmlformats.org/drawingml/2006/main" xmlns:r="http://schemas.openxmlformats.org/officeDocument/2006/relationships" xmlns:p="http://schemas.openxmlformats.org/presentationml/2006/main">
  <p:tag name="AS_UNIQUEID" val="40"/>
</p:tagLst>
</file>

<file path=ppt/tags/tag79.xml><?xml version="1.0" encoding="utf-8"?>
<p:tagLst xmlns:a="http://schemas.openxmlformats.org/drawingml/2006/main" xmlns:r="http://schemas.openxmlformats.org/officeDocument/2006/relationships" xmlns:p="http://schemas.openxmlformats.org/presentationml/2006/main">
  <p:tag name="AS_UNIQUEID" val="40"/>
</p:tagLst>
</file>

<file path=ppt/tags/tag8.xml><?xml version="1.0" encoding="utf-8"?>
<p:tagLst xmlns:a="http://schemas.openxmlformats.org/drawingml/2006/main" xmlns:r="http://schemas.openxmlformats.org/officeDocument/2006/relationships" xmlns:p="http://schemas.openxmlformats.org/presentationml/2006/main">
  <p:tag name="AS_UNIQUEID" val="40"/>
</p:tagLst>
</file>

<file path=ppt/tags/tag80.xml><?xml version="1.0" encoding="utf-8"?>
<p:tagLst xmlns:a="http://schemas.openxmlformats.org/drawingml/2006/main" xmlns:r="http://schemas.openxmlformats.org/officeDocument/2006/relationships" xmlns:p="http://schemas.openxmlformats.org/presentationml/2006/main">
  <p:tag name="AS_UNIQUEID" val="40"/>
</p:tagLst>
</file>

<file path=ppt/tags/tag81.xml><?xml version="1.0" encoding="utf-8"?>
<p:tagLst xmlns:a="http://schemas.openxmlformats.org/drawingml/2006/main" xmlns:r="http://schemas.openxmlformats.org/officeDocument/2006/relationships" xmlns:p="http://schemas.openxmlformats.org/presentationml/2006/main">
  <p:tag name="AS_UNIQUEID" val="40"/>
</p:tagLst>
</file>

<file path=ppt/tags/tag82.xml><?xml version="1.0" encoding="utf-8"?>
<p:tagLst xmlns:a="http://schemas.openxmlformats.org/drawingml/2006/main" xmlns:r="http://schemas.openxmlformats.org/officeDocument/2006/relationships" xmlns:p="http://schemas.openxmlformats.org/presentationml/2006/main">
  <p:tag name="AS_UNIQUEID" val="40"/>
</p:tagLst>
</file>

<file path=ppt/tags/tag83.xml><?xml version="1.0" encoding="utf-8"?>
<p:tagLst xmlns:a="http://schemas.openxmlformats.org/drawingml/2006/main" xmlns:r="http://schemas.openxmlformats.org/officeDocument/2006/relationships" xmlns:p="http://schemas.openxmlformats.org/presentationml/2006/main">
  <p:tag name="AS_UNIQUEID" val="40"/>
</p:tagLst>
</file>

<file path=ppt/tags/tag84.xml><?xml version="1.0" encoding="utf-8"?>
<p:tagLst xmlns:a="http://schemas.openxmlformats.org/drawingml/2006/main" xmlns:r="http://schemas.openxmlformats.org/officeDocument/2006/relationships" xmlns:p="http://schemas.openxmlformats.org/presentationml/2006/main">
  <p:tag name="AS_UNIQUEID" val="40"/>
</p:tagLst>
</file>

<file path=ppt/tags/tag85.xml><?xml version="1.0" encoding="utf-8"?>
<p:tagLst xmlns:a="http://schemas.openxmlformats.org/drawingml/2006/main" xmlns:r="http://schemas.openxmlformats.org/officeDocument/2006/relationships" xmlns:p="http://schemas.openxmlformats.org/presentationml/2006/main">
  <p:tag name="AS_UNIQUEID" val="40"/>
</p:tagLst>
</file>

<file path=ppt/tags/tag86.xml><?xml version="1.0" encoding="utf-8"?>
<p:tagLst xmlns:a="http://schemas.openxmlformats.org/drawingml/2006/main" xmlns:r="http://schemas.openxmlformats.org/officeDocument/2006/relationships" xmlns:p="http://schemas.openxmlformats.org/presentationml/2006/main">
  <p:tag name="AS_UNIQUEID" val="40"/>
</p:tagLst>
</file>

<file path=ppt/tags/tag87.xml><?xml version="1.0" encoding="utf-8"?>
<p:tagLst xmlns:a="http://schemas.openxmlformats.org/drawingml/2006/main" xmlns:r="http://schemas.openxmlformats.org/officeDocument/2006/relationships" xmlns:p="http://schemas.openxmlformats.org/presentationml/2006/main">
  <p:tag name="AS_UNIQUEID" val="40"/>
</p:tagLst>
</file>

<file path=ppt/tags/tag88.xml><?xml version="1.0" encoding="utf-8"?>
<p:tagLst xmlns:a="http://schemas.openxmlformats.org/drawingml/2006/main" xmlns:r="http://schemas.openxmlformats.org/officeDocument/2006/relationships" xmlns:p="http://schemas.openxmlformats.org/presentationml/2006/main">
  <p:tag name="AS_UNIQUEID" val="40"/>
</p:tagLst>
</file>

<file path=ppt/tags/tag89.xml><?xml version="1.0" encoding="utf-8"?>
<p:tagLst xmlns:a="http://schemas.openxmlformats.org/drawingml/2006/main" xmlns:r="http://schemas.openxmlformats.org/officeDocument/2006/relationships" xmlns:p="http://schemas.openxmlformats.org/presentationml/2006/main">
  <p:tag name="AS_UNIQUEID" val="40"/>
</p:tagLst>
</file>

<file path=ppt/tags/tag9.xml><?xml version="1.0" encoding="utf-8"?>
<p:tagLst xmlns:a="http://schemas.openxmlformats.org/drawingml/2006/main" xmlns:r="http://schemas.openxmlformats.org/officeDocument/2006/relationships" xmlns:p="http://schemas.openxmlformats.org/presentationml/2006/main">
  <p:tag name="AS_UNIQUEID" val="40"/>
</p:tagLst>
</file>

<file path=ppt/tags/tag90.xml><?xml version="1.0" encoding="utf-8"?>
<p:tagLst xmlns:a="http://schemas.openxmlformats.org/drawingml/2006/main" xmlns:r="http://schemas.openxmlformats.org/officeDocument/2006/relationships" xmlns:p="http://schemas.openxmlformats.org/presentationml/2006/main">
  <p:tag name="AS_UNIQUEID" val="40"/>
</p:tagLst>
</file>

<file path=ppt/tags/tag91.xml><?xml version="1.0" encoding="utf-8"?>
<p:tagLst xmlns:a="http://schemas.openxmlformats.org/drawingml/2006/main" xmlns:r="http://schemas.openxmlformats.org/officeDocument/2006/relationships" xmlns:p="http://schemas.openxmlformats.org/presentationml/2006/main">
  <p:tag name="AS_UNIQUEID" val="40"/>
</p:tagLst>
</file>

<file path=ppt/tags/tag92.xml><?xml version="1.0" encoding="utf-8"?>
<p:tagLst xmlns:a="http://schemas.openxmlformats.org/drawingml/2006/main" xmlns:r="http://schemas.openxmlformats.org/officeDocument/2006/relationships" xmlns:p="http://schemas.openxmlformats.org/presentationml/2006/main">
  <p:tag name="AS_UNIQUEID" val="40"/>
</p:tagLst>
</file>

<file path=ppt/tags/tag93.xml><?xml version="1.0" encoding="utf-8"?>
<p:tagLst xmlns:a="http://schemas.openxmlformats.org/drawingml/2006/main" xmlns:r="http://schemas.openxmlformats.org/officeDocument/2006/relationships" xmlns:p="http://schemas.openxmlformats.org/presentationml/2006/main">
  <p:tag name="AS_UNIQUEID" val="40"/>
</p:tagLst>
</file>

<file path=ppt/tags/tag94.xml><?xml version="1.0" encoding="utf-8"?>
<p:tagLst xmlns:a="http://schemas.openxmlformats.org/drawingml/2006/main" xmlns:r="http://schemas.openxmlformats.org/officeDocument/2006/relationships" xmlns:p="http://schemas.openxmlformats.org/presentationml/2006/main">
  <p:tag name="AS_UNIQUEID" val="40"/>
</p:tagLst>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1179</TotalTime>
  <Words>8904</Words>
  <Application>Microsoft Office PowerPoint</Application>
  <PresentationFormat>Widescreen</PresentationFormat>
  <Paragraphs>1137</Paragraphs>
  <Slides>94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94</vt:i4>
      </vt:variant>
    </vt:vector>
  </HeadingPairs>
  <TitlesOfParts>
    <vt:vector size="103" baseType="lpstr">
      <vt:lpstr>Arial</vt:lpstr>
      <vt:lpstr>Arial Unicode MS</vt:lpstr>
      <vt:lpstr>Gill Sans MT</vt:lpstr>
      <vt:lpstr>Montserrat</vt:lpstr>
      <vt:lpstr>Montserrat</vt:lpstr>
      <vt:lpstr>Segoe UI</vt:lpstr>
      <vt:lpstr>Segoe UI</vt:lpstr>
      <vt:lpstr>var(--bs-font-monospace)</vt:lpstr>
      <vt:lpstr>Gallery</vt:lpstr>
      <vt:lpstr>Unit 2</vt:lpstr>
      <vt:lpstr>Inheritance, Sub Classing, Package</vt:lpstr>
      <vt:lpstr>Inheritance Concepts  </vt:lpstr>
      <vt:lpstr>Terms used in Inheritance </vt:lpstr>
      <vt:lpstr>Types of Inheritance </vt:lpstr>
      <vt:lpstr>Type (cont.)</vt:lpstr>
      <vt:lpstr>Example</vt:lpstr>
      <vt:lpstr>Single Inheritance Example </vt:lpstr>
      <vt:lpstr>Multilevel Inheritance Example </vt:lpstr>
      <vt:lpstr>Hierarchical Inheritance Example </vt:lpstr>
      <vt:lpstr>Q) Why multiple inheritance is not supported in java? </vt:lpstr>
      <vt:lpstr>Hybrid inheritance</vt:lpstr>
      <vt:lpstr>Example </vt:lpstr>
      <vt:lpstr>Polymorphism in Java </vt:lpstr>
      <vt:lpstr>Method Overloading in Java </vt:lpstr>
      <vt:lpstr>1) Method Overloading: changing no. of arguments </vt:lpstr>
      <vt:lpstr>2) Method Overloading: changing data type of arguments </vt:lpstr>
      <vt:lpstr>Q) Why Method Overloading is not possible by changing the return type of method only?  </vt:lpstr>
      <vt:lpstr>Can we overload java main() method?  </vt:lpstr>
      <vt:lpstr>Method Overriding in Java </vt:lpstr>
      <vt:lpstr>Understanding the problem without method overriding </vt:lpstr>
      <vt:lpstr>Example of method overriding </vt:lpstr>
      <vt:lpstr>Questions </vt:lpstr>
      <vt:lpstr>Questions </vt:lpstr>
      <vt:lpstr>Super Keyword in Java </vt:lpstr>
      <vt:lpstr>1) super is used to refer immediate parent class instance variable. </vt:lpstr>
      <vt:lpstr>2) super can be used to invoke parent class method </vt:lpstr>
      <vt:lpstr>3) super is used to invoke parent class constructor. </vt:lpstr>
      <vt:lpstr>Shadowing in Java </vt:lpstr>
      <vt:lpstr>Key Points:</vt:lpstr>
      <vt:lpstr>Variable Shadowing and Variable Hiding </vt:lpstr>
      <vt:lpstr>Let's understand the concept of shadowing through a Java program. </vt:lpstr>
      <vt:lpstr> example </vt:lpstr>
      <vt:lpstr>Example of Shadowing in Java:</vt:lpstr>
      <vt:lpstr>Method and variable binding in java</vt:lpstr>
      <vt:lpstr>example</vt:lpstr>
      <vt:lpstr>b. Dynamic Binding </vt:lpstr>
      <vt:lpstr>b. Dynamic Binding </vt:lpstr>
      <vt:lpstr>2. Variable Binding</vt:lpstr>
      <vt:lpstr>Example </vt:lpstr>
      <vt:lpstr>Final Keyword In Java </vt:lpstr>
      <vt:lpstr>1) Java final variable </vt:lpstr>
      <vt:lpstr>2) Java final method </vt:lpstr>
      <vt:lpstr>3) Java final class  </vt:lpstr>
      <vt:lpstr>Q) Is final method inherited? </vt:lpstr>
      <vt:lpstr>Que) Can we initialize blank final variable? </vt:lpstr>
      <vt:lpstr>static blank final variable </vt:lpstr>
      <vt:lpstr>Abstract classes</vt:lpstr>
      <vt:lpstr>Abstract class in Java </vt:lpstr>
      <vt:lpstr> </vt:lpstr>
      <vt:lpstr>Abstract Method in Java  </vt:lpstr>
      <vt:lpstr>Example of Abstract class that has an abstract method  </vt:lpstr>
      <vt:lpstr> </vt:lpstr>
      <vt:lpstr> </vt:lpstr>
      <vt:lpstr> </vt:lpstr>
      <vt:lpstr> </vt:lpstr>
      <vt:lpstr> </vt:lpstr>
      <vt:lpstr> </vt:lpstr>
      <vt:lpstr> </vt:lpstr>
      <vt:lpstr> </vt:lpstr>
      <vt:lpstr> example </vt:lpstr>
      <vt:lpstr> </vt:lpstr>
      <vt:lpstr> </vt:lpstr>
      <vt:lpstr> </vt:lpstr>
      <vt:lpstr> </vt:lpstr>
      <vt:lpstr> </vt:lpstr>
      <vt:lpstr> Cont.</vt:lpstr>
      <vt:lpstr>Simple Example of Encapsulation in Java</vt:lpstr>
      <vt:lpstr>Read-Only class</vt:lpstr>
      <vt:lpstr>Write-Only class</vt:lpstr>
      <vt:lpstr> </vt:lpstr>
      <vt:lpstr> </vt:lpstr>
      <vt:lpstr> </vt:lpstr>
      <vt:lpstr>How to run java package program </vt:lpstr>
      <vt:lpstr>How to access package from another package?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Dampy singh</dc:creator>
  <cp:lastModifiedBy>Dampy singh</cp:lastModifiedBy>
  <cp:revision>70</cp:revision>
  <dcterms:created xsi:type="dcterms:W3CDTF">2024-09-15T10:00:12Z</dcterms:created>
  <dcterms:modified xsi:type="dcterms:W3CDTF">2024-11-18T16:33:14Z</dcterms:modified>
</cp:coreProperties>
</file>