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261" r:id="rId2"/>
    <p:sldId id="278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94622" autoAdjust="0"/>
  </p:normalViewPr>
  <p:slideViewPr>
    <p:cSldViewPr>
      <p:cViewPr>
        <p:scale>
          <a:sx n="75" d="100"/>
          <a:sy n="75" d="100"/>
        </p:scale>
        <p:origin x="-1404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E2711-DC64-48E8-808D-94BFF9EF1A43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086E3-7F02-4EF1-A7E4-64FB9D17184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85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086E3-7F02-4EF1-A7E4-64FB9D171848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919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bg-BG" dirty="0"/>
              <a:t>тестване</a:t>
            </a:r>
            <a:r>
              <a:rPr lang="en-US" dirty="0"/>
              <a:t> с </a:t>
            </a:r>
            <a:r>
              <a:rPr lang="en-US" dirty="0" err="1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Предназначение</a:t>
            </a:r>
          </a:p>
          <a:p>
            <a:r>
              <a:rPr lang="bg-BG" dirty="0" smtClean="0"/>
              <a:t>Създаване</a:t>
            </a:r>
            <a:endParaRPr lang="en-US" dirty="0"/>
          </a:p>
          <a:p>
            <a:pPr marL="118872" indent="0">
              <a:lnSpc>
                <a:spcPct val="125000"/>
              </a:lnSpc>
              <a:spcAft>
                <a:spcPts val="600"/>
              </a:spcAft>
              <a:buNone/>
            </a:pPr>
            <a:r>
              <a:rPr lang="en-US" b="1" dirty="0">
                <a:latin typeface="Calibri"/>
                <a:ea typeface="Calibri"/>
                <a:cs typeface="Times New Roman"/>
              </a:rPr>
              <a:t> </a:t>
            </a:r>
            <a:r>
              <a:rPr lang="en-US" b="1" dirty="0" smtClean="0">
                <a:latin typeface="Calibri"/>
                <a:ea typeface="Calibri"/>
                <a:cs typeface="Times New Roman"/>
              </a:rPr>
              <a:t>   $ </a:t>
            </a:r>
            <a:r>
              <a:rPr lang="bg-BG" b="1" dirty="0">
                <a:latin typeface="Calibri"/>
                <a:ea typeface="Calibri"/>
                <a:cs typeface="Times New Roman"/>
              </a:rPr>
              <a:t>ruby script/generate model </a:t>
            </a:r>
            <a:r>
              <a:rPr lang="en-US" b="1" dirty="0">
                <a:latin typeface="Calibri"/>
                <a:ea typeface="Calibri"/>
                <a:cs typeface="Times New Roman"/>
              </a:rPr>
              <a:t>User</a:t>
            </a:r>
            <a:endParaRPr lang="bg-BG" sz="2800" dirty="0">
              <a:latin typeface="Calibri"/>
              <a:ea typeface="Calibri"/>
              <a:cs typeface="Times New Roman"/>
            </a:endParaRPr>
          </a:p>
          <a:p>
            <a:pPr lvl="1">
              <a:buBlip>
                <a:blip r:embed="rId3"/>
              </a:buBlip>
            </a:pPr>
            <a:r>
              <a:rPr lang="en-US" dirty="0" smtClean="0"/>
              <a:t> app</a:t>
            </a:r>
          </a:p>
          <a:p>
            <a:pPr lvl="2">
              <a:buBlip>
                <a:blip r:embed="rId3"/>
              </a:buBlip>
            </a:pPr>
            <a:r>
              <a:rPr lang="en-US" dirty="0" smtClean="0"/>
              <a:t>Models</a:t>
            </a:r>
          </a:p>
          <a:p>
            <a:pPr lvl="3"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err="1" smtClean="0"/>
              <a:t>user.rb</a:t>
            </a:r>
            <a:r>
              <a:rPr lang="en-US" dirty="0" smtClean="0"/>
              <a:t> (</a:t>
            </a:r>
            <a:r>
              <a:rPr lang="bg-BG" dirty="0" smtClean="0"/>
              <a:t>моделът </a:t>
            </a:r>
            <a:r>
              <a:rPr lang="en-US" dirty="0" smtClean="0"/>
              <a:t>User)</a:t>
            </a:r>
          </a:p>
          <a:p>
            <a:pPr lvl="1">
              <a:buBlip>
                <a:blip r:embed="rId3"/>
              </a:buBlip>
            </a:pPr>
            <a:r>
              <a:rPr lang="en-US" dirty="0" smtClean="0"/>
              <a:t> test</a:t>
            </a:r>
          </a:p>
          <a:p>
            <a:pPr lvl="2">
              <a:buBlip>
                <a:blip r:embed="rId3"/>
              </a:buBlip>
            </a:pPr>
            <a:r>
              <a:rPr lang="en-US" dirty="0" smtClean="0"/>
              <a:t> unit</a:t>
            </a:r>
          </a:p>
          <a:p>
            <a:pPr lvl="3">
              <a:buBlip>
                <a:blip r:embed="rId4"/>
              </a:buBlip>
            </a:pPr>
            <a:r>
              <a:rPr lang="en-US" dirty="0"/>
              <a:t> </a:t>
            </a:r>
            <a:r>
              <a:rPr lang="en-US" dirty="0" err="1" smtClean="0"/>
              <a:t>user_test.rb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120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производителността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CSV </a:t>
            </a:r>
            <a:r>
              <a:rPr lang="bg-BG" dirty="0" smtClean="0"/>
              <a:t>файлове</a:t>
            </a:r>
          </a:p>
          <a:p>
            <a:pPr lvl="1"/>
            <a:r>
              <a:rPr lang="en-US" dirty="0" smtClean="0"/>
              <a:t>Profiling</a:t>
            </a:r>
          </a:p>
          <a:p>
            <a:pPr lvl="2"/>
            <a:r>
              <a:rPr lang="en-US" dirty="0" smtClean="0"/>
              <a:t>Command Line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Flat</a:t>
            </a:r>
            <a:endParaRPr lang="en-US" dirty="0" smtClean="0"/>
          </a:p>
          <a:p>
            <a:pPr lvl="2"/>
            <a:r>
              <a:rPr lang="en-US" dirty="0" smtClean="0"/>
              <a:t>Graph</a:t>
            </a:r>
          </a:p>
          <a:p>
            <a:pPr lvl="2"/>
            <a:r>
              <a:rPr lang="en-US" dirty="0" smtClean="0"/>
              <a:t>Tree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259632" y="3356992"/>
            <a:ext cx="4176464" cy="1316484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GB" sz="1800" b="1" dirty="0" err="1"/>
              <a:t>BrowsingTest#test_homepage</a:t>
            </a:r>
            <a:r>
              <a:rPr lang="en-GB" sz="1800" b="1" dirty="0"/>
              <a:t> (58 </a:t>
            </a:r>
            <a:r>
              <a:rPr lang="en-GB" sz="1800" b="1" dirty="0" err="1"/>
              <a:t>ms</a:t>
            </a:r>
            <a:r>
              <a:rPr lang="en-GB" sz="1800" b="1" dirty="0"/>
              <a:t> </a:t>
            </a:r>
            <a:r>
              <a:rPr lang="en-GB" sz="1800" b="1" dirty="0" err="1"/>
              <a:t>warmup</a:t>
            </a:r>
            <a:r>
              <a:rPr lang="en-GB" sz="1800" b="1" dirty="0"/>
              <a:t>)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 err="1"/>
              <a:t>process_time</a:t>
            </a:r>
            <a:r>
              <a:rPr lang="en-GB" sz="1800" b="1" dirty="0"/>
              <a:t>: 63 </a:t>
            </a:r>
            <a:r>
              <a:rPr lang="en-GB" sz="1800" b="1" dirty="0" err="1"/>
              <a:t>ms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/>
              <a:t>memory: 832.13 KB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/>
              <a:t>objects: 7882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370483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bg-BG" dirty="0"/>
              <a:t>тестване</a:t>
            </a:r>
            <a:r>
              <a:rPr lang="en-US" dirty="0"/>
              <a:t> с </a:t>
            </a:r>
            <a:r>
              <a:rPr lang="en-US" dirty="0" err="1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bg-BG" dirty="0" smtClean="0"/>
              <a:t>:</a:t>
            </a:r>
          </a:p>
          <a:p>
            <a:pPr lvl="1"/>
            <a:r>
              <a:rPr lang="bg-BG" dirty="0"/>
              <a:t>модел </a:t>
            </a:r>
            <a:r>
              <a:rPr lang="en-US" dirty="0"/>
              <a:t>User</a:t>
            </a:r>
            <a:r>
              <a:rPr lang="bg-BG" dirty="0" smtClean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06240" y="2966078"/>
            <a:ext cx="5858048" cy="2767178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57200" lvl="0" indent="-4572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dirty="0" smtClean="0">
                <a:latin typeface="Courier New"/>
                <a:ea typeface="Calibri"/>
              </a:rPr>
              <a:t># file: </a:t>
            </a:r>
            <a:r>
              <a:rPr lang="en-US" sz="2000" dirty="0" err="1" smtClean="0">
                <a:latin typeface="Courier New"/>
                <a:ea typeface="Calibri"/>
              </a:rPr>
              <a:t>User.rb</a:t>
            </a:r>
            <a:endParaRPr lang="en-US" sz="2000" dirty="0" smtClean="0">
              <a:latin typeface="Courier New"/>
              <a:ea typeface="Calibri"/>
            </a:endParaRPr>
          </a:p>
          <a:p>
            <a:pPr marL="457200" lvl="0" indent="-4572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dirty="0">
                <a:latin typeface="Courier New"/>
                <a:ea typeface="Calibri"/>
              </a:rPr>
              <a:t> </a:t>
            </a:r>
            <a:endParaRPr lang="bg-BG" sz="2000" dirty="0" smtClean="0">
              <a:latin typeface="Courier New"/>
              <a:ea typeface="Calibri"/>
            </a:endParaRPr>
          </a:p>
          <a:p>
            <a:pPr marL="457200" lvl="0" indent="-4572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b="1" dirty="0" smtClean="0">
                <a:latin typeface="Courier New"/>
                <a:ea typeface="Calibri"/>
              </a:rPr>
              <a:t>class </a:t>
            </a:r>
            <a:r>
              <a:rPr lang="en-US" sz="2000" b="1" dirty="0">
                <a:latin typeface="Courier New"/>
                <a:ea typeface="Calibri"/>
              </a:rPr>
              <a:t>User &lt; </a:t>
            </a:r>
            <a:r>
              <a:rPr lang="en-US" sz="2000" b="1" dirty="0" err="1">
                <a:latin typeface="Courier New"/>
                <a:ea typeface="Calibri"/>
              </a:rPr>
              <a:t>ActiveRecord</a:t>
            </a:r>
            <a:r>
              <a:rPr lang="en-US" sz="2000" b="1" dirty="0">
                <a:latin typeface="Courier New"/>
                <a:ea typeface="Calibri"/>
              </a:rPr>
              <a:t>::Base</a:t>
            </a:r>
            <a:endParaRPr lang="bg-BG" sz="2000" b="1" dirty="0">
              <a:latin typeface="Courier New"/>
              <a:ea typeface="Calibri"/>
            </a:endParaRPr>
          </a:p>
          <a:p>
            <a:pPr marL="457200" lvl="0" indent="-4572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b="1" dirty="0">
                <a:latin typeface="Courier New"/>
                <a:ea typeface="Calibri"/>
              </a:rPr>
              <a:t>  </a:t>
            </a:r>
            <a:r>
              <a:rPr lang="en-US" sz="2000" b="1" dirty="0" err="1">
                <a:latin typeface="Courier New"/>
                <a:ea typeface="Calibri"/>
              </a:rPr>
              <a:t>def</a:t>
            </a:r>
            <a:r>
              <a:rPr lang="en-US" sz="2000" b="1" dirty="0">
                <a:latin typeface="Courier New"/>
                <a:ea typeface="Calibri"/>
              </a:rPr>
              <a:t> </a:t>
            </a:r>
            <a:r>
              <a:rPr lang="en-US" sz="2000" b="1" dirty="0" err="1">
                <a:latin typeface="Courier New"/>
                <a:ea typeface="Calibri"/>
              </a:rPr>
              <a:t>SetPassword</a:t>
            </a:r>
            <a:r>
              <a:rPr lang="en-US" sz="2000" b="1" dirty="0">
                <a:latin typeface="Courier New"/>
                <a:ea typeface="Calibri"/>
              </a:rPr>
              <a:t>(</a:t>
            </a:r>
            <a:r>
              <a:rPr lang="en-US" sz="2000" b="1" dirty="0" err="1">
                <a:latin typeface="Courier New"/>
                <a:ea typeface="Calibri"/>
              </a:rPr>
              <a:t>new_password</a:t>
            </a:r>
            <a:r>
              <a:rPr lang="en-US" sz="2000" b="1" dirty="0">
                <a:latin typeface="Courier New"/>
                <a:ea typeface="Calibri"/>
              </a:rPr>
              <a:t>)</a:t>
            </a:r>
            <a:endParaRPr lang="bg-BG" sz="2000" b="1" dirty="0">
              <a:latin typeface="Courier New"/>
              <a:ea typeface="Calibri"/>
            </a:endParaRPr>
          </a:p>
          <a:p>
            <a:pPr marL="457200" lvl="0" indent="-4572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latin typeface="Courier New"/>
                <a:ea typeface="Calibri"/>
              </a:rPr>
              <a:t>	 </a:t>
            </a:r>
            <a:r>
              <a:rPr lang="bg-BG" sz="2000" b="1" dirty="0">
                <a:latin typeface="Courier New"/>
                <a:ea typeface="Calibri"/>
              </a:rPr>
              <a:t>   </a:t>
            </a:r>
            <a:r>
              <a:rPr lang="en-US" sz="2000" b="1" dirty="0">
                <a:latin typeface="Courier New"/>
                <a:ea typeface="Calibri"/>
              </a:rPr>
              <a:t>…</a:t>
            </a:r>
            <a:endParaRPr lang="bg-BG" sz="2000" b="1" dirty="0">
              <a:latin typeface="Courier New"/>
              <a:ea typeface="Calibri"/>
            </a:endParaRPr>
          </a:p>
          <a:p>
            <a:pPr marL="457200" lvl="0" indent="-4572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latin typeface="Courier New"/>
                <a:ea typeface="Calibri"/>
              </a:rPr>
              <a:t>  end</a:t>
            </a:r>
            <a:endParaRPr lang="bg-BG" sz="2000" b="1" dirty="0">
              <a:latin typeface="Courier New"/>
              <a:ea typeface="Calibri"/>
            </a:endParaRPr>
          </a:p>
          <a:p>
            <a:pPr marL="457200" lvl="0" indent="-457200">
              <a:lnSpc>
                <a:spcPct val="125000"/>
              </a:lnSpc>
              <a:spcAft>
                <a:spcPts val="60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b="1" dirty="0">
                <a:latin typeface="Courier New"/>
                <a:ea typeface="Calibri"/>
              </a:rPr>
              <a:t>end</a:t>
            </a:r>
            <a:endParaRPr lang="bg-BG" sz="2000" b="1" dirty="0">
              <a:effectLst/>
              <a:latin typeface="Courier New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04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bg-BG" dirty="0"/>
              <a:t>тестване</a:t>
            </a:r>
            <a:r>
              <a:rPr lang="en-US" dirty="0"/>
              <a:t> с </a:t>
            </a:r>
            <a:r>
              <a:rPr lang="en-US" dirty="0" err="1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Test Case </a:t>
            </a:r>
            <a:r>
              <a:rPr lang="bg-BG" dirty="0" smtClean="0"/>
              <a:t>за модела:</a:t>
            </a:r>
            <a:endParaRPr lang="en-US" dirty="0" smtClean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pPr marL="118872" indent="0">
              <a:buNone/>
            </a:pPr>
            <a:endParaRPr lang="bg-BG" dirty="0"/>
          </a:p>
          <a:p>
            <a:endParaRPr lang="bg-BG" dirty="0" smtClean="0"/>
          </a:p>
          <a:p>
            <a:endParaRPr lang="en-US" dirty="0" smtClean="0"/>
          </a:p>
          <a:p>
            <a:pPr marL="118872" indent="0">
              <a:buNone/>
            </a:pPr>
            <a:endParaRPr lang="bg-BG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755576" y="2360960"/>
            <a:ext cx="7632848" cy="4308400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Autofit/>
          </a:bodyPr>
          <a:lstStyle/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b="1" dirty="0">
                <a:latin typeface="Courier New" pitchFamily="49" charset="0"/>
                <a:ea typeface="Calibri"/>
                <a:cs typeface="Courier New" pitchFamily="49" charset="0"/>
              </a:rPr>
              <a:t>class 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User</a:t>
            </a:r>
            <a:r>
              <a:rPr lang="bg-BG" sz="2000" b="1" dirty="0">
                <a:latin typeface="Courier New" pitchFamily="49" charset="0"/>
                <a:ea typeface="Calibri"/>
                <a:cs typeface="Courier New" pitchFamily="49" charset="0"/>
              </a:rPr>
              <a:t>Test &lt; ActiveSupport::TestCase</a:t>
            </a: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b="1" dirty="0">
                <a:latin typeface="Courier New" pitchFamily="49" charset="0"/>
                <a:ea typeface="Calibri"/>
                <a:cs typeface="Courier New" pitchFamily="49" charset="0"/>
              </a:rPr>
              <a:t>  test "</a:t>
            </a:r>
            <a:r>
              <a:rPr lang="en-US" sz="2000" b="1" dirty="0" err="1">
                <a:latin typeface="Courier New" pitchFamily="49" charset="0"/>
                <a:ea typeface="Calibri"/>
                <a:cs typeface="Courier New" pitchFamily="49" charset="0"/>
              </a:rPr>
              <a:t>test_passwords</a:t>
            </a:r>
            <a:r>
              <a:rPr lang="bg-BG" sz="2000" b="1" dirty="0">
                <a:latin typeface="Courier New" pitchFamily="49" charset="0"/>
                <a:ea typeface="Calibri"/>
                <a:cs typeface="Courier New" pitchFamily="49" charset="0"/>
              </a:rPr>
              <a:t>" do</a:t>
            </a: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Sava = </a:t>
            </a:r>
            <a:r>
              <a:rPr lang="en-US" sz="2000" b="1" dirty="0" err="1">
                <a:latin typeface="Courier New" pitchFamily="49" charset="0"/>
                <a:ea typeface="Calibri"/>
                <a:cs typeface="Courier New" pitchFamily="49" charset="0"/>
              </a:rPr>
              <a:t>User.new</a:t>
            </a:r>
            <a:endParaRPr lang="bg-BG" sz="2000" b="1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ea typeface="Calibri"/>
                <a:cs typeface="Courier New" pitchFamily="49" charset="0"/>
              </a:rPr>
              <a:t># </a:t>
            </a: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тест дали паролата съдържа поне 8 </a:t>
            </a:r>
            <a:r>
              <a:rPr lang="en-US" sz="2000" dirty="0" smtClean="0">
                <a:latin typeface="Courier New" pitchFamily="49" charset="0"/>
                <a:ea typeface="Calibri"/>
                <a:cs typeface="Courier New" pitchFamily="49" charset="0"/>
              </a:rPr>
              <a:t>		    # </a:t>
            </a:r>
            <a:r>
              <a:rPr lang="bg-BG" sz="2000" dirty="0" smtClean="0">
                <a:latin typeface="Courier New" pitchFamily="49" charset="0"/>
                <a:ea typeface="Calibri"/>
                <a:cs typeface="Courier New" pitchFamily="49" charset="0"/>
              </a:rPr>
              <a:t>символа</a:t>
            </a:r>
            <a:endParaRPr lang="bg-BG" sz="2000" b="1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2000" dirty="0">
                <a:latin typeface="Courier New" pitchFamily="49" charset="0"/>
                <a:ea typeface="Calibri"/>
                <a:cs typeface="Courier New" pitchFamily="49" charset="0"/>
              </a:rPr>
              <a:t>	</a:t>
            </a: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assert !</a:t>
            </a:r>
            <a:r>
              <a:rPr lang="en-US" sz="2000" b="1" dirty="0" err="1">
                <a:latin typeface="Courier New" pitchFamily="49" charset="0"/>
                <a:ea typeface="Calibri"/>
                <a:cs typeface="Courier New" pitchFamily="49" charset="0"/>
              </a:rPr>
              <a:t>Sava.SetPassword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(‘</a:t>
            </a:r>
            <a:r>
              <a:rPr lang="en-US" sz="2000" b="1" dirty="0" err="1">
                <a:latin typeface="Courier New" pitchFamily="49" charset="0"/>
                <a:ea typeface="Calibri"/>
                <a:cs typeface="Courier New" pitchFamily="49" charset="0"/>
              </a:rPr>
              <a:t>gligan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’);</a:t>
            </a:r>
            <a:endParaRPr lang="bg-BG" sz="2000" b="1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	    </a:t>
            </a:r>
            <a:r>
              <a:rPr lang="en-US" sz="2000" dirty="0">
                <a:latin typeface="Courier New" pitchFamily="49" charset="0"/>
                <a:ea typeface="Calibri"/>
                <a:cs typeface="Courier New" pitchFamily="49" charset="0"/>
              </a:rPr>
              <a:t>#</a:t>
            </a: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 тест дали може да бъде въведен празен </a:t>
            </a:r>
            <a:r>
              <a:rPr lang="en-US" sz="2000" dirty="0" smtClean="0">
                <a:latin typeface="Courier New" pitchFamily="49" charset="0"/>
                <a:ea typeface="Calibri"/>
                <a:cs typeface="Courier New" pitchFamily="49" charset="0"/>
              </a:rPr>
              <a:t>	    # </a:t>
            </a:r>
            <a:r>
              <a:rPr lang="bg-BG" sz="2000" dirty="0" smtClean="0">
                <a:latin typeface="Courier New" pitchFamily="49" charset="0"/>
                <a:ea typeface="Calibri"/>
                <a:cs typeface="Courier New" pitchFamily="49" charset="0"/>
              </a:rPr>
              <a:t>низ за</a:t>
            </a:r>
            <a:r>
              <a:rPr lang="en-US" sz="2000" dirty="0" smtClean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bg-BG" sz="2000" dirty="0" smtClean="0">
                <a:latin typeface="Courier New" pitchFamily="49" charset="0"/>
                <a:ea typeface="Calibri"/>
                <a:cs typeface="Courier New" pitchFamily="49" charset="0"/>
              </a:rPr>
              <a:t>парола</a:t>
            </a:r>
            <a:endParaRPr lang="bg-BG" sz="2000" b="1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	    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assert !</a:t>
            </a:r>
            <a:r>
              <a:rPr lang="en-US" sz="2000" b="1" dirty="0" err="1">
                <a:latin typeface="Courier New" pitchFamily="49" charset="0"/>
                <a:ea typeface="Calibri"/>
                <a:cs typeface="Courier New" pitchFamily="49" charset="0"/>
              </a:rPr>
              <a:t>Sava.SetPassword</a:t>
            </a:r>
            <a:r>
              <a:rPr lang="en-US" sz="2000" b="1" dirty="0">
                <a:latin typeface="Courier New" pitchFamily="49" charset="0"/>
                <a:ea typeface="Calibri"/>
                <a:cs typeface="Courier New" pitchFamily="49" charset="0"/>
              </a:rPr>
              <a:t>(‘’);</a:t>
            </a:r>
            <a:endParaRPr lang="bg-BG" sz="2000" b="1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dirty="0">
                <a:latin typeface="Courier New" pitchFamily="49" charset="0"/>
                <a:ea typeface="Calibri"/>
                <a:cs typeface="Courier New" pitchFamily="49" charset="0"/>
              </a:rPr>
              <a:t>  </a:t>
            </a:r>
            <a:r>
              <a:rPr lang="bg-BG" sz="2000" b="1" dirty="0"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2000" b="1" dirty="0">
                <a:latin typeface="Courier New" pitchFamily="49" charset="0"/>
                <a:ea typeface="Calibri"/>
                <a:cs typeface="Courier New" pitchFamily="49" charset="0"/>
              </a:rPr>
              <a:t>end</a:t>
            </a:r>
          </a:p>
          <a:p>
            <a:pPr marL="118872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bg-BG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bg-BG" dirty="0"/>
              <a:t>тестване</a:t>
            </a:r>
            <a:r>
              <a:rPr lang="en-US" dirty="0"/>
              <a:t> с </a:t>
            </a:r>
            <a:r>
              <a:rPr lang="en-US" dirty="0" err="1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Добавяне на валидация в модела</a:t>
            </a:r>
          </a:p>
          <a:p>
            <a:pPr lvl="1"/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67544" y="2420888"/>
            <a:ext cx="8352928" cy="3960440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1700" b="1" dirty="0">
                <a:latin typeface="Courier New"/>
                <a:ea typeface="Calibri"/>
              </a:rPr>
              <a:t>class User &lt; </a:t>
            </a:r>
            <a:r>
              <a:rPr lang="en-US" sz="1700" b="1" dirty="0" err="1">
                <a:latin typeface="Courier New"/>
                <a:ea typeface="Calibri"/>
              </a:rPr>
              <a:t>ActiveRecord</a:t>
            </a:r>
            <a:r>
              <a:rPr lang="en-US" sz="1700" b="1" dirty="0">
                <a:latin typeface="Courier New"/>
                <a:ea typeface="Calibri"/>
              </a:rPr>
              <a:t>::Base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>
                <a:latin typeface="Courier New"/>
                <a:ea typeface="Calibri"/>
              </a:rPr>
              <a:t>  </a:t>
            </a:r>
            <a:r>
              <a:rPr lang="en-US" sz="1700" b="1" dirty="0" err="1">
                <a:latin typeface="Courier New"/>
                <a:ea typeface="Calibri"/>
              </a:rPr>
              <a:t>def</a:t>
            </a:r>
            <a:r>
              <a:rPr lang="en-US" sz="1700" b="1" dirty="0">
                <a:latin typeface="Courier New"/>
                <a:ea typeface="Calibri"/>
              </a:rPr>
              <a:t> </a:t>
            </a:r>
            <a:r>
              <a:rPr lang="en-US" sz="1700" b="1" dirty="0" err="1">
                <a:latin typeface="Courier New"/>
                <a:ea typeface="Calibri"/>
              </a:rPr>
              <a:t>IsPasswordValid</a:t>
            </a:r>
            <a:r>
              <a:rPr lang="en-US" sz="1700" b="1" dirty="0">
                <a:latin typeface="Courier New"/>
                <a:ea typeface="Calibri"/>
              </a:rPr>
              <a:t>(password)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dirty="0">
                <a:latin typeface="Courier New"/>
                <a:ea typeface="Calibri"/>
              </a:rPr>
              <a:t>  </a:t>
            </a:r>
            <a:r>
              <a:rPr lang="en-US" sz="1700" dirty="0">
                <a:latin typeface="Courier New"/>
                <a:ea typeface="Calibri"/>
              </a:rPr>
              <a:t># </a:t>
            </a:r>
            <a:r>
              <a:rPr lang="bg-BG" sz="1700" dirty="0">
                <a:latin typeface="Courier New"/>
                <a:ea typeface="Calibri"/>
              </a:rPr>
              <a:t>паролата трябва да съдържа поне една цифра, поне една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dirty="0">
                <a:latin typeface="Courier New"/>
                <a:ea typeface="Calibri"/>
              </a:rPr>
              <a:t>  </a:t>
            </a:r>
            <a:r>
              <a:rPr lang="en-US" sz="1700" dirty="0">
                <a:latin typeface="Courier New"/>
                <a:ea typeface="Calibri"/>
              </a:rPr>
              <a:t># </a:t>
            </a:r>
            <a:r>
              <a:rPr lang="bg-BG" sz="1700" dirty="0">
                <a:latin typeface="Courier New"/>
                <a:ea typeface="Calibri"/>
              </a:rPr>
              <a:t>букваи дължината йтрябва да е в интервала </a:t>
            </a:r>
            <a:r>
              <a:rPr lang="en-US" sz="1700" dirty="0">
                <a:latin typeface="Courier New"/>
                <a:ea typeface="Calibri"/>
              </a:rPr>
              <a:t>[8, 40]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dirty="0">
                <a:latin typeface="Courier New"/>
                <a:ea typeface="Calibri"/>
              </a:rPr>
              <a:t>    </a:t>
            </a:r>
            <a:endParaRPr lang="bg-BG" sz="1700" dirty="0" smtClean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 smtClean="0">
                <a:latin typeface="Courier New"/>
                <a:ea typeface="Calibri"/>
              </a:rPr>
              <a:t>    reg </a:t>
            </a:r>
            <a:r>
              <a:rPr lang="bg-BG" sz="1700" b="1" dirty="0">
                <a:latin typeface="Courier New"/>
                <a:ea typeface="Calibri"/>
              </a:rPr>
              <a:t>= /^(?=.*\d)(?=.*([a-z]|[A-Z])) {8,40</a:t>
            </a:r>
            <a:r>
              <a:rPr lang="bg-BG" sz="1700" b="1" dirty="0" smtClean="0">
                <a:latin typeface="Courier New"/>
                <a:ea typeface="Calibri"/>
              </a:rPr>
              <a:t>}$/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>
                <a:latin typeface="Courier New"/>
                <a:ea typeface="Calibri"/>
              </a:rPr>
              <a:t>    return (reg.match(password))? true : false</a:t>
            </a: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>
                <a:latin typeface="Courier New"/>
                <a:ea typeface="Calibri"/>
              </a:rPr>
              <a:t>  </a:t>
            </a:r>
            <a:r>
              <a:rPr lang="en-US" sz="1700" b="1" dirty="0">
                <a:latin typeface="Courier New"/>
                <a:ea typeface="Calibri"/>
              </a:rPr>
              <a:t>end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1700" b="1" dirty="0">
                <a:latin typeface="Courier New"/>
                <a:ea typeface="Calibri"/>
              </a:rPr>
              <a:t> 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>
                <a:latin typeface="Courier New"/>
                <a:ea typeface="Calibri"/>
              </a:rPr>
              <a:t>  </a:t>
            </a:r>
            <a:r>
              <a:rPr lang="en-US" sz="1700" b="1" dirty="0" err="1">
                <a:latin typeface="Courier New"/>
                <a:ea typeface="Calibri"/>
              </a:rPr>
              <a:t>def</a:t>
            </a:r>
            <a:r>
              <a:rPr lang="en-US" sz="1700" b="1" dirty="0">
                <a:latin typeface="Courier New"/>
                <a:ea typeface="Calibri"/>
              </a:rPr>
              <a:t> </a:t>
            </a:r>
            <a:r>
              <a:rPr lang="en-US" sz="1700" b="1" dirty="0" err="1">
                <a:latin typeface="Courier New"/>
                <a:ea typeface="Calibri"/>
              </a:rPr>
              <a:t>SetPassword</a:t>
            </a:r>
            <a:r>
              <a:rPr lang="en-US" sz="1700" b="1" dirty="0">
                <a:latin typeface="Courier New"/>
                <a:ea typeface="Calibri"/>
              </a:rPr>
              <a:t>(</a:t>
            </a:r>
            <a:r>
              <a:rPr lang="en-US" sz="1700" b="1" dirty="0" err="1">
                <a:latin typeface="Courier New"/>
                <a:ea typeface="Calibri"/>
              </a:rPr>
              <a:t>new_password</a:t>
            </a:r>
            <a:r>
              <a:rPr lang="en-US" sz="1700" b="1" dirty="0">
                <a:latin typeface="Courier New"/>
                <a:ea typeface="Calibri"/>
              </a:rPr>
              <a:t>)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>
                <a:latin typeface="Courier New"/>
                <a:ea typeface="Calibri"/>
              </a:rPr>
              <a:t>    </a:t>
            </a:r>
            <a:r>
              <a:rPr lang="en-US" sz="1700" b="1" dirty="0">
                <a:latin typeface="Courier New"/>
                <a:ea typeface="Calibri"/>
              </a:rPr>
              <a:t>valid = </a:t>
            </a:r>
            <a:r>
              <a:rPr lang="en-US" sz="1700" b="1" dirty="0" err="1">
                <a:latin typeface="Courier New"/>
                <a:ea typeface="Calibri"/>
              </a:rPr>
              <a:t>IsPasswordValid</a:t>
            </a:r>
            <a:r>
              <a:rPr lang="en-US" sz="1700" b="1" dirty="0">
                <a:latin typeface="Courier New"/>
                <a:ea typeface="Calibri"/>
              </a:rPr>
              <a:t>(</a:t>
            </a:r>
            <a:r>
              <a:rPr lang="en-US" sz="1700" b="1" dirty="0" err="1">
                <a:latin typeface="Courier New"/>
                <a:ea typeface="Calibri"/>
              </a:rPr>
              <a:t>new_password</a:t>
            </a:r>
            <a:r>
              <a:rPr lang="en-US" sz="1700" b="1" dirty="0">
                <a:latin typeface="Courier New"/>
                <a:ea typeface="Calibri"/>
              </a:rPr>
              <a:t>)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en-US" sz="1700" b="1" dirty="0">
                <a:latin typeface="Courier New"/>
                <a:ea typeface="Calibri"/>
              </a:rPr>
              <a:t>  </a:t>
            </a:r>
            <a:r>
              <a:rPr lang="en-US" sz="1700" b="1" dirty="0" smtClean="0">
                <a:latin typeface="Courier New"/>
                <a:ea typeface="Calibri"/>
              </a:rPr>
              <a:t>end</a:t>
            </a:r>
            <a:endParaRPr lang="bg-BG" sz="1700" b="1" dirty="0">
              <a:latin typeface="Courier New"/>
              <a:ea typeface="Calibri"/>
            </a:endParaRPr>
          </a:p>
          <a:p>
            <a:pPr marL="342900" lvl="0" indent="-342900">
              <a:lnSpc>
                <a:spcPct val="125000"/>
              </a:lnSpc>
              <a:spcAft>
                <a:spcPts val="600"/>
              </a:spcAft>
              <a:buClr>
                <a:srgbClr val="808080"/>
              </a:buClr>
              <a:buSzPts val="1100"/>
              <a:buFont typeface="+mj-lt"/>
              <a:buAutoNum type="arabicPeriod"/>
            </a:pPr>
            <a:r>
              <a:rPr lang="bg-BG" sz="1700" b="1" dirty="0">
                <a:latin typeface="Courier New"/>
                <a:ea typeface="Calibri"/>
              </a:rPr>
              <a:t> </a:t>
            </a:r>
            <a:r>
              <a:rPr lang="en-US" sz="1700" b="1" dirty="0" smtClean="0">
                <a:latin typeface="Courier New"/>
                <a:ea typeface="Calibri"/>
              </a:rPr>
              <a:t>end</a:t>
            </a:r>
            <a:endParaRPr lang="bg-BG" sz="1700" b="1" dirty="0">
              <a:effectLst/>
              <a:latin typeface="Courier New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471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bg-BG" dirty="0"/>
              <a:t>тестване</a:t>
            </a:r>
            <a:r>
              <a:rPr lang="en-US" dirty="0"/>
              <a:t> с </a:t>
            </a:r>
            <a:r>
              <a:rPr lang="en-US" dirty="0" err="1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Изпълнение на тестовете</a:t>
            </a:r>
          </a:p>
          <a:p>
            <a:pPr lvl="1"/>
            <a:r>
              <a:rPr lang="bg-BG" dirty="0"/>
              <a:t>Тестовете от </a:t>
            </a:r>
            <a:r>
              <a:rPr lang="en-US" dirty="0"/>
              <a:t>user</a:t>
            </a:r>
            <a:r>
              <a:rPr lang="bg-BG" dirty="0"/>
              <a:t>_test.rb се изпълняват </a:t>
            </a:r>
            <a:r>
              <a:rPr lang="bg-BG" dirty="0" smtClean="0"/>
              <a:t>с командата: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$ </a:t>
            </a:r>
            <a:r>
              <a:rPr lang="en-US" b="1" dirty="0"/>
              <a:t>ruby unit/</a:t>
            </a:r>
            <a:r>
              <a:rPr lang="en-US" b="1" dirty="0" err="1"/>
              <a:t>user_test.rb</a:t>
            </a:r>
            <a:endParaRPr lang="bg-BG" b="1" dirty="0"/>
          </a:p>
          <a:p>
            <a:pPr lvl="1">
              <a:buNone/>
            </a:pPr>
            <a:endParaRPr lang="bg-BG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310184" y="4005064"/>
            <a:ext cx="6574184" cy="2232248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lvl="0" indent="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None/>
            </a:pPr>
            <a:r>
              <a:rPr lang="en-US" sz="2000" b="1" dirty="0">
                <a:latin typeface="Courier New"/>
                <a:ea typeface="Calibri"/>
              </a:rPr>
              <a:t>Loaded suite unit/</a:t>
            </a:r>
            <a:r>
              <a:rPr lang="en-US" sz="2000" b="1" dirty="0" err="1">
                <a:latin typeface="Courier New"/>
                <a:ea typeface="Calibri"/>
              </a:rPr>
              <a:t>user_test</a:t>
            </a:r>
            <a:endParaRPr lang="en-US" sz="2000" b="1" dirty="0">
              <a:latin typeface="Courier New"/>
              <a:ea typeface="Calibri"/>
            </a:endParaRPr>
          </a:p>
          <a:p>
            <a:pPr marL="0" lvl="0" indent="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None/>
            </a:pPr>
            <a:r>
              <a:rPr lang="en-US" sz="2000" b="1" dirty="0">
                <a:latin typeface="Courier New"/>
                <a:ea typeface="Calibri"/>
              </a:rPr>
              <a:t>Started</a:t>
            </a:r>
          </a:p>
          <a:p>
            <a:pPr marL="0" lvl="0" indent="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None/>
            </a:pPr>
            <a:r>
              <a:rPr lang="en-US" sz="2000" b="1" dirty="0">
                <a:latin typeface="Courier New"/>
                <a:ea typeface="Calibri"/>
              </a:rPr>
              <a:t>.</a:t>
            </a:r>
          </a:p>
          <a:p>
            <a:pPr marL="0" lvl="0" indent="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None/>
            </a:pPr>
            <a:r>
              <a:rPr lang="en-US" sz="2000" b="1" dirty="0">
                <a:latin typeface="Courier New"/>
                <a:ea typeface="Calibri"/>
              </a:rPr>
              <a:t>Finished in 0.023513 seconds.</a:t>
            </a:r>
          </a:p>
          <a:p>
            <a:pPr marL="0" lvl="0" indent="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None/>
            </a:pPr>
            <a:r>
              <a:rPr lang="en-US" sz="2000" b="1" dirty="0">
                <a:latin typeface="Courier New"/>
                <a:ea typeface="Calibri"/>
              </a:rPr>
              <a:t>1 tests, 1 assertions, 0 failures, 0 errors</a:t>
            </a:r>
          </a:p>
          <a:p>
            <a:pPr marL="0" lvl="0" indent="0">
              <a:lnSpc>
                <a:spcPct val="125000"/>
              </a:lnSpc>
              <a:spcAft>
                <a:spcPts val="0"/>
              </a:spcAft>
              <a:buClr>
                <a:srgbClr val="808080"/>
              </a:buClr>
              <a:buSzPts val="1100"/>
              <a:buNone/>
            </a:pPr>
            <a:endParaRPr lang="bg-BG" sz="2000" b="1" dirty="0">
              <a:effectLst/>
              <a:latin typeface="Courier New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0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Тестване на производителността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 smtClean="0"/>
          </a:p>
          <a:p>
            <a:pPr lvl="1"/>
            <a:r>
              <a:rPr lang="en-US" dirty="0" smtClean="0"/>
              <a:t>Benchmarking</a:t>
            </a:r>
            <a:endParaRPr lang="bg-BG" dirty="0" smtClean="0"/>
          </a:p>
          <a:p>
            <a:pPr marL="768096" lvl="2" indent="0">
              <a:buNone/>
            </a:pPr>
            <a:r>
              <a:rPr lang="bg-BG" sz="2200" dirty="0" smtClean="0"/>
              <a:t>Д</a:t>
            </a:r>
            <a:r>
              <a:rPr lang="en-US" sz="2200" dirty="0" err="1" smtClean="0"/>
              <a:t>ава</a:t>
            </a:r>
            <a:r>
              <a:rPr lang="en-US" sz="2200" dirty="0" smtClean="0"/>
              <a:t> </a:t>
            </a:r>
            <a:r>
              <a:rPr lang="en-US" sz="2200" dirty="0" err="1"/>
              <a:t>информация</a:t>
            </a:r>
            <a:r>
              <a:rPr lang="en-US" sz="2200" dirty="0"/>
              <a:t> </a:t>
            </a:r>
            <a:r>
              <a:rPr lang="en-US" sz="2200" dirty="0" err="1"/>
              <a:t>за</a:t>
            </a:r>
            <a:r>
              <a:rPr lang="en-US" sz="2200" dirty="0"/>
              <a:t> </a:t>
            </a:r>
            <a:r>
              <a:rPr lang="en-US" sz="2200" dirty="0" err="1"/>
              <a:t>скоростта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изпълнение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 smtClean="0"/>
              <a:t>тест</a:t>
            </a:r>
            <a:r>
              <a:rPr lang="bg-BG" sz="2200" dirty="0"/>
              <a:t> </a:t>
            </a:r>
            <a:r>
              <a:rPr lang="en-US" sz="2200" dirty="0" err="1" smtClean="0"/>
              <a:t>на</a:t>
            </a:r>
            <a:r>
              <a:rPr lang="en-US" sz="2200" dirty="0" smtClean="0"/>
              <a:t> </a:t>
            </a:r>
            <a:r>
              <a:rPr lang="en-US" sz="2200" dirty="0" err="1"/>
              <a:t>производителността</a:t>
            </a:r>
            <a:r>
              <a:rPr lang="en-US" sz="2200" dirty="0"/>
              <a:t>. </a:t>
            </a:r>
            <a:r>
              <a:rPr lang="en-US" sz="2200" dirty="0" err="1"/>
              <a:t>Всеки</a:t>
            </a:r>
            <a:r>
              <a:rPr lang="en-US" sz="2200" dirty="0"/>
              <a:t> test case </a:t>
            </a:r>
            <a:r>
              <a:rPr lang="en-US" sz="2200" dirty="0" err="1"/>
              <a:t>се</a:t>
            </a:r>
            <a:r>
              <a:rPr lang="en-US" sz="2200" dirty="0"/>
              <a:t> </a:t>
            </a:r>
            <a:r>
              <a:rPr lang="en-US" sz="2200" dirty="0" err="1"/>
              <a:t>изпълнява</a:t>
            </a:r>
            <a:r>
              <a:rPr lang="en-US" sz="2200" dirty="0"/>
              <a:t> 4 </a:t>
            </a:r>
            <a:r>
              <a:rPr lang="en-US" sz="2200" dirty="0" err="1"/>
              <a:t>пъти</a:t>
            </a:r>
            <a:r>
              <a:rPr lang="en-US" sz="2200" dirty="0"/>
              <a:t> в benchmarking </a:t>
            </a:r>
            <a:r>
              <a:rPr lang="en-US" sz="2200" dirty="0" err="1"/>
              <a:t>режим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  <a:endParaRPr lang="bg-BG" sz="2200" dirty="0"/>
          </a:p>
          <a:p>
            <a:pPr lvl="1"/>
            <a:r>
              <a:rPr lang="en-US" dirty="0" smtClean="0"/>
              <a:t>Profiling</a:t>
            </a:r>
          </a:p>
          <a:p>
            <a:pPr marL="768096" lvl="2" indent="0">
              <a:buNone/>
            </a:pPr>
            <a:r>
              <a:rPr lang="bg-BG" sz="2200" dirty="0" smtClean="0"/>
              <a:t>Разкрива </a:t>
            </a:r>
            <a:r>
              <a:rPr lang="bg-BG" sz="2200" dirty="0"/>
              <a:t>детайлите от </a:t>
            </a:r>
            <a:r>
              <a:rPr lang="bg-BG" sz="2200" dirty="0" smtClean="0"/>
              <a:t>изпълнението </a:t>
            </a:r>
            <a:r>
              <a:rPr lang="ru-RU" sz="2200" dirty="0"/>
              <a:t>на тест </a:t>
            </a:r>
            <a:r>
              <a:rPr lang="ru-RU" sz="2200" dirty="0" smtClean="0"/>
              <a:t>на                                  производителността </a:t>
            </a:r>
            <a:r>
              <a:rPr lang="ru-RU" sz="2200" dirty="0"/>
              <a:t>и дава по-подробна информация за бавните и консумиращите памет части на приложението.</a:t>
            </a:r>
            <a:endParaRPr lang="en-US" sz="2200" dirty="0" smtClean="0"/>
          </a:p>
          <a:p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04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производителността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Пример - тест на производителността на началната страница на приложението:</a:t>
            </a:r>
            <a:endParaRPr lang="bg-BG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67544" y="2996952"/>
            <a:ext cx="8496944" cy="3240360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test_helper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require '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performance_test_help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'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 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# Profiling results for each test method are written to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/performance.</a:t>
            </a:r>
            <a:endParaRPr lang="bg-BG" sz="1800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bg-BG" sz="18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BrowsingTest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ActionController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PerformanceTest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bg-BG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test_homepage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18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get '/'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end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  <a:p>
            <a:pPr marL="461772" indent="-342900">
              <a:buClr>
                <a:schemeClr val="tx2"/>
              </a:buClr>
              <a:buFont typeface="+mj-lt"/>
              <a:buAutoNum type="arabicPeriod"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end</a:t>
            </a:r>
            <a:endParaRPr lang="bg-BG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6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производителността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ООП модел</a:t>
            </a:r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Видове </a:t>
            </a:r>
            <a:r>
              <a:rPr lang="bg-BG" dirty="0" smtClean="0"/>
              <a:t>измервания</a:t>
            </a:r>
          </a:p>
          <a:p>
            <a:pPr lvl="1"/>
            <a:r>
              <a:rPr lang="en-US" dirty="0" smtClean="0"/>
              <a:t>Wall Time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Benchmarking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Process Time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Profiling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Memory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Benchmarking, Profiling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Objects (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Benchmarking, Profiling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2564904"/>
            <a:ext cx="756084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Тестване на производителността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GC </a:t>
            </a:r>
            <a:r>
              <a:rPr lang="en-US" dirty="0"/>
              <a:t>Runs (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Benchmarking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GC Time (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Benchmarking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bg-BG" dirty="0" smtClean="0"/>
              <a:t>Резултат от тестовете</a:t>
            </a:r>
          </a:p>
          <a:p>
            <a:pPr lvl="1"/>
            <a:r>
              <a:rPr lang="en-US" dirty="0" smtClean="0"/>
              <a:t>Benchmarking</a:t>
            </a:r>
          </a:p>
          <a:p>
            <a:pPr lvl="2"/>
            <a:r>
              <a:rPr lang="en-US" dirty="0" smtClean="0"/>
              <a:t>Command Line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59632" y="4848820"/>
            <a:ext cx="4896544" cy="1512168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rmAutofit fontScale="92500" lnSpcReduction="2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GB" sz="1800" b="1" dirty="0" err="1"/>
              <a:t>BrowsingTest#test_homepage</a:t>
            </a:r>
            <a:r>
              <a:rPr lang="en-GB" sz="1800" b="1" dirty="0"/>
              <a:t> (31 </a:t>
            </a:r>
            <a:r>
              <a:rPr lang="en-GB" sz="1800" b="1" dirty="0" err="1"/>
              <a:t>ms</a:t>
            </a:r>
            <a:r>
              <a:rPr lang="en-GB" sz="1800" b="1" dirty="0"/>
              <a:t> </a:t>
            </a:r>
            <a:r>
              <a:rPr lang="en-GB" sz="1800" b="1" dirty="0" err="1"/>
              <a:t>warmup</a:t>
            </a:r>
            <a:r>
              <a:rPr lang="en-GB" sz="1800" b="1" dirty="0"/>
              <a:t>)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 err="1"/>
              <a:t>wall_time</a:t>
            </a:r>
            <a:r>
              <a:rPr lang="en-GB" sz="1800" b="1" dirty="0"/>
              <a:t>: 6 </a:t>
            </a:r>
            <a:r>
              <a:rPr lang="en-GB" sz="1800" b="1" dirty="0" err="1"/>
              <a:t>ms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/>
              <a:t>memory: 437.27 KB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/>
              <a:t>objects: 5514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 err="1"/>
              <a:t>gc_runs</a:t>
            </a:r>
            <a:r>
              <a:rPr lang="en-GB" sz="1800" b="1" dirty="0"/>
              <a:t>: 0</a:t>
            </a:r>
            <a:endParaRPr lang="bg-BG" sz="1800" b="1" dirty="0"/>
          </a:p>
          <a:p>
            <a:pPr marL="118872" indent="0">
              <a:buNone/>
            </a:pPr>
            <a:r>
              <a:rPr lang="en-GB" sz="1800" b="1" dirty="0" err="1"/>
              <a:t>gc_time</a:t>
            </a:r>
            <a:r>
              <a:rPr lang="en-GB" sz="1800" b="1" dirty="0"/>
              <a:t>: 19 </a:t>
            </a:r>
            <a:r>
              <a:rPr lang="en-GB" sz="1800" b="1" dirty="0" err="1"/>
              <a:t>ms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3915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274</TotalTime>
  <Words>354</Words>
  <Application>Microsoft Office PowerPoint</Application>
  <PresentationFormat>On-screen Show (4:3)</PresentationFormat>
  <Paragraphs>125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Unit тестване с RoR</vt:lpstr>
      <vt:lpstr>Unit тестване с RoR</vt:lpstr>
      <vt:lpstr>Unit тестване с RoR</vt:lpstr>
      <vt:lpstr>Unit тестване с RoR</vt:lpstr>
      <vt:lpstr>Unit тестване с RoR</vt:lpstr>
      <vt:lpstr>Тестване на производителността</vt:lpstr>
      <vt:lpstr>Тестване на производителността</vt:lpstr>
      <vt:lpstr>Тестване на производителността</vt:lpstr>
      <vt:lpstr>Тестване на производителността</vt:lpstr>
      <vt:lpstr>Тестване на производителността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Автоматизирано Тестване с Ruby on Rails</dc:title>
  <dc:creator>X</dc:creator>
  <cp:lastModifiedBy>Sav</cp:lastModifiedBy>
  <cp:revision>47</cp:revision>
  <dcterms:created xsi:type="dcterms:W3CDTF">2010-06-20T09:59:22Z</dcterms:created>
  <dcterms:modified xsi:type="dcterms:W3CDTF">2010-06-23T14:02:31Z</dcterms:modified>
</cp:coreProperties>
</file>