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57" r:id="rId10"/>
    <p:sldId id="258" r:id="rId11"/>
    <p:sldId id="259" r:id="rId12"/>
    <p:sldId id="260" r:id="rId13"/>
    <p:sldId id="261" r:id="rId14"/>
    <p:sldId id="267" r:id="rId15"/>
    <p:sldId id="262" r:id="rId16"/>
    <p:sldId id="263" r:id="rId17"/>
    <p:sldId id="264" r:id="rId18"/>
    <p:sldId id="265" r:id="rId19"/>
    <p:sldId id="26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7" autoAdjust="0"/>
    <p:restoredTop sz="94613" autoAdjust="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авоъгъл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авоъгъл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авоъгъл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авоъгъл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авоъгъл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 за редакция стил подзагл. обр.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286-FD44-4EE6-8738-3935D2A5F302}" type="datetimeFigureOut">
              <a:rPr lang="bg-BG" smtClean="0"/>
              <a:t>23.6.2013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Право съединение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авоъгъл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62A6F8A-A0D3-4C4D-A9D4-5400EC691EEA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286-FD44-4EE6-8738-3935D2A5F302}" type="datetimeFigureOut">
              <a:rPr lang="bg-BG" smtClean="0"/>
              <a:t>23.6.2013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6F8A-A0D3-4C4D-A9D4-5400EC691EEA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авоъгъл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авоъгъл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авоъгъл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авоъгъл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авоъгъл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аво съединение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62A6F8A-A0D3-4C4D-A9D4-5400EC691EEA}" type="slidenum">
              <a:rPr lang="bg-BG" smtClean="0"/>
              <a:t>‹#›</a:t>
            </a:fld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286-FD44-4EE6-8738-3935D2A5F302}" type="datetimeFigureOut">
              <a:rPr lang="bg-BG" smtClean="0"/>
              <a:t>23.6.2013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286-FD44-4EE6-8738-3935D2A5F302}" type="datetimeFigureOut">
              <a:rPr lang="bg-BG" smtClean="0"/>
              <a:t>23.6.2013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62A6F8A-A0D3-4C4D-A9D4-5400EC691EEA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Контейнер за съдържани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авоъгъл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авоъгъл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авоъгъл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авоъгъл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авоъгъл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авоъгъл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3" name="Правоъгъл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авоъгъл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286-FD44-4EE6-8738-3935D2A5F302}" type="datetimeFigureOut">
              <a:rPr lang="bg-BG" smtClean="0"/>
              <a:t>23.6.2013 г.</a:t>
            </a:fld>
            <a:endParaRPr lang="bg-BG"/>
          </a:p>
        </p:txBody>
      </p:sp>
      <p:sp>
        <p:nvSpPr>
          <p:cNvPr id="8" name="Право съединение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62A6F8A-A0D3-4C4D-A9D4-5400EC691EEA}" type="slidenum">
              <a:rPr lang="bg-BG" smtClean="0"/>
              <a:t>‹#›</a:t>
            </a:fld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EE0E286-FD44-4EE6-8738-3935D2A5F302}" type="datetimeFigureOut">
              <a:rPr lang="bg-BG" smtClean="0"/>
              <a:t>23.6.2013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6F8A-A0D3-4C4D-A9D4-5400EC691EEA}" type="slidenum">
              <a:rPr lang="bg-BG" smtClean="0"/>
              <a:t>‹#›</a:t>
            </a:fld>
            <a:endParaRPr lang="bg-BG"/>
          </a:p>
        </p:txBody>
      </p:sp>
      <p:sp>
        <p:nvSpPr>
          <p:cNvPr id="8" name="Право съединение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Контейнер за съдържани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2" name="Контейнер за съдържани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аво съединение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авоъгъл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авоъгъл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авоъгъл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авоъгъл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авоъгъл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286-FD44-4EE6-8738-3935D2A5F302}" type="datetimeFigureOut">
              <a:rPr lang="bg-BG" smtClean="0"/>
              <a:t>23.6.2013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bg-BG"/>
          </a:p>
        </p:txBody>
      </p:sp>
      <p:sp>
        <p:nvSpPr>
          <p:cNvPr id="15" name="Право съединение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авоъгъл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Контейнер за съдържани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26" name="Контейнер за съдържани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62A6F8A-A0D3-4C4D-A9D4-5400EC691EEA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Заглавие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286-FD44-4EE6-8738-3935D2A5F302}" type="datetimeFigureOut">
              <a:rPr lang="bg-BG" smtClean="0"/>
              <a:t>23.6.2013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62A6F8A-A0D3-4C4D-A9D4-5400EC691EE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авоъгъл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авоъгъл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авоъгъл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авоъгъл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авоъгъл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286-FD44-4EE6-8738-3935D2A5F302}" type="datetimeFigureOut">
              <a:rPr lang="bg-BG" smtClean="0"/>
              <a:t>23.6.2013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2A6F8A-A0D3-4C4D-A9D4-5400EC691EE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Съдържание с надпис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авоъгъл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авоъгъл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авоъгъл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авоъгъл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авоъгъл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авоъгъл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8" name="Правоъгъл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аво съединение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Контейнер за съдържани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62A6F8A-A0D3-4C4D-A9D4-5400EC691EEA}" type="slidenum">
              <a:rPr lang="bg-BG" smtClean="0"/>
              <a:t>‹#›</a:t>
            </a:fld>
            <a:endParaRPr lang="bg-BG"/>
          </a:p>
        </p:txBody>
      </p:sp>
      <p:sp>
        <p:nvSpPr>
          <p:cNvPr id="21" name="Правоъгъл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0E286-FD44-4EE6-8738-3935D2A5F302}" type="datetimeFigureOut">
              <a:rPr lang="bg-BG" smtClean="0"/>
              <a:t>23.6.2013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аво съединение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авоъгъл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авоъгъл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авоъгъл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авоъгъл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авоъгъл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авоъгъл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авоъгъл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62A6F8A-A0D3-4C4D-A9D4-5400EC691EEA}" type="slidenum">
              <a:rPr lang="bg-BG" smtClean="0"/>
              <a:t>‹#›</a:t>
            </a:fld>
            <a:endParaRPr lang="bg-BG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2" name="Правоъгъл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EE0E286-FD44-4EE6-8738-3935D2A5F302}" type="datetimeFigureOut">
              <a:rPr lang="bg-BG" smtClean="0"/>
              <a:t>23.6.2013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авоъгъл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авоъгъл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авоъгъл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авоъгъл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авоъгъл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EE0E286-FD44-4EE6-8738-3935D2A5F302}" type="datetimeFigureOut">
              <a:rPr lang="bg-BG" smtClean="0"/>
              <a:t>23.6.2013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8" name="Правоъгъл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аво съединение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62A6F8A-A0D3-4C4D-A9D4-5400EC691EEA}" type="slidenum">
              <a:rPr lang="bg-BG" smtClean="0"/>
              <a:t>‹#›</a:t>
            </a:fld>
            <a:endParaRPr lang="bg-BG"/>
          </a:p>
        </p:txBody>
      </p: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bg-BG" smtClean="0"/>
              <a:t>Редакт. стил загл. образец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bg-BG" smtClean="0"/>
              <a:t>Щракнете, за да редактирате стиловете на текста в образеца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691680" y="2132856"/>
            <a:ext cx="6120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400" dirty="0" smtClean="0"/>
              <a:t>Инструменти за </a:t>
            </a:r>
            <a:r>
              <a:rPr lang="bg-BG" sz="5400" dirty="0" smtClean="0"/>
              <a:t>статичен анализ на код</a:t>
            </a:r>
            <a:endParaRPr lang="bg-BG" sz="5400" dirty="0"/>
          </a:p>
        </p:txBody>
      </p:sp>
    </p:spTree>
    <p:extLst>
      <p:ext uri="{BB962C8B-B14F-4D97-AF65-F5344CB8AC3E}">
        <p14:creationId xmlns:p14="http://schemas.microsoft.com/office/powerpoint/2010/main" val="227734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JAVADOC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ru-RU" sz="2000" dirty="0" smtClean="0"/>
          </a:p>
          <a:p>
            <a:r>
              <a:rPr lang="ru-RU" sz="2000" dirty="0" smtClean="0"/>
              <a:t>Този </a:t>
            </a:r>
            <a:r>
              <a:rPr lang="ru-RU" sz="2000" dirty="0"/>
              <a:t>инструмент се използва за създаване на документация от коментари , намиращи се в самите Java </a:t>
            </a:r>
            <a:r>
              <a:rPr lang="ru-RU" sz="2000" dirty="0" smtClean="0"/>
              <a:t>програми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bg-BG" sz="2000" dirty="0" smtClean="0"/>
              <a:t>Работи под различни операционни системи: </a:t>
            </a:r>
            <a:r>
              <a:rPr lang="en-US" sz="2000" dirty="0" smtClean="0"/>
              <a:t>Windows, Mac OS  X, Linux, BSD, Unix. </a:t>
            </a:r>
            <a:endParaRPr lang="bg-BG" sz="2000" dirty="0" smtClean="0"/>
          </a:p>
          <a:p>
            <a:r>
              <a:rPr lang="bg-BG" sz="2000" dirty="0" smtClean="0"/>
              <a:t>Създава документация към документи, написани единствено на </a:t>
            </a:r>
            <a:r>
              <a:rPr lang="en-US" sz="2000" dirty="0" smtClean="0"/>
              <a:t>Java.</a:t>
            </a:r>
          </a:p>
          <a:p>
            <a:r>
              <a:rPr lang="bg-BG" sz="2000" dirty="0" smtClean="0"/>
              <a:t>Изходни формати:документацията се съхранява директно единствено в </a:t>
            </a:r>
            <a:r>
              <a:rPr lang="en-US" sz="2000" dirty="0" smtClean="0"/>
              <a:t>HTML </a:t>
            </a:r>
            <a:r>
              <a:rPr lang="bg-BG" sz="2000" dirty="0" smtClean="0"/>
              <a:t>формат.</a:t>
            </a:r>
          </a:p>
          <a:p>
            <a:r>
              <a:rPr lang="bg-BG" sz="2000" dirty="0" smtClean="0"/>
              <a:t>Може да бъде съхранена и в други формати като </a:t>
            </a:r>
            <a:r>
              <a:rPr lang="en-US" sz="2000" dirty="0" smtClean="0"/>
              <a:t>CHM, RTF, PDF, LaTeX, PostScript, manpages, DocBook, XML </a:t>
            </a:r>
            <a:r>
              <a:rPr lang="bg-BG" sz="2000" dirty="0" smtClean="0"/>
              <a:t>с помощта на допълнителни програми.</a:t>
            </a:r>
          </a:p>
          <a:p>
            <a:r>
              <a:rPr lang="bg-BG" sz="2000" dirty="0" smtClean="0"/>
              <a:t>Най-използвани тагове : @</a:t>
            </a:r>
            <a:r>
              <a:rPr lang="en-US" sz="2000" dirty="0" smtClean="0"/>
              <a:t>author, @param, @return, @see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86515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VSDOCMAN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bg-BG" sz="2000" dirty="0" smtClean="0"/>
          </a:p>
          <a:p>
            <a:endParaRPr lang="bg-BG" sz="2000" dirty="0"/>
          </a:p>
          <a:p>
            <a:r>
              <a:rPr lang="bg-BG" sz="2000" dirty="0" smtClean="0"/>
              <a:t>Инструмент за генериране на документация, вграден във </a:t>
            </a:r>
            <a:r>
              <a:rPr lang="en-US" sz="2000" dirty="0" smtClean="0"/>
              <a:t>Visual Studio</a:t>
            </a:r>
            <a:r>
              <a:rPr lang="bg-BG" sz="2000" dirty="0" smtClean="0"/>
              <a:t> като добавка.</a:t>
            </a:r>
          </a:p>
          <a:p>
            <a:r>
              <a:rPr lang="bg-BG" sz="2000" dirty="0" smtClean="0"/>
              <a:t>Работи единствено под </a:t>
            </a:r>
            <a:r>
              <a:rPr lang="en-US" sz="2000" dirty="0" smtClean="0"/>
              <a:t>Windows.</a:t>
            </a:r>
          </a:p>
          <a:p>
            <a:r>
              <a:rPr lang="bg-BG" sz="2000" dirty="0" smtClean="0"/>
              <a:t>Езици, за които може да създаде документация: </a:t>
            </a:r>
            <a:r>
              <a:rPr lang="en-US" sz="2000" dirty="0" smtClean="0"/>
              <a:t>C#, VB/VBScript.</a:t>
            </a:r>
          </a:p>
          <a:p>
            <a:r>
              <a:rPr lang="bg-BG" sz="2000" dirty="0" smtClean="0"/>
              <a:t>Изходни формати:</a:t>
            </a:r>
            <a:r>
              <a:rPr lang="en-US" sz="2000" dirty="0" smtClean="0"/>
              <a:t> HTML, CHM, RTF, XML.</a:t>
            </a:r>
          </a:p>
          <a:p>
            <a:r>
              <a:rPr lang="ru-RU" sz="2000" dirty="0" smtClean="0"/>
              <a:t>Автоматично </a:t>
            </a:r>
            <a:r>
              <a:rPr lang="bg-BG" sz="2000" dirty="0" smtClean="0"/>
              <a:t>създава</a:t>
            </a:r>
            <a:r>
              <a:rPr lang="ru-RU" sz="2000" dirty="0" smtClean="0"/>
              <a:t> </a:t>
            </a:r>
            <a:r>
              <a:rPr lang="ru-RU" sz="2000" dirty="0"/>
              <a:t>съдържание, индекс, API , теми и </a:t>
            </a:r>
            <a:r>
              <a:rPr lang="ru-RU" sz="2000" dirty="0" smtClean="0"/>
              <a:t>препратки.</a:t>
            </a:r>
            <a:endParaRPr lang="en-US" sz="2000" dirty="0" smtClean="0"/>
          </a:p>
          <a:p>
            <a:r>
              <a:rPr lang="bg-BG" sz="2000" dirty="0" smtClean="0"/>
              <a:t>Включва редактор за коментарите.</a:t>
            </a:r>
          </a:p>
          <a:p>
            <a:r>
              <a:rPr lang="bg-BG" sz="2000" dirty="0" smtClean="0"/>
              <a:t>Добавяне на </a:t>
            </a:r>
            <a:r>
              <a:rPr lang="en-US" sz="2000" dirty="0" smtClean="0"/>
              <a:t>XML </a:t>
            </a:r>
            <a:r>
              <a:rPr lang="bg-BG" sz="2000" dirty="0" smtClean="0"/>
              <a:t>коментар.</a:t>
            </a:r>
          </a:p>
          <a:p>
            <a:r>
              <a:rPr lang="bg-BG" sz="2000" dirty="0" smtClean="0"/>
              <a:t>Добавяне на описание към атрибут.</a:t>
            </a:r>
          </a:p>
          <a:p>
            <a:r>
              <a:rPr lang="bg-BG" sz="2000" dirty="0" smtClean="0"/>
              <a:t>Добавяне на клас диаграми.</a:t>
            </a:r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6620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SPHINX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bg-BG" sz="2000" dirty="0" smtClean="0"/>
          </a:p>
          <a:p>
            <a:endParaRPr lang="bg-BG" sz="2000" dirty="0"/>
          </a:p>
          <a:p>
            <a:endParaRPr lang="bg-BG" sz="2000" dirty="0" smtClean="0"/>
          </a:p>
          <a:p>
            <a:r>
              <a:rPr lang="bg-BG" sz="2000" dirty="0" smtClean="0"/>
              <a:t>Работи под </a:t>
            </a:r>
            <a:r>
              <a:rPr lang="en-US" sz="2000" dirty="0"/>
              <a:t>Windows, Mac OS  X, Linux, BSD, </a:t>
            </a:r>
            <a:r>
              <a:rPr lang="en-US" sz="2000" dirty="0" smtClean="0"/>
              <a:t>Unix</a:t>
            </a:r>
            <a:r>
              <a:rPr lang="bg-BG" sz="2000" dirty="0" smtClean="0"/>
              <a:t>.</a:t>
            </a:r>
          </a:p>
          <a:p>
            <a:r>
              <a:rPr lang="bg-BG" sz="2000" dirty="0" smtClean="0"/>
              <a:t>Езици, за които може да създаде документация:</a:t>
            </a:r>
            <a:r>
              <a:rPr lang="en-US" sz="2000" dirty="0"/>
              <a:t> </a:t>
            </a:r>
            <a:r>
              <a:rPr lang="en-US" sz="2000" dirty="0" smtClean="0"/>
              <a:t>Python, </a:t>
            </a:r>
            <a:r>
              <a:rPr lang="bg-BG" sz="2000" dirty="0" smtClean="0"/>
              <a:t> </a:t>
            </a:r>
            <a:r>
              <a:rPr lang="en-US" sz="2000" dirty="0" smtClean="0"/>
              <a:t>C/C++, JavaScript.</a:t>
            </a:r>
          </a:p>
          <a:p>
            <a:r>
              <a:rPr lang="bg-BG" sz="2000" dirty="0" smtClean="0"/>
              <a:t>Изходни формати: </a:t>
            </a:r>
            <a:r>
              <a:rPr lang="en-US" sz="2000" dirty="0" smtClean="0"/>
              <a:t>HTML, CHM, PDF, LaTeX, man pages.</a:t>
            </a:r>
          </a:p>
          <a:p>
            <a:r>
              <a:rPr lang="bg-BG" sz="2000" dirty="0" smtClean="0"/>
              <a:t>Създава документация единствено в йерархична структура.</a:t>
            </a:r>
          </a:p>
          <a:p>
            <a:r>
              <a:rPr lang="bg-BG" sz="2000" dirty="0" smtClean="0"/>
              <a:t>Чрез него могат да се тестват различни части от кода.</a:t>
            </a:r>
          </a:p>
          <a:p>
            <a:r>
              <a:rPr lang="bg-BG" sz="2000" dirty="0" smtClean="0"/>
              <a:t>Домейн – колекция от типове обекти, които са свързани.</a:t>
            </a:r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5734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ASCIIDOC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ASCIIDOC</a:t>
            </a:r>
            <a:r>
              <a:rPr lang="en-US" dirty="0" smtClean="0"/>
              <a:t> </a:t>
            </a:r>
            <a:r>
              <a:rPr lang="bg-BG" sz="2000" dirty="0" smtClean="0"/>
              <a:t>е език, с който се свързва програма за генериране на документация.</a:t>
            </a:r>
          </a:p>
          <a:p>
            <a:r>
              <a:rPr lang="bg-BG" sz="2000" dirty="0" smtClean="0"/>
              <a:t>Формат на изходните файлове:</a:t>
            </a:r>
            <a:r>
              <a:rPr lang="en-US" sz="2000" dirty="0"/>
              <a:t>XHTML, DocBook </a:t>
            </a:r>
            <a:r>
              <a:rPr lang="bg-BG" sz="2000" dirty="0" smtClean="0"/>
              <a:t>,</a:t>
            </a:r>
            <a:r>
              <a:rPr lang="en-US" sz="2000" dirty="0" smtClean="0"/>
              <a:t>HTML</a:t>
            </a:r>
            <a:r>
              <a:rPr lang="bg-BG" sz="2000" dirty="0" smtClean="0"/>
              <a:t>,</a:t>
            </a:r>
            <a:r>
              <a:rPr lang="en-US" sz="2000" dirty="0" smtClean="0"/>
              <a:t>PDF</a:t>
            </a:r>
            <a:r>
              <a:rPr lang="en-US" sz="2000" dirty="0"/>
              <a:t>, TeX, Unix manpages </a:t>
            </a:r>
            <a:r>
              <a:rPr lang="bg-BG" sz="2000" dirty="0" smtClean="0"/>
              <a:t>.</a:t>
            </a:r>
          </a:p>
          <a:p>
            <a:r>
              <a:rPr lang="ru-RU" sz="2000" dirty="0"/>
              <a:t>ASCIIDOC </a:t>
            </a:r>
            <a:r>
              <a:rPr lang="ru-RU" sz="2000" dirty="0" smtClean="0"/>
              <a:t> документ </a:t>
            </a:r>
            <a:r>
              <a:rPr lang="ru-RU" sz="2000" dirty="0"/>
              <a:t>се пише по същия начин , по който се пише </a:t>
            </a:r>
            <a:r>
              <a:rPr lang="bg-BG" sz="2000" dirty="0" smtClean="0"/>
              <a:t>обикновен</a:t>
            </a:r>
            <a:r>
              <a:rPr lang="ru-RU" sz="2000" dirty="0" smtClean="0"/>
              <a:t> </a:t>
            </a:r>
            <a:r>
              <a:rPr lang="ru-RU" sz="2000" dirty="0"/>
              <a:t>текстов документ</a:t>
            </a:r>
            <a:endParaRPr lang="bg-BG" sz="2000" dirty="0" smtClean="0"/>
          </a:p>
          <a:p>
            <a:r>
              <a:rPr lang="bg-BG" sz="2000" dirty="0" smtClean="0"/>
              <a:t>Три типа документи: Статия, книга и </a:t>
            </a:r>
            <a:r>
              <a:rPr lang="en-US" sz="2000" dirty="0" err="1" smtClean="0"/>
              <a:t>manpages</a:t>
            </a:r>
            <a:r>
              <a:rPr lang="en-US" sz="2000" dirty="0" smtClean="0"/>
              <a:t>.</a:t>
            </a:r>
          </a:p>
          <a:p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5911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5400" dirty="0" smtClean="0"/>
              <a:t>Инструменти </a:t>
            </a:r>
          </a:p>
          <a:p>
            <a:pPr marL="0" indent="0" algn="ctr">
              <a:buNone/>
            </a:pPr>
            <a:r>
              <a:rPr lang="bg-BG" sz="5400" dirty="0" smtClean="0"/>
              <a:t>за </a:t>
            </a:r>
          </a:p>
          <a:p>
            <a:pPr marL="0" indent="0" algn="ctr">
              <a:buNone/>
            </a:pPr>
            <a:r>
              <a:rPr lang="bg-BG" sz="5400" dirty="0" smtClean="0"/>
              <a:t>анализ </a:t>
            </a:r>
          </a:p>
          <a:p>
            <a:pPr marL="0" indent="0" algn="ctr">
              <a:buNone/>
            </a:pPr>
            <a:r>
              <a:rPr lang="bg-BG" sz="5400" dirty="0" smtClean="0"/>
              <a:t>на код</a:t>
            </a:r>
            <a:endParaRPr lang="bg-BG" sz="5400" dirty="0"/>
          </a:p>
        </p:txBody>
      </p:sp>
    </p:spTree>
    <p:extLst>
      <p:ext uri="{BB962C8B-B14F-4D97-AF65-F5344CB8AC3E}">
        <p14:creationId xmlns:p14="http://schemas.microsoft.com/office/powerpoint/2010/main" val="53502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FxCop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За анализ </a:t>
            </a:r>
            <a:r>
              <a:rPr lang="bg-BG" dirty="0"/>
              <a:t>на статичен </a:t>
            </a:r>
            <a:r>
              <a:rPr lang="bg-BG" dirty="0" smtClean="0"/>
              <a:t>код</a:t>
            </a:r>
          </a:p>
          <a:p>
            <a:r>
              <a:rPr lang="bg-BG" dirty="0" smtClean="0"/>
              <a:t>Включване и настройки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bg-BG" dirty="0" smtClean="0"/>
              <a:t>      - Генериран </a:t>
            </a:r>
            <a:r>
              <a:rPr lang="bg-BG" dirty="0"/>
              <a:t>код</a:t>
            </a:r>
          </a:p>
          <a:p>
            <a:pPr marL="0" indent="0">
              <a:buNone/>
            </a:pPr>
            <a:r>
              <a:rPr lang="bg-BG" dirty="0" smtClean="0"/>
              <a:t>       - Правила</a:t>
            </a:r>
          </a:p>
          <a:p>
            <a:r>
              <a:rPr lang="bg-BG" dirty="0" smtClean="0"/>
              <a:t>Предупреждения и грешки  </a:t>
            </a:r>
          </a:p>
          <a:p>
            <a:endParaRPr lang="bg-BG" dirty="0" smtClean="0"/>
          </a:p>
          <a:p>
            <a:pPr marL="0" indent="0">
              <a:buNone/>
            </a:pPr>
            <a:endParaRPr lang="bg-BG" dirty="0" smtClean="0"/>
          </a:p>
        </p:txBody>
      </p:sp>
      <p:pic>
        <p:nvPicPr>
          <p:cNvPr id="4" name="Picture 3" descr="Visual Studio Code Analysis Setting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54292"/>
            <a:ext cx="3406872" cy="211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Visual Studio Code Analysis Warnings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90896"/>
            <a:ext cx="5328592" cy="1858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assets.devx.com/articlefigs/fig4.b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5013176"/>
            <a:ext cx="4464496" cy="1149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022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VSInstr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 smtClean="0"/>
              <a:t>Същност                     </a:t>
            </a:r>
            <a:r>
              <a:rPr lang="bg-BG" dirty="0"/>
              <a:t>vsinstr.exe /coverage </a:t>
            </a:r>
            <a:r>
              <a:rPr lang="bg-BG" dirty="0" smtClean="0"/>
              <a:t>foo.dll</a:t>
            </a:r>
          </a:p>
          <a:p>
            <a:pPr marL="0" indent="0">
              <a:buNone/>
            </a:pPr>
            <a:r>
              <a:rPr lang="bg-BG" dirty="0" smtClean="0"/>
              <a:t>      -</a:t>
            </a:r>
            <a:r>
              <a:rPr lang="bg-BG" sz="2000" dirty="0" smtClean="0"/>
              <a:t>В </a:t>
            </a:r>
            <a:r>
              <a:rPr lang="bg-BG" sz="2000" dirty="0"/>
              <a:t>оригиналния изпълним </a:t>
            </a:r>
            <a:r>
              <a:rPr lang="bg-BG" sz="2000" dirty="0" smtClean="0"/>
              <a:t>image се добавят няколко </a:t>
            </a:r>
            <a:r>
              <a:rPr lang="bg-BG" sz="2000" dirty="0"/>
              <a:t>инструкции (в този случай на x86: един push, два mov и един  pop</a:t>
            </a:r>
            <a:r>
              <a:rPr lang="bg-BG" sz="2000" dirty="0" smtClean="0"/>
              <a:t>)</a:t>
            </a:r>
          </a:p>
          <a:p>
            <a:pPr marL="0" indent="0">
              <a:buNone/>
            </a:pPr>
            <a:r>
              <a:rPr lang="bg-BG" sz="2000" dirty="0"/>
              <a:t>Пример: </a:t>
            </a:r>
          </a:p>
          <a:p>
            <a:pPr marL="0" indent="0">
              <a:buNone/>
            </a:pPr>
            <a:r>
              <a:rPr lang="bg-BG" sz="2000" dirty="0"/>
              <a:t>   1:  int foo(bool condition)</a:t>
            </a:r>
          </a:p>
          <a:p>
            <a:pPr marL="0" indent="0">
              <a:buNone/>
            </a:pPr>
            <a:r>
              <a:rPr lang="bg-BG" sz="2000" dirty="0"/>
              <a:t>   2:  {</a:t>
            </a:r>
          </a:p>
          <a:p>
            <a:pPr marL="0" indent="0">
              <a:buNone/>
            </a:pPr>
            <a:r>
              <a:rPr lang="bg-BG" sz="2000" dirty="0"/>
              <a:t>   3:      int i = 0;         /* block 0 */</a:t>
            </a:r>
          </a:p>
          <a:p>
            <a:pPr marL="0" indent="0">
              <a:buNone/>
            </a:pPr>
            <a:r>
              <a:rPr lang="bg-BG" sz="2000" dirty="0"/>
              <a:t>   4:      if (condition)     /* block 0 */</a:t>
            </a:r>
          </a:p>
          <a:p>
            <a:pPr marL="0" indent="0">
              <a:buNone/>
            </a:pPr>
            <a:r>
              <a:rPr lang="bg-BG" sz="2000" dirty="0"/>
              <a:t>   5:      {</a:t>
            </a:r>
          </a:p>
          <a:p>
            <a:pPr marL="0" indent="0">
              <a:buNone/>
            </a:pPr>
            <a:r>
              <a:rPr lang="bg-BG" sz="2000" dirty="0"/>
              <a:t>   6:          i = 5;         /* block 1 */</a:t>
            </a:r>
          </a:p>
          <a:p>
            <a:pPr marL="0" indent="0">
              <a:buNone/>
            </a:pPr>
            <a:r>
              <a:rPr lang="bg-BG" sz="2000" dirty="0"/>
              <a:t>   7:      }</a:t>
            </a:r>
          </a:p>
          <a:p>
            <a:pPr marL="0" indent="0">
              <a:buNone/>
            </a:pPr>
            <a:r>
              <a:rPr lang="bg-BG" sz="2000" dirty="0"/>
              <a:t>   8:      else</a:t>
            </a:r>
          </a:p>
          <a:p>
            <a:pPr marL="0" indent="0">
              <a:buNone/>
            </a:pPr>
            <a:r>
              <a:rPr lang="bg-BG" sz="2000" dirty="0"/>
              <a:t>   9:      {</a:t>
            </a:r>
          </a:p>
          <a:p>
            <a:pPr marL="0" indent="0">
              <a:buNone/>
            </a:pPr>
            <a:r>
              <a:rPr lang="bg-BG" sz="2000" dirty="0"/>
              <a:t>  10:          i = bar();     /* block 2 and 3 */</a:t>
            </a:r>
          </a:p>
          <a:p>
            <a:pPr marL="0" indent="0">
              <a:buNone/>
            </a:pPr>
            <a:r>
              <a:rPr lang="bg-BG" sz="2000" dirty="0"/>
              <a:t>  11:      }</a:t>
            </a:r>
          </a:p>
          <a:p>
            <a:pPr marL="0" indent="0">
              <a:buNone/>
            </a:pPr>
            <a:r>
              <a:rPr lang="bg-BG" sz="2000" dirty="0"/>
              <a:t>  12:      return i;          /* block 4 */</a:t>
            </a:r>
          </a:p>
          <a:p>
            <a:pPr marL="0" indent="0">
              <a:buNone/>
            </a:pPr>
            <a:r>
              <a:rPr lang="bg-BG" sz="2000" dirty="0"/>
              <a:t>  13:  }</a:t>
            </a:r>
          </a:p>
          <a:p>
            <a:pPr marL="0" indent="0">
              <a:buNone/>
            </a:pPr>
            <a:endParaRPr lang="bg-BG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09879"/>
              </p:ext>
            </p:extLst>
          </p:nvPr>
        </p:nvGraphicFramePr>
        <p:xfrm>
          <a:off x="5218385" y="2276872"/>
          <a:ext cx="3602087" cy="4432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9759"/>
                <a:gridCol w="1008112"/>
                <a:gridCol w="936104"/>
                <a:gridCol w="1008112"/>
              </a:tblGrid>
              <a:tr h="343599"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Address</a:t>
                      </a:r>
                      <a:endParaRPr lang="bg-BG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 dirty="0" smtClean="0">
                          <a:effectLst/>
                        </a:rPr>
                        <a:t>Instruction</a:t>
                      </a:r>
                      <a:endParaRPr lang="bg-BG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Operands:</a:t>
                      </a:r>
                      <a:endParaRPr lang="bg-BG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Block:</a:t>
                      </a:r>
                      <a:endParaRPr lang="bg-BG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1799"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0000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push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Ebp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1799"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0001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Mov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ebp,esp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0</a:t>
                      </a:r>
                      <a:endParaRPr lang="bg-BG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1799"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0002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push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Ecx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3599"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0003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Mov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dword ptr [i],0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3599"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0004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movzx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eax,byte ptr [condition]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1799"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0005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Test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eax,eax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1799"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0006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Je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0009h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3599"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0007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Mov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dword ptr [i],5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1 (due to branch)</a:t>
                      </a:r>
                      <a:endParaRPr lang="bg-BG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1799"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0008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Jmp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000Bh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1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1799"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0009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Call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Bar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2 (due to branch)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3599"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000A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Mov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dword ptr [i],eax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3 (due to call)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3599"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000B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Mov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eax,dword ptr[i]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4 (multiple entry points)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1799"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000C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Mov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esp,ebp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4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1799"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1799"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000D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Pop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Ebp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4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1799"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000E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Ret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4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1799"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>
                          <a:effectLst/>
                        </a:rPr>
                        <a:t> </a:t>
                      </a:r>
                      <a:endParaRPr lang="bg-BG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bg-BG" sz="1200" dirty="0">
                          <a:effectLst/>
                        </a:rPr>
                        <a:t> </a:t>
                      </a:r>
                      <a:endParaRPr lang="bg-BG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20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VSPerfMon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Code coverage collection</a:t>
            </a:r>
            <a:endParaRPr lang="bg-BG" dirty="0"/>
          </a:p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000" dirty="0"/>
              <a:t>- </a:t>
            </a:r>
            <a:r>
              <a:rPr lang="bg-BG" sz="2000" dirty="0"/>
              <a:t>Процес събиране на данни по време на изпълнение от това което тестовите функции са покрили при изпълнението </a:t>
            </a:r>
            <a:r>
              <a:rPr lang="bg-BG" sz="2000" dirty="0" smtClean="0"/>
              <a:t>си</a:t>
            </a:r>
          </a:p>
          <a:p>
            <a:r>
              <a:rPr lang="bg-BG" dirty="0" smtClean="0"/>
              <a:t>Същност</a:t>
            </a:r>
            <a:r>
              <a:rPr lang="en-US" dirty="0" smtClean="0"/>
              <a:t> </a:t>
            </a:r>
            <a:r>
              <a:rPr lang="bg-BG" dirty="0" smtClean="0"/>
              <a:t>на </a:t>
            </a:r>
            <a:r>
              <a:rPr lang="en-US" dirty="0" err="1" smtClean="0"/>
              <a:t>VSPerfMon</a:t>
            </a:r>
            <a:endParaRPr lang="bg-BG" dirty="0" smtClean="0"/>
          </a:p>
          <a:p>
            <a:r>
              <a:rPr lang="bg-BG" dirty="0" smtClean="0"/>
              <a:t>Употреба </a:t>
            </a:r>
          </a:p>
          <a:p>
            <a:pPr marL="0" indent="0">
              <a:buNone/>
            </a:pPr>
            <a:r>
              <a:rPr lang="bg-BG" sz="2000" dirty="0"/>
              <a:t> </a:t>
            </a:r>
            <a:r>
              <a:rPr lang="bg-BG" sz="2000" dirty="0" smtClean="0"/>
              <a:t>   </a:t>
            </a:r>
            <a:r>
              <a:rPr lang="en-US" sz="2000" dirty="0" err="1" smtClean="0"/>
              <a:t>Vsperfmon</a:t>
            </a:r>
            <a:r>
              <a:rPr lang="en-US" sz="2000" dirty="0" smtClean="0"/>
              <a:t> </a:t>
            </a:r>
            <a:r>
              <a:rPr lang="en-US" sz="2000" dirty="0"/>
              <a:t>/</a:t>
            </a:r>
            <a:r>
              <a:rPr lang="en-US" sz="2000" dirty="0" smtClean="0"/>
              <a:t>coverage</a:t>
            </a:r>
            <a:r>
              <a:rPr lang="bg-BG" sz="2000" dirty="0" smtClean="0"/>
              <a:t> </a:t>
            </a:r>
            <a:r>
              <a:rPr lang="en-US" sz="2000" dirty="0" smtClean="0"/>
              <a:t>/output</a:t>
            </a:r>
            <a:r>
              <a:rPr lang="en-US" sz="2000" dirty="0"/>
              <a:t>:&lt;</a:t>
            </a:r>
            <a:r>
              <a:rPr lang="en-US" sz="2000" dirty="0" err="1"/>
              <a:t>path_to_covarage_file</a:t>
            </a:r>
            <a:r>
              <a:rPr lang="en-US" sz="2000" dirty="0" smtClean="0"/>
              <a:t>&gt;</a:t>
            </a:r>
            <a:endParaRPr lang="bg-BG" sz="2000" dirty="0" smtClean="0"/>
          </a:p>
          <a:p>
            <a:pPr marL="0" indent="0">
              <a:buNone/>
            </a:pPr>
            <a:r>
              <a:rPr lang="bg-BG" sz="2000" dirty="0" smtClean="0"/>
              <a:t>    </a:t>
            </a:r>
            <a:r>
              <a:rPr lang="en-US" sz="2000" dirty="0" err="1" smtClean="0"/>
              <a:t>Vsperfcmd</a:t>
            </a:r>
            <a:r>
              <a:rPr lang="en-US" sz="2000" dirty="0" smtClean="0"/>
              <a:t> </a:t>
            </a:r>
            <a:r>
              <a:rPr lang="en-US" sz="2000" dirty="0"/>
              <a:t>/</a:t>
            </a:r>
            <a:r>
              <a:rPr lang="en-US" sz="2000" dirty="0" smtClean="0"/>
              <a:t>shutdown</a:t>
            </a:r>
            <a:endParaRPr lang="bg-BG" sz="2000" dirty="0" smtClean="0"/>
          </a:p>
        </p:txBody>
      </p:sp>
    </p:spTree>
    <p:extLst>
      <p:ext uri="{BB962C8B-B14F-4D97-AF65-F5344CB8AC3E}">
        <p14:creationId xmlns:p14="http://schemas.microsoft.com/office/powerpoint/2010/main" val="1621637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VSPerfCmd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rofiling </a:t>
            </a:r>
            <a:r>
              <a:rPr lang="bg-BG" dirty="0" smtClean="0"/>
              <a:t> - същност</a:t>
            </a:r>
            <a:endParaRPr lang="en-US" dirty="0" smtClean="0"/>
          </a:p>
          <a:p>
            <a:r>
              <a:rPr lang="bg-BG" dirty="0" smtClean="0"/>
              <a:t>Употреба</a:t>
            </a:r>
          </a:p>
          <a:p>
            <a:pPr marL="0" indent="0">
              <a:buNone/>
            </a:pPr>
            <a:r>
              <a:rPr lang="bg-BG" sz="2200" dirty="0" smtClean="0"/>
              <a:t>    set </a:t>
            </a:r>
            <a:r>
              <a:rPr lang="bg-BG" sz="2200" dirty="0"/>
              <a:t>pt="C:\Program Files\Microsoft Visual Studio 9.0\Team </a:t>
            </a:r>
            <a:r>
              <a:rPr lang="bg-BG" sz="2200" dirty="0" smtClean="0"/>
              <a:t>     Tools\Performance </a:t>
            </a:r>
            <a:r>
              <a:rPr lang="bg-BG" sz="2200" dirty="0"/>
              <a:t>Tools"cd [my_app_folder</a:t>
            </a:r>
            <a:r>
              <a:rPr lang="bg-BG" sz="2200" dirty="0" smtClean="0"/>
              <a:t>]</a:t>
            </a:r>
          </a:p>
          <a:p>
            <a:pPr marL="0" indent="0">
              <a:buNone/>
            </a:pPr>
            <a:r>
              <a:rPr lang="bg-BG" sz="2200" dirty="0" smtClean="0"/>
              <a:t>    %</a:t>
            </a:r>
            <a:r>
              <a:rPr lang="bg-BG" sz="2200" dirty="0"/>
              <a:t>pt%\vsperfcmd /start:sample /output:my_sampled_data.vsp </a:t>
            </a:r>
          </a:p>
          <a:p>
            <a:pPr marL="0" indent="0">
              <a:buNone/>
            </a:pPr>
            <a:r>
              <a:rPr lang="bg-BG" sz="2200" dirty="0" smtClean="0"/>
              <a:t>    %</a:t>
            </a:r>
            <a:r>
              <a:rPr lang="bg-BG" sz="2200" dirty="0"/>
              <a:t>pt%\vsperfcmd /launch:my_app.exe </a:t>
            </a:r>
            <a:endParaRPr lang="bg-BG" sz="2200" dirty="0" smtClean="0"/>
          </a:p>
          <a:p>
            <a:pPr marL="0" indent="0">
              <a:buNone/>
            </a:pPr>
            <a:r>
              <a:rPr lang="bg-BG" sz="2200" dirty="0" smtClean="0"/>
              <a:t>    %</a:t>
            </a:r>
            <a:r>
              <a:rPr lang="bg-BG" sz="2200" dirty="0"/>
              <a:t>pt%\vsperfcmd /shutdown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2271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VSPerfReport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Същност</a:t>
            </a:r>
          </a:p>
          <a:p>
            <a:r>
              <a:rPr lang="bg-BG" dirty="0" smtClean="0"/>
              <a:t>Употреба     </a:t>
            </a:r>
            <a:r>
              <a:rPr lang="bg-BG" sz="2000" dirty="0"/>
              <a:t>VSPerfReport [/U] име_на_файла [/опции]</a:t>
            </a:r>
          </a:p>
          <a:p>
            <a:pPr marL="0" indent="0">
              <a:buNone/>
            </a:pPr>
            <a:r>
              <a:rPr lang="bg-BG" dirty="0"/>
              <a:t> </a:t>
            </a:r>
            <a:r>
              <a:rPr lang="bg-BG" dirty="0" smtClean="0"/>
              <a:t>  </a:t>
            </a:r>
            <a:r>
              <a:rPr lang="bg-BG" sz="2000" dirty="0" smtClean="0"/>
              <a:t> vsperfreport </a:t>
            </a:r>
            <a:r>
              <a:rPr lang="bg-BG" sz="2000" dirty="0"/>
              <a:t>MyProgram.vsp /output:c:\temp /summary:all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Picture 3" descr="C:\Users\Elena\Desktop\vs-perf-repor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78" y="3068960"/>
            <a:ext cx="3960440" cy="3270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977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JSLint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Проверка за синтактични грешки и лоши практики за писане на код</a:t>
            </a:r>
          </a:p>
          <a:p>
            <a:r>
              <a:rPr lang="bg-BG" dirty="0" smtClean="0"/>
              <a:t>Не позволява изключване на опции или настройки на изискванията</a:t>
            </a:r>
          </a:p>
          <a:p>
            <a:r>
              <a:rPr lang="bg-BG" dirty="0" smtClean="0"/>
              <a:t>Достъпен онлайн, от командния ред или като </a:t>
            </a:r>
            <a:r>
              <a:rPr lang="bg-BG" dirty="0" err="1" smtClean="0"/>
              <a:t>плъгин</a:t>
            </a:r>
            <a:r>
              <a:rPr lang="bg-BG" dirty="0" smtClean="0"/>
              <a:t> за различни редактори и </a:t>
            </a:r>
            <a:r>
              <a:rPr lang="en-US" dirty="0" smtClean="0"/>
              <a:t>IDE</a:t>
            </a:r>
            <a:r>
              <a:rPr lang="bg-BG" dirty="0" smtClean="0"/>
              <a:t>-та</a:t>
            </a:r>
          </a:p>
        </p:txBody>
      </p:sp>
    </p:spTree>
    <p:extLst>
      <p:ext uri="{BB962C8B-B14F-4D97-AF65-F5344CB8AC3E}">
        <p14:creationId xmlns:p14="http://schemas.microsoft.com/office/powerpoint/2010/main" val="9221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9552" y="2276872"/>
            <a:ext cx="8194112" cy="35341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bg-BG" sz="5400" dirty="0" smtClean="0"/>
              <a:t>Софтуерни билд системи. </a:t>
            </a:r>
          </a:p>
          <a:p>
            <a:pPr marL="0" indent="0" algn="ctr">
              <a:buNone/>
            </a:pPr>
            <a:r>
              <a:rPr lang="bg-BG" sz="5400" dirty="0" smtClean="0"/>
              <a:t>Автоматизация на билда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09259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34400" cy="792088"/>
          </a:xfrm>
        </p:spPr>
        <p:txBody>
          <a:bodyPr>
            <a:normAutofit/>
          </a:bodyPr>
          <a:lstStyle/>
          <a:p>
            <a:r>
              <a:rPr lang="bg-BG" sz="3600" b="1" dirty="0" smtClean="0"/>
              <a:t>Какво е софтуерен билд?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44824"/>
            <a:ext cx="8662736" cy="4254224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Пътят на сорс файла до изпълнимата програма</a:t>
            </a:r>
          </a:p>
          <a:p>
            <a:endParaRPr lang="bg-BG" sz="3200" dirty="0" smtClean="0"/>
          </a:p>
          <a:p>
            <a:r>
              <a:rPr lang="bg-BG" sz="3200" dirty="0" smtClean="0"/>
              <a:t>Еднакъв ли е той за различните видове проекти?</a:t>
            </a:r>
          </a:p>
          <a:p>
            <a:endParaRPr lang="bg-BG" sz="3200" dirty="0" smtClean="0"/>
          </a:p>
          <a:p>
            <a:r>
              <a:rPr lang="bg-BG" sz="3200" dirty="0" smtClean="0"/>
              <a:t>Защо ни е нужна билд система?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09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720080"/>
          </a:xfrm>
        </p:spPr>
        <p:txBody>
          <a:bodyPr>
            <a:noAutofit/>
          </a:bodyPr>
          <a:lstStyle/>
          <a:p>
            <a:r>
              <a:rPr lang="bg-BG" sz="3600" b="1" dirty="0" smtClean="0"/>
              <a:t>Какви видове билд системи има?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916832"/>
            <a:ext cx="8410136" cy="432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/>
              <a:t>Б</a:t>
            </a:r>
            <a:r>
              <a:rPr lang="bg-BG" sz="2800" dirty="0" smtClean="0"/>
              <a:t>илд системите се различават по това дали са за:</a:t>
            </a:r>
          </a:p>
          <a:p>
            <a:r>
              <a:rPr lang="bg-BG" sz="2800" dirty="0" smtClean="0"/>
              <a:t>Компилирани езици</a:t>
            </a:r>
          </a:p>
          <a:p>
            <a:r>
              <a:rPr lang="bg-BG" sz="2800" dirty="0" smtClean="0"/>
              <a:t>Интерпретирани езици</a:t>
            </a:r>
          </a:p>
          <a:p>
            <a:r>
              <a:rPr lang="bg-BG" sz="2800" dirty="0" smtClean="0"/>
              <a:t>Уеб-базирани приложения</a:t>
            </a:r>
          </a:p>
          <a:p>
            <a:r>
              <a:rPr lang="bg-BG" sz="2800" dirty="0" smtClean="0"/>
              <a:t>Статичен анализ на код</a:t>
            </a:r>
          </a:p>
          <a:p>
            <a:r>
              <a:rPr lang="en-US" sz="2800" dirty="0" smtClean="0"/>
              <a:t>Unit testing</a:t>
            </a:r>
          </a:p>
          <a:p>
            <a:r>
              <a:rPr lang="bg-BG" sz="2800" dirty="0" smtClean="0"/>
              <a:t>Генериране на документация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552252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824136"/>
          </a:xfrm>
        </p:spPr>
        <p:txBody>
          <a:bodyPr>
            <a:noAutofit/>
          </a:bodyPr>
          <a:lstStyle/>
          <a:p>
            <a:r>
              <a:rPr lang="bg-BG" sz="3600" b="1" dirty="0" smtClean="0"/>
              <a:t>Какво съдържа билд системата?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060848"/>
            <a:ext cx="8662736" cy="40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Компоненти на билд системата:</a:t>
            </a:r>
          </a:p>
          <a:p>
            <a:r>
              <a:rPr lang="bg-BG" sz="2800" dirty="0" smtClean="0"/>
              <a:t>Инструменти за контрол на версията</a:t>
            </a:r>
          </a:p>
          <a:p>
            <a:r>
              <a:rPr lang="bg-BG" sz="2800" dirty="0" smtClean="0"/>
              <a:t>Компилационни инструменти</a:t>
            </a:r>
          </a:p>
          <a:p>
            <a:r>
              <a:rPr lang="bg-BG" sz="2800" dirty="0"/>
              <a:t>И</a:t>
            </a:r>
            <a:r>
              <a:rPr lang="bg-BG" sz="2800" dirty="0" smtClean="0"/>
              <a:t>нструменти за билд</a:t>
            </a:r>
          </a:p>
          <a:p>
            <a:r>
              <a:rPr lang="bg-BG" sz="2800" dirty="0" smtClean="0"/>
              <a:t>Сорс-дървета и обектни дървета</a:t>
            </a:r>
          </a:p>
          <a:p>
            <a:r>
              <a:rPr lang="bg-BG" sz="2800" dirty="0" smtClean="0"/>
              <a:t>Билд машини – една или повече</a:t>
            </a:r>
          </a:p>
          <a:p>
            <a:r>
              <a:rPr lang="bg-BG" sz="2800" dirty="0" smtClean="0"/>
              <a:t>Инструменти за пакетиране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936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b="1" dirty="0" smtClean="0"/>
              <a:t>Какви задачи изпълнява?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276872"/>
            <a:ext cx="8503920" cy="38221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Developer build – internal use only</a:t>
            </a:r>
          </a:p>
          <a:p>
            <a:endParaRPr lang="en-US" sz="3200" dirty="0" smtClean="0"/>
          </a:p>
          <a:p>
            <a:r>
              <a:rPr lang="en-US" sz="3200" dirty="0" smtClean="0"/>
              <a:t>Release build - for customers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Sanity build – for testing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7919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b="1" dirty="0" smtClean="0"/>
              <a:t>Автоматизация на билда – защо?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44824"/>
            <a:ext cx="8503920" cy="4254224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Монитор на сърцето на вашия проект</a:t>
            </a:r>
            <a:endParaRPr lang="en-US" sz="2800" dirty="0" smtClean="0"/>
          </a:p>
          <a:p>
            <a:endParaRPr lang="bg-BG" sz="2800" dirty="0" smtClean="0"/>
          </a:p>
          <a:p>
            <a:r>
              <a:rPr lang="bg-BG" sz="2800" dirty="0" smtClean="0"/>
              <a:t>Обратна връзка и установяване на налични проблеми</a:t>
            </a:r>
            <a:endParaRPr lang="en-US" sz="2800" dirty="0" smtClean="0"/>
          </a:p>
          <a:p>
            <a:endParaRPr lang="bg-BG" sz="2800" dirty="0" smtClean="0"/>
          </a:p>
          <a:p>
            <a:r>
              <a:rPr lang="bg-BG" sz="2800" dirty="0" smtClean="0"/>
              <a:t>По-голяма продуктивност и ефективност</a:t>
            </a:r>
            <a:endParaRPr lang="en-US" sz="2800" dirty="0" smtClean="0"/>
          </a:p>
          <a:p>
            <a:endParaRPr lang="bg-BG" sz="2800" dirty="0" smtClean="0"/>
          </a:p>
          <a:p>
            <a:r>
              <a:rPr lang="bg-BG" sz="2800" dirty="0" smtClean="0"/>
              <a:t>Спестява време в дългосрочен план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0803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b="1" dirty="0" smtClean="0"/>
              <a:t>Автоматизация на билда – как?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700808"/>
            <a:ext cx="850392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Скриптиране на билда. Инструменти за автоматизиране на билда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636912"/>
            <a:ext cx="842493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Make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BSD Make(</a:t>
            </a:r>
            <a:r>
              <a:rPr lang="en-US" sz="2800" dirty="0" err="1" smtClean="0"/>
              <a:t>pmake</a:t>
            </a:r>
            <a:r>
              <a:rPr lang="en-US" sz="2800" dirty="0" smtClean="0"/>
              <a:t>)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GNU Make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Makepp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Nmake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GNU Autoconf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dirty="0" smtClean="0"/>
              <a:t>CMake</a:t>
            </a:r>
          </a:p>
          <a:p>
            <a:pPr marL="285750" indent="-285750">
              <a:buClr>
                <a:schemeClr val="accent1"/>
              </a:buClr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3698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b="1" dirty="0" smtClean="0"/>
              <a:t>Пълна автоматизация на билда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132856"/>
            <a:ext cx="8503920" cy="3966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 smtClean="0"/>
              <a:t>Какво ни дава тя?</a:t>
            </a:r>
          </a:p>
          <a:p>
            <a:r>
              <a:rPr lang="bg-BG" sz="2800" dirty="0" smtClean="0"/>
              <a:t> По-малко човешка намеса = по-малко грешки</a:t>
            </a:r>
          </a:p>
          <a:p>
            <a:r>
              <a:rPr lang="bg-BG" sz="2800" dirty="0"/>
              <a:t> </a:t>
            </a:r>
            <a:r>
              <a:rPr lang="bg-BG" sz="2800" dirty="0" smtClean="0"/>
              <a:t>Пълен билд с една-единствена команда</a:t>
            </a:r>
          </a:p>
          <a:p>
            <a:r>
              <a:rPr lang="bg-BG" sz="2800" dirty="0" smtClean="0"/>
              <a:t> Възможност за чести, регулярни билдове</a:t>
            </a:r>
          </a:p>
          <a:p>
            <a:r>
              <a:rPr lang="bg-BG" sz="2800" dirty="0" smtClean="0"/>
              <a:t> Честите билдове като метод за лесно проследяване на възникнали проблеми</a:t>
            </a:r>
          </a:p>
        </p:txBody>
      </p:sp>
    </p:spTree>
    <p:extLst>
      <p:ext uri="{BB962C8B-B14F-4D97-AF65-F5344CB8AC3E}">
        <p14:creationId xmlns:p14="http://schemas.microsoft.com/office/powerpoint/2010/main" val="111674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JSHint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Дава голяма свобода на програмиста да променя, изключва и добавя изисквания</a:t>
            </a:r>
          </a:p>
          <a:p>
            <a:r>
              <a:rPr lang="bg-BG" dirty="0" smtClean="0"/>
              <a:t>Възможност за различни конфигурации за всеки проект</a:t>
            </a:r>
          </a:p>
          <a:p>
            <a:r>
              <a:rPr lang="bg-BG" dirty="0" smtClean="0"/>
              <a:t>Наличен като </a:t>
            </a:r>
            <a:r>
              <a:rPr lang="bg-BG" dirty="0" err="1" smtClean="0"/>
              <a:t>плъгин</a:t>
            </a:r>
            <a:r>
              <a:rPr lang="bg-BG" dirty="0" smtClean="0"/>
              <a:t> за над 10 редактора и </a:t>
            </a:r>
            <a:r>
              <a:rPr lang="en-US" dirty="0" smtClean="0"/>
              <a:t>IDE</a:t>
            </a:r>
            <a:r>
              <a:rPr lang="bg-BG" dirty="0" smtClean="0"/>
              <a:t>-та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55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Lint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Може да проверява за променливи, функции и обекти, които не се намират в анализирания файл</a:t>
            </a:r>
          </a:p>
          <a:p>
            <a:r>
              <a:rPr lang="bg-BG" dirty="0" smtClean="0"/>
              <a:t>Също като </a:t>
            </a:r>
            <a:r>
              <a:rPr lang="en-US" dirty="0" err="1" smtClean="0"/>
              <a:t>JSLint</a:t>
            </a:r>
            <a:r>
              <a:rPr lang="en-US" dirty="0" smtClean="0"/>
              <a:t> </a:t>
            </a:r>
            <a:r>
              <a:rPr lang="bg-BG" dirty="0" smtClean="0"/>
              <a:t>консервативен относно правилата за кода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91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compiler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Компилира, оптимизира и анализира </a:t>
            </a:r>
            <a:r>
              <a:rPr lang="en-US" dirty="0" smtClean="0"/>
              <a:t>JavaScript </a:t>
            </a:r>
            <a:r>
              <a:rPr lang="bg-BG" dirty="0" smtClean="0"/>
              <a:t>кода</a:t>
            </a:r>
          </a:p>
          <a:p>
            <a:r>
              <a:rPr lang="bg-BG" dirty="0" smtClean="0"/>
              <a:t>Достъпен през командния ред и като уеб приложение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2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PyLint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Лесен за конфигурация, подобно на </a:t>
            </a:r>
            <a:r>
              <a:rPr lang="en-US" dirty="0" err="1" smtClean="0"/>
              <a:t>JSHint</a:t>
            </a:r>
            <a:endParaRPr lang="en-US" dirty="0" smtClean="0"/>
          </a:p>
          <a:p>
            <a:r>
              <a:rPr lang="bg-BG" dirty="0" smtClean="0"/>
              <a:t>Предоставя статистика за кода</a:t>
            </a:r>
          </a:p>
          <a:p>
            <a:r>
              <a:rPr lang="bg-BG" dirty="0" smtClean="0"/>
              <a:t>Позволява сравняване на резултатите от два поредни анализа на един и същи код</a:t>
            </a:r>
          </a:p>
          <a:p>
            <a:r>
              <a:rPr lang="bg-BG" dirty="0" smtClean="0"/>
              <a:t>Цялостна оценка на кода</a:t>
            </a:r>
          </a:p>
          <a:p>
            <a:r>
              <a:rPr lang="bg-BG" dirty="0" smtClean="0"/>
              <a:t>Изключително взискателен към кода (голямо количество предупреждения)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16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PyChecker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Не прави проверка за стила на кода, а търси само синтактични грешки</a:t>
            </a:r>
          </a:p>
          <a:p>
            <a:r>
              <a:rPr lang="bg-BG" dirty="0" smtClean="0"/>
              <a:t>Изпълнява модула, за да го анализира, което може да бъде проблем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94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PyFlakes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Непретенциозен към кода (малък брой съобщения за грешки и предупреждения)</a:t>
            </a:r>
          </a:p>
          <a:p>
            <a:r>
              <a:rPr lang="bg-BG" dirty="0" smtClean="0"/>
              <a:t>Най-бърз в сравнение с </a:t>
            </a:r>
            <a:r>
              <a:rPr lang="en-US" dirty="0" err="1" smtClean="0"/>
              <a:t>PyLint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smtClean="0"/>
              <a:t>PyChecker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4457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/>
          <p:cNvSpPr txBox="1"/>
          <p:nvPr/>
        </p:nvSpPr>
        <p:spPr>
          <a:xfrm>
            <a:off x="971600" y="2132856"/>
            <a:ext cx="7272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400" dirty="0" smtClean="0"/>
              <a:t>Инструменти за създаване на документация</a:t>
            </a:r>
            <a:endParaRPr lang="bg-BG" sz="5400" dirty="0"/>
          </a:p>
        </p:txBody>
      </p:sp>
    </p:spTree>
    <p:extLst>
      <p:ext uri="{BB962C8B-B14F-4D97-AF65-F5344CB8AC3E}">
        <p14:creationId xmlns:p14="http://schemas.microsoft.com/office/powerpoint/2010/main" val="5790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раждански">
  <a:themeElements>
    <a:clrScheme name="Граждански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Граждански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раждански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382</TotalTime>
  <Words>1073</Words>
  <Application>Microsoft Office PowerPoint</Application>
  <PresentationFormat>Презентация на цял екран (4:3)</PresentationFormat>
  <Paragraphs>235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28" baseType="lpstr">
      <vt:lpstr>Граждански</vt:lpstr>
      <vt:lpstr>Презентация на PowerPoint</vt:lpstr>
      <vt:lpstr>JSLint</vt:lpstr>
      <vt:lpstr>JSHint</vt:lpstr>
      <vt:lpstr>JavaScript Lint</vt:lpstr>
      <vt:lpstr>Closure compiler</vt:lpstr>
      <vt:lpstr>PyLint</vt:lpstr>
      <vt:lpstr>PyChecker</vt:lpstr>
      <vt:lpstr>PyFlakes</vt:lpstr>
      <vt:lpstr>Презентация на PowerPoint</vt:lpstr>
      <vt:lpstr>JAVADOC</vt:lpstr>
      <vt:lpstr>VSDOCMAN</vt:lpstr>
      <vt:lpstr>SPHINX</vt:lpstr>
      <vt:lpstr>ASCIIDOC</vt:lpstr>
      <vt:lpstr>Презентация на PowerPoint</vt:lpstr>
      <vt:lpstr>FxCop</vt:lpstr>
      <vt:lpstr>VSInstr</vt:lpstr>
      <vt:lpstr>VSPerfMon</vt:lpstr>
      <vt:lpstr>VSPerfCmd</vt:lpstr>
      <vt:lpstr>VSPerfReport </vt:lpstr>
      <vt:lpstr>Презентация на PowerPoint</vt:lpstr>
      <vt:lpstr>Какво е софтуерен билд?</vt:lpstr>
      <vt:lpstr>Какви видове билд системи има?</vt:lpstr>
      <vt:lpstr>Какво съдържа билд системата?</vt:lpstr>
      <vt:lpstr>Какви задачи изпълнява?</vt:lpstr>
      <vt:lpstr>Автоматизация на билда – защо?</vt:lpstr>
      <vt:lpstr>Автоматизация на билда – как?</vt:lpstr>
      <vt:lpstr>Пълна автоматизация на билда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Sten</dc:creator>
  <cp:lastModifiedBy>Мишо</cp:lastModifiedBy>
  <cp:revision>75</cp:revision>
  <dcterms:created xsi:type="dcterms:W3CDTF">2013-06-22T12:10:50Z</dcterms:created>
  <dcterms:modified xsi:type="dcterms:W3CDTF">2013-06-23T16:12:41Z</dcterms:modified>
</cp:coreProperties>
</file>