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61" r:id="rId22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90" autoAdjust="0"/>
  </p:normalViewPr>
  <p:slideViewPr>
    <p:cSldViewPr>
      <p:cViewPr varScale="1">
        <p:scale>
          <a:sx n="46" d="100"/>
          <a:sy n="46" d="100"/>
        </p:scale>
        <p:origin x="-96" y="-7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8" r:id="rId4"/>
    <p:sldLayoutId id="2147483679" r:id="rId5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Въведение в курса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№1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/>
        </p:nvSpPr>
        <p:spPr>
          <a:xfrm>
            <a:off x="6934200" y="2544318"/>
            <a:ext cx="762000" cy="484632"/>
          </a:xfrm>
          <a:prstGeom prst="chevron">
            <a:avLst>
              <a:gd name="adj" fmla="val 0"/>
            </a:avLst>
          </a:prstGeom>
          <a:solidFill>
            <a:schemeClr val="accent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Изпитване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Тестове и проект</a:t>
            </a:r>
          </a:p>
          <a:p>
            <a:pPr lvl="1"/>
            <a:r>
              <a:rPr lang="bg-BG" noProof="0" dirty="0" smtClean="0"/>
              <a:t>Първите четири модула завършват с тестове</a:t>
            </a:r>
          </a:p>
          <a:p>
            <a:pPr lvl="1"/>
            <a:r>
              <a:rPr lang="bg-BG" noProof="0" dirty="0" smtClean="0"/>
              <a:t>Последният модул (и курс</a:t>
            </a:r>
            <a:r>
              <a:rPr lang="bg-BG" smtClean="0"/>
              <a:t>ът</a:t>
            </a:r>
            <a:r>
              <a:rPr lang="bg-BG" noProof="0" smtClean="0"/>
              <a:t>) </a:t>
            </a:r>
            <a:r>
              <a:rPr lang="bg-BG" noProof="0" dirty="0" smtClean="0"/>
              <a:t>завършва с проект</a:t>
            </a:r>
            <a:endParaRPr lang="bg-BG" noProof="0" dirty="0"/>
          </a:p>
        </p:txBody>
      </p:sp>
      <p:sp>
        <p:nvSpPr>
          <p:cNvPr id="4" name="Pentagon 3"/>
          <p:cNvSpPr/>
          <p:nvPr/>
        </p:nvSpPr>
        <p:spPr>
          <a:xfrm>
            <a:off x="1002138" y="2544318"/>
            <a:ext cx="1131461" cy="484632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М1</a:t>
            </a:r>
            <a:endParaRPr lang="bg-BG" dirty="0"/>
          </a:p>
        </p:txBody>
      </p:sp>
      <p:sp>
        <p:nvSpPr>
          <p:cNvPr id="5" name="Chevron 4"/>
          <p:cNvSpPr/>
          <p:nvPr/>
        </p:nvSpPr>
        <p:spPr>
          <a:xfrm>
            <a:off x="2183835" y="2544318"/>
            <a:ext cx="1219200" cy="48463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М2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456155" y="2544318"/>
            <a:ext cx="1219200" cy="48463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М3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728475" y="2544318"/>
            <a:ext cx="1219200" cy="484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М4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999605" y="2544318"/>
            <a:ext cx="1219200" cy="484632"/>
          </a:xfrm>
          <a:prstGeom prst="chevron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М5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896345" y="2544318"/>
            <a:ext cx="533400" cy="484632"/>
          </a:xfrm>
          <a:prstGeom prst="chevron">
            <a:avLst/>
          </a:prstGeom>
          <a:solidFill>
            <a:schemeClr val="accent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3162895" y="2544318"/>
            <a:ext cx="533400" cy="484632"/>
          </a:xfrm>
          <a:prstGeom prst="chevron">
            <a:avLst/>
          </a:prstGeom>
          <a:solidFill>
            <a:schemeClr val="accent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435215" y="2544318"/>
            <a:ext cx="533400" cy="484632"/>
          </a:xfrm>
          <a:prstGeom prst="chevron">
            <a:avLst/>
          </a:prstGeom>
          <a:solidFill>
            <a:schemeClr val="accent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709230" y="2544318"/>
            <a:ext cx="533400" cy="484632"/>
          </a:xfrm>
          <a:prstGeom prst="chevron">
            <a:avLst/>
          </a:prstGeom>
          <a:solidFill>
            <a:schemeClr val="accent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4600" y="3333750"/>
            <a:ext cx="304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Четири теста, формиращи оценката за писмен изпит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333375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Проект, формиращ оценката за 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устен </a:t>
            </a:r>
            <a:r>
              <a:rPr lang="bg-BG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изпит</a:t>
            </a:r>
          </a:p>
        </p:txBody>
      </p:sp>
      <p:sp>
        <p:nvSpPr>
          <p:cNvPr id="29" name="Left Brace 28"/>
          <p:cNvSpPr/>
          <p:nvPr/>
        </p:nvSpPr>
        <p:spPr>
          <a:xfrm rot="16200000">
            <a:off x="3958620" y="1051527"/>
            <a:ext cx="154189" cy="4413830"/>
          </a:xfrm>
          <a:prstGeom prst="leftBrace">
            <a:avLst>
              <a:gd name="adj1" fmla="val 382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Left Brace 29"/>
          <p:cNvSpPr/>
          <p:nvPr/>
        </p:nvSpPr>
        <p:spPr>
          <a:xfrm rot="16200000">
            <a:off x="7238106" y="2799455"/>
            <a:ext cx="154189" cy="914399"/>
          </a:xfrm>
          <a:prstGeom prst="leftBrace">
            <a:avLst>
              <a:gd name="adj1" fmla="val 382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00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Оценяване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Точкова система</a:t>
            </a:r>
          </a:p>
          <a:p>
            <a:pPr lvl="1"/>
            <a:r>
              <a:rPr lang="bg-BG" noProof="0" dirty="0" smtClean="0"/>
              <a:t>Всеки от тестовете е 20 точки</a:t>
            </a:r>
          </a:p>
          <a:p>
            <a:pPr lvl="1"/>
            <a:r>
              <a:rPr lang="bg-BG" noProof="0" dirty="0" smtClean="0"/>
              <a:t>Проектът е 30 точки</a:t>
            </a:r>
          </a:p>
          <a:p>
            <a:pPr lvl="1"/>
            <a:r>
              <a:rPr lang="bg-BG" noProof="0" dirty="0" smtClean="0"/>
              <a:t>Общо 110 точки (10 точки буфер)</a:t>
            </a:r>
          </a:p>
          <a:p>
            <a:r>
              <a:rPr lang="bg-BG" noProof="0" dirty="0" err="1" smtClean="0"/>
              <a:t>Скàла</a:t>
            </a:r>
            <a:endParaRPr lang="bg-BG" noProof="0" dirty="0" smtClean="0"/>
          </a:p>
          <a:p>
            <a:pPr lvl="1"/>
            <a:r>
              <a:rPr lang="bg-BG" noProof="0" dirty="0" smtClean="0"/>
              <a:t>Курсът е взет при поне 50% от точките</a:t>
            </a:r>
            <a:endParaRPr lang="bg-BG" noProof="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93587" y="3650218"/>
            <a:ext cx="7945613" cy="978932"/>
            <a:chOff x="848651" y="3269218"/>
            <a:chExt cx="7945613" cy="978932"/>
          </a:xfrm>
        </p:grpSpPr>
        <p:sp>
          <p:nvSpPr>
            <p:cNvPr id="5" name="Pentagon 4"/>
            <p:cNvSpPr/>
            <p:nvPr/>
          </p:nvSpPr>
          <p:spPr>
            <a:xfrm>
              <a:off x="1002138" y="3763518"/>
              <a:ext cx="3544354" cy="484632"/>
            </a:xfrm>
            <a:prstGeom prst="homePlate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/>
                <a:t>2</a:t>
              </a:r>
              <a:endParaRPr lang="bg-BG" dirty="0"/>
            </a:p>
          </p:txBody>
        </p:sp>
        <p:sp>
          <p:nvSpPr>
            <p:cNvPr id="6" name="Chevron 5"/>
            <p:cNvSpPr/>
            <p:nvPr/>
          </p:nvSpPr>
          <p:spPr>
            <a:xfrm>
              <a:off x="4546492" y="3763518"/>
              <a:ext cx="1053170" cy="484632"/>
            </a:xfrm>
            <a:prstGeom prst="chevron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3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7" name="Chevron 6"/>
            <p:cNvSpPr/>
            <p:nvPr/>
          </p:nvSpPr>
          <p:spPr>
            <a:xfrm>
              <a:off x="5599662" y="3763518"/>
              <a:ext cx="1075404" cy="484632"/>
            </a:xfrm>
            <a:prstGeom prst="chevron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4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6675066" y="3763518"/>
              <a:ext cx="761399" cy="484632"/>
            </a:xfrm>
            <a:prstGeom prst="chevron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5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7436465" y="3763518"/>
              <a:ext cx="716936" cy="484632"/>
            </a:xfrm>
            <a:prstGeom prst="chevron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 smtClean="0">
                  <a:solidFill>
                    <a:schemeClr val="tx1"/>
                  </a:solidFill>
                </a:rPr>
                <a:t>6</a:t>
              </a:r>
              <a:endParaRPr lang="bg-BG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002391" y="3590402"/>
              <a:ext cx="7151009" cy="173116"/>
              <a:chOff x="1002299" y="3590402"/>
              <a:chExt cx="4560301" cy="18288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002299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219200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447800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76400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905000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19422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48022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576622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805222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33823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262423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491023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19623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934045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162645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391245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619845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876800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105400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334000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562600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848651" y="3269218"/>
              <a:ext cx="794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663575" algn="l"/>
                  <a:tab pos="1371600" algn="l"/>
                  <a:tab pos="2057400" algn="l"/>
                  <a:tab pos="2754313" algn="l"/>
                  <a:tab pos="3486150" algn="l"/>
                  <a:tab pos="4194175" algn="l"/>
                  <a:tab pos="4914900" algn="l"/>
                  <a:tab pos="5616575" algn="l"/>
                  <a:tab pos="6362700" algn="l"/>
                  <a:tab pos="7059613" algn="l"/>
                </a:tabLst>
              </a:pPr>
              <a:r>
                <a:rPr lang="bg-BG" dirty="0" smtClean="0">
                  <a:solidFill>
                    <a:schemeClr val="tx2"/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Candara" panose="020E0502030303020204" pitchFamily="34" charset="0"/>
                </a:rPr>
                <a:t>0	10	20	30	40	50	60	70	80	90	100</a:t>
              </a:r>
              <a:endParaRPr lang="bg-BG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53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Elbow Connector 42"/>
          <p:cNvCxnSpPr>
            <a:stCxn id="33" idx="3"/>
            <a:endCxn id="10" idx="1"/>
          </p:cNvCxnSpPr>
          <p:nvPr/>
        </p:nvCxnSpPr>
        <p:spPr>
          <a:xfrm>
            <a:off x="6400800" y="3798584"/>
            <a:ext cx="1306286" cy="0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Проект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Тема за проект</a:t>
            </a:r>
            <a:endParaRPr lang="bg-BG" noProof="0" dirty="0" smtClean="0"/>
          </a:p>
          <a:p>
            <a:pPr lvl="1"/>
            <a:r>
              <a:rPr lang="bg-BG" dirty="0" smtClean="0"/>
              <a:t>Избор от предложени теми</a:t>
            </a:r>
            <a:endParaRPr lang="bg-BG" noProof="0" dirty="0" smtClean="0"/>
          </a:p>
          <a:p>
            <a:pPr lvl="1"/>
            <a:r>
              <a:rPr lang="bg-BG" noProof="0" dirty="0" smtClean="0"/>
              <a:t>Срок на предаване: до една седмица преди изпита</a:t>
            </a:r>
          </a:p>
          <a:p>
            <a:pPr lvl="1"/>
            <a:r>
              <a:rPr lang="bg-BG" noProof="0" dirty="0" smtClean="0"/>
              <a:t>Ранното предаване позволява коригиране на проекта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2138" y="3663695"/>
            <a:ext cx="5398662" cy="269777"/>
            <a:chOff x="1002138" y="3763518"/>
            <a:chExt cx="9698258" cy="484632"/>
          </a:xfrm>
        </p:grpSpPr>
        <p:sp>
          <p:nvSpPr>
            <p:cNvPr id="33" name="Chevron 32"/>
            <p:cNvSpPr/>
            <p:nvPr/>
          </p:nvSpPr>
          <p:spPr>
            <a:xfrm>
              <a:off x="6934200" y="3763518"/>
              <a:ext cx="3766196" cy="484632"/>
            </a:xfrm>
            <a:prstGeom prst="chevron">
              <a:avLst>
                <a:gd name="adj" fmla="val 0"/>
              </a:avLst>
            </a:prstGeom>
            <a:solidFill>
              <a:schemeClr val="accent4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4" name="Pentagon 33"/>
            <p:cNvSpPr/>
            <p:nvPr/>
          </p:nvSpPr>
          <p:spPr>
            <a:xfrm>
              <a:off x="1002138" y="3763518"/>
              <a:ext cx="1131461" cy="484632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5" name="Chevron 34"/>
            <p:cNvSpPr/>
            <p:nvPr/>
          </p:nvSpPr>
          <p:spPr>
            <a:xfrm>
              <a:off x="2183835" y="3763518"/>
              <a:ext cx="1219200" cy="484632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6" name="Chevron 35"/>
            <p:cNvSpPr/>
            <p:nvPr/>
          </p:nvSpPr>
          <p:spPr>
            <a:xfrm>
              <a:off x="3456155" y="3763518"/>
              <a:ext cx="1219200" cy="484632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4728475" y="3763518"/>
              <a:ext cx="1219200" cy="484632"/>
            </a:xfrm>
            <a:prstGeom prst="chevr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8" name="Chevron 37"/>
            <p:cNvSpPr/>
            <p:nvPr/>
          </p:nvSpPr>
          <p:spPr>
            <a:xfrm>
              <a:off x="5999605" y="3763518"/>
              <a:ext cx="1219200" cy="484632"/>
            </a:xfrm>
            <a:prstGeom prst="chevron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39" name="Chevron 38"/>
            <p:cNvSpPr/>
            <p:nvPr/>
          </p:nvSpPr>
          <p:spPr>
            <a:xfrm>
              <a:off x="1896345" y="3763518"/>
              <a:ext cx="533400" cy="484632"/>
            </a:xfrm>
            <a:prstGeom prst="chevron">
              <a:avLst/>
            </a:prstGeom>
            <a:solidFill>
              <a:schemeClr val="accent4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40" name="Chevron 39"/>
            <p:cNvSpPr/>
            <p:nvPr/>
          </p:nvSpPr>
          <p:spPr>
            <a:xfrm>
              <a:off x="3162895" y="3763518"/>
              <a:ext cx="533400" cy="484632"/>
            </a:xfrm>
            <a:prstGeom prst="chevron">
              <a:avLst/>
            </a:prstGeom>
            <a:solidFill>
              <a:schemeClr val="accent4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41" name="Chevron 40"/>
            <p:cNvSpPr/>
            <p:nvPr/>
          </p:nvSpPr>
          <p:spPr>
            <a:xfrm>
              <a:off x="4435215" y="3763518"/>
              <a:ext cx="533400" cy="484632"/>
            </a:xfrm>
            <a:prstGeom prst="chevron">
              <a:avLst/>
            </a:prstGeom>
            <a:solidFill>
              <a:schemeClr val="accent4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  <p:sp>
          <p:nvSpPr>
            <p:cNvPr id="42" name="Chevron 41"/>
            <p:cNvSpPr/>
            <p:nvPr/>
          </p:nvSpPr>
          <p:spPr>
            <a:xfrm>
              <a:off x="5709230" y="3763518"/>
              <a:ext cx="533400" cy="484632"/>
            </a:xfrm>
            <a:prstGeom prst="chevron">
              <a:avLst/>
            </a:prstGeom>
            <a:solidFill>
              <a:schemeClr val="accent4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707086" y="3663695"/>
            <a:ext cx="266700" cy="26977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TextBox 46"/>
          <p:cNvSpPr txBox="1"/>
          <p:nvPr/>
        </p:nvSpPr>
        <p:spPr>
          <a:xfrm>
            <a:off x="1984085" y="4085873"/>
            <a:ext cx="152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семестър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9" name="Left Brace 48"/>
          <p:cNvSpPr/>
          <p:nvPr/>
        </p:nvSpPr>
        <p:spPr>
          <a:xfrm rot="16200000">
            <a:off x="2655877" y="2357011"/>
            <a:ext cx="154190" cy="3459515"/>
          </a:xfrm>
          <a:prstGeom prst="leftBrace">
            <a:avLst>
              <a:gd name="adj1" fmla="val 382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Left Brace 49"/>
          <p:cNvSpPr/>
          <p:nvPr/>
        </p:nvSpPr>
        <p:spPr>
          <a:xfrm rot="16200000">
            <a:off x="6148463" y="2357011"/>
            <a:ext cx="154190" cy="3459515"/>
          </a:xfrm>
          <a:prstGeom prst="leftBrace">
            <a:avLst>
              <a:gd name="adj1" fmla="val 382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TextBox 50"/>
          <p:cNvSpPr txBox="1"/>
          <p:nvPr/>
        </p:nvSpPr>
        <p:spPr>
          <a:xfrm>
            <a:off x="5465000" y="4154917"/>
            <a:ext cx="152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сесия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2" name="Left Brace 51"/>
          <p:cNvSpPr/>
          <p:nvPr/>
        </p:nvSpPr>
        <p:spPr>
          <a:xfrm rot="5400000" flipV="1">
            <a:off x="7763341" y="3342031"/>
            <a:ext cx="154196" cy="266699"/>
          </a:xfrm>
          <a:prstGeom prst="leftBrace">
            <a:avLst>
              <a:gd name="adj1" fmla="val 382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TextBox 52"/>
          <p:cNvSpPr txBox="1"/>
          <p:nvPr/>
        </p:nvSpPr>
        <p:spPr>
          <a:xfrm>
            <a:off x="7086600" y="3028950"/>
            <a:ext cx="152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изпит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18511" y="3516838"/>
            <a:ext cx="94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една седмица</a:t>
            </a:r>
            <a:endParaRPr lang="bg-BG" sz="14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5" name="Left Brace 54"/>
          <p:cNvSpPr/>
          <p:nvPr/>
        </p:nvSpPr>
        <p:spPr>
          <a:xfrm rot="5400000" flipV="1">
            <a:off x="5378090" y="2530777"/>
            <a:ext cx="154198" cy="1891227"/>
          </a:xfrm>
          <a:prstGeom prst="leftBrace">
            <a:avLst>
              <a:gd name="adj1" fmla="val 3829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TextBox 55"/>
          <p:cNvSpPr txBox="1"/>
          <p:nvPr/>
        </p:nvSpPr>
        <p:spPr>
          <a:xfrm>
            <a:off x="4694627" y="3029959"/>
            <a:ext cx="152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предаване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Тема на проект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Характеристики</a:t>
            </a:r>
          </a:p>
          <a:p>
            <a:pPr lvl="1"/>
            <a:r>
              <a:rPr lang="bg-BG" noProof="0" dirty="0" smtClean="0"/>
              <a:t>Образователна </a:t>
            </a:r>
            <a:r>
              <a:rPr lang="bg-BG" noProof="0" dirty="0" smtClean="0"/>
              <a:t>насоченост (с урок)</a:t>
            </a:r>
          </a:p>
          <a:p>
            <a:pPr lvl="1"/>
            <a:r>
              <a:rPr lang="bg-BG" noProof="0" dirty="0" smtClean="0"/>
              <a:t>В курса е включено примерно създаване на проект</a:t>
            </a:r>
            <a:endParaRPr lang="bg-BG" noProof="0" dirty="0"/>
          </a:p>
          <a:p>
            <a:pPr lvl="1"/>
            <a:r>
              <a:rPr lang="bg-BG" noProof="0" dirty="0" smtClean="0"/>
              <a:t>Интерактивна </a:t>
            </a:r>
            <a:r>
              <a:rPr lang="bg-BG" noProof="0" dirty="0" smtClean="0"/>
              <a:t>визуализация на неща от природонаучните дисциплини (математически теореми, физически свойства)</a:t>
            </a:r>
          </a:p>
          <a:p>
            <a:pPr lvl="1"/>
            <a:r>
              <a:rPr lang="bg-BG" noProof="0" dirty="0" smtClean="0"/>
              <a:t>Експериментиране в реално време (модели и симулации)</a:t>
            </a:r>
          </a:p>
          <a:p>
            <a:pPr lvl="1"/>
            <a:r>
              <a:rPr lang="bg-BG" noProof="0" dirty="0" smtClean="0"/>
              <a:t>Забавни задачи, </a:t>
            </a:r>
            <a:r>
              <a:rPr lang="bg-BG" noProof="0" dirty="0" err="1" smtClean="0"/>
              <a:t>главоблъсканици</a:t>
            </a:r>
            <a:r>
              <a:rPr lang="bg-BG" noProof="0" dirty="0" smtClean="0"/>
              <a:t>, образователни игри</a:t>
            </a:r>
          </a:p>
          <a:p>
            <a:pPr lvl="1"/>
            <a:endParaRPr lang="bg-BG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5592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Изпит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По време на изпита</a:t>
            </a:r>
          </a:p>
          <a:p>
            <a:pPr lvl="1"/>
            <a:r>
              <a:rPr lang="bg-BG" noProof="0" dirty="0" smtClean="0"/>
              <a:t>Само се вписват оценките</a:t>
            </a:r>
          </a:p>
          <a:p>
            <a:pPr lvl="1"/>
            <a:r>
              <a:rPr lang="bg-BG" noProof="0" dirty="0" smtClean="0"/>
              <a:t>Отчитат се точки от тестове, от проект</a:t>
            </a:r>
          </a:p>
          <a:p>
            <a:pPr lvl="1"/>
            <a:r>
              <a:rPr lang="bg-BG" noProof="0" dirty="0" smtClean="0"/>
              <a:t>Отчитат се бонуси и наказания</a:t>
            </a:r>
          </a:p>
          <a:p>
            <a:r>
              <a:rPr lang="bg-BG" dirty="0" smtClean="0"/>
              <a:t>По изключение</a:t>
            </a:r>
          </a:p>
          <a:p>
            <a:pPr lvl="1"/>
            <a:r>
              <a:rPr lang="bg-BG" noProof="0" dirty="0" smtClean="0"/>
              <a:t>Ще се задават въпроси</a:t>
            </a:r>
          </a:p>
          <a:p>
            <a:pPr lvl="1"/>
            <a:r>
              <a:rPr lang="bg-BG" dirty="0" smtClean="0"/>
              <a:t>Незадоволителните отговори намаляват оценката</a:t>
            </a:r>
          </a:p>
          <a:p>
            <a:pPr lvl="1"/>
            <a:r>
              <a:rPr lang="bg-BG" noProof="0" dirty="0" smtClean="0"/>
              <a:t>Задоволителните отговори запазват оценката</a:t>
            </a:r>
          </a:p>
        </p:txBody>
      </p:sp>
    </p:spTree>
    <p:extLst>
      <p:ext uri="{BB962C8B-B14F-4D97-AF65-F5344CB8AC3E}">
        <p14:creationId xmlns:p14="http://schemas.microsoft.com/office/powerpoint/2010/main" val="16373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Бонуси и наказания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Бонуси</a:t>
            </a:r>
          </a:p>
          <a:p>
            <a:pPr lvl="1"/>
            <a:r>
              <a:rPr lang="bg-BG" noProof="0" dirty="0" smtClean="0"/>
              <a:t>До 10 точки, дават се от екипа за заслуги</a:t>
            </a:r>
          </a:p>
          <a:p>
            <a:r>
              <a:rPr lang="bg-BG" noProof="0" dirty="0" smtClean="0"/>
              <a:t>Наказания</a:t>
            </a:r>
          </a:p>
          <a:p>
            <a:pPr lvl="1"/>
            <a:r>
              <a:rPr lang="bg-BG" noProof="0" dirty="0" smtClean="0"/>
              <a:t>При преписване на тест – точките от теста се зануляват</a:t>
            </a:r>
          </a:p>
          <a:p>
            <a:pPr lvl="1"/>
            <a:r>
              <a:rPr lang="bg-BG" noProof="0" dirty="0" smtClean="0"/>
              <a:t>При по-късно минаване на тест (само ако има физическа възможност за това) – намаление с 5 точки</a:t>
            </a:r>
          </a:p>
          <a:p>
            <a:pPr lvl="1"/>
            <a:r>
              <a:rPr lang="bg-BG" noProof="0" dirty="0" smtClean="0"/>
              <a:t>При по-късно предаване на проект (но само преди деня на изпита) – намаление с 10 точки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996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err="1" smtClean="0"/>
              <a:t>Мудъл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Съществен за курса</a:t>
            </a:r>
          </a:p>
          <a:p>
            <a:pPr lvl="1"/>
            <a:r>
              <a:rPr lang="bg-BG" noProof="0" dirty="0" smtClean="0"/>
              <a:t>Достъп до </a:t>
            </a:r>
            <a:r>
              <a:rPr lang="bg-BG" noProof="0" smtClean="0"/>
              <a:t>всички материали</a:t>
            </a:r>
            <a:endParaRPr lang="bg-BG" noProof="0" dirty="0" smtClean="0"/>
          </a:p>
          <a:p>
            <a:pPr lvl="1"/>
            <a:r>
              <a:rPr lang="bg-BG" noProof="0" dirty="0" smtClean="0"/>
              <a:t>Тестовете се правят само онлайн</a:t>
            </a:r>
          </a:p>
          <a:p>
            <a:pPr lvl="1"/>
            <a:r>
              <a:rPr lang="bg-BG" noProof="0" dirty="0" smtClean="0"/>
              <a:t>Проектите се предават през </a:t>
            </a:r>
            <a:r>
              <a:rPr lang="bg-BG" noProof="0" dirty="0" err="1" smtClean="0"/>
              <a:t>Мудъл</a:t>
            </a:r>
            <a:endParaRPr lang="bg-BG" noProof="0" dirty="0" smtClean="0"/>
          </a:p>
          <a:p>
            <a:pPr lvl="1"/>
            <a:r>
              <a:rPr lang="bg-BG" noProof="0" dirty="0" smtClean="0"/>
              <a:t>Съобщения през форума на курса</a:t>
            </a:r>
          </a:p>
          <a:p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2449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Поправителен изпит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Без проект</a:t>
            </a:r>
          </a:p>
          <a:p>
            <a:pPr lvl="1"/>
            <a:r>
              <a:rPr lang="bg-BG" noProof="0" dirty="0" smtClean="0"/>
              <a:t>Оценяването е по четирите теста</a:t>
            </a:r>
          </a:p>
          <a:p>
            <a:pPr lvl="1"/>
            <a:r>
              <a:rPr lang="bg-BG" noProof="0" dirty="0" smtClean="0"/>
              <a:t>Точките се мащабират от 80 до 100</a:t>
            </a:r>
          </a:p>
          <a:p>
            <a:pPr lvl="1"/>
            <a:r>
              <a:rPr lang="bg-BG" noProof="0" dirty="0" smtClean="0"/>
              <a:t>Това важи за всички, за които изпитът не е редовният изпит</a:t>
            </a:r>
          </a:p>
          <a:p>
            <a:pPr lvl="1"/>
            <a:r>
              <a:rPr lang="bg-BG" noProof="0" dirty="0" smtClean="0"/>
              <a:t>Точки от минало участие в курса не важат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26588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Стипендии и препоръки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Само при 100+ точки</a:t>
            </a:r>
          </a:p>
          <a:p>
            <a:pPr lvl="1"/>
            <a:r>
              <a:rPr lang="bg-BG" noProof="0" dirty="0" smtClean="0"/>
              <a:t>Отчитане на проекта по </a:t>
            </a:r>
            <a:r>
              <a:rPr lang="bg-BG" noProof="0" dirty="0" err="1" smtClean="0"/>
              <a:t>СУИКА</a:t>
            </a:r>
            <a:r>
              <a:rPr lang="bg-BG" noProof="0" dirty="0" smtClean="0"/>
              <a:t> за стипендии</a:t>
            </a:r>
          </a:p>
          <a:p>
            <a:pPr lvl="1"/>
            <a:r>
              <a:rPr lang="bg-BG" noProof="0" dirty="0" smtClean="0"/>
              <a:t>Препоръка за конкурси, награди и кандидатствания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473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smtClean="0"/>
              <a:t>Често задавани въпроси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noProof="0" dirty="0" smtClean="0"/>
              <a:t>Може ли да ми дадете тема?</a:t>
            </a:r>
          </a:p>
          <a:p>
            <a:pPr lvl="1"/>
            <a:r>
              <a:rPr lang="bg-BG" b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ДА</a:t>
            </a:r>
            <a:r>
              <a:rPr lang="bg-BG" noProof="0" dirty="0" smtClean="0"/>
              <a:t>, </a:t>
            </a:r>
            <a:r>
              <a:rPr lang="bg-BG" noProof="0" dirty="0" smtClean="0"/>
              <a:t>това </a:t>
            </a:r>
            <a:r>
              <a:rPr lang="bg-BG" noProof="0" dirty="0" smtClean="0"/>
              <a:t>ще стане по време на някоя лекция</a:t>
            </a:r>
            <a:endParaRPr lang="bg-BG" noProof="0" dirty="0" smtClean="0"/>
          </a:p>
          <a:p>
            <a:r>
              <a:rPr lang="bg-BG" noProof="0" dirty="0" smtClean="0"/>
              <a:t>Може </a:t>
            </a:r>
            <a:r>
              <a:rPr lang="bg-BG" noProof="0" dirty="0" smtClean="0"/>
              <a:t>ли да си сменя темата?</a:t>
            </a:r>
          </a:p>
          <a:p>
            <a:pPr lvl="1"/>
            <a:r>
              <a:rPr lang="bg-BG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ДА</a:t>
            </a:r>
            <a:r>
              <a:rPr lang="bg-BG" noProof="0" dirty="0" smtClean="0"/>
              <a:t>, но </a:t>
            </a:r>
            <a:r>
              <a:rPr lang="bg-BG" noProof="0" dirty="0" smtClean="0"/>
              <a:t>само между позволените</a:t>
            </a:r>
            <a:endParaRPr lang="bg-BG" noProof="0" dirty="0" smtClean="0"/>
          </a:p>
          <a:p>
            <a:r>
              <a:rPr lang="bg-BG" noProof="0" dirty="0" smtClean="0"/>
              <a:t>Може ли да ползвам този код?</a:t>
            </a:r>
          </a:p>
          <a:p>
            <a:pPr lvl="1"/>
            <a:r>
              <a:rPr lang="bg-BG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ДА</a:t>
            </a:r>
            <a:r>
              <a:rPr lang="bg-BG" noProof="0" dirty="0" smtClean="0"/>
              <a:t>, но за учене, а не за преписване</a:t>
            </a:r>
          </a:p>
          <a:p>
            <a:pPr lvl="1"/>
            <a:r>
              <a:rPr lang="bg-BG" dirty="0" smtClean="0"/>
              <a:t>Използваните „на готово“ неща от лекции или упражнения не се оценяват</a:t>
            </a:r>
            <a:endParaRPr lang="bg-BG" noProof="0" dirty="0" smtClean="0"/>
          </a:p>
          <a:p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320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Преподавателски екип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altLang="bg-BG" noProof="0" dirty="0" smtClean="0"/>
              <a:t>Лекции</a:t>
            </a:r>
          </a:p>
          <a:p>
            <a:pPr lvl="1"/>
            <a:r>
              <a:rPr lang="bg-BG" altLang="bg-BG" noProof="0" dirty="0" smtClean="0"/>
              <a:t>доц. Павел Бойчев</a:t>
            </a:r>
          </a:p>
          <a:p>
            <a:pPr lvl="1"/>
            <a:r>
              <a:rPr lang="bg-BG" altLang="bg-BG" noProof="0" dirty="0" smtClean="0"/>
              <a:t>катедра ИТ, к.512, </a:t>
            </a:r>
            <a:r>
              <a:rPr lang="bg-BG" altLang="bg-BG" noProof="0" dirty="0" err="1" smtClean="0"/>
              <a:t>boytchev</a:t>
            </a:r>
            <a:r>
              <a:rPr lang="bg-BG" altLang="bg-BG" noProof="0" dirty="0" smtClean="0"/>
              <a:t> [</a:t>
            </a:r>
            <a:r>
              <a:rPr lang="bg-BG" altLang="bg-BG" noProof="0" dirty="0" err="1" smtClean="0"/>
              <a:t>at</a:t>
            </a:r>
            <a:r>
              <a:rPr lang="bg-BG" altLang="bg-BG" noProof="0" dirty="0" smtClean="0"/>
              <a:t>] </a:t>
            </a:r>
            <a:r>
              <a:rPr lang="bg-BG" altLang="bg-BG" noProof="0" dirty="0" err="1" smtClean="0"/>
              <a:t>fmi</a:t>
            </a:r>
            <a:r>
              <a:rPr lang="bg-BG" altLang="bg-BG" noProof="0" dirty="0" smtClean="0"/>
              <a:t>.</a:t>
            </a:r>
            <a:r>
              <a:rPr lang="bg-BG" altLang="bg-BG" noProof="0" dirty="0" err="1" smtClean="0"/>
              <a:t>uni-sofia</a:t>
            </a:r>
            <a:r>
              <a:rPr lang="bg-BG" altLang="bg-BG" noProof="0" dirty="0" smtClean="0"/>
              <a:t>.</a:t>
            </a:r>
            <a:r>
              <a:rPr lang="bg-BG" altLang="bg-BG" noProof="0" dirty="0" err="1" smtClean="0"/>
              <a:t>bg</a:t>
            </a:r>
            <a:endParaRPr lang="bg-BG" altLang="bg-BG" noProof="0" dirty="0" smtClean="0"/>
          </a:p>
          <a:p>
            <a:r>
              <a:rPr lang="bg-BG" altLang="bg-BG" noProof="0" dirty="0" smtClean="0"/>
              <a:t>Упражнения</a:t>
            </a:r>
          </a:p>
          <a:p>
            <a:pPr lvl="1"/>
            <a:r>
              <a:rPr lang="bg-BG" altLang="bg-BG" noProof="0" dirty="0" smtClean="0"/>
              <a:t>доц. Теменужка </a:t>
            </a:r>
            <a:r>
              <a:rPr lang="bg-BG" altLang="bg-BG" noProof="0" dirty="0" smtClean="0"/>
              <a:t>Зафирова-Малчева</a:t>
            </a:r>
          </a:p>
          <a:p>
            <a:pPr lvl="1"/>
            <a:r>
              <a:rPr lang="bg-BG" altLang="bg-BG" noProof="0" dirty="0" smtClean="0"/>
              <a:t>катедра ИТ, к.301, </a:t>
            </a:r>
            <a:r>
              <a:rPr lang="bg-BG" altLang="bg-BG" noProof="0" dirty="0" err="1" smtClean="0"/>
              <a:t>tzafirova</a:t>
            </a:r>
            <a:r>
              <a:rPr lang="bg-BG" altLang="bg-BG" noProof="0" dirty="0" smtClean="0"/>
              <a:t> [</a:t>
            </a:r>
            <a:r>
              <a:rPr lang="bg-BG" altLang="bg-BG" noProof="0" dirty="0" err="1" smtClean="0"/>
              <a:t>at</a:t>
            </a:r>
            <a:r>
              <a:rPr lang="bg-BG" altLang="bg-BG" noProof="0" dirty="0" smtClean="0"/>
              <a:t>] </a:t>
            </a:r>
            <a:r>
              <a:rPr lang="bg-BG" altLang="bg-BG" noProof="0" dirty="0" err="1" smtClean="0"/>
              <a:t>fmi</a:t>
            </a:r>
            <a:r>
              <a:rPr lang="bg-BG" altLang="bg-BG" noProof="0" dirty="0" smtClean="0"/>
              <a:t>.</a:t>
            </a:r>
            <a:r>
              <a:rPr lang="bg-BG" altLang="bg-BG" noProof="0" dirty="0" err="1" smtClean="0"/>
              <a:t>uni-sofia</a:t>
            </a:r>
            <a:r>
              <a:rPr lang="bg-BG" altLang="bg-BG" noProof="0" dirty="0" smtClean="0"/>
              <a:t>.</a:t>
            </a:r>
            <a:r>
              <a:rPr lang="bg-BG" altLang="bg-BG" noProof="0" dirty="0" err="1" smtClean="0"/>
              <a:t>bg</a:t>
            </a:r>
            <a:endParaRPr lang="bg-BG" altLang="bg-BG" noProof="0" dirty="0"/>
          </a:p>
        </p:txBody>
      </p:sp>
    </p:spTree>
    <p:extLst>
      <p:ext uri="{BB962C8B-B14F-4D97-AF65-F5344CB8AC3E}">
        <p14:creationId xmlns:p14="http://schemas.microsoft.com/office/powerpoint/2010/main" val="4829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err="1"/>
              <a:t>Може</a:t>
            </a:r>
            <a:r>
              <a:rPr lang="ru-RU" dirty="0"/>
              <a:t> ли да ми пишете оценка 3.00?</a:t>
            </a:r>
          </a:p>
          <a:p>
            <a:pPr lvl="1"/>
            <a:r>
              <a:rPr lang="ru-RU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ДА</a:t>
            </a:r>
            <a:r>
              <a:rPr lang="ru-RU" dirty="0"/>
              <a:t>, </a:t>
            </a:r>
            <a:r>
              <a:rPr lang="ru-RU" dirty="0" smtClean="0"/>
              <a:t>но само </a:t>
            </a:r>
            <a:r>
              <a:rPr lang="ru-RU" dirty="0" err="1" smtClean="0"/>
              <a:t>ако</a:t>
            </a:r>
            <a:r>
              <a:rPr lang="ru-RU" dirty="0" smtClean="0"/>
              <a:t> </a:t>
            </a:r>
            <a:r>
              <a:rPr lang="ru-RU" dirty="0"/>
              <a:t>получите </a:t>
            </a:r>
            <a:r>
              <a:rPr lang="ru-RU" dirty="0" smtClean="0"/>
              <a:t>50 точки</a:t>
            </a:r>
          </a:p>
          <a:p>
            <a:pPr lvl="1"/>
            <a:r>
              <a:rPr lang="bg-BG" dirty="0" err="1" smtClean="0"/>
              <a:t>Скàлата</a:t>
            </a:r>
            <a:r>
              <a:rPr lang="bg-BG" dirty="0" smtClean="0"/>
              <a:t> за оценяване е с вградено закръгляне, т.е. 49 точки не се закръглят на 50 точки</a:t>
            </a:r>
          </a:p>
          <a:p>
            <a:r>
              <a:rPr lang="bg-BG" dirty="0" smtClean="0"/>
              <a:t>Какво е „условна“ оценка?</a:t>
            </a:r>
          </a:p>
          <a:p>
            <a:pPr lvl="1"/>
            <a:r>
              <a:rPr lang="bg-BG" dirty="0" smtClean="0"/>
              <a:t>Това е оценката, която бихте получили, ако отговорите правилно на допълнителни въпроси</a:t>
            </a:r>
          </a:p>
          <a:p>
            <a:pPr lvl="1"/>
            <a:r>
              <a:rPr lang="bg-BG" dirty="0" smtClean="0"/>
              <a:t>Тези въпроси се задават на живо по време на изпита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56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Име на курса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Име</a:t>
            </a:r>
          </a:p>
          <a:p>
            <a:pPr lvl="1"/>
            <a:r>
              <a:rPr lang="bg-BG" u="sng" noProof="0" dirty="0" smtClean="0"/>
              <a:t>С</a:t>
            </a:r>
            <a:r>
              <a:rPr lang="bg-BG" noProof="0" dirty="0" smtClean="0"/>
              <a:t>ъздаване на </a:t>
            </a:r>
            <a:r>
              <a:rPr lang="bg-BG" u="sng" noProof="0" dirty="0" smtClean="0"/>
              <a:t>У</a:t>
            </a:r>
            <a:r>
              <a:rPr lang="bg-BG" noProof="0" dirty="0" smtClean="0"/>
              <a:t>чебна </a:t>
            </a:r>
            <a:r>
              <a:rPr lang="bg-BG" u="sng" noProof="0" dirty="0" smtClean="0"/>
              <a:t>И</a:t>
            </a:r>
            <a:r>
              <a:rPr lang="bg-BG" noProof="0" dirty="0" smtClean="0"/>
              <a:t>нтерактивна </a:t>
            </a:r>
            <a:r>
              <a:rPr lang="bg-BG" u="sng" noProof="0" dirty="0" smtClean="0"/>
              <a:t>К</a:t>
            </a:r>
            <a:r>
              <a:rPr lang="bg-BG" noProof="0" dirty="0" smtClean="0"/>
              <a:t>омпютърна </a:t>
            </a:r>
            <a:r>
              <a:rPr lang="bg-BG" u="sng" noProof="0" dirty="0" smtClean="0"/>
              <a:t>А</a:t>
            </a:r>
            <a:r>
              <a:rPr lang="bg-BG" noProof="0" dirty="0" smtClean="0"/>
              <a:t>нимация</a:t>
            </a:r>
          </a:p>
          <a:p>
            <a:pPr lvl="1"/>
            <a:r>
              <a:rPr lang="bg-BG" dirty="0" smtClean="0"/>
              <a:t>Съкратено </a:t>
            </a:r>
            <a:r>
              <a:rPr lang="bg-BG" dirty="0" err="1" smtClean="0"/>
              <a:t>СУИКА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0215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Цели на курса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altLang="bg-BG" noProof="0" dirty="0" smtClean="0"/>
              <a:t>Теория</a:t>
            </a:r>
          </a:p>
          <a:p>
            <a:pPr lvl="1"/>
            <a:r>
              <a:rPr lang="bg-BG" altLang="bg-BG" noProof="0" dirty="0" smtClean="0"/>
              <a:t>Визуализация на 2D/3D модели</a:t>
            </a:r>
          </a:p>
          <a:p>
            <a:pPr lvl="1"/>
            <a:r>
              <a:rPr lang="bg-BG" altLang="bg-BG" noProof="0" dirty="0" smtClean="0"/>
              <a:t>Реализиране на анимация</a:t>
            </a:r>
          </a:p>
          <a:p>
            <a:r>
              <a:rPr lang="bg-BG" altLang="bg-BG" noProof="0" dirty="0" smtClean="0"/>
              <a:t>Практически</a:t>
            </a:r>
          </a:p>
          <a:p>
            <a:pPr lvl="1"/>
            <a:r>
              <a:rPr lang="bg-BG" altLang="bg-BG" noProof="0" dirty="0" smtClean="0"/>
              <a:t>Програмиране на интерактивен </a:t>
            </a:r>
            <a:r>
              <a:rPr lang="bg-BG" altLang="bg-BG" noProof="0" dirty="0" err="1" smtClean="0"/>
              <a:t>многоплатформен</a:t>
            </a:r>
            <a:r>
              <a:rPr lang="bg-BG" altLang="bg-BG" noProof="0" dirty="0" smtClean="0"/>
              <a:t> софтуер</a:t>
            </a:r>
          </a:p>
          <a:p>
            <a:pPr lvl="1"/>
            <a:r>
              <a:rPr lang="bg-BG" altLang="bg-BG" noProof="0" dirty="0" smtClean="0"/>
              <a:t>Ефективно съчетаване на различни технологии</a:t>
            </a:r>
          </a:p>
          <a:p>
            <a:pPr lvl="1"/>
            <a:r>
              <a:rPr lang="bg-BG" altLang="bg-BG" noProof="0" dirty="0" smtClean="0"/>
              <a:t>Създаване на учебно съдържание</a:t>
            </a:r>
          </a:p>
          <a:p>
            <a:pPr lvl="1"/>
            <a:endParaRPr lang="bg-BG" altLang="bg-BG" noProof="0" dirty="0" smtClean="0"/>
          </a:p>
          <a:p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65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Технологии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</a:p>
          <a:p>
            <a:pPr lvl="1"/>
            <a:r>
              <a:rPr lang="en-US" b="1" dirty="0" smtClean="0"/>
              <a:t>HTML5</a:t>
            </a:r>
            <a:r>
              <a:rPr lang="bg-BG" dirty="0" smtClean="0"/>
              <a:t> за създаване на съдържание</a:t>
            </a:r>
          </a:p>
          <a:p>
            <a:pPr lvl="1"/>
            <a:r>
              <a:rPr lang="en-US" b="1" dirty="0" err="1" smtClean="0"/>
              <a:t>C</a:t>
            </a:r>
            <a:r>
              <a:rPr lang="en-US" b="1" dirty="0" err="1"/>
              <a:t>S</a:t>
            </a:r>
            <a:r>
              <a:rPr lang="en-US" b="1" dirty="0" err="1" smtClean="0"/>
              <a:t>S</a:t>
            </a:r>
            <a:r>
              <a:rPr lang="bg-BG" dirty="0" smtClean="0"/>
              <a:t> за форматиране</a:t>
            </a:r>
          </a:p>
          <a:p>
            <a:pPr lvl="1"/>
            <a:r>
              <a:rPr lang="en-US" b="1" dirty="0" smtClean="0"/>
              <a:t>JavaScript</a:t>
            </a:r>
            <a:r>
              <a:rPr lang="bg-BG" dirty="0" smtClean="0"/>
              <a:t> за програмиране на динамичност</a:t>
            </a:r>
          </a:p>
          <a:p>
            <a:pPr lvl="1"/>
            <a:r>
              <a:rPr lang="en-US" b="1" dirty="0" smtClean="0"/>
              <a:t>DOM</a:t>
            </a:r>
            <a:r>
              <a:rPr lang="bg-BG" dirty="0" smtClean="0"/>
              <a:t> за програмен достъп до съдържанието</a:t>
            </a:r>
          </a:p>
          <a:p>
            <a:pPr lvl="1"/>
            <a:r>
              <a:rPr lang="en-US" b="1" dirty="0" err="1" smtClean="0"/>
              <a:t>WebGL</a:t>
            </a:r>
            <a:r>
              <a:rPr lang="en-US" dirty="0" smtClean="0"/>
              <a:t> </a:t>
            </a:r>
            <a:r>
              <a:rPr lang="bg-BG" dirty="0" smtClean="0"/>
              <a:t>+ </a:t>
            </a:r>
            <a:r>
              <a:rPr lang="en-US" b="1" dirty="0" err="1" smtClean="0"/>
              <a:t>SUICA</a:t>
            </a:r>
            <a:r>
              <a:rPr lang="bg-BG" dirty="0" smtClean="0"/>
              <a:t> за графика</a:t>
            </a:r>
          </a:p>
          <a:p>
            <a:pPr lvl="1"/>
            <a:r>
              <a:rPr lang="bg-BG" dirty="0" smtClean="0"/>
              <a:t>Познаването на тези технологии е препоръчително, но не е задължително за курса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63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Изисквания към студентите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altLang="bg-BG" noProof="0" dirty="0" smtClean="0"/>
              <a:t>Да не се плашат</a:t>
            </a:r>
          </a:p>
          <a:p>
            <a:pPr lvl="1"/>
            <a:r>
              <a:rPr lang="bg-BG" altLang="bg-BG" dirty="0"/>
              <a:t>О</a:t>
            </a:r>
            <a:r>
              <a:rPr lang="bg-BG" altLang="bg-BG" noProof="0" dirty="0" smtClean="0"/>
              <a:t>т аналитична геометрия</a:t>
            </a:r>
          </a:p>
          <a:p>
            <a:pPr lvl="1"/>
            <a:r>
              <a:rPr lang="bg-BG" altLang="bg-BG" noProof="0" dirty="0" smtClean="0"/>
              <a:t>От програмиране и програмен код</a:t>
            </a:r>
          </a:p>
          <a:p>
            <a:r>
              <a:rPr lang="bg-BG" dirty="0"/>
              <a:t>Да </a:t>
            </a:r>
            <a:r>
              <a:rPr lang="bg-BG" dirty="0" smtClean="0"/>
              <a:t>умеят</a:t>
            </a:r>
            <a:endParaRPr lang="bg-BG" noProof="0" dirty="0" smtClean="0"/>
          </a:p>
          <a:p>
            <a:pPr lvl="1"/>
            <a:r>
              <a:rPr lang="bg-BG" noProof="0" dirty="0" smtClean="0"/>
              <a:t>Да търсят и пресяват нужна информация</a:t>
            </a:r>
          </a:p>
          <a:p>
            <a:pPr lvl="1"/>
            <a:r>
              <a:rPr lang="bg-BG" noProof="0" dirty="0" smtClean="0"/>
              <a:t>Да представят идеи и понятия по свой начин</a:t>
            </a:r>
          </a:p>
        </p:txBody>
      </p:sp>
    </p:spTree>
    <p:extLst>
      <p:ext uri="{BB962C8B-B14F-4D97-AF65-F5344CB8AC3E}">
        <p14:creationId xmlns:p14="http://schemas.microsoft.com/office/powerpoint/2010/main" val="22842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Провеждане на курса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Лекции</a:t>
            </a:r>
          </a:p>
          <a:p>
            <a:pPr lvl="1"/>
            <a:r>
              <a:rPr lang="bg-BG" noProof="0" dirty="0" smtClean="0"/>
              <a:t>Седмично по 2 часа в блок (без почивка)</a:t>
            </a:r>
          </a:p>
          <a:p>
            <a:r>
              <a:rPr lang="bg-BG" noProof="0" dirty="0" smtClean="0"/>
              <a:t>Упражнения</a:t>
            </a:r>
          </a:p>
          <a:p>
            <a:pPr lvl="1"/>
            <a:r>
              <a:rPr lang="bg-BG" noProof="0" dirty="0" smtClean="0"/>
              <a:t>Седмично 2х2 часа</a:t>
            </a:r>
          </a:p>
          <a:p>
            <a:pPr lvl="1"/>
            <a:r>
              <a:rPr lang="bg-BG" noProof="0" dirty="0" smtClean="0"/>
              <a:t>Програмиране в компютърна зала</a:t>
            </a:r>
          </a:p>
          <a:p>
            <a:pPr lvl="1"/>
            <a:r>
              <a:rPr lang="bg-BG" dirty="0" smtClean="0"/>
              <a:t>Тестовете се провеждат по времето на упражненията</a:t>
            </a:r>
            <a:endParaRPr lang="bg-BG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6567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Материали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Лекции и упражнения</a:t>
            </a:r>
          </a:p>
          <a:p>
            <a:pPr lvl="1"/>
            <a:r>
              <a:rPr lang="bg-BG" noProof="0" dirty="0" smtClean="0"/>
              <a:t>Налични в Мудъл [</a:t>
            </a:r>
            <a:r>
              <a:rPr lang="en-GB" dirty="0" smtClean="0"/>
              <a:t>learn.fmi.uni-sofia.bg</a:t>
            </a:r>
            <a:r>
              <a:rPr lang="bg-BG" noProof="0" dirty="0" smtClean="0"/>
              <a:t>]</a:t>
            </a:r>
          </a:p>
          <a:p>
            <a:pPr lvl="1"/>
            <a:r>
              <a:rPr lang="bg-BG" noProof="0" dirty="0" smtClean="0"/>
              <a:t>Презентации, примери, условия и решения на задачи</a:t>
            </a:r>
          </a:p>
          <a:p>
            <a:r>
              <a:rPr lang="bg-BG" noProof="0" dirty="0" smtClean="0"/>
              <a:t>Допълнителни онлайн материали</a:t>
            </a:r>
          </a:p>
          <a:p>
            <a:pPr lvl="1"/>
            <a:r>
              <a:rPr lang="bg-BG" noProof="0" dirty="0" smtClean="0"/>
              <a:t>Детайли за използваните в курса технологии са налични на много места из мрежата</a:t>
            </a:r>
          </a:p>
          <a:p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102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Структура на курса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altLang="bg-BG" noProof="0" dirty="0"/>
              <a:t>Разпределение в </a:t>
            </a:r>
            <a:r>
              <a:rPr lang="bg-BG" altLang="bg-BG" noProof="0" dirty="0" smtClean="0"/>
              <a:t>пет модула</a:t>
            </a:r>
            <a:endParaRPr lang="bg-BG" altLang="bg-BG" noProof="0" dirty="0"/>
          </a:p>
          <a:p>
            <a:pPr lvl="1"/>
            <a:r>
              <a:rPr lang="bg-BG" altLang="bg-BG" noProof="0" dirty="0" smtClean="0"/>
              <a:t>Модул 1: Базови технологии</a:t>
            </a:r>
          </a:p>
          <a:p>
            <a:pPr lvl="1"/>
            <a:r>
              <a:rPr lang="bg-BG" altLang="bg-BG" noProof="0" dirty="0" smtClean="0"/>
              <a:t>Модул 2: Графични обекти</a:t>
            </a:r>
            <a:endParaRPr lang="bg-BG" altLang="bg-BG" noProof="0" dirty="0"/>
          </a:p>
          <a:p>
            <a:pPr lvl="1"/>
            <a:r>
              <a:rPr lang="bg-BG" altLang="bg-BG" noProof="0" dirty="0" smtClean="0"/>
              <a:t>Модул 3: Анимация и интерактивност</a:t>
            </a:r>
            <a:endParaRPr lang="bg-BG" altLang="bg-BG" noProof="0" dirty="0"/>
          </a:p>
          <a:p>
            <a:pPr lvl="1"/>
            <a:r>
              <a:rPr lang="bg-BG" altLang="bg-BG" noProof="0" dirty="0" smtClean="0"/>
              <a:t>Модул 4: Потребителски интерфейс</a:t>
            </a:r>
          </a:p>
          <a:p>
            <a:pPr lvl="1"/>
            <a:r>
              <a:rPr lang="bg-BG" altLang="bg-BG" noProof="0" dirty="0" smtClean="0"/>
              <a:t>Модул 5: Създаване на образователен софтуер</a:t>
            </a:r>
            <a:endParaRPr lang="bg-BG" altLang="bg-BG" noProof="0" dirty="0"/>
          </a:p>
          <a:p>
            <a:endParaRPr lang="bg-BG" noProof="0" dirty="0"/>
          </a:p>
        </p:txBody>
      </p:sp>
      <p:sp>
        <p:nvSpPr>
          <p:cNvPr id="4" name="Pentagon 3"/>
          <p:cNvSpPr/>
          <p:nvPr/>
        </p:nvSpPr>
        <p:spPr>
          <a:xfrm>
            <a:off x="1002138" y="3763518"/>
            <a:ext cx="1131461" cy="484632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М1</a:t>
            </a:r>
            <a:endParaRPr lang="bg-BG" dirty="0"/>
          </a:p>
        </p:txBody>
      </p:sp>
      <p:sp>
        <p:nvSpPr>
          <p:cNvPr id="5" name="Chevron 4"/>
          <p:cNvSpPr/>
          <p:nvPr/>
        </p:nvSpPr>
        <p:spPr>
          <a:xfrm>
            <a:off x="1889760" y="3763518"/>
            <a:ext cx="1219200" cy="484632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М2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865120" y="3763518"/>
            <a:ext cx="1219200" cy="484632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М3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840480" y="3763518"/>
            <a:ext cx="1219200" cy="484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М4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815840" y="3763518"/>
            <a:ext cx="1219200" cy="484632"/>
          </a:xfrm>
          <a:prstGeom prst="chevron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М5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1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255</TotalTime>
  <Words>716</Words>
  <Application>Microsoft Office PowerPoint</Application>
  <PresentationFormat>On-screen Show (16:9)</PresentationFormat>
  <Paragraphs>150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Въведение в курса СУИКА</vt:lpstr>
      <vt:lpstr>Преподавателски екип</vt:lpstr>
      <vt:lpstr>Име на курса</vt:lpstr>
      <vt:lpstr>Цели на курса</vt:lpstr>
      <vt:lpstr>Технологии</vt:lpstr>
      <vt:lpstr>Изисквания към студентите</vt:lpstr>
      <vt:lpstr>Провеждане на курса</vt:lpstr>
      <vt:lpstr>Материали</vt:lpstr>
      <vt:lpstr>Структура на курса</vt:lpstr>
      <vt:lpstr>Изпитване</vt:lpstr>
      <vt:lpstr>Оценяване</vt:lpstr>
      <vt:lpstr>Проект</vt:lpstr>
      <vt:lpstr>Тема на проект</vt:lpstr>
      <vt:lpstr>Изпит</vt:lpstr>
      <vt:lpstr>Бонуси и наказания</vt:lpstr>
      <vt:lpstr>Мудъл</vt:lpstr>
      <vt:lpstr>Поправителен изпит</vt:lpstr>
      <vt:lpstr>Стипендии и препоръки</vt:lpstr>
      <vt:lpstr>Често задавани въпроси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SUICA-01</dc:title>
  <dc:creator>Pavel Boytchev</dc:creator>
  <cp:lastModifiedBy>Pavel Boytchev</cp:lastModifiedBy>
  <cp:revision>26</cp:revision>
  <dcterms:created xsi:type="dcterms:W3CDTF">2015-02-10T15:00:35Z</dcterms:created>
  <dcterms:modified xsi:type="dcterms:W3CDTF">2018-09-25T20:13:25Z</dcterms:modified>
</cp:coreProperties>
</file>