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  <p:sldId id="262" r:id="rId4"/>
    <p:sldId id="263" r:id="rId5"/>
    <p:sldId id="266" r:id="rId6"/>
    <p:sldId id="267" r:id="rId7"/>
    <p:sldId id="268" r:id="rId8"/>
    <p:sldId id="296" r:id="rId9"/>
    <p:sldId id="270" r:id="rId10"/>
    <p:sldId id="264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4" r:id="rId20"/>
    <p:sldId id="278" r:id="rId21"/>
    <p:sldId id="279" r:id="rId22"/>
    <p:sldId id="298" r:id="rId23"/>
    <p:sldId id="280" r:id="rId24"/>
    <p:sldId id="281" r:id="rId25"/>
    <p:sldId id="299" r:id="rId26"/>
    <p:sldId id="286" r:id="rId27"/>
    <p:sldId id="287" r:id="rId28"/>
    <p:sldId id="300" r:id="rId29"/>
    <p:sldId id="288" r:id="rId30"/>
    <p:sldId id="289" r:id="rId31"/>
    <p:sldId id="290" r:id="rId32"/>
    <p:sldId id="301" r:id="rId33"/>
    <p:sldId id="302" r:id="rId34"/>
    <p:sldId id="306" r:id="rId35"/>
    <p:sldId id="307" r:id="rId36"/>
    <p:sldId id="308" r:id="rId37"/>
    <p:sldId id="303" r:id="rId38"/>
    <p:sldId id="310" r:id="rId39"/>
    <p:sldId id="304" r:id="rId40"/>
    <p:sldId id="311" r:id="rId41"/>
    <p:sldId id="293" r:id="rId42"/>
    <p:sldId id="312" r:id="rId43"/>
    <p:sldId id="305" r:id="rId44"/>
    <p:sldId id="313" r:id="rId45"/>
    <p:sldId id="292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261" r:id="rId55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AF7"/>
    <a:srgbClr val="6666FF"/>
    <a:srgbClr val="D8D8DE"/>
    <a:srgbClr val="9999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82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6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28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Example-0201%20Doctype/Example-0201%20Doctype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Example-0202%20Html/Example-0202%20Html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Example-0203%20Comment/Example-0203%20Comment.html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Example-0204%20Head/Example-0204%20Head.html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Example-0205%20Title/Example-0205%20Title.html" TargetMode="Externa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0206%20Meta/Example-0206%20Meta.html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0207%20Body/Example-0207%20Body.html" TargetMode="Externa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0208%20Blocks/Example-0208%20Blocks.html" TargetMode="Externa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0209%20Formating/Example-0209%20Formatting.html" TargetMode="Externa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0210%20Indices/Example-0210%20Indices.html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0211%20Code/Example-0211%20Code.html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0212%20Lists/Example-0212%20Lists.html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0213%20Images/Example-0213%20Images.html" TargetMode="Externa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Example-0214%20Links/Giraff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Example-0214%20Links/Example-0214%20Links.html" TargetMode="External"/><Relationship Id="rId5" Type="http://schemas.openxmlformats.org/officeDocument/2006/relationships/image" Target="../media/image13.png"/><Relationship Id="rId4" Type="http://schemas.openxmlformats.org/officeDocument/2006/relationships/hyperlink" Target="Example-0214%20Links/Eggs.htm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Example-0215%20Table/Example-0215%20Table.html" TargetMode="Externa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Example-0216%20Table%20span/Example-0216%20Table%20span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html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chrome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zachsaw.com/?pg=quickphp_php_tester_debugger" TargetMode="External"/><Relationship Id="rId5" Type="http://schemas.openxmlformats.org/officeDocument/2006/relationships/hyperlink" Target="http://www.opera.com/" TargetMode="External"/><Relationship Id="rId4" Type="http://schemas.openxmlformats.org/officeDocument/2006/relationships/hyperlink" Target="https://www.mozilla.org/en-US/firefox/new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get.webgl.org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HTML5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2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HTML</a:t>
            </a:r>
          </a:p>
          <a:p>
            <a:pPr lvl="1"/>
            <a:r>
              <a:rPr lang="bg-BG" dirty="0" smtClean="0"/>
              <a:t>Съкращение на </a:t>
            </a:r>
            <a:r>
              <a:rPr lang="en-US" u="sng" dirty="0" err="1" smtClean="0"/>
              <a:t>H</a:t>
            </a:r>
            <a:r>
              <a:rPr lang="en-US" dirty="0" err="1" smtClean="0"/>
              <a:t>yper</a:t>
            </a:r>
            <a:r>
              <a:rPr lang="en-US" u="sng" dirty="0" err="1" smtClean="0"/>
              <a:t>T</a:t>
            </a:r>
            <a:r>
              <a:rPr lang="en-US" dirty="0" err="1" smtClean="0"/>
              <a:t>ext</a:t>
            </a:r>
            <a:r>
              <a:rPr lang="en-US" dirty="0" smtClean="0"/>
              <a:t> </a:t>
            </a:r>
            <a:r>
              <a:rPr lang="en-US" u="sng" dirty="0" smtClean="0"/>
              <a:t>M</a:t>
            </a:r>
            <a:r>
              <a:rPr lang="en-US" dirty="0" smtClean="0"/>
              <a:t>arkup </a:t>
            </a:r>
            <a:r>
              <a:rPr lang="en-US" u="sng" dirty="0" smtClean="0"/>
              <a:t>L</a:t>
            </a:r>
            <a:r>
              <a:rPr lang="en-US" dirty="0" smtClean="0"/>
              <a:t>anguage</a:t>
            </a:r>
            <a:endParaRPr lang="bg-BG" dirty="0" smtClean="0"/>
          </a:p>
          <a:p>
            <a:pPr lvl="1"/>
            <a:r>
              <a:rPr lang="bg-BG" dirty="0" smtClean="0"/>
              <a:t>Език за описание на съдържанието на уеб страници</a:t>
            </a:r>
          </a:p>
          <a:p>
            <a:pPr lvl="1"/>
            <a:r>
              <a:rPr lang="bg-BG" dirty="0" smtClean="0"/>
              <a:t>Използва обикновен</a:t>
            </a:r>
            <a:r>
              <a:rPr lang="en-US" dirty="0" smtClean="0"/>
              <a:t>, </a:t>
            </a:r>
            <a:r>
              <a:rPr lang="bg-BG" dirty="0" smtClean="0"/>
              <a:t>но маркиран текст</a:t>
            </a:r>
          </a:p>
          <a:p>
            <a:pPr lvl="1"/>
            <a:r>
              <a:rPr lang="bg-BG" dirty="0" smtClean="0"/>
              <a:t>Маркерите не се показват, а се използват от </a:t>
            </a:r>
            <a:r>
              <a:rPr lang="bg-BG" dirty="0" smtClean="0"/>
              <a:t>браузърите</a:t>
            </a:r>
            <a:r>
              <a:rPr lang="bg-BG" dirty="0" smtClean="0"/>
              <a:t>, за да форматират съдържанието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2110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 на </a:t>
            </a:r>
            <a:r>
              <a:rPr lang="en-US" dirty="0" smtClean="0"/>
              <a:t>HTML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История на версиите</a:t>
            </a:r>
          </a:p>
          <a:p>
            <a:pPr lvl="1"/>
            <a:r>
              <a:rPr lang="en-US" dirty="0" smtClean="0"/>
              <a:t>1991 –</a:t>
            </a:r>
            <a:r>
              <a:rPr lang="bg-BG" dirty="0" smtClean="0"/>
              <a:t> </a:t>
            </a:r>
            <a:r>
              <a:rPr lang="en-US" dirty="0" smtClean="0"/>
              <a:t>HTML </a:t>
            </a:r>
            <a:endParaRPr lang="bg-BG" dirty="0" smtClean="0"/>
          </a:p>
          <a:p>
            <a:pPr lvl="1"/>
            <a:r>
              <a:rPr lang="bg-BG" dirty="0" smtClean="0"/>
              <a:t>1995 –</a:t>
            </a:r>
            <a:r>
              <a:rPr lang="en-US" dirty="0" smtClean="0"/>
              <a:t> HTML2</a:t>
            </a:r>
          </a:p>
          <a:p>
            <a:pPr lvl="1"/>
            <a:r>
              <a:rPr lang="en-US" dirty="0" smtClean="0"/>
              <a:t>1997 – HTML3</a:t>
            </a:r>
            <a:r>
              <a:rPr lang="bg-BG" dirty="0" smtClean="0"/>
              <a:t> и </a:t>
            </a:r>
            <a:r>
              <a:rPr lang="en-US" dirty="0" smtClean="0"/>
              <a:t>HTML4</a:t>
            </a:r>
          </a:p>
          <a:p>
            <a:pPr lvl="1"/>
            <a:r>
              <a:rPr lang="en-US" dirty="0" smtClean="0"/>
              <a:t>2014 – HTML5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979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Новости в </a:t>
            </a:r>
            <a:r>
              <a:rPr lang="en-US" dirty="0" smtClean="0"/>
              <a:t>HTML5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Нови елементи</a:t>
            </a:r>
          </a:p>
          <a:p>
            <a:pPr lvl="1"/>
            <a:r>
              <a:rPr lang="bg-BG" dirty="0" smtClean="0"/>
              <a:t>За 2</a:t>
            </a:r>
            <a:r>
              <a:rPr lang="en-US" dirty="0" smtClean="0"/>
              <a:t>D</a:t>
            </a:r>
            <a:r>
              <a:rPr lang="bg-BG" dirty="0" smtClean="0"/>
              <a:t> и </a:t>
            </a:r>
            <a:r>
              <a:rPr lang="en-US" dirty="0" smtClean="0"/>
              <a:t>3D</a:t>
            </a:r>
            <a:r>
              <a:rPr lang="bg-BG" dirty="0" smtClean="0"/>
              <a:t> графика</a:t>
            </a:r>
          </a:p>
          <a:p>
            <a:pPr lvl="1"/>
            <a:r>
              <a:rPr lang="bg-BG" dirty="0" smtClean="0"/>
              <a:t>За мултимедия </a:t>
            </a:r>
          </a:p>
          <a:p>
            <a:pPr lvl="1"/>
            <a:r>
              <a:rPr lang="bg-BG" dirty="0" smtClean="0"/>
              <a:t>За семантично маркиране</a:t>
            </a:r>
          </a:p>
          <a:p>
            <a:r>
              <a:rPr lang="bg-BG" dirty="0" smtClean="0"/>
              <a:t>Отпаднали елементи</a:t>
            </a:r>
          </a:p>
          <a:p>
            <a:pPr lvl="1"/>
            <a:r>
              <a:rPr lang="bg-BG" dirty="0" smtClean="0"/>
              <a:t>Някои от елементите са отпаднали в </a:t>
            </a:r>
            <a:r>
              <a:rPr lang="en-US" dirty="0" smtClean="0"/>
              <a:t>HTML5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7005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7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Документ и елементи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HTML</a:t>
            </a:r>
            <a:r>
              <a:rPr lang="bg-BG" dirty="0" smtClean="0"/>
              <a:t> документ</a:t>
            </a:r>
          </a:p>
          <a:p>
            <a:pPr lvl="1"/>
            <a:r>
              <a:rPr lang="bg-BG" dirty="0" smtClean="0"/>
              <a:t>Текстов документ с </a:t>
            </a:r>
            <a:r>
              <a:rPr lang="en-US" dirty="0" smtClean="0"/>
              <a:t>HTML</a:t>
            </a:r>
            <a:r>
              <a:rPr lang="bg-BG" dirty="0" smtClean="0"/>
              <a:t> елементи (маркери)</a:t>
            </a:r>
            <a:endParaRPr lang="en-US" dirty="0"/>
          </a:p>
          <a:p>
            <a:r>
              <a:rPr lang="en-US" dirty="0" smtClean="0"/>
              <a:t>HTML</a:t>
            </a:r>
            <a:r>
              <a:rPr lang="bg-BG" dirty="0" smtClean="0"/>
              <a:t> елементи</a:t>
            </a:r>
          </a:p>
          <a:p>
            <a:pPr lvl="1"/>
            <a:r>
              <a:rPr lang="bg-BG" dirty="0" smtClean="0"/>
              <a:t>Маркират се с тагове</a:t>
            </a:r>
            <a:r>
              <a:rPr lang="en-US" dirty="0" smtClean="0"/>
              <a:t> (</a:t>
            </a:r>
            <a:r>
              <a:rPr lang="bg-BG" dirty="0" smtClean="0"/>
              <a:t>етикети) заградени с ъглови скоби</a:t>
            </a:r>
            <a:endParaRPr lang="en-US" dirty="0" smtClean="0"/>
          </a:p>
          <a:p>
            <a:pPr lvl="1"/>
            <a:r>
              <a:rPr lang="bg-BG" dirty="0" smtClean="0"/>
              <a:t>Маркер за начало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US" dirty="0" smtClean="0"/>
              <a:t>,</a:t>
            </a:r>
            <a:r>
              <a:rPr lang="bg-BG" dirty="0" smtClean="0"/>
              <a:t> за край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Съдържанието на елемента е между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Празен елемент се обозначава с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таг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/&gt;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Елементите могат и се влагат</a:t>
            </a:r>
          </a:p>
        </p:txBody>
      </p:sp>
    </p:spTree>
    <p:extLst>
      <p:ext uri="{BB962C8B-B14F-4D97-AF65-F5344CB8AC3E}">
        <p14:creationId xmlns:p14="http://schemas.microsoft.com/office/powerpoint/2010/main" val="19792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Атрибути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Параметри към </a:t>
            </a:r>
            <a:r>
              <a:rPr lang="en-US" dirty="0" smtClean="0"/>
              <a:t>HTML</a:t>
            </a:r>
            <a:r>
              <a:rPr lang="bg-BG" dirty="0" smtClean="0"/>
              <a:t> елементи</a:t>
            </a:r>
          </a:p>
          <a:p>
            <a:pPr lvl="1"/>
            <a:r>
              <a:rPr lang="bg-BG" dirty="0" smtClean="0"/>
              <a:t>Кратки атрибути</a:t>
            </a:r>
            <a:r>
              <a:rPr lang="en-US" dirty="0" smtClean="0"/>
              <a:t>, </a:t>
            </a:r>
            <a:r>
              <a:rPr lang="bg-BG" dirty="0" smtClean="0"/>
              <a:t>само по име &lt;таг</a:t>
            </a:r>
            <a:r>
              <a:rPr lang="en-US" dirty="0" smtClean="0"/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атр</a:t>
            </a:r>
            <a:r>
              <a:rPr lang="en-US" dirty="0" smtClean="0"/>
              <a:t>&gt;…&lt;/</a:t>
            </a:r>
            <a:r>
              <a:rPr lang="bg-BG" dirty="0" smtClean="0"/>
              <a:t>таг</a:t>
            </a:r>
            <a:r>
              <a:rPr lang="en-US" dirty="0" smtClean="0"/>
              <a:t>&gt;</a:t>
            </a:r>
            <a:endParaRPr lang="en-US" dirty="0"/>
          </a:p>
          <a:p>
            <a:pPr lvl="1"/>
            <a:r>
              <a:rPr lang="bg-BG" dirty="0"/>
              <a:t>Пълни </a:t>
            </a:r>
            <a:r>
              <a:rPr lang="bg-BG" dirty="0" smtClean="0"/>
              <a:t>атрибути с име и стойност &lt;таг</a:t>
            </a:r>
            <a:r>
              <a:rPr lang="en-US" dirty="0" smtClean="0"/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атр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="…"</a:t>
            </a:r>
            <a:r>
              <a:rPr lang="en-US" dirty="0" smtClean="0"/>
              <a:t>&gt;…&lt;/</a:t>
            </a:r>
            <a:r>
              <a:rPr lang="bg-BG" dirty="0" smtClean="0"/>
              <a:t>таг</a:t>
            </a:r>
            <a:r>
              <a:rPr lang="en-US" dirty="0" smtClean="0"/>
              <a:t>&gt;</a:t>
            </a:r>
            <a:endParaRPr lang="bg-BG" dirty="0" smtClean="0"/>
          </a:p>
          <a:p>
            <a:pPr lvl="1"/>
            <a:r>
              <a:rPr lang="bg-BG" dirty="0" smtClean="0"/>
              <a:t>Един елемент може да има много атрибути</a:t>
            </a:r>
            <a:br>
              <a:rPr lang="bg-BG" dirty="0" smtClean="0"/>
            </a:br>
            <a:r>
              <a:rPr lang="en-US" dirty="0" smtClean="0"/>
              <a:t>&lt;</a:t>
            </a:r>
            <a:r>
              <a:rPr lang="bg-BG" dirty="0" smtClean="0"/>
              <a:t>таг</a:t>
            </a:r>
            <a:r>
              <a:rPr lang="en-US" dirty="0" smtClean="0"/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атр</a:t>
            </a:r>
            <a:r>
              <a:rPr lang="en-US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атр</a:t>
            </a:r>
            <a:r>
              <a:rPr lang="en-US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2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="..."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атр</a:t>
            </a:r>
            <a:r>
              <a:rPr lang="en-US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3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="..."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атр</a:t>
            </a:r>
            <a:r>
              <a:rPr lang="en-US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4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</a:t>
            </a:r>
            <a:r>
              <a:rPr lang="bg-BG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атр</a:t>
            </a:r>
            <a:r>
              <a:rPr lang="en-US" baseline="-250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</a:t>
            </a:r>
            <a:r>
              <a:rPr lang="en-US" dirty="0" smtClean="0"/>
              <a:t>&gt;…&lt;/</a:t>
            </a:r>
            <a:r>
              <a:rPr lang="bg-BG" dirty="0" smtClean="0"/>
              <a:t>таг</a:t>
            </a:r>
            <a:r>
              <a:rPr lang="en-US" dirty="0" smtClean="0"/>
              <a:t>&gt;</a:t>
            </a:r>
            <a:endParaRPr lang="bg-BG" dirty="0"/>
          </a:p>
          <a:p>
            <a:r>
              <a:rPr lang="bg-BG" dirty="0" smtClean="0"/>
              <a:t>Роля на атрибутите</a:t>
            </a:r>
            <a:endParaRPr lang="bg-BG" dirty="0"/>
          </a:p>
          <a:p>
            <a:pPr lvl="1"/>
            <a:r>
              <a:rPr lang="bg-BG" dirty="0" smtClean="0"/>
              <a:t>Поясняват </a:t>
            </a:r>
            <a:r>
              <a:rPr lang="bg-BG" dirty="0"/>
              <a:t>или допълват </a:t>
            </a:r>
            <a:r>
              <a:rPr lang="bg-BG" dirty="0" smtClean="0"/>
              <a:t>елементите</a:t>
            </a:r>
          </a:p>
          <a:p>
            <a:pPr lvl="1"/>
            <a:r>
              <a:rPr lang="bg-BG" dirty="0" smtClean="0"/>
              <a:t>Могат да съдържат </a:t>
            </a:r>
            <a:r>
              <a:rPr lang="en-US" dirty="0" err="1" smtClean="0"/>
              <a:t>CSS</a:t>
            </a:r>
            <a:r>
              <a:rPr lang="bg-BG" dirty="0" smtClean="0"/>
              <a:t> форматиране и </a:t>
            </a:r>
            <a:r>
              <a:rPr lang="en-US" dirty="0" smtClean="0"/>
              <a:t>JavaScript</a:t>
            </a:r>
            <a:r>
              <a:rPr lang="bg-BG" dirty="0" smtClean="0"/>
              <a:t> код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5613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&lt;!</a:t>
            </a:r>
            <a:r>
              <a:rPr lang="en-US" dirty="0" err="1" smtClean="0"/>
              <a:t>DOCTYPE</a:t>
            </a:r>
            <a:r>
              <a:rPr lang="en-US" dirty="0" smtClean="0"/>
              <a:t>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Тип на документ</a:t>
            </a:r>
          </a:p>
          <a:p>
            <a:pPr lvl="1"/>
            <a:r>
              <a:rPr lang="bg-BG" dirty="0" smtClean="0"/>
              <a:t>В самото начало, не е част от </a:t>
            </a:r>
            <a:r>
              <a:rPr lang="en-US" dirty="0" smtClean="0"/>
              <a:t>HTML</a:t>
            </a:r>
            <a:endParaRPr lang="bg-BG" dirty="0" smtClean="0"/>
          </a:p>
          <a:p>
            <a:pPr lvl="1"/>
            <a:r>
              <a:rPr lang="bg-BG" dirty="0" smtClean="0"/>
              <a:t>Описва</a:t>
            </a:r>
            <a:r>
              <a:rPr lang="en-US" dirty="0" smtClean="0"/>
              <a:t>, </a:t>
            </a:r>
            <a:r>
              <a:rPr lang="bg-BG" dirty="0" smtClean="0"/>
              <a:t>че следващият текст е </a:t>
            </a:r>
            <a:r>
              <a:rPr lang="en-US" dirty="0" smtClean="0"/>
              <a:t>HTML</a:t>
            </a:r>
            <a:endParaRPr lang="bg-BG" dirty="0" smtClean="0"/>
          </a:p>
          <a:p>
            <a:pPr lvl="1"/>
            <a:r>
              <a:rPr lang="bg-BG" dirty="0" smtClean="0"/>
              <a:t>Нужен е, понеже </a:t>
            </a:r>
            <a:r>
              <a:rPr lang="en-US" dirty="0" smtClean="0"/>
              <a:t>HTML</a:t>
            </a:r>
            <a:r>
              <a:rPr lang="bg-BG" dirty="0" smtClean="0"/>
              <a:t> не е единственият език с маркери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932142"/>
            <a:ext cx="7223681" cy="736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/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&lt;!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DOCTYPE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html&gt;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/>
            <a:r>
              <a:rPr lang="bg-BG" dirty="0" smtClean="0"/>
              <a:t> :</a:t>
            </a:r>
            <a:endParaRPr lang="bg-BG" dirty="0"/>
          </a:p>
        </p:txBody>
      </p:sp>
      <p:sp>
        <p:nvSpPr>
          <p:cNvPr id="7" name="TextBox 6">
            <a:hlinkClick r:id="rId2" action="ppaction://hlinkfile"/>
          </p:cNvPr>
          <p:cNvSpPr txBox="1"/>
          <p:nvPr/>
        </p:nvSpPr>
        <p:spPr>
          <a:xfrm>
            <a:off x="3657610" y="3851896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988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&lt;html&gt;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Основен елемент</a:t>
            </a:r>
          </a:p>
          <a:p>
            <a:pPr lvl="1"/>
            <a:r>
              <a:rPr lang="bg-BG" dirty="0" smtClean="0"/>
              <a:t>Маркира началото и края на </a:t>
            </a:r>
            <a:r>
              <a:rPr lang="en-US" dirty="0" smtClean="0"/>
              <a:t>HTML</a:t>
            </a:r>
            <a:r>
              <a:rPr lang="bg-BG" dirty="0" smtClean="0"/>
              <a:t> частта</a:t>
            </a:r>
          </a:p>
          <a:p>
            <a:pPr lvl="1"/>
            <a:r>
              <a:rPr lang="bg-BG" dirty="0" smtClean="0"/>
              <a:t>Съдържанието и програмния</a:t>
            </a:r>
            <a:r>
              <a:rPr lang="bg-BG" dirty="0"/>
              <a:t>т</a:t>
            </a:r>
            <a:r>
              <a:rPr lang="bg-BG" dirty="0" smtClean="0"/>
              <a:t> код са вътре</a:t>
            </a:r>
            <a:endParaRPr lang="en-US" dirty="0" smtClean="0"/>
          </a:p>
          <a:p>
            <a:pPr lvl="1"/>
            <a:r>
              <a:rPr lang="bg-BG" dirty="0" smtClean="0"/>
              <a:t>Може да се пропусне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8" y="2937506"/>
            <a:ext cx="7223681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/>
            <a:r>
              <a:rPr lang="en-US" dirty="0" smtClean="0"/>
              <a:t>&lt;!</a:t>
            </a:r>
            <a:r>
              <a:rPr lang="en-US" dirty="0" err="1"/>
              <a:t>DOCTYPE</a:t>
            </a:r>
            <a:r>
              <a:rPr lang="en-US" dirty="0"/>
              <a:t> html</a:t>
            </a:r>
            <a:r>
              <a:rPr lang="en-US" dirty="0" smtClean="0"/>
              <a:t>&gt;</a:t>
            </a:r>
            <a:endParaRPr lang="bg-BG" dirty="0" smtClean="0"/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html&gt;</a:t>
            </a:r>
          </a:p>
          <a:p>
            <a:pPr algn="l"/>
            <a:r>
              <a:rPr lang="bg-BG" dirty="0" smtClean="0"/>
              <a:t> :</a:t>
            </a:r>
            <a:endParaRPr lang="en-US" dirty="0" smtClean="0"/>
          </a:p>
          <a:p>
            <a:pPr algn="l"/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&lt;/html&gt;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491969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247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bg-BG" dirty="0" smtClean="0"/>
              <a:t> коментар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Пояснителни текстове</a:t>
            </a:r>
          </a:p>
          <a:p>
            <a:pPr lvl="1"/>
            <a:r>
              <a:rPr lang="bg-BG" dirty="0" smtClean="0"/>
              <a:t>Не се показва от </a:t>
            </a:r>
            <a:r>
              <a:rPr lang="bg-BG" dirty="0" smtClean="0"/>
              <a:t>браузъра</a:t>
            </a:r>
            <a:endParaRPr lang="bg-BG" dirty="0" smtClean="0"/>
          </a:p>
          <a:p>
            <a:pPr lvl="1"/>
            <a:r>
              <a:rPr lang="bg-BG" dirty="0" smtClean="0"/>
              <a:t>Може да е навсякъде, където може да има </a:t>
            </a:r>
            <a:r>
              <a:rPr lang="en-US" dirty="0" smtClean="0"/>
              <a:t>HTML</a:t>
            </a:r>
            <a:r>
              <a:rPr lang="bg-BG" dirty="0" smtClean="0"/>
              <a:t> елемент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8" y="2480311"/>
            <a:ext cx="7223682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/>
              <a:t>&lt;!</a:t>
            </a:r>
            <a:r>
              <a:rPr lang="en-US" dirty="0" err="1"/>
              <a:t>DOCTYPE</a:t>
            </a:r>
            <a:r>
              <a:rPr lang="en-US" dirty="0"/>
              <a:t> html</a:t>
            </a:r>
            <a:r>
              <a:rPr lang="en-US" dirty="0" smtClean="0"/>
              <a:t>&gt;</a:t>
            </a:r>
            <a:endParaRPr lang="bg-BG" dirty="0" smtClean="0"/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US" dirty="0"/>
              <a:t>&lt;html&gt;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US" dirty="0" smtClean="0">
                <a:effectLst/>
              </a:rPr>
              <a:t>	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&lt;!-- Това е коментар --&gt;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US" dirty="0"/>
              <a:t>&lt;/html&gt;</a:t>
            </a:r>
            <a:endParaRPr lang="bg-BG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034774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5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Елемент </a:t>
            </a:r>
            <a:r>
              <a:rPr lang="en-US" dirty="0" smtClean="0"/>
              <a:t>&lt;head&gt;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0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Използвани технологии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0916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&lt;</a:t>
            </a:r>
            <a:r>
              <a:rPr lang="en-US" dirty="0" smtClean="0"/>
              <a:t>head&gt;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Заглавен елемент</a:t>
            </a:r>
          </a:p>
          <a:p>
            <a:pPr lvl="1"/>
            <a:r>
              <a:rPr lang="bg-BG" dirty="0" smtClean="0"/>
              <a:t>Вложен като първи елемент в </a:t>
            </a:r>
            <a:r>
              <a:rPr lang="en-US" dirty="0" smtClean="0"/>
              <a:t>&lt;html&gt;</a:t>
            </a:r>
          </a:p>
          <a:p>
            <a:pPr lvl="1"/>
            <a:r>
              <a:rPr lang="bg-BG" dirty="0" smtClean="0"/>
              <a:t>Съдържа общи характеристики на страницата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8" y="2571750"/>
            <a:ext cx="7223681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ru-RU" dirty="0" smtClean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ru-RU" dirty="0"/>
              <a:t>	</a:t>
            </a:r>
            <a:r>
              <a:rPr lang="ru-RU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ru-RU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head</a:t>
            </a:r>
            <a:r>
              <a:rPr lang="ru-RU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ru-RU" dirty="0"/>
              <a:t>		</a:t>
            </a:r>
            <a:r>
              <a:rPr lang="ru-RU" dirty="0" smtClean="0"/>
              <a:t>: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ru-RU" dirty="0"/>
              <a:t>	</a:t>
            </a:r>
            <a:r>
              <a:rPr lang="ru-RU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ru-RU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head</a:t>
            </a:r>
            <a:r>
              <a:rPr lang="ru-RU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  <a:endParaRPr lang="bg-BG" dirty="0"/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3657610" y="4400530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53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&lt;</a:t>
            </a:r>
            <a:r>
              <a:rPr lang="en-US" dirty="0" smtClean="0"/>
              <a:t>title&gt;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Заглавие на страница</a:t>
            </a:r>
          </a:p>
          <a:p>
            <a:pPr lvl="1"/>
            <a:r>
              <a:rPr lang="bg-BG" dirty="0" smtClean="0"/>
              <a:t>Вложен като елемент в </a:t>
            </a:r>
            <a:r>
              <a:rPr lang="en-US" dirty="0" smtClean="0"/>
              <a:t>&lt;head&gt;</a:t>
            </a:r>
          </a:p>
          <a:p>
            <a:pPr lvl="1"/>
            <a:r>
              <a:rPr lang="bg-BG" dirty="0" smtClean="0"/>
              <a:t>Заглавието на страницата, най-често се показва от </a:t>
            </a:r>
            <a:r>
              <a:rPr lang="bg-BG" dirty="0" smtClean="0"/>
              <a:t>браузърите </a:t>
            </a:r>
            <a:r>
              <a:rPr lang="bg-BG" dirty="0" smtClean="0"/>
              <a:t>като заглавие на </a:t>
            </a:r>
            <a:r>
              <a:rPr lang="bg-BG" dirty="0" err="1" smtClean="0"/>
              <a:t>таб</a:t>
            </a:r>
            <a:endParaRPr lang="bg-B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8" y="2846067"/>
            <a:ext cx="7223682" cy="1645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ru-RU" dirty="0" smtClean="0"/>
              <a:t>&lt;</a:t>
            </a:r>
            <a:r>
              <a:rPr lang="ru-RU" dirty="0" err="1"/>
              <a:t>html</a:t>
            </a:r>
            <a:r>
              <a:rPr lang="ru-RU" dirty="0"/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ru-RU" dirty="0"/>
              <a:t>	&lt;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	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title&gt;</a:t>
            </a:r>
            <a:r>
              <a:rPr lang="ru-RU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Пример 0205&lt;/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title&gt;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ru-RU" dirty="0"/>
              <a:t>	&lt;/</a:t>
            </a:r>
            <a:r>
              <a:rPr lang="ru-RU" dirty="0" err="1"/>
              <a:t>head</a:t>
            </a:r>
            <a:r>
              <a:rPr lang="ru-RU" dirty="0"/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ru-RU" dirty="0"/>
              <a:t>&lt;/</a:t>
            </a:r>
            <a:r>
              <a:rPr lang="ru-RU" dirty="0" err="1"/>
              <a:t>html</a:t>
            </a:r>
            <a:r>
              <a:rPr lang="ru-RU" dirty="0"/>
              <a:t>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169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2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&lt;</a:t>
            </a:r>
            <a:r>
              <a:rPr lang="en-US" dirty="0" smtClean="0"/>
              <a:t>meta&gt;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Метаданни за </a:t>
            </a:r>
            <a:r>
              <a:rPr lang="en-US" dirty="0" smtClean="0"/>
              <a:t>HTML </a:t>
            </a:r>
            <a:r>
              <a:rPr lang="bg-BG" dirty="0" smtClean="0"/>
              <a:t>страница</a:t>
            </a:r>
          </a:p>
          <a:p>
            <a:pPr lvl="1"/>
            <a:r>
              <a:rPr lang="bg-BG" dirty="0" smtClean="0"/>
              <a:t>Вложен като елемент в </a:t>
            </a:r>
            <a:r>
              <a:rPr lang="en-US" dirty="0" smtClean="0"/>
              <a:t>&lt;head&gt;</a:t>
            </a:r>
            <a:r>
              <a:rPr lang="bg-BG" dirty="0" smtClean="0"/>
              <a:t>, не се показват на екрана</a:t>
            </a:r>
            <a:endParaRPr lang="en-US" dirty="0" smtClean="0"/>
          </a:p>
          <a:p>
            <a:pPr lvl="1"/>
            <a:r>
              <a:rPr lang="bg-BG" dirty="0" smtClean="0"/>
              <a:t>Използването не е задължително, но е желателно</a:t>
            </a:r>
          </a:p>
          <a:p>
            <a:r>
              <a:rPr lang="bg-BG" dirty="0" smtClean="0"/>
              <a:t>Атрибути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name</a:t>
            </a:r>
            <a:r>
              <a:rPr lang="bg-BG" dirty="0" smtClean="0">
                <a:solidFill>
                  <a:srgbClr val="FF0000"/>
                </a:solidFill>
              </a:rPr>
              <a:t> </a:t>
            </a:r>
            <a:r>
              <a:rPr lang="bg-BG" dirty="0" smtClean="0"/>
              <a:t>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content</a:t>
            </a:r>
          </a:p>
          <a:p>
            <a:pPr lvl="1"/>
            <a:r>
              <a:rPr lang="bg-BG" dirty="0" smtClean="0"/>
              <a:t>Винаги в двойка тип-стойност на метаданни</a:t>
            </a:r>
          </a:p>
          <a:p>
            <a:pPr lvl="1"/>
            <a:r>
              <a:rPr lang="bg-BG" dirty="0" smtClean="0"/>
              <a:t>Атрибутът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name</a:t>
            </a:r>
            <a:r>
              <a:rPr lang="bg-BG" dirty="0" smtClean="0"/>
              <a:t> е типа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author</a:t>
            </a:r>
            <a:r>
              <a:rPr lang="en-US" dirty="0" smtClean="0"/>
              <a:t>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description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keywords</a:t>
            </a:r>
            <a:r>
              <a:rPr lang="bg-BG" dirty="0" smtClean="0"/>
              <a:t> и т.н.</a:t>
            </a:r>
          </a:p>
          <a:p>
            <a:pPr lvl="1"/>
            <a:r>
              <a:rPr lang="bg-BG" dirty="0" smtClean="0"/>
              <a:t>Атрибутът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content</a:t>
            </a:r>
            <a:r>
              <a:rPr lang="bg-BG" dirty="0" smtClean="0"/>
              <a:t> е стойността</a:t>
            </a:r>
          </a:p>
        </p:txBody>
      </p:sp>
    </p:spTree>
    <p:extLst>
      <p:ext uri="{BB962C8B-B14F-4D97-AF65-F5344CB8AC3E}">
        <p14:creationId xmlns:p14="http://schemas.microsoft.com/office/powerpoint/2010/main" val="4032858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5878" y="1657360"/>
            <a:ext cx="7589173" cy="25602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/>
              <a:t>&lt;</a:t>
            </a:r>
            <a:r>
              <a:rPr lang="en-GB" dirty="0"/>
              <a:t>head&gt;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bg-BG" dirty="0"/>
              <a:t>	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meta charset="utf-8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&lt;meta name="description" content="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Примерен файл"&gt;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meta name="keywords" content="</a:t>
            </a:r>
            <a:r>
              <a:rPr lang="bg-BG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СУИКА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HTML5,SUICA"&gt;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&lt;meta name="author" content="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SUICA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"&gt;</a:t>
            </a:r>
            <a:r>
              <a:rPr lang="en-GB" dirty="0"/>
              <a:t>	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		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	&lt;</a:t>
            </a:r>
            <a:r>
              <a:rPr lang="en-GB" dirty="0" smtClean="0"/>
              <a:t>title&gt;</a:t>
            </a:r>
            <a:r>
              <a:rPr lang="bg-BG" dirty="0" smtClean="0"/>
              <a:t>Пример 0206&lt;/</a:t>
            </a:r>
            <a:r>
              <a:rPr lang="en-GB" dirty="0"/>
              <a:t>title&gt;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/>
              <a:t>&lt;/</a:t>
            </a:r>
            <a:r>
              <a:rPr lang="en-GB" dirty="0"/>
              <a:t>head</a:t>
            </a:r>
            <a:r>
              <a:rPr lang="en-GB" dirty="0" smtClean="0"/>
              <a:t>&gt;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Атрибут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charset</a:t>
            </a:r>
          </a:p>
          <a:p>
            <a:pPr lvl="1"/>
            <a:r>
              <a:rPr lang="bg-BG" dirty="0" smtClean="0"/>
              <a:t>Кодиране на файла</a:t>
            </a:r>
            <a:endParaRPr lang="en-US" dirty="0" smtClean="0"/>
          </a:p>
          <a:p>
            <a:pPr lvl="1"/>
            <a:r>
              <a:rPr lang="bg-BG" dirty="0" smtClean="0"/>
              <a:t>Кодиране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utf-8 </a:t>
            </a:r>
            <a:r>
              <a:rPr lang="bg-BG" dirty="0" smtClean="0"/>
              <a:t>позволява съдържание на кирилица</a:t>
            </a:r>
          </a:p>
        </p:txBody>
      </p:sp>
    </p:spTree>
    <p:extLst>
      <p:ext uri="{BB962C8B-B14F-4D97-AF65-F5344CB8AC3E}">
        <p14:creationId xmlns:p14="http://schemas.microsoft.com/office/powerpoint/2010/main" val="48604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57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Елемент </a:t>
            </a:r>
            <a:r>
              <a:rPr lang="en-US" dirty="0" smtClean="0"/>
              <a:t>&lt;body&gt;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077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&lt;</a:t>
            </a:r>
            <a:r>
              <a:rPr lang="en-US" dirty="0" smtClean="0"/>
              <a:t>body&gt;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Основен елемент</a:t>
            </a:r>
          </a:p>
          <a:p>
            <a:pPr lvl="1"/>
            <a:r>
              <a:rPr lang="bg-BG" dirty="0" smtClean="0"/>
              <a:t>Вложен като втори елемент в </a:t>
            </a:r>
            <a:r>
              <a:rPr lang="en-US" dirty="0" smtClean="0"/>
              <a:t>&lt;html&gt;</a:t>
            </a:r>
            <a:r>
              <a:rPr lang="bg-BG" dirty="0" smtClean="0"/>
              <a:t>, след </a:t>
            </a:r>
            <a:r>
              <a:rPr lang="en-US" dirty="0" smtClean="0"/>
              <a:t>&lt;head&gt;</a:t>
            </a:r>
          </a:p>
          <a:p>
            <a:pPr lvl="1"/>
            <a:r>
              <a:rPr lang="bg-BG" dirty="0" smtClean="0"/>
              <a:t>Съдържа съдържанието на страницата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8" y="2571749"/>
            <a:ext cx="7223682" cy="19202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/>
              <a:t>&lt;</a:t>
            </a:r>
            <a:r>
              <a:rPr lang="en-GB" dirty="0"/>
              <a:t>html&gt;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	&lt;head</a:t>
            </a:r>
            <a:r>
              <a:rPr lang="en-GB" dirty="0" smtClean="0"/>
              <a:t>&gt;</a:t>
            </a:r>
            <a:r>
              <a:rPr lang="bg-BG" dirty="0" smtClean="0"/>
              <a:t>...</a:t>
            </a:r>
            <a:r>
              <a:rPr lang="en-GB" dirty="0" smtClean="0"/>
              <a:t>&lt;/</a:t>
            </a:r>
            <a:r>
              <a:rPr lang="en-GB" dirty="0"/>
              <a:t>head&gt;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	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&lt;body&gt;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		Lorem ipsum </a:t>
            </a:r>
            <a:r>
              <a:rPr lang="en-GB" dirty="0" err="1"/>
              <a:t>dolor</a:t>
            </a:r>
            <a:r>
              <a:rPr lang="en-GB" dirty="0"/>
              <a:t> </a:t>
            </a:r>
            <a:r>
              <a:rPr lang="en-GB" dirty="0" smtClean="0"/>
              <a:t>sit</a:t>
            </a:r>
            <a:r>
              <a:rPr lang="bg-BG" dirty="0" smtClean="0"/>
              <a:t>.</a:t>
            </a:r>
            <a:endParaRPr lang="bg-BG" dirty="0"/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bg-BG" dirty="0"/>
              <a:t>	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body&gt;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&lt;/html&gt;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637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814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Съдържание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Съдържанието в </a:t>
            </a:r>
            <a:r>
              <a:rPr lang="en-US" dirty="0" smtClean="0"/>
              <a:t>&lt;body&gt;</a:t>
            </a:r>
          </a:p>
          <a:p>
            <a:pPr lvl="1"/>
            <a:r>
              <a:rPr lang="bg-BG" dirty="0" smtClean="0"/>
              <a:t>Основен текст</a:t>
            </a:r>
          </a:p>
          <a:p>
            <a:pPr lvl="1"/>
            <a:r>
              <a:rPr lang="bg-BG" dirty="0" smtClean="0"/>
              <a:t>Маркери за форматиране на текста</a:t>
            </a:r>
          </a:p>
          <a:p>
            <a:pPr lvl="1"/>
            <a:r>
              <a:rPr lang="bg-BG" dirty="0" smtClean="0"/>
              <a:t>Маркери за елементи с друго съдържание</a:t>
            </a:r>
          </a:p>
          <a:p>
            <a:pPr lvl="1"/>
            <a:r>
              <a:rPr lang="bg-BG" dirty="0" smtClean="0"/>
              <a:t>Маркери за семантични елементи</a:t>
            </a:r>
          </a:p>
          <a:p>
            <a:r>
              <a:rPr lang="bg-BG" dirty="0" smtClean="0"/>
              <a:t>Основни правила</a:t>
            </a:r>
          </a:p>
          <a:p>
            <a:pPr lvl="1"/>
            <a:r>
              <a:rPr lang="bg-BG" dirty="0" smtClean="0"/>
              <a:t>Интервалите и новите редове се сливат в интервал</a:t>
            </a:r>
            <a:endParaRPr lang="en-US" dirty="0" smtClean="0"/>
          </a:p>
          <a:p>
            <a:pPr lvl="1"/>
            <a:r>
              <a:rPr lang="bg-BG" dirty="0" smtClean="0"/>
              <a:t>Стилът на елементите се променя със </a:t>
            </a:r>
            <a:r>
              <a:rPr lang="en-US" dirty="0" err="1" smtClean="0"/>
              <a:t>CSS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996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Технологии в курса</a:t>
            </a:r>
            <a:endParaRPr lang="bg-BG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Различни, но допълващи се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3474733" y="2085380"/>
            <a:ext cx="2194536" cy="259919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Уеб страница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6171" y="2491219"/>
            <a:ext cx="2011657" cy="21019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HTML5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10" y="3130108"/>
            <a:ext cx="1828780" cy="731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JavaScript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10" y="3953060"/>
            <a:ext cx="1828780" cy="548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CSS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0" name="Right Arrow Callout 9"/>
          <p:cNvSpPr/>
          <p:nvPr/>
        </p:nvSpPr>
        <p:spPr>
          <a:xfrm>
            <a:off x="2103147" y="2999770"/>
            <a:ext cx="1645902" cy="1136168"/>
          </a:xfrm>
          <a:prstGeom prst="rightArrowCallout">
            <a:avLst>
              <a:gd name="adj1" fmla="val 10027"/>
              <a:gd name="adj2" fmla="val 10963"/>
              <a:gd name="adj3" fmla="val 13770"/>
              <a:gd name="adj4" fmla="val 74861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SUICA</a:t>
            </a:r>
            <a:endParaRPr lang="en-US" dirty="0" smtClean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JavaScript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4586" y="3649568"/>
            <a:ext cx="1005829" cy="3949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WebGL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5" name="Right Arrow Callout 14"/>
          <p:cNvSpPr/>
          <p:nvPr/>
        </p:nvSpPr>
        <p:spPr>
          <a:xfrm flipH="1">
            <a:off x="5609728" y="2672914"/>
            <a:ext cx="1645902" cy="649798"/>
          </a:xfrm>
          <a:prstGeom prst="rightArrowCallout">
            <a:avLst>
              <a:gd name="adj1" fmla="val 16572"/>
              <a:gd name="adj2" fmla="val 15703"/>
              <a:gd name="adj3" fmla="val 20315"/>
              <a:gd name="adj4" fmla="val 74861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JavaScript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файлове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6" name="Right Arrow Callout 15"/>
          <p:cNvSpPr/>
          <p:nvPr/>
        </p:nvSpPr>
        <p:spPr>
          <a:xfrm flipH="1">
            <a:off x="5609728" y="4135938"/>
            <a:ext cx="1645902" cy="649798"/>
          </a:xfrm>
          <a:prstGeom prst="rightArrowCallout">
            <a:avLst>
              <a:gd name="adj1" fmla="val 16572"/>
              <a:gd name="adj2" fmla="val 15703"/>
              <a:gd name="adj3" fmla="val 20315"/>
              <a:gd name="adj4" fmla="val 74861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CSS</a:t>
            </a:r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файлове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7" name="Right Arrow Callout 16"/>
          <p:cNvSpPr/>
          <p:nvPr/>
        </p:nvSpPr>
        <p:spPr>
          <a:xfrm flipH="1">
            <a:off x="5609728" y="3404426"/>
            <a:ext cx="1645902" cy="649798"/>
          </a:xfrm>
          <a:prstGeom prst="rightArrowCallout">
            <a:avLst>
              <a:gd name="adj1" fmla="val 16572"/>
              <a:gd name="adj2" fmla="val 15703"/>
              <a:gd name="adj3" fmla="val 20315"/>
              <a:gd name="adj4" fmla="val 74861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HTML 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файлове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18" name="Right Arrow Callout 17"/>
          <p:cNvSpPr/>
          <p:nvPr/>
        </p:nvSpPr>
        <p:spPr>
          <a:xfrm flipH="1">
            <a:off x="5609728" y="1931677"/>
            <a:ext cx="1645902" cy="649798"/>
          </a:xfrm>
          <a:prstGeom prst="rightArrowCallout">
            <a:avLst>
              <a:gd name="adj1" fmla="val 16572"/>
              <a:gd name="adj2" fmla="val 15703"/>
              <a:gd name="adj3" fmla="val 20315"/>
              <a:gd name="adj4" fmla="val 74861"/>
            </a:avLst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JPEG/</a:t>
            </a:r>
            <a:r>
              <a:rPr lang="en-US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PNG</a:t>
            </a:r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файлове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16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Форматиране на текст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7003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Маркери за форматиране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Блокове текст</a:t>
            </a:r>
          </a:p>
          <a:p>
            <a:pPr lvl="1"/>
            <a:r>
              <a:rPr lang="bg-BG" dirty="0" smtClean="0"/>
              <a:t>Заглавия от най-главното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h1&gt;…&lt;/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h1&gt;</a:t>
            </a:r>
            <a:r>
              <a:rPr lang="bg-BG" dirty="0" smtClean="0"/>
              <a:t> до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h6&gt;…&lt;/h6&gt;</a:t>
            </a:r>
          </a:p>
          <a:p>
            <a:pPr lvl="1"/>
            <a:r>
              <a:rPr lang="bg-BG" dirty="0" smtClean="0"/>
              <a:t>Параграф от текст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&lt;p&gt;…&lt;/p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41" y="2571750"/>
            <a:ext cx="7315120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&lt;h1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GB" dirty="0" smtClean="0"/>
              <a:t>Lorem </a:t>
            </a:r>
            <a:r>
              <a:rPr lang="en-GB" dirty="0"/>
              <a:t>ipsum </a:t>
            </a:r>
            <a:r>
              <a:rPr lang="en-GB" dirty="0" err="1"/>
              <a:t>dolor</a:t>
            </a:r>
            <a:r>
              <a:rPr lang="en-GB" dirty="0"/>
              <a:t> sit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&lt;/h1&gt;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&lt;p&gt;</a:t>
            </a:r>
            <a:r>
              <a:rPr lang="en-GB" dirty="0" err="1"/>
              <a:t>Donec</a:t>
            </a:r>
            <a:r>
              <a:rPr lang="en-GB" dirty="0"/>
              <a:t> non ipsum </a:t>
            </a:r>
            <a:r>
              <a:rPr lang="en-GB" dirty="0" err="1"/>
              <a:t>malesuada</a:t>
            </a:r>
            <a:r>
              <a:rPr lang="en-GB" dirty="0"/>
              <a:t>, </a:t>
            </a:r>
            <a:r>
              <a:rPr lang="en-GB" dirty="0" err="1"/>
              <a:t>sollicitudin</a:t>
            </a:r>
            <a:r>
              <a:rPr lang="en-GB" dirty="0"/>
              <a:t> </a:t>
            </a:r>
            <a:r>
              <a:rPr lang="en-GB" dirty="0" err="1"/>
              <a:t>orci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, </a:t>
            </a:r>
            <a:r>
              <a:rPr lang="en-GB" dirty="0" err="1"/>
              <a:t>placerat</a:t>
            </a:r>
            <a:r>
              <a:rPr lang="en-GB" dirty="0"/>
              <a:t> </a:t>
            </a:r>
            <a:r>
              <a:rPr lang="en-GB" dirty="0" err="1"/>
              <a:t>leo</a:t>
            </a:r>
            <a:r>
              <a:rPr lang="en-GB" dirty="0"/>
              <a:t>. </a:t>
            </a:r>
            <a:r>
              <a:rPr lang="en-GB" dirty="0" err="1"/>
              <a:t>Curabitur</a:t>
            </a:r>
            <a:r>
              <a:rPr lang="en-GB" dirty="0"/>
              <a:t> </a:t>
            </a:r>
            <a:r>
              <a:rPr lang="en-GB" dirty="0" err="1"/>
              <a:t>faucibus</a:t>
            </a:r>
            <a:r>
              <a:rPr lang="en-GB" dirty="0"/>
              <a:t> quam in magna </a:t>
            </a:r>
            <a:r>
              <a:rPr lang="en-GB" dirty="0" err="1"/>
              <a:t>suscipit</a:t>
            </a:r>
            <a:r>
              <a:rPr lang="en-GB" dirty="0"/>
              <a:t>, vitae </a:t>
            </a:r>
            <a:r>
              <a:rPr lang="en-GB" dirty="0" err="1"/>
              <a:t>pretium</a:t>
            </a:r>
            <a:r>
              <a:rPr lang="en-GB" dirty="0"/>
              <a:t> </a:t>
            </a:r>
            <a:r>
              <a:rPr lang="en-GB" dirty="0" err="1"/>
              <a:t>mauris</a:t>
            </a:r>
            <a:r>
              <a:rPr lang="en-GB" dirty="0"/>
              <a:t> </a:t>
            </a:r>
            <a:r>
              <a:rPr lang="en-GB" dirty="0" err="1"/>
              <a:t>finibus</a:t>
            </a:r>
            <a:r>
              <a:rPr lang="en-GB" dirty="0" smtClean="0"/>
              <a:t>.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79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409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136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Форматиране вътре в текста</a:t>
            </a:r>
          </a:p>
          <a:p>
            <a:pPr lvl="1"/>
            <a:r>
              <a:rPr lang="bg-BG" dirty="0" smtClean="0"/>
              <a:t>Удебелен (</a:t>
            </a:r>
            <a:r>
              <a:rPr lang="en-US" dirty="0" smtClean="0"/>
              <a:t>bold) </a:t>
            </a:r>
            <a:r>
              <a:rPr lang="bg-BG" dirty="0" smtClean="0"/>
              <a:t>текст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&lt;b&gt;…&lt;/b&gt;</a:t>
            </a:r>
          </a:p>
          <a:p>
            <a:pPr lvl="1"/>
            <a:r>
              <a:rPr lang="bg-BG" dirty="0" smtClean="0"/>
              <a:t>Наклонен </a:t>
            </a:r>
            <a:r>
              <a:rPr lang="en-US" dirty="0" smtClean="0"/>
              <a:t>(italics) </a:t>
            </a:r>
            <a:r>
              <a:rPr lang="bg-BG" dirty="0" smtClean="0"/>
              <a:t>текст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bg-BG" dirty="0" smtClean="0"/>
              <a:t>Подчертан </a:t>
            </a:r>
            <a:r>
              <a:rPr lang="en-US" dirty="0" smtClean="0"/>
              <a:t>(underline) </a:t>
            </a:r>
            <a:r>
              <a:rPr lang="bg-BG" dirty="0" smtClean="0"/>
              <a:t>текст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&lt;u&gt;…&lt;/u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r>
              <a:rPr lang="bg-BG" dirty="0" smtClean="0"/>
              <a:t>Влагане</a:t>
            </a:r>
          </a:p>
          <a:p>
            <a:pPr lvl="1"/>
            <a:r>
              <a:rPr lang="bg-BG" dirty="0" smtClean="0"/>
              <a:t>Таговете се влагат без пресичане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41" y="2023118"/>
            <a:ext cx="7315120" cy="457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&lt;p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GB" dirty="0" err="1" smtClean="0"/>
              <a:t>Pellentes</a:t>
            </a:r>
            <a:r>
              <a:rPr lang="en-GB" dirty="0" smtClean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&lt;u&gt;</a:t>
            </a:r>
            <a:r>
              <a:rPr lang="en-GB" dirty="0" err="1" smtClean="0">
                <a:effectLst/>
              </a:rPr>
              <a:t>mauris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u&gt;</a:t>
            </a:r>
            <a:r>
              <a:rPr lang="en-GB" dirty="0"/>
              <a:t> </a:t>
            </a:r>
            <a:r>
              <a:rPr lang="en-GB" dirty="0" err="1"/>
              <a:t>sem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GB" dirty="0" smtClean="0"/>
              <a:t>.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GB" dirty="0" smtClean="0"/>
              <a:t> 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40" y="4034774"/>
            <a:ext cx="6766486" cy="4571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&lt;p&gt;</a:t>
            </a:r>
            <a:r>
              <a:rPr lang="en-GB" dirty="0" err="1" smtClean="0"/>
              <a:t>Pellentes</a:t>
            </a:r>
            <a:r>
              <a:rPr lang="en-GB" dirty="0" smtClean="0"/>
              <a:t>                               .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p&gt;</a:t>
            </a:r>
            <a:r>
              <a:rPr lang="en-GB" dirty="0" smtClean="0"/>
              <a:t> 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3412" y="3943335"/>
            <a:ext cx="4166002" cy="457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rIns="0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GB" dirty="0" err="1" smtClean="0"/>
              <a:t>eget</a:t>
            </a:r>
            <a:r>
              <a:rPr lang="en-GB" dirty="0" smtClean="0"/>
              <a:t>               </a:t>
            </a:r>
            <a:r>
              <a:rPr lang="en-GB" dirty="0" err="1" smtClean="0"/>
              <a:t>sem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01802" y="3826651"/>
            <a:ext cx="1950344" cy="4571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rIns="0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&lt;u&gt;</a:t>
            </a:r>
            <a:r>
              <a:rPr lang="en-GB" dirty="0" err="1" smtClean="0"/>
              <a:t>mauris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2659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1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Умален текст</a:t>
            </a:r>
          </a:p>
          <a:p>
            <a:pPr lvl="1"/>
            <a:r>
              <a:rPr lang="bg-BG" dirty="0"/>
              <a:t>Умален текст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&lt;small&gt;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small&gt;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 smtClean="0"/>
              <a:t>Горен индекс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&lt;sup&gt;…&lt;/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sup&gt;</a:t>
            </a:r>
            <a:r>
              <a:rPr lang="bg-BG" dirty="0" smtClean="0"/>
              <a:t> </a:t>
            </a:r>
          </a:p>
          <a:p>
            <a:pPr lvl="1"/>
            <a:r>
              <a:rPr lang="bg-BG" dirty="0" smtClean="0"/>
              <a:t>Долен индекс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sub&gt;…&lt;/sub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 smtClean="0"/>
              <a:t>При влагане ефектът от смаляването се мултиплицира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41" y="2480311"/>
            <a:ext cx="7315120" cy="13715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/>
              <a:t>A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&lt;sub&gt;</a:t>
            </a:r>
            <a:r>
              <a:rPr lang="en-GB" dirty="0" smtClean="0"/>
              <a:t>k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&lt;/sub&gt;</a:t>
            </a:r>
            <a:r>
              <a:rPr lang="en-GB" dirty="0"/>
              <a:t>=a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&lt;sup&gt;</a:t>
            </a:r>
            <a:r>
              <a:rPr lang="en-GB" dirty="0"/>
              <a:t>2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&lt;sup&gt;</a:t>
            </a:r>
            <a:r>
              <a:rPr lang="en-GB" dirty="0"/>
              <a:t>n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&lt;/sup&gt;&lt;/sup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GB" dirty="0" smtClean="0"/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endParaRPr lang="en-GB" dirty="0"/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&lt;small&gt;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&lt;small&gt;</a:t>
            </a:r>
            <a:r>
              <a:rPr lang="en-GB" dirty="0" err="1" smtClean="0"/>
              <a:t>Nullam</a:t>
            </a:r>
            <a:r>
              <a:rPr lang="en-GB" dirty="0" smtClean="0"/>
              <a:t> </a:t>
            </a:r>
            <a:r>
              <a:rPr lang="en-GB" dirty="0"/>
              <a:t>a </a:t>
            </a:r>
            <a:r>
              <a:rPr lang="en-GB" dirty="0" err="1"/>
              <a:t>neque</a:t>
            </a:r>
            <a:r>
              <a:rPr lang="en-GB" dirty="0"/>
              <a:t> a </a:t>
            </a:r>
            <a:r>
              <a:rPr lang="en-GB" dirty="0" err="1"/>
              <a:t>lectus</a:t>
            </a:r>
            <a:r>
              <a:rPr lang="en-GB" dirty="0"/>
              <a:t> </a:t>
            </a:r>
            <a:r>
              <a:rPr lang="en-GB" dirty="0" err="1"/>
              <a:t>sagittis</a:t>
            </a:r>
            <a:r>
              <a:rPr lang="en-GB" dirty="0"/>
              <a:t> </a:t>
            </a:r>
            <a:r>
              <a:rPr lang="en-GB" dirty="0" err="1"/>
              <a:t>ullamcorper</a:t>
            </a:r>
            <a:r>
              <a:rPr lang="en-GB" dirty="0"/>
              <a:t>.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small&gt;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&lt;/small&gt;</a:t>
            </a:r>
          </a:p>
        </p:txBody>
      </p:sp>
    </p:spTree>
    <p:extLst>
      <p:ext uri="{BB962C8B-B14F-4D97-AF65-F5344CB8AC3E}">
        <p14:creationId xmlns:p14="http://schemas.microsoft.com/office/powerpoint/2010/main" val="225614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5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Маркери за секции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Програмен код</a:t>
            </a:r>
          </a:p>
          <a:p>
            <a:pPr lvl="1"/>
            <a:r>
              <a:rPr lang="bg-BG" dirty="0" smtClean="0"/>
              <a:t>С еднаква големина на символите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code&gt;…&lt;/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code&gt;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 smtClean="0"/>
              <a:t>Със запазване на интервали и нови редове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&lt;pre&gt;…&lt;/pre&gt;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914441" y="2480310"/>
            <a:ext cx="7315120" cy="22859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/>
              <a:t>&lt;p&gt;</a:t>
            </a:r>
            <a:r>
              <a:rPr lang="en-GB" dirty="0" err="1" smtClean="0"/>
              <a:t>Etiam</a:t>
            </a:r>
            <a:r>
              <a:rPr lang="en-GB" dirty="0" smtClean="0"/>
              <a:t> </a:t>
            </a:r>
            <a:r>
              <a:rPr lang="en-GB" dirty="0" err="1"/>
              <a:t>facilisis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&lt;code&gt;</a:t>
            </a:r>
            <a:r>
              <a:rPr lang="en-GB" dirty="0"/>
              <a:t>include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&lt;/code&gt;</a:t>
            </a:r>
            <a:r>
              <a:rPr lang="en-GB" dirty="0"/>
              <a:t> </a:t>
            </a:r>
            <a:r>
              <a:rPr lang="en-GB" dirty="0" err="1"/>
              <a:t>nec</a:t>
            </a:r>
            <a:r>
              <a:rPr lang="en-GB" dirty="0"/>
              <a:t> 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&lt;code&gt;</a:t>
            </a:r>
            <a:r>
              <a:rPr lang="en-GB" dirty="0" err="1"/>
              <a:t>iostream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&lt;/code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GB" dirty="0" smtClean="0"/>
              <a:t>&lt;/</a:t>
            </a:r>
            <a:r>
              <a:rPr lang="en-GB" dirty="0"/>
              <a:t>p</a:t>
            </a:r>
            <a:r>
              <a:rPr lang="en-GB" dirty="0" smtClean="0"/>
              <a:t>&gt;</a:t>
            </a:r>
            <a:endParaRPr lang="bg-BG" dirty="0" smtClean="0"/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endParaRPr lang="en-GB" dirty="0"/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pre&gt;</a:t>
            </a:r>
            <a:r>
              <a:rPr lang="en-GB" dirty="0"/>
              <a:t>main()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{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    return 0;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/>
              <a:t>}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pre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297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7171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51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Маркери за списъци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Списъци от елементи</a:t>
            </a:r>
          </a:p>
          <a:p>
            <a:pPr lvl="1"/>
            <a:r>
              <a:rPr lang="bg-BG" dirty="0" smtClean="0"/>
              <a:t>Номериран </a:t>
            </a:r>
            <a:r>
              <a:rPr lang="en-US" dirty="0" smtClean="0"/>
              <a:t>(ordered) </a:t>
            </a:r>
            <a:r>
              <a:rPr lang="bg-BG" dirty="0" smtClean="0"/>
              <a:t>списък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ol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bg-BG" dirty="0" smtClean="0"/>
              <a:t>Неномериран (</a:t>
            </a:r>
            <a:r>
              <a:rPr lang="en-US" dirty="0" smtClean="0"/>
              <a:t>unordered) </a:t>
            </a:r>
            <a:r>
              <a:rPr lang="bg-BG" dirty="0" smtClean="0"/>
              <a:t>списък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lvl="1"/>
            <a:r>
              <a:rPr lang="bg-BG" dirty="0" smtClean="0"/>
              <a:t>Елемент (</a:t>
            </a:r>
            <a:r>
              <a:rPr lang="en-US" dirty="0" smtClean="0"/>
              <a:t>list item) </a:t>
            </a:r>
            <a:r>
              <a:rPr lang="bg-BG" dirty="0" smtClean="0"/>
              <a:t>от списък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&lt;li&gt;…&lt;/li&gt;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914440" y="2846066"/>
            <a:ext cx="3657559" cy="164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ul&gt;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/>
              <a:t>	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  <a:r>
              <a:rPr lang="it-IT" dirty="0" smtClean="0"/>
              <a:t>Vestibulum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  <a:endParaRPr lang="it-IT" dirty="0"/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/>
              <a:t>	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&lt;li&gt;</a:t>
            </a:r>
            <a:r>
              <a:rPr lang="it-IT" dirty="0"/>
              <a:t>Erat </a:t>
            </a:r>
            <a:r>
              <a:rPr lang="it-IT" dirty="0" smtClean="0"/>
              <a:t>pulvinar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/>
              <a:t>	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  <a:r>
              <a:rPr lang="it-IT" dirty="0" smtClean="0"/>
              <a:t>Ultrices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&lt;/ul&gt;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63440" y="2846067"/>
            <a:ext cx="3566120" cy="16459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&lt;ol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/>
              <a:t>	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&lt;li&gt;</a:t>
            </a:r>
            <a:r>
              <a:rPr lang="en-GB" dirty="0" err="1" smtClean="0">
                <a:effectLst/>
              </a:rPr>
              <a:t>Nunc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  <a:endParaRPr lang="it-IT" dirty="0"/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/>
              <a:t>	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  <a:r>
              <a:rPr lang="en-GB" dirty="0">
                <a:effectLst/>
              </a:rPr>
              <a:t>Purus non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/>
              <a:t>	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  <a:r>
              <a:rPr lang="en-GB" dirty="0" err="1">
                <a:effectLst/>
              </a:rPr>
              <a:t>Donec</a:t>
            </a: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li&gt;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it-IT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&lt;/ol</a:t>
            </a:r>
            <a:r>
              <a:rPr lang="it-IT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58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</a:t>
            </a:r>
            <a:endParaRPr lang="bg-B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Приложение на </a:t>
            </a:r>
            <a:r>
              <a:rPr lang="bg-BG" dirty="0" err="1" smtClean="0"/>
              <a:t>СУИКА</a:t>
            </a:r>
            <a:endParaRPr lang="bg-BG" dirty="0" smtClean="0"/>
          </a:p>
          <a:p>
            <a:pPr lvl="1"/>
            <a:r>
              <a:rPr lang="bg-BG" dirty="0" smtClean="0"/>
              <a:t>Програмиране в частта с </a:t>
            </a:r>
            <a:r>
              <a:rPr lang="en-US" dirty="0" smtClean="0"/>
              <a:t>JavaScript</a:t>
            </a:r>
            <a:endParaRPr lang="bg-BG" dirty="0" smtClean="0"/>
          </a:p>
        </p:txBody>
      </p:sp>
      <p:sp>
        <p:nvSpPr>
          <p:cNvPr id="4" name="Rectangle 3"/>
          <p:cNvSpPr/>
          <p:nvPr/>
        </p:nvSpPr>
        <p:spPr>
          <a:xfrm>
            <a:off x="3474733" y="2258533"/>
            <a:ext cx="2194536" cy="232487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Уеб страница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6171" y="2664372"/>
            <a:ext cx="2011657" cy="1827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HTML5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57610" y="3120383"/>
            <a:ext cx="1828780" cy="7315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JavaScript</a:t>
            </a:r>
            <a:endParaRPr lang="bg-BG" sz="2000" b="1" dirty="0" smtClean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pPr algn="ctr"/>
            <a:r>
              <a:rPr lang="bg-BG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и </a:t>
            </a:r>
            <a:r>
              <a:rPr lang="en-US" sz="2000" b="1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SUICA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57610" y="3943335"/>
            <a:ext cx="1828780" cy="4571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CSS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6501" y="2258533"/>
            <a:ext cx="25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Формат на примерите в курса и на проектите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 flipV="1">
            <a:off x="5669269" y="2581698"/>
            <a:ext cx="727232" cy="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154072" y="2581698"/>
            <a:ext cx="258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Текстово и картинно съдържание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>
            <a:off x="2743220" y="2904864"/>
            <a:ext cx="822951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TextBox 22"/>
          <p:cNvSpPr txBox="1"/>
          <p:nvPr/>
        </p:nvSpPr>
        <p:spPr>
          <a:xfrm>
            <a:off x="6399564" y="3030638"/>
            <a:ext cx="258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Създаване на графични обекти, анимация и интерактивност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>
          <a:xfrm flipH="1">
            <a:off x="5486390" y="3492303"/>
            <a:ext cx="913174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91489" y="3708985"/>
            <a:ext cx="258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Форматиране на съдържанието</a:t>
            </a:r>
          </a:p>
          <a:p>
            <a:pPr algn="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(при нужда)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2680637" y="4175120"/>
            <a:ext cx="976973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75512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8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Маркери за връзки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Връзка към изображение</a:t>
            </a:r>
          </a:p>
          <a:p>
            <a:pPr lvl="1"/>
            <a:r>
              <a:rPr lang="bg-BG" dirty="0" smtClean="0"/>
              <a:t>Таг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img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dirty="0" smtClean="0"/>
              <a:t> за включване на изображение</a:t>
            </a:r>
          </a:p>
          <a:p>
            <a:pPr lvl="1"/>
            <a:r>
              <a:rPr lang="bg-BG" dirty="0" smtClean="0"/>
              <a:t>Задължителен атрибут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bg-BG" dirty="0" smtClean="0"/>
              <a:t> с адреса на картинката </a:t>
            </a:r>
          </a:p>
          <a:p>
            <a:pPr lvl="1"/>
            <a:r>
              <a:rPr lang="bg-BG" dirty="0" smtClean="0"/>
              <a:t>С атрибути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width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height</a:t>
            </a:r>
            <a:r>
              <a:rPr lang="bg-BG" dirty="0" smtClean="0"/>
              <a:t> променяме показвания размер измерен в пиксели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1005879" y="3303266"/>
            <a:ext cx="7223681" cy="1371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img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err="1">
                <a:effectLst/>
              </a:rPr>
              <a:t>src</a:t>
            </a:r>
            <a:r>
              <a:rPr lang="en-GB" dirty="0">
                <a:effectLst/>
              </a:rPr>
              <a:t>="Eggs.jpg" height="150"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img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err="1">
                <a:effectLst/>
              </a:rPr>
              <a:t>src</a:t>
            </a:r>
            <a:r>
              <a:rPr lang="en-GB" dirty="0">
                <a:effectLst/>
              </a:rPr>
              <a:t>="Giraffe.jpg" height="150"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img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err="1">
                <a:effectLst/>
              </a:rPr>
              <a:t>src</a:t>
            </a:r>
            <a:r>
              <a:rPr lang="en-GB" dirty="0">
                <a:effectLst/>
              </a:rPr>
              <a:t>="Eggs.jpg</a:t>
            </a:r>
            <a:r>
              <a:rPr lang="en-GB" dirty="0" smtClean="0">
                <a:effectLst/>
              </a:rPr>
              <a:t>"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35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5984" y="4970946"/>
            <a:ext cx="9149983" cy="161096"/>
          </a:xfrm>
          <a:prstGeom prst="rect">
            <a:avLst/>
          </a:prstGeom>
          <a:noFill/>
        </p:spPr>
        <p:txBody>
          <a:bodyPr wrap="none" lIns="0" rIns="0" rtlCol="0">
            <a:noAutofit/>
          </a:bodyPr>
          <a:lstStyle/>
          <a:p>
            <a:pPr algn="ctr"/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Снимки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: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„</a:t>
            </a:r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Egg </a:t>
            </a:r>
            <a:r>
              <a:rPr lang="en-GB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Faces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“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на </a:t>
            </a:r>
            <a:r>
              <a:rPr lang="bg-BG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Рич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</a:t>
            </a:r>
            <a:r>
              <a:rPr lang="bg-BG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Лий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с лиценз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CC-BY-SA 20.0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от 2004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[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оригинал: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www.flickr.com/photos/kof2002/123481664] 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и „</a:t>
            </a:r>
            <a:r>
              <a:rPr lang="en-GB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Giraffes have funny </a:t>
            </a:r>
            <a:r>
              <a:rPr lang="en-GB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faces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“ на Адам </a:t>
            </a:r>
            <a:r>
              <a:rPr lang="bg-BG" sz="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Дженкинс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с лиценз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CC-BY 2.0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 от 2010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[</a:t>
            </a:r>
            <a:r>
              <a:rPr lang="bg-BG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оригинал: </a:t>
            </a:r>
            <a:r>
              <a:rPr lang="en-US" sz="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rPr>
              <a:t>www.flickr.com/photos/37796451@N00/4466520589]</a:t>
            </a:r>
            <a:endParaRPr lang="bg-BG" sz="6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016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Връзка към страница</a:t>
            </a:r>
          </a:p>
          <a:p>
            <a:pPr lvl="1"/>
            <a:r>
              <a:rPr lang="bg-BG" dirty="0" smtClean="0"/>
              <a:t>Таг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a&gt;…&lt;/a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dirty="0" smtClean="0"/>
              <a:t> (от </a:t>
            </a:r>
            <a:r>
              <a:rPr lang="en-US" dirty="0" smtClean="0"/>
              <a:t>anchor – </a:t>
            </a:r>
            <a:r>
              <a:rPr lang="bg-BG" dirty="0" smtClean="0"/>
              <a:t>котва)</a:t>
            </a:r>
          </a:p>
          <a:p>
            <a:pPr lvl="1"/>
            <a:r>
              <a:rPr lang="bg-BG" dirty="0" smtClean="0"/>
              <a:t>Адресът на страницата е в атрибута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href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 smtClean="0"/>
              <a:t>Съдържанието на тага се показва като хипервръзка: в него може да има други </a:t>
            </a:r>
            <a:r>
              <a:rPr lang="en-US" dirty="0" smtClean="0"/>
              <a:t>HTML</a:t>
            </a:r>
            <a:r>
              <a:rPr lang="bg-BG" dirty="0" smtClean="0"/>
              <a:t> елементи, включително текстове и изображения.</a:t>
            </a:r>
            <a:endParaRPr lang="en-GB" dirty="0" smtClean="0"/>
          </a:p>
          <a:p>
            <a:endParaRPr lang="en-GB" dirty="0" smtClean="0"/>
          </a:p>
          <a:p>
            <a:endParaRPr lang="bg-BG" dirty="0" smtClean="0"/>
          </a:p>
          <a:p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1005879" y="2754629"/>
            <a:ext cx="7223681" cy="1645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href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="Giraffe.html"&gt;</a:t>
            </a:r>
            <a:r>
              <a:rPr lang="en-GB" dirty="0" err="1" smtClean="0">
                <a:effectLst/>
              </a:rPr>
              <a:t>Fringilla</a:t>
            </a:r>
            <a:r>
              <a:rPr lang="bg-BG" dirty="0">
                <a:effectLst/>
              </a:rPr>
              <a:t> </a:t>
            </a:r>
            <a:r>
              <a:rPr lang="en-GB" dirty="0" err="1" smtClean="0">
                <a:effectLst/>
              </a:rPr>
              <a:t>Venenatis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&lt;/a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 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href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="Giraffe.html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"&gt;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 </a:t>
            </a:r>
            <a:r>
              <a:rPr lang="en-GB" dirty="0" smtClean="0">
                <a:effectLst/>
              </a:rPr>
              <a:t>&lt;</a:t>
            </a:r>
            <a:r>
              <a:rPr lang="en-GB" dirty="0" err="1">
                <a:effectLst/>
              </a:rPr>
              <a:t>img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src</a:t>
            </a:r>
            <a:r>
              <a:rPr lang="en-GB" dirty="0">
                <a:effectLst/>
              </a:rPr>
              <a:t>="Giraffe.jpg" height="100</a:t>
            </a:r>
            <a:r>
              <a:rPr lang="en-GB" dirty="0" smtClean="0">
                <a:effectLst/>
              </a:rPr>
              <a:t>"&gt;</a:t>
            </a:r>
            <a:endParaRPr lang="bg-BG" dirty="0" smtClean="0">
              <a:effectLst/>
            </a:endParaRP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722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1" y="2022139"/>
            <a:ext cx="36576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399" y="2022139"/>
            <a:ext cx="3657600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c 1"/>
          <p:cNvSpPr/>
          <p:nvPr/>
        </p:nvSpPr>
        <p:spPr>
          <a:xfrm>
            <a:off x="5212123" y="1199198"/>
            <a:ext cx="1645882" cy="1645882"/>
          </a:xfrm>
          <a:prstGeom prst="arc">
            <a:avLst/>
          </a:prstGeom>
          <a:ln w="76200">
            <a:solidFill>
              <a:srgbClr val="537AF7"/>
            </a:solidFill>
            <a:headEnd type="triangle" w="med" len="med"/>
            <a:tailEnd type="triangl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Arc 5"/>
          <p:cNvSpPr/>
          <p:nvPr/>
        </p:nvSpPr>
        <p:spPr>
          <a:xfrm flipH="1">
            <a:off x="1554533" y="1200165"/>
            <a:ext cx="1645882" cy="1645882"/>
          </a:xfrm>
          <a:prstGeom prst="arc">
            <a:avLst/>
          </a:prstGeom>
          <a:ln w="76200">
            <a:solidFill>
              <a:srgbClr val="537AF7"/>
            </a:solidFill>
            <a:headEnd type="triangle" w="med" len="med"/>
            <a:tailEnd type="triangl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Arc 6"/>
          <p:cNvSpPr/>
          <p:nvPr/>
        </p:nvSpPr>
        <p:spPr>
          <a:xfrm flipH="1">
            <a:off x="3474732" y="2937526"/>
            <a:ext cx="2103097" cy="1645882"/>
          </a:xfrm>
          <a:prstGeom prst="arc">
            <a:avLst>
              <a:gd name="adj1" fmla="val 1597996"/>
              <a:gd name="adj2" fmla="val 9209205"/>
            </a:avLst>
          </a:prstGeom>
          <a:ln w="76200">
            <a:solidFill>
              <a:srgbClr val="537AF7"/>
            </a:solidFill>
            <a:headEnd type="triangle" w="med" len="med"/>
            <a:tailEnd type="triangle" w="med" len="med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extBox 7">
            <a:hlinkClick r:id="rId6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74" y="194336"/>
            <a:ext cx="3657600" cy="2195513"/>
          </a:xfrm>
          <a:prstGeom prst="rect">
            <a:avLst/>
          </a:prstGeom>
          <a:noFill/>
          <a:ln>
            <a:noFill/>
          </a:ln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54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Маркери за таблици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Таблици</a:t>
            </a:r>
          </a:p>
          <a:p>
            <a:pPr lvl="1"/>
            <a:r>
              <a:rPr lang="bg-BG" dirty="0" smtClean="0"/>
              <a:t>Реализират се по редове</a:t>
            </a:r>
          </a:p>
          <a:p>
            <a:r>
              <a:rPr lang="bg-BG" dirty="0" smtClean="0"/>
              <a:t>Тагове</a:t>
            </a:r>
          </a:p>
          <a:p>
            <a:pPr lvl="1"/>
            <a:r>
              <a:rPr lang="bg-BG" dirty="0" smtClean="0"/>
              <a:t>Основен таг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table&gt;…&lt;/table&gt;</a:t>
            </a:r>
          </a:p>
          <a:p>
            <a:pPr lvl="1"/>
            <a:r>
              <a:rPr lang="bg-BG" dirty="0" smtClean="0"/>
              <a:t>За всеки ред се ползва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dirty="0"/>
              <a:t> (</a:t>
            </a:r>
            <a:r>
              <a:rPr lang="en-US" dirty="0" smtClean="0"/>
              <a:t>table row)</a:t>
            </a:r>
          </a:p>
          <a:p>
            <a:pPr lvl="1"/>
            <a:r>
              <a:rPr lang="bg-BG" dirty="0" smtClean="0"/>
              <a:t>В заглавния ред се влагат клетки с 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&gt;…&lt;/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dirty="0" smtClean="0"/>
              <a:t> (</a:t>
            </a:r>
            <a:r>
              <a:rPr lang="en-US" dirty="0" smtClean="0"/>
              <a:t>header)</a:t>
            </a:r>
          </a:p>
          <a:p>
            <a:pPr lvl="1"/>
            <a:r>
              <a:rPr lang="bg-BG" dirty="0" smtClean="0"/>
              <a:t>В останалите редове се влагат клетки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&lt;td&gt;…&lt;/td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bg-BG" dirty="0"/>
              <a:t> </a:t>
            </a:r>
            <a:r>
              <a:rPr lang="bg-BG" dirty="0" smtClean="0"/>
              <a:t>(дата</a:t>
            </a:r>
            <a:r>
              <a:rPr lang="en-US" dirty="0" smtClean="0"/>
              <a:t>)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b="0" dirty="0" smtClean="0">
                <a:effectLst/>
              </a:rPr>
              <a:t>Разликата между </a:t>
            </a:r>
            <a:r>
              <a:rPr lang="en-US" sz="2800" b="0" dirty="0" smtClean="0">
                <a:effectLst/>
              </a:rPr>
              <a:t>&lt;</a:t>
            </a:r>
            <a:r>
              <a:rPr lang="en-US" sz="2800" b="0" dirty="0" err="1" smtClean="0">
                <a:effectLst/>
              </a:rPr>
              <a:t>th</a:t>
            </a:r>
            <a:r>
              <a:rPr lang="en-US" sz="2800" b="0" dirty="0" smtClean="0">
                <a:effectLst/>
              </a:rPr>
              <a:t>&gt;</a:t>
            </a:r>
            <a:r>
              <a:rPr lang="bg-BG" sz="2800" b="0" dirty="0" smtClean="0">
                <a:effectLst/>
              </a:rPr>
              <a:t> и </a:t>
            </a:r>
            <a:r>
              <a:rPr lang="en-US" sz="2800" b="0" dirty="0" smtClean="0">
                <a:effectLst/>
              </a:rPr>
              <a:t>&lt;td&gt;</a:t>
            </a:r>
            <a:r>
              <a:rPr lang="bg-BG" sz="2800" b="0" dirty="0" smtClean="0">
                <a:effectLst/>
              </a:rPr>
              <a:t> е във формата</a:t>
            </a:r>
            <a:endParaRPr lang="en-GB" sz="2800" b="0" dirty="0">
              <a:effectLst/>
            </a:endParaRPr>
          </a:p>
          <a:p>
            <a:endParaRPr lang="en-GB" sz="2800" b="0" dirty="0">
              <a:effectLst/>
            </a:endParaRPr>
          </a:p>
          <a:p>
            <a:endParaRPr lang="en-GB" dirty="0" smtClean="0"/>
          </a:p>
          <a:p>
            <a:endParaRPr lang="en-GB" dirty="0" smtClean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0758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Използван е атрибут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border</a:t>
            </a:r>
            <a:r>
              <a:rPr lang="bg-BG" dirty="0" smtClean="0"/>
              <a:t> за рисуване на рамки</a:t>
            </a:r>
          </a:p>
          <a:p>
            <a:pPr lvl="1"/>
            <a:r>
              <a:rPr lang="bg-BG" dirty="0" smtClean="0"/>
              <a:t>В </a:t>
            </a:r>
            <a:r>
              <a:rPr lang="en-US" dirty="0" smtClean="0"/>
              <a:t>HTML5</a:t>
            </a:r>
            <a:r>
              <a:rPr lang="bg-BG" dirty="0" smtClean="0"/>
              <a:t> не се поддържа</a:t>
            </a:r>
            <a:r>
              <a:rPr lang="en-US" dirty="0" smtClean="0"/>
              <a:t> (</a:t>
            </a:r>
            <a:r>
              <a:rPr lang="bg-BG" dirty="0" smtClean="0"/>
              <a:t>рамки се правят със </a:t>
            </a:r>
            <a:r>
              <a:rPr lang="en-US" dirty="0" err="1" smtClean="0"/>
              <a:t>CSS</a:t>
            </a:r>
            <a:r>
              <a:rPr lang="en-US" dirty="0" smtClean="0"/>
              <a:t>), </a:t>
            </a:r>
            <a:r>
              <a:rPr lang="bg-BG" dirty="0" smtClean="0"/>
              <a:t>но се оказва, че все още се показва</a:t>
            </a:r>
            <a:endParaRPr lang="bg-BG" dirty="0"/>
          </a:p>
        </p:txBody>
      </p:sp>
      <p:sp>
        <p:nvSpPr>
          <p:cNvPr id="36" name="TextBox 35"/>
          <p:cNvSpPr txBox="1"/>
          <p:nvPr/>
        </p:nvSpPr>
        <p:spPr>
          <a:xfrm>
            <a:off x="1005879" y="1840239"/>
            <a:ext cx="7223681" cy="32003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table border="1"&gt;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&lt;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&lt;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th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GB" dirty="0">
                <a:effectLst/>
              </a:rPr>
              <a:t>Maecenas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th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&lt;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th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r>
              <a:rPr lang="en-GB" dirty="0">
                <a:effectLst/>
              </a:rPr>
              <a:t>At </a:t>
            </a:r>
            <a:r>
              <a:rPr lang="en-GB" dirty="0" err="1">
                <a:effectLst/>
              </a:rPr>
              <a:t>massa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th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&lt;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&lt;td&gt;</a:t>
            </a:r>
            <a:r>
              <a:rPr lang="en-GB" dirty="0" err="1">
                <a:effectLst/>
              </a:rPr>
              <a:t>Pulvinar</a:t>
            </a:r>
            <a:r>
              <a:rPr lang="en-GB" dirty="0">
                <a:effectLst/>
              </a:rPr>
              <a:t> non </a:t>
            </a:r>
            <a:r>
              <a:rPr lang="en-GB" dirty="0" err="1">
                <a:effectLst/>
              </a:rPr>
              <a:t>sed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sem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&lt;/td&gt;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&lt;td&gt;</a:t>
            </a:r>
            <a:r>
              <a:rPr lang="en-GB" dirty="0" err="1">
                <a:effectLst/>
              </a:rPr>
              <a:t>Tortor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&lt;/td&gt;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table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  <a:endParaRPr lang="en-GB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74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126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13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Сливане на клетки</a:t>
            </a:r>
          </a:p>
          <a:p>
            <a:pPr lvl="1"/>
            <a:r>
              <a:rPr lang="bg-BG" dirty="0" smtClean="0"/>
              <a:t>Атрибут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rowspan</a:t>
            </a:r>
            <a:r>
              <a:rPr lang="bg-BG" dirty="0" smtClean="0"/>
              <a:t> определя колко реда заема клетката</a:t>
            </a:r>
          </a:p>
          <a:p>
            <a:pPr lvl="1"/>
            <a:r>
              <a:rPr lang="bg-BG" dirty="0" smtClean="0"/>
              <a:t>Атрибут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colspan</a:t>
            </a:r>
            <a:r>
              <a:rPr lang="bg-BG" dirty="0" smtClean="0"/>
              <a:t> определя колко колони заема клетката</a:t>
            </a:r>
          </a:p>
          <a:p>
            <a:pPr lvl="1"/>
            <a:r>
              <a:rPr lang="bg-BG" dirty="0" smtClean="0"/>
              <a:t>Прилагат се към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&lt;td&gt;</a:t>
            </a:r>
            <a:r>
              <a:rPr lang="bg-BG" dirty="0" smtClean="0"/>
              <a:t> или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05879" y="2023117"/>
            <a:ext cx="7223681" cy="283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effectLst/>
              </a:rPr>
              <a:t>&lt;table border="1"&gt;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effectLst/>
              </a:rPr>
              <a:t>	&lt;</a:t>
            </a:r>
            <a:r>
              <a:rPr lang="en-GB" dirty="0" err="1">
                <a:effectLst/>
              </a:rPr>
              <a:t>tr</a:t>
            </a:r>
            <a:r>
              <a:rPr lang="en-GB" dirty="0">
                <a:effectLst/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&lt;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th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GB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colspan</a:t>
            </a:r>
            <a:r>
              <a:rPr lang="en-GB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="2"&gt;</a:t>
            </a:r>
            <a:r>
              <a:rPr lang="en-GB" dirty="0" smtClean="0">
                <a:effectLst/>
              </a:rPr>
              <a:t>Maecenas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&lt;/</a:t>
            </a:r>
            <a:r>
              <a:rPr lang="en-GB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th</a:t>
            </a:r>
            <a:r>
              <a:rPr lang="en-GB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effectLst/>
              </a:rPr>
              <a:t>	&lt;/</a:t>
            </a:r>
            <a:r>
              <a:rPr lang="en-GB" dirty="0" err="1">
                <a:effectLst/>
              </a:rPr>
              <a:t>tr</a:t>
            </a:r>
            <a:r>
              <a:rPr lang="en-GB" dirty="0">
                <a:effectLst/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effectLst/>
              </a:rPr>
              <a:t>	&lt;</a:t>
            </a:r>
            <a:r>
              <a:rPr lang="en-GB" dirty="0" err="1">
                <a:effectLst/>
              </a:rPr>
              <a:t>tr</a:t>
            </a:r>
            <a:r>
              <a:rPr lang="en-GB" dirty="0">
                <a:effectLst/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effectLst/>
              </a:rPr>
              <a:t>		&lt;td&gt;</a:t>
            </a:r>
            <a:r>
              <a:rPr lang="en-GB" dirty="0" err="1">
                <a:effectLst/>
              </a:rPr>
              <a:t>Pulvinar</a:t>
            </a:r>
            <a:r>
              <a:rPr lang="en-GB" dirty="0">
                <a:effectLst/>
              </a:rPr>
              <a:t> non </a:t>
            </a:r>
            <a:r>
              <a:rPr lang="en-GB" dirty="0" err="1">
                <a:effectLst/>
              </a:rPr>
              <a:t>sed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sem</a:t>
            </a:r>
            <a:r>
              <a:rPr lang="en-GB" dirty="0">
                <a:effectLst/>
              </a:rPr>
              <a:t>&lt;/td&gt;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effectLst/>
              </a:rPr>
              <a:t>		&lt;td&gt;</a:t>
            </a:r>
            <a:r>
              <a:rPr lang="en-GB" dirty="0" err="1">
                <a:effectLst/>
              </a:rPr>
              <a:t>Tortor</a:t>
            </a:r>
            <a:r>
              <a:rPr lang="en-GB" dirty="0">
                <a:effectLst/>
              </a:rPr>
              <a:t>&lt;/td&gt;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effectLst/>
              </a:rPr>
              <a:t>	&lt;/</a:t>
            </a:r>
            <a:r>
              <a:rPr lang="en-GB" dirty="0" err="1">
                <a:effectLst/>
              </a:rPr>
              <a:t>tr</a:t>
            </a:r>
            <a:r>
              <a:rPr lang="en-GB" dirty="0">
                <a:effectLst/>
              </a:rPr>
              <a:t>&gt;</a:t>
            </a:r>
          </a:p>
          <a:p>
            <a:pPr algn="l">
              <a:tabLst>
                <a:tab pos="339725" algn="l"/>
                <a:tab pos="690563" algn="l"/>
                <a:tab pos="1031875" algn="l"/>
              </a:tabLst>
            </a:pPr>
            <a:r>
              <a:rPr lang="en-GB" dirty="0">
                <a:effectLst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92149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229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9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0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Софтуер</a:t>
            </a:r>
            <a:endParaRPr lang="bg-BG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Използван софтуер в курса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4733" y="1931677"/>
            <a:ext cx="2194536" cy="177624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Уеб страница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66171" y="2337517"/>
            <a:ext cx="2011657" cy="12895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HTML5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JavaScript</a:t>
            </a: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SUICA</a:t>
            </a:r>
            <a:endParaRPr lang="en-US" sz="2000" b="1" dirty="0" smtClean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pPr algn="ctr"/>
            <a:r>
              <a:rPr lang="en-US" sz="2000" b="1" dirty="0" err="1" smtClean="0">
                <a:solidFill>
                  <a:schemeClr val="tx1"/>
                </a:solidFill>
                <a:effectLst>
                  <a:outerShdw blurRad="63500" algn="ctr" rotWithShape="0">
                    <a:schemeClr val="tx1">
                      <a:lumMod val="65000"/>
                      <a:lumOff val="35000"/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CSS</a:t>
            </a:r>
            <a:endParaRPr lang="bg-BG" sz="2000" b="1" dirty="0">
              <a:solidFill>
                <a:schemeClr val="tx1"/>
              </a:solidFill>
              <a:effectLst>
                <a:outerShdw blurRad="63500" algn="ctr" rotWithShape="0">
                  <a:schemeClr val="tx1">
                    <a:lumMod val="65000"/>
                    <a:lumOff val="35000"/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96500" y="2368232"/>
            <a:ext cx="2747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Уеб 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браузър 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 включена поддръжка на </a:t>
            </a:r>
            <a:r>
              <a:rPr lang="en-US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WebGL</a:t>
            </a:r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(Chrome, Firefox, Opera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или </a:t>
            </a:r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Internet Explorer)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14" name="Straight Arrow Connector 13"/>
          <p:cNvCxnSpPr>
            <a:stCxn id="7" idx="1"/>
          </p:cNvCxnSpPr>
          <p:nvPr/>
        </p:nvCxnSpPr>
        <p:spPr>
          <a:xfrm flipH="1">
            <a:off x="5669268" y="2968397"/>
            <a:ext cx="727232" cy="1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TextBox 18"/>
          <p:cNvSpPr txBox="1"/>
          <p:nvPr/>
        </p:nvSpPr>
        <p:spPr>
          <a:xfrm>
            <a:off x="154072" y="2510271"/>
            <a:ext cx="258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Обикновен текстов редактор на чист текст </a:t>
            </a:r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(Notepad++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и</a:t>
            </a:r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 Notepad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)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12072" y="4031813"/>
            <a:ext cx="1920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Мини уеб 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сърв</a:t>
            </a:r>
            <a:r>
              <a:rPr lang="bg-BG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ъ</a:t>
            </a:r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р</a:t>
            </a:r>
            <a:endParaRPr lang="bg-BG" dirty="0" smtClean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  <a:p>
            <a:pPr algn="ctr"/>
            <a:r>
              <a:rPr lang="bg-BG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(</a:t>
            </a:r>
            <a:r>
              <a:rPr lang="en-US" dirty="0" err="1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QuickPHP</a:t>
            </a:r>
            <a:r>
              <a:rPr lang="en-US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)</a:t>
            </a:r>
            <a:endParaRPr lang="bg-BG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24" name="Straight Arrow Connector 23"/>
          <p:cNvCxnSpPr>
            <a:stCxn id="6" idx="2"/>
            <a:endCxn id="23" idx="1"/>
          </p:cNvCxnSpPr>
          <p:nvPr/>
        </p:nvCxnSpPr>
        <p:spPr>
          <a:xfrm rot="16200000" flipH="1">
            <a:off x="4528103" y="3671010"/>
            <a:ext cx="727866" cy="640072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743220" y="2971936"/>
            <a:ext cx="822951" cy="0"/>
          </a:xfrm>
          <a:prstGeom prst="straightConnector1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Straight Arrow Connector 23"/>
          <p:cNvCxnSpPr>
            <a:stCxn id="23" idx="3"/>
            <a:endCxn id="7" idx="2"/>
          </p:cNvCxnSpPr>
          <p:nvPr/>
        </p:nvCxnSpPr>
        <p:spPr>
          <a:xfrm flipV="1">
            <a:off x="7132291" y="3568561"/>
            <a:ext cx="637959" cy="786418"/>
          </a:xfrm>
          <a:prstGeom prst="bentConnector2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69474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Обобщение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r>
              <a:rPr lang="bg-BG" dirty="0" smtClean="0"/>
              <a:t> страница</a:t>
            </a:r>
            <a:endParaRPr lang="bg-BG" dirty="0"/>
          </a:p>
        </p:txBody>
      </p:sp>
      <p:sp>
        <p:nvSpPr>
          <p:cNvPr id="5" name="Pentagon 4"/>
          <p:cNvSpPr/>
          <p:nvPr/>
        </p:nvSpPr>
        <p:spPr>
          <a:xfrm>
            <a:off x="1005880" y="1565920"/>
            <a:ext cx="7132242" cy="3383243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dirty="0" smtClean="0"/>
              <a:t>&lt;</a:t>
            </a:r>
            <a:r>
              <a:rPr lang="en-US" dirty="0" smtClean="0"/>
              <a:t>html&gt;</a:t>
            </a:r>
            <a:endParaRPr lang="bg-BG" dirty="0"/>
          </a:p>
        </p:txBody>
      </p:sp>
      <p:sp>
        <p:nvSpPr>
          <p:cNvPr id="6" name="Chevron 5"/>
          <p:cNvSpPr/>
          <p:nvPr/>
        </p:nvSpPr>
        <p:spPr>
          <a:xfrm>
            <a:off x="1097318" y="1931677"/>
            <a:ext cx="6949364" cy="731512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&lt;head&gt;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2845592" y="2277038"/>
            <a:ext cx="1075404" cy="301380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&lt;title&gt;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3" name="Chevron 32"/>
          <p:cNvSpPr/>
          <p:nvPr/>
        </p:nvSpPr>
        <p:spPr>
          <a:xfrm>
            <a:off x="4034299" y="2274993"/>
            <a:ext cx="1075404" cy="302341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&lt;meta&gt;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5233937" y="2274993"/>
            <a:ext cx="1075404" cy="302341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&lt;meta&gt;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1097317" y="2754628"/>
            <a:ext cx="6949364" cy="2103096"/>
          </a:xfrm>
          <a:prstGeom prst="chevron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&lt;body&gt;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1280196" y="3111093"/>
            <a:ext cx="6583608" cy="557925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1280197" y="3760457"/>
            <a:ext cx="4389071" cy="1005829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852146" y="3760456"/>
            <a:ext cx="2011657" cy="1005829"/>
          </a:xfrm>
          <a:prstGeom prst="chevron">
            <a:avLst>
              <a:gd name="adj" fmla="val 0"/>
            </a:avLst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928641" y="3851896"/>
            <a:ext cx="837895" cy="822951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1371635" y="3211578"/>
            <a:ext cx="761399" cy="356954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2209530" y="3211578"/>
            <a:ext cx="2377413" cy="356954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4663439" y="3211578"/>
            <a:ext cx="1188707" cy="356954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5928641" y="3211578"/>
            <a:ext cx="1843724" cy="356954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371634" y="3862805"/>
            <a:ext cx="3200365" cy="822951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4" name="Chevron 43"/>
          <p:cNvSpPr/>
          <p:nvPr/>
        </p:nvSpPr>
        <p:spPr>
          <a:xfrm>
            <a:off x="6850503" y="3851896"/>
            <a:ext cx="921862" cy="822951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5" name="Chevron 44"/>
          <p:cNvSpPr/>
          <p:nvPr/>
        </p:nvSpPr>
        <p:spPr>
          <a:xfrm>
            <a:off x="4663440" y="3862805"/>
            <a:ext cx="914390" cy="822951"/>
          </a:xfrm>
          <a:prstGeom prst="chevron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1482203" y="3973887"/>
            <a:ext cx="716936" cy="609522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2305154" y="3973888"/>
            <a:ext cx="336236" cy="243766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2305154" y="4309092"/>
            <a:ext cx="336236" cy="274317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8" name="Chevron 47"/>
          <p:cNvSpPr/>
          <p:nvPr/>
        </p:nvSpPr>
        <p:spPr>
          <a:xfrm>
            <a:off x="6049600" y="3958610"/>
            <a:ext cx="625497" cy="609522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9" name="Chevron 48"/>
          <p:cNvSpPr/>
          <p:nvPr/>
        </p:nvSpPr>
        <p:spPr>
          <a:xfrm>
            <a:off x="2315544" y="3280850"/>
            <a:ext cx="1342065" cy="221605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0" name="Chevron 49"/>
          <p:cNvSpPr/>
          <p:nvPr/>
        </p:nvSpPr>
        <p:spPr>
          <a:xfrm>
            <a:off x="3746456" y="3280850"/>
            <a:ext cx="738136" cy="221605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1" name="Chevron 50"/>
          <p:cNvSpPr/>
          <p:nvPr/>
        </p:nvSpPr>
        <p:spPr>
          <a:xfrm>
            <a:off x="4770375" y="3973888"/>
            <a:ext cx="305669" cy="243766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2" name="Chevron 51"/>
          <p:cNvSpPr/>
          <p:nvPr/>
        </p:nvSpPr>
        <p:spPr>
          <a:xfrm>
            <a:off x="4770375" y="4309092"/>
            <a:ext cx="305669" cy="274317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3" name="Chevron 52"/>
          <p:cNvSpPr/>
          <p:nvPr/>
        </p:nvSpPr>
        <p:spPr>
          <a:xfrm>
            <a:off x="5165581" y="3973888"/>
            <a:ext cx="305669" cy="243766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4" name="Chevron 53"/>
          <p:cNvSpPr/>
          <p:nvPr/>
        </p:nvSpPr>
        <p:spPr>
          <a:xfrm>
            <a:off x="5165581" y="4309092"/>
            <a:ext cx="305669" cy="274317"/>
          </a:xfrm>
          <a:prstGeom prst="chevron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5" name="Pentagon 54"/>
          <p:cNvSpPr/>
          <p:nvPr/>
        </p:nvSpPr>
        <p:spPr>
          <a:xfrm>
            <a:off x="1005878" y="1158966"/>
            <a:ext cx="7132242" cy="356467"/>
          </a:xfrm>
          <a:prstGeom prst="homePlat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dirty="0" smtClean="0"/>
              <a:t>&lt;</a:t>
            </a:r>
            <a:r>
              <a:rPr lang="en-US" dirty="0" smtClean="0"/>
              <a:t>!</a:t>
            </a:r>
            <a:r>
              <a:rPr lang="en-US" dirty="0" err="1" smtClean="0"/>
              <a:t>DOCTYPE</a:t>
            </a:r>
            <a:r>
              <a:rPr lang="en-US" dirty="0" smtClean="0"/>
              <a:t> html&gt;</a:t>
            </a:r>
            <a:endParaRPr lang="bg-BG" dirty="0"/>
          </a:p>
        </p:txBody>
      </p:sp>
      <p:sp>
        <p:nvSpPr>
          <p:cNvPr id="56" name="TextBox 55"/>
          <p:cNvSpPr txBox="1"/>
          <p:nvPr/>
        </p:nvSpPr>
        <p:spPr>
          <a:xfrm>
            <a:off x="-25571" y="3028945"/>
            <a:ext cx="91695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n>
                  <a:solidFill>
                    <a:schemeClr val="accent4">
                      <a:lumMod val="50000"/>
                      <a:alpha val="45000"/>
                    </a:schemeClr>
                  </a:solidFill>
                </a:ln>
                <a:solidFill>
                  <a:schemeClr val="accent4">
                    <a:lumMod val="75000"/>
                    <a:alpha val="28000"/>
                  </a:schemeClr>
                </a:solidFill>
                <a:latin typeface="Candara" panose="020E0502030303020204" pitchFamily="34" charset="0"/>
                <a:ea typeface="+mj-ea"/>
                <a:cs typeface="+mj-cs"/>
              </a:rPr>
              <a:t>HTML </a:t>
            </a:r>
            <a:r>
              <a:rPr lang="bg-BG" sz="8000" b="1" dirty="0" smtClean="0">
                <a:ln>
                  <a:solidFill>
                    <a:schemeClr val="accent4">
                      <a:lumMod val="50000"/>
                      <a:alpha val="45000"/>
                    </a:schemeClr>
                  </a:solidFill>
                </a:ln>
                <a:solidFill>
                  <a:schemeClr val="accent4">
                    <a:lumMod val="75000"/>
                    <a:alpha val="28000"/>
                  </a:schemeClr>
                </a:solidFill>
                <a:latin typeface="Candara" panose="020E0502030303020204" pitchFamily="34" charset="0"/>
                <a:ea typeface="+mj-ea"/>
                <a:cs typeface="+mj-cs"/>
              </a:rPr>
              <a:t>ТАГОВЕ</a:t>
            </a:r>
            <a:endParaRPr lang="bg-BG" sz="8000" b="1" dirty="0">
              <a:ln>
                <a:solidFill>
                  <a:schemeClr val="accent4">
                    <a:lumMod val="50000"/>
                    <a:alpha val="45000"/>
                  </a:schemeClr>
                </a:solidFill>
              </a:ln>
              <a:solidFill>
                <a:schemeClr val="accent4">
                  <a:lumMod val="75000"/>
                  <a:alpha val="28000"/>
                </a:schemeClr>
              </a:solidFill>
              <a:latin typeface="Candara" panose="020E0502030303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1392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Тагове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Разнообразие на тагове</a:t>
            </a:r>
          </a:p>
          <a:p>
            <a:pPr lvl="1"/>
            <a:r>
              <a:rPr lang="bg-BG" dirty="0" smtClean="0"/>
              <a:t>Дотук са споменати малка част от таговете</a:t>
            </a:r>
          </a:p>
          <a:p>
            <a:pPr lvl="1"/>
            <a:r>
              <a:rPr lang="bg-BG" dirty="0" smtClean="0"/>
              <a:t>Аналогично, само някои атрибути са описани</a:t>
            </a:r>
          </a:p>
          <a:p>
            <a:r>
              <a:rPr lang="bg-BG" dirty="0" smtClean="0"/>
              <a:t>Някои от пропуснатите са включени в други теми</a:t>
            </a:r>
          </a:p>
          <a:p>
            <a:pPr lvl="1"/>
            <a:r>
              <a:rPr lang="en-US" dirty="0" smtClean="0"/>
              <a:t>HTML</a:t>
            </a:r>
            <a:r>
              <a:rPr lang="bg-BG" dirty="0" smtClean="0"/>
              <a:t> елементи за графика, видео и аудио</a:t>
            </a:r>
          </a:p>
          <a:p>
            <a:pPr lvl="1"/>
            <a:r>
              <a:rPr lang="en-US" dirty="0" smtClean="0"/>
              <a:t>HTML</a:t>
            </a:r>
            <a:r>
              <a:rPr lang="bg-BG" dirty="0" smtClean="0"/>
              <a:t> елементи за въвеждане на данни и интерфейс</a:t>
            </a:r>
          </a:p>
          <a:p>
            <a:pPr lvl="1"/>
            <a:r>
              <a:rPr lang="bg-BG" dirty="0" smtClean="0"/>
              <a:t>Програмен </a:t>
            </a:r>
            <a:r>
              <a:rPr lang="bg-BG" smtClean="0"/>
              <a:t>достъп до </a:t>
            </a:r>
            <a:r>
              <a:rPr lang="en-US" dirty="0" smtClean="0"/>
              <a:t>HTML</a:t>
            </a:r>
            <a:r>
              <a:rPr lang="bg-BG" dirty="0" smtClean="0"/>
              <a:t> елементи и техните атрибути</a:t>
            </a:r>
          </a:p>
        </p:txBody>
      </p:sp>
    </p:spTree>
    <p:extLst>
      <p:ext uri="{BB962C8B-B14F-4D97-AF65-F5344CB8AC3E}">
        <p14:creationId xmlns:p14="http://schemas.microsoft.com/office/powerpoint/2010/main" val="21012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Още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Допълнителна информация</a:t>
            </a:r>
          </a:p>
          <a:p>
            <a:pPr lvl="1"/>
            <a:r>
              <a:rPr lang="bg-BG" dirty="0" smtClean="0"/>
              <a:t>Ето там: </a:t>
            </a:r>
            <a:r>
              <a:rPr lang="en-GB" dirty="0" smtClean="0">
                <a:hlinkClick r:id="rId2"/>
              </a:rPr>
              <a:t>http://www.w3schools.com/html</a:t>
            </a:r>
            <a:endParaRPr lang="bg-BG" dirty="0" smtClean="0"/>
          </a:p>
          <a:p>
            <a:pPr lvl="1"/>
            <a:r>
              <a:rPr lang="bg-BG" dirty="0" smtClean="0"/>
              <a:t>Внимание! Проверявайте дали каквото намерите се отнася за </a:t>
            </a:r>
            <a:r>
              <a:rPr lang="en-US" dirty="0" smtClean="0"/>
              <a:t>HTML5</a:t>
            </a:r>
            <a:r>
              <a:rPr lang="bg-BG" dirty="0" smtClean="0"/>
              <a:t> или за някоя по-предишна версия на стандарта</a:t>
            </a:r>
            <a:endParaRPr lang="en-US" dirty="0" smtClean="0"/>
          </a:p>
          <a:p>
            <a:pPr lvl="1"/>
            <a:endParaRPr lang="bg-BG" dirty="0" smtClean="0"/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1020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Достъп до софтуера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Само безплатен софтуер</a:t>
            </a:r>
          </a:p>
          <a:p>
            <a:pPr lvl="1">
              <a:tabLst>
                <a:tab pos="2286000" algn="l"/>
              </a:tabLst>
            </a:pPr>
            <a:r>
              <a:rPr lang="en-US" dirty="0"/>
              <a:t>Notepad</a:t>
            </a:r>
            <a:r>
              <a:rPr lang="en-US" dirty="0" smtClean="0"/>
              <a:t>++	[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notepad-plus-plus.org</a:t>
            </a:r>
            <a:r>
              <a:rPr lang="en-US" dirty="0" smtClean="0"/>
              <a:t> ]</a:t>
            </a:r>
          </a:p>
          <a:p>
            <a:pPr lvl="1">
              <a:tabLst>
                <a:tab pos="2286000" algn="l"/>
              </a:tabLst>
            </a:pPr>
            <a:r>
              <a:rPr lang="en-US" dirty="0" smtClean="0"/>
              <a:t>Chrome	[ </a:t>
            </a: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www.google.com/chrome</a:t>
            </a:r>
            <a:r>
              <a:rPr lang="en-US" dirty="0" smtClean="0"/>
              <a:t> ]</a:t>
            </a:r>
          </a:p>
          <a:p>
            <a:pPr lvl="1">
              <a:tabLst>
                <a:tab pos="2286000" algn="l"/>
              </a:tabLst>
            </a:pPr>
            <a:r>
              <a:rPr lang="en-US" dirty="0" smtClean="0"/>
              <a:t>Firefox	[ </a:t>
            </a:r>
            <a:r>
              <a:rPr lang="en-US" dirty="0" smtClean="0">
                <a:hlinkClick r:id="rId4"/>
              </a:rPr>
              <a:t>http://www.mozilla.org/en-US/firefox/new</a:t>
            </a:r>
            <a:r>
              <a:rPr lang="en-US" dirty="0" smtClean="0"/>
              <a:t> ]</a:t>
            </a:r>
          </a:p>
          <a:p>
            <a:pPr lvl="1">
              <a:tabLst>
                <a:tab pos="2286000" algn="l"/>
              </a:tabLst>
            </a:pPr>
            <a:r>
              <a:rPr lang="en-US" dirty="0" smtClean="0"/>
              <a:t>Opera	[ </a:t>
            </a:r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://www.opera.com</a:t>
            </a:r>
            <a:r>
              <a:rPr lang="en-US" dirty="0"/>
              <a:t> </a:t>
            </a:r>
            <a:r>
              <a:rPr lang="en-US" dirty="0" smtClean="0"/>
              <a:t>]</a:t>
            </a:r>
          </a:p>
          <a:p>
            <a:pPr lvl="1">
              <a:tabLst>
                <a:tab pos="2286000" algn="l"/>
              </a:tabLst>
            </a:pPr>
            <a:r>
              <a:rPr lang="en-US" dirty="0" err="1" smtClean="0"/>
              <a:t>QuickPHP</a:t>
            </a:r>
            <a:r>
              <a:rPr lang="en-US" dirty="0" smtClean="0"/>
              <a:t>	[ </a:t>
            </a:r>
            <a:r>
              <a:rPr lang="en-US" dirty="0" smtClean="0">
                <a:hlinkClick r:id="rId6"/>
              </a:rPr>
              <a:t>http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www.zachsaw.com</a:t>
            </a:r>
            <a:r>
              <a:rPr lang="en-US" dirty="0" smtClean="0"/>
              <a:t> ]</a:t>
            </a:r>
          </a:p>
          <a:p>
            <a:pPr lvl="1">
              <a:tabLst>
                <a:tab pos="2286000" algn="l"/>
              </a:tabLst>
            </a:pPr>
            <a:r>
              <a:rPr lang="bg-BG" dirty="0" smtClean="0"/>
              <a:t>Можете да използвате всякакви други алтернативни програми, стига да вършат работа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669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Изисквания към </a:t>
            </a:r>
            <a:r>
              <a:rPr lang="bg-BG" dirty="0" smtClean="0"/>
              <a:t>браузърите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Да поддържат </a:t>
            </a:r>
            <a:r>
              <a:rPr lang="en-US" dirty="0" err="1" smtClean="0"/>
              <a:t>WebGL</a:t>
            </a:r>
            <a:endParaRPr lang="en-US" dirty="0" smtClean="0"/>
          </a:p>
          <a:p>
            <a:pPr lvl="1"/>
            <a:r>
              <a:rPr lang="bg-BG" dirty="0" smtClean="0"/>
              <a:t>Съвременните </a:t>
            </a:r>
            <a:r>
              <a:rPr lang="bg-BG" dirty="0" smtClean="0"/>
              <a:t>браузъри </a:t>
            </a:r>
            <a:r>
              <a:rPr lang="bg-BG" dirty="0" smtClean="0"/>
              <a:t>поддържат </a:t>
            </a:r>
            <a:r>
              <a:rPr lang="en-US" dirty="0" err="1" smtClean="0"/>
              <a:t>WebGL</a:t>
            </a:r>
            <a:endParaRPr lang="en-US" dirty="0" smtClean="0"/>
          </a:p>
          <a:p>
            <a:pPr lvl="1"/>
            <a:r>
              <a:rPr lang="bg-BG" dirty="0" smtClean="0"/>
              <a:t>Някои стандартни </a:t>
            </a:r>
            <a:r>
              <a:rPr lang="bg-BG" dirty="0" smtClean="0"/>
              <a:t>браузъри </a:t>
            </a:r>
            <a:r>
              <a:rPr lang="bg-BG" dirty="0" smtClean="0"/>
              <a:t>за таблети и смартфони не поддържат –трябва да се инсталира друг </a:t>
            </a:r>
            <a:r>
              <a:rPr lang="bg-BG" dirty="0" smtClean="0"/>
              <a:t>браузър</a:t>
            </a:r>
            <a:endParaRPr lang="en-US" dirty="0" smtClean="0"/>
          </a:p>
          <a:p>
            <a:r>
              <a:rPr lang="bg-BG" dirty="0" smtClean="0"/>
              <a:t>Да са включени </a:t>
            </a:r>
            <a:r>
              <a:rPr lang="en-US" dirty="0" err="1" smtClean="0"/>
              <a:t>WebGL</a:t>
            </a:r>
            <a:r>
              <a:rPr lang="bg-BG" dirty="0" smtClean="0"/>
              <a:t> и </a:t>
            </a:r>
            <a:r>
              <a:rPr lang="en-US" dirty="0" smtClean="0"/>
              <a:t>JavaScript</a:t>
            </a:r>
            <a:endParaRPr lang="bg-BG" dirty="0" smtClean="0"/>
          </a:p>
          <a:p>
            <a:pPr lvl="1"/>
            <a:r>
              <a:rPr lang="bg-BG" dirty="0" smtClean="0"/>
              <a:t>При някои </a:t>
            </a:r>
            <a:r>
              <a:rPr lang="bg-BG" dirty="0" smtClean="0"/>
              <a:t>браузъри </a:t>
            </a:r>
            <a:r>
              <a:rPr lang="bg-BG" dirty="0" smtClean="0"/>
              <a:t>са изключени по подразбиране</a:t>
            </a:r>
          </a:p>
          <a:p>
            <a:pPr lvl="1"/>
            <a:r>
              <a:rPr lang="bg-BG" dirty="0" smtClean="0"/>
              <a:t>Трябва да се настрои от опциите</a:t>
            </a:r>
          </a:p>
          <a:p>
            <a:r>
              <a:rPr lang="bg-BG" dirty="0" smtClean="0"/>
              <a:t>Да са </a:t>
            </a:r>
            <a:r>
              <a:rPr lang="en-US" dirty="0" smtClean="0"/>
              <a:t>HTML5</a:t>
            </a:r>
            <a:endParaRPr lang="bg-BG" dirty="0"/>
          </a:p>
          <a:p>
            <a:pPr lvl="1"/>
            <a:r>
              <a:rPr lang="bg-BG" dirty="0" smtClean="0"/>
              <a:t>Съвременните </a:t>
            </a:r>
            <a:r>
              <a:rPr lang="bg-BG" dirty="0" smtClean="0"/>
              <a:t>браузъри </a:t>
            </a:r>
            <a:r>
              <a:rPr lang="bg-BG" dirty="0"/>
              <a:t>поддържат </a:t>
            </a:r>
            <a:r>
              <a:rPr lang="en-US" dirty="0" err="1"/>
              <a:t>WebGL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6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Проверка </a:t>
            </a:r>
            <a:r>
              <a:rPr lang="en-US" dirty="0" err="1" smtClean="0"/>
              <a:t>WebGL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Дали се поддържа </a:t>
            </a:r>
            <a:r>
              <a:rPr lang="en-US" dirty="0" err="1" smtClean="0"/>
              <a:t>WebGL</a:t>
            </a:r>
            <a:r>
              <a:rPr lang="en-US" dirty="0" smtClean="0"/>
              <a:t> </a:t>
            </a:r>
            <a:r>
              <a:rPr lang="bg-BG" dirty="0" smtClean="0"/>
              <a:t>и дали е включен</a:t>
            </a:r>
            <a:endParaRPr lang="en-US" dirty="0" smtClean="0"/>
          </a:p>
          <a:p>
            <a:pPr lvl="1"/>
            <a:r>
              <a:rPr lang="bg-BG" dirty="0" smtClean="0"/>
              <a:t>На сайта на </a:t>
            </a:r>
            <a:r>
              <a:rPr lang="en-US" dirty="0" err="1" smtClean="0"/>
              <a:t>WebGL</a:t>
            </a:r>
            <a:r>
              <a:rPr lang="en-US" dirty="0"/>
              <a:t> </a:t>
            </a:r>
            <a:r>
              <a:rPr lang="en-US" dirty="0" smtClean="0"/>
              <a:t>[ </a:t>
            </a:r>
            <a:r>
              <a:rPr lang="en-US" dirty="0" smtClean="0">
                <a:hlinkClick r:id="rId2"/>
              </a:rPr>
              <a:t>http://get.webgl.org</a:t>
            </a:r>
            <a:r>
              <a:rPr lang="en-US" dirty="0" smtClean="0"/>
              <a:t> ]</a:t>
            </a:r>
          </a:p>
          <a:p>
            <a:pPr lvl="1"/>
            <a:r>
              <a:rPr lang="bg-BG" dirty="0" smtClean="0"/>
              <a:t>Трябва да се покаже въртящ се куб</a:t>
            </a:r>
            <a:endParaRPr lang="bg-B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20" y="2532820"/>
            <a:ext cx="3657560" cy="244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53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HTML5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540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1524</TotalTime>
  <Words>1416</Words>
  <Application>Microsoft Office PowerPoint</Application>
  <PresentationFormat>On-screen Show (16:9)</PresentationFormat>
  <Paragraphs>336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Origin</vt:lpstr>
      <vt:lpstr>HTML5</vt:lpstr>
      <vt:lpstr>Използвани технологии</vt:lpstr>
      <vt:lpstr>Технологии в курса</vt:lpstr>
      <vt:lpstr>Архитектура</vt:lpstr>
      <vt:lpstr>Софтуер</vt:lpstr>
      <vt:lpstr>Достъп до софтуера</vt:lpstr>
      <vt:lpstr>Изисквания към браузърите</vt:lpstr>
      <vt:lpstr>Проверка WebGL</vt:lpstr>
      <vt:lpstr>HTML5</vt:lpstr>
      <vt:lpstr>HTML</vt:lpstr>
      <vt:lpstr>История на HTML</vt:lpstr>
      <vt:lpstr>Новости в HTML5</vt:lpstr>
      <vt:lpstr>HTML</vt:lpstr>
      <vt:lpstr>Документ и елементи</vt:lpstr>
      <vt:lpstr>Атрибути</vt:lpstr>
      <vt:lpstr>&lt;!DOCTYPE&gt;</vt:lpstr>
      <vt:lpstr>&lt;html&gt;</vt:lpstr>
      <vt:lpstr>HTML коментар</vt:lpstr>
      <vt:lpstr>Елемент &lt;head&gt;</vt:lpstr>
      <vt:lpstr>&lt;head&gt;</vt:lpstr>
      <vt:lpstr>&lt;title&gt;</vt:lpstr>
      <vt:lpstr>PowerPoint Presentation</vt:lpstr>
      <vt:lpstr>&lt;meta&gt;</vt:lpstr>
      <vt:lpstr>PowerPoint Presentation</vt:lpstr>
      <vt:lpstr>PowerPoint Presentation</vt:lpstr>
      <vt:lpstr>Елемент &lt;body&gt;</vt:lpstr>
      <vt:lpstr>&lt;body&gt;</vt:lpstr>
      <vt:lpstr>PowerPoint Presentation</vt:lpstr>
      <vt:lpstr>Съдържание</vt:lpstr>
      <vt:lpstr>Форматиране на текст</vt:lpstr>
      <vt:lpstr>Маркери за форматиране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Маркери за секции</vt:lpstr>
      <vt:lpstr>PowerPoint Presentation</vt:lpstr>
      <vt:lpstr>Маркери за списъци</vt:lpstr>
      <vt:lpstr>PowerPoint Presentation</vt:lpstr>
      <vt:lpstr>Маркери за връзки</vt:lpstr>
      <vt:lpstr>PowerPoint Presentation</vt:lpstr>
      <vt:lpstr>PowerPoint Presentation</vt:lpstr>
      <vt:lpstr>PowerPoint Presentation</vt:lpstr>
      <vt:lpstr>Маркери за таблици</vt:lpstr>
      <vt:lpstr>PowerPoint Presentation</vt:lpstr>
      <vt:lpstr>PowerPoint Presentation</vt:lpstr>
      <vt:lpstr>PowerPoint Presentation</vt:lpstr>
      <vt:lpstr>PowerPoint Presentation</vt:lpstr>
      <vt:lpstr>Обобщение</vt:lpstr>
      <vt:lpstr>HTML страница</vt:lpstr>
      <vt:lpstr>Тагове</vt:lpstr>
      <vt:lpstr>Още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SUICA-02</dc:title>
  <dc:creator>Pavel Boytchev</dc:creator>
  <cp:lastModifiedBy>Pavel Boytchev</cp:lastModifiedBy>
  <cp:revision>130</cp:revision>
  <dcterms:created xsi:type="dcterms:W3CDTF">2015-02-10T15:00:35Z</dcterms:created>
  <dcterms:modified xsi:type="dcterms:W3CDTF">2015-09-14T08:15:11Z</dcterms:modified>
</cp:coreProperties>
</file>