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4" r:id="rId4"/>
    <p:sldId id="265" r:id="rId5"/>
    <p:sldId id="271" r:id="rId6"/>
    <p:sldId id="324" r:id="rId7"/>
    <p:sldId id="325" r:id="rId8"/>
    <p:sldId id="322" r:id="rId9"/>
    <p:sldId id="323" r:id="rId10"/>
    <p:sldId id="326" r:id="rId11"/>
    <p:sldId id="327" r:id="rId12"/>
    <p:sldId id="328" r:id="rId13"/>
    <p:sldId id="329" r:id="rId14"/>
    <p:sldId id="330" r:id="rId15"/>
    <p:sldId id="333" r:id="rId16"/>
    <p:sldId id="334" r:id="rId17"/>
    <p:sldId id="331" r:id="rId18"/>
    <p:sldId id="344" r:id="rId19"/>
    <p:sldId id="332" r:id="rId20"/>
    <p:sldId id="336" r:id="rId21"/>
    <p:sldId id="337" r:id="rId22"/>
    <p:sldId id="338" r:id="rId23"/>
    <p:sldId id="340" r:id="rId24"/>
    <p:sldId id="341" r:id="rId25"/>
    <p:sldId id="342" r:id="rId26"/>
    <p:sldId id="343" r:id="rId27"/>
    <p:sldId id="345" r:id="rId28"/>
    <p:sldId id="346" r:id="rId29"/>
    <p:sldId id="347" r:id="rId30"/>
    <p:sldId id="348" r:id="rId31"/>
    <p:sldId id="349" r:id="rId32"/>
    <p:sldId id="350" r:id="rId33"/>
    <p:sldId id="352" r:id="rId34"/>
    <p:sldId id="353" r:id="rId35"/>
    <p:sldId id="351" r:id="rId36"/>
    <p:sldId id="318" r:id="rId37"/>
    <p:sldId id="319" r:id="rId38"/>
    <p:sldId id="320" r:id="rId39"/>
    <p:sldId id="339" r:id="rId40"/>
    <p:sldId id="321" r:id="rId41"/>
    <p:sldId id="261" r:id="rId42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5" d="100"/>
          <a:sy n="95" d="100"/>
        </p:scale>
        <p:origin x="-58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0301%20External%20CSS/Example-0301%20External%20CSS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0302%20Internal%20CSS/Example-0302%20Internal%20CSS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0303%20Inline%20CSS/Example-0303%20Inline%20CSS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0304%20Comment/Example-0304%20Comment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0305%20Tag%20selector/Example-0305%20Tag%20selector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0306%20Multiple%20rules/Example-0306%20Multiple%20rules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0307%20Grouping%20rules/Example-0307%20Grouping%20rules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0308%20Nesting%20tags/Example-0308%20Nesting%20tags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0309%20Id%20selector/Example-0309%20Id%20selector.html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0310%20Attribute%20selector/Example-0310%20Attribute%20selector.html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0311%20Class%20selector/Example-0311%20Class%20selector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-0312%20Tag%20filters/Example-0312%20Tag%20filters.html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_selectors.asp" TargetMode="External"/><Relationship Id="rId2" Type="http://schemas.openxmlformats.org/officeDocument/2006/relationships/hyperlink" Target="http://www.w3schools.com/css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err="1" smtClean="0"/>
              <a:t>CSS</a:t>
            </a:r>
            <a:r>
              <a:rPr lang="en-US" noProof="0" dirty="0" smtClean="0"/>
              <a:t> </a:t>
            </a:r>
            <a:r>
              <a:rPr lang="bg-BG" noProof="0" dirty="0" smtClean="0"/>
              <a:t>правила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en-US" noProof="0" dirty="0" smtClean="0"/>
              <a:t>3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Вътрешен </a:t>
            </a:r>
            <a:r>
              <a:rPr lang="en-US" dirty="0" err="1" smtClean="0"/>
              <a:t>CSS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 smtClean="0"/>
              <a:t> в елемента &lt;</a:t>
            </a:r>
            <a:r>
              <a:rPr lang="en-US" dirty="0" smtClean="0"/>
              <a:t>style&gt;</a:t>
            </a:r>
            <a:r>
              <a:rPr lang="bg-BG" dirty="0" smtClean="0"/>
              <a:t> в секцията </a:t>
            </a:r>
            <a:r>
              <a:rPr lang="en-US" dirty="0" smtClean="0"/>
              <a:t>&lt;head&gt;</a:t>
            </a:r>
            <a:endParaRPr lang="bg-BG" dirty="0" smtClean="0"/>
          </a:p>
          <a:p>
            <a:pPr lvl="1"/>
            <a:r>
              <a:rPr lang="bg-BG" dirty="0" smtClean="0"/>
              <a:t>Каскадните стилове са записани в самия </a:t>
            </a:r>
            <a:r>
              <a:rPr lang="en-US" dirty="0" smtClean="0"/>
              <a:t>HTML </a:t>
            </a:r>
            <a:r>
              <a:rPr lang="bg-BG" dirty="0" smtClean="0"/>
              <a:t>файл</a:t>
            </a:r>
          </a:p>
          <a:p>
            <a:pPr lvl="1"/>
            <a:r>
              <a:rPr lang="bg-BG" dirty="0" smtClean="0"/>
              <a:t>Удобни за общ визуален стил на документ</a:t>
            </a:r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480311"/>
            <a:ext cx="7223681" cy="256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style&gt;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/>
              <a:t>body {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	</a:t>
            </a:r>
            <a:r>
              <a:rPr lang="en-GB" dirty="0"/>
              <a:t>background-</a:t>
            </a:r>
            <a:r>
              <a:rPr lang="en-GB" dirty="0" err="1"/>
              <a:t>color</a:t>
            </a:r>
            <a:r>
              <a:rPr lang="en-GB" dirty="0"/>
              <a:t>: pink;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	</a:t>
            </a:r>
            <a:r>
              <a:rPr lang="en-GB" dirty="0" err="1"/>
              <a:t>color</a:t>
            </a:r>
            <a:r>
              <a:rPr lang="en-GB" dirty="0"/>
              <a:t>: </a:t>
            </a:r>
            <a:r>
              <a:rPr lang="en-GB" dirty="0" err="1"/>
              <a:t>darkred</a:t>
            </a:r>
            <a:r>
              <a:rPr lang="en-GB" dirty="0"/>
              <a:t>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	</a:t>
            </a:r>
            <a:r>
              <a:rPr lang="en-GB" dirty="0"/>
              <a:t>margin-left: 6em;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	</a:t>
            </a:r>
            <a:r>
              <a:rPr lang="en-GB" dirty="0"/>
              <a:t>margin-right: 6em;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</a:t>
            </a:r>
            <a:r>
              <a:rPr lang="en-GB" dirty="0"/>
              <a:t>}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47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Вграден </a:t>
            </a:r>
            <a:r>
              <a:rPr lang="en-US" dirty="0" err="1" smtClean="0"/>
              <a:t>CSS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 smtClean="0"/>
              <a:t> в атрибута </a:t>
            </a:r>
            <a:r>
              <a:rPr lang="en-US" dirty="0" smtClean="0"/>
              <a:t>style</a:t>
            </a:r>
            <a:r>
              <a:rPr lang="bg-BG" dirty="0" smtClean="0"/>
              <a:t> на </a:t>
            </a:r>
            <a:r>
              <a:rPr lang="en-US" dirty="0" smtClean="0"/>
              <a:t>HTML</a:t>
            </a:r>
            <a:r>
              <a:rPr lang="bg-BG" dirty="0" smtClean="0"/>
              <a:t> елемент</a:t>
            </a:r>
          </a:p>
          <a:p>
            <a:pPr lvl="1"/>
            <a:r>
              <a:rPr lang="bg-BG" dirty="0" smtClean="0"/>
              <a:t>Каскадните стилове са записани в самия </a:t>
            </a:r>
            <a:r>
              <a:rPr lang="en-US" dirty="0" smtClean="0"/>
              <a:t>HTML </a:t>
            </a:r>
            <a:r>
              <a:rPr lang="bg-BG" dirty="0" smtClean="0"/>
              <a:t>елемент</a:t>
            </a:r>
          </a:p>
          <a:p>
            <a:pPr lvl="1"/>
            <a:r>
              <a:rPr lang="bg-BG" dirty="0" smtClean="0"/>
              <a:t>Удобни за кратка настройка на единичен таг</a:t>
            </a:r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480311"/>
            <a:ext cx="7223681" cy="2011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&lt;</a:t>
            </a:r>
            <a:r>
              <a:rPr lang="en-GB" dirty="0"/>
              <a:t>body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style="</a:t>
            </a:r>
            <a:r>
              <a:rPr lang="en-GB" dirty="0"/>
              <a:t>background-</a:t>
            </a:r>
            <a:r>
              <a:rPr lang="en-GB" dirty="0" err="1"/>
              <a:t>color</a:t>
            </a:r>
            <a:r>
              <a:rPr lang="en-GB" dirty="0"/>
              <a:t>: pink;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</a:t>
            </a:r>
            <a:r>
              <a:rPr lang="bg-BG" dirty="0" smtClean="0"/>
              <a:t>	</a:t>
            </a:r>
            <a:r>
              <a:rPr lang="en-GB" dirty="0"/>
              <a:t>		</a:t>
            </a:r>
            <a:r>
              <a:rPr lang="en-GB" dirty="0" err="1"/>
              <a:t>color</a:t>
            </a:r>
            <a:r>
              <a:rPr lang="en-GB" dirty="0"/>
              <a:t>: </a:t>
            </a:r>
            <a:r>
              <a:rPr lang="en-GB" dirty="0" err="1"/>
              <a:t>darkred</a:t>
            </a:r>
            <a:r>
              <a:rPr lang="en-GB" dirty="0"/>
              <a:t>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/>
              <a:t>				margin-left: 6em;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/>
              <a:t>				margin-right: 6em</a:t>
            </a:r>
            <a:r>
              <a:rPr lang="en-GB" dirty="0" smtClean="0"/>
              <a:t>;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"</a:t>
            </a:r>
            <a:r>
              <a:rPr lang="en-GB" dirty="0" smtClean="0"/>
              <a:t>&gt;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 smtClean="0"/>
              <a:t>  :</a:t>
            </a:r>
            <a:endParaRPr lang="en-GB" dirty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&lt;/</a:t>
            </a:r>
            <a:r>
              <a:rPr lang="en-GB" dirty="0"/>
              <a:t>body&gt;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12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0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Коментари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 smtClean="0"/>
              <a:t> коментари</a:t>
            </a:r>
          </a:p>
          <a:p>
            <a:pPr lvl="1"/>
            <a:r>
              <a:rPr lang="bg-BG" dirty="0" smtClean="0"/>
              <a:t>Обграждат се с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/*</a:t>
            </a:r>
            <a:r>
              <a:rPr lang="bg-BG" dirty="0" smtClean="0"/>
              <a:t> …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*/</a:t>
            </a:r>
            <a:r>
              <a:rPr lang="bg-BG" dirty="0" smtClean="0"/>
              <a:t> и се </a:t>
            </a:r>
            <a:r>
              <a:rPr lang="bg-BG" smtClean="0"/>
              <a:t>игнорират от </a:t>
            </a:r>
            <a:r>
              <a:rPr lang="bg-BG" dirty="0" smtClean="0"/>
              <a:t>браузера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297433"/>
            <a:ext cx="7223681" cy="256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body </a:t>
            </a:r>
            <a:r>
              <a:rPr lang="en-GB" dirty="0"/>
              <a:t>{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</a:t>
            </a:r>
            <a:r>
              <a:rPr lang="en-GB" dirty="0"/>
              <a:t>background-</a:t>
            </a:r>
            <a:r>
              <a:rPr lang="en-GB" dirty="0" err="1"/>
              <a:t>color</a:t>
            </a:r>
            <a:r>
              <a:rPr lang="en-GB" dirty="0"/>
              <a:t>: pink</a:t>
            </a:r>
            <a:r>
              <a:rPr lang="en-GB" dirty="0" smtClean="0"/>
              <a:t>;</a:t>
            </a:r>
            <a:r>
              <a:rPr lang="bg-BG" dirty="0" smtClean="0"/>
              <a:t>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/* цвят на фона */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</a:t>
            </a:r>
            <a:r>
              <a:rPr lang="en-GB" dirty="0" err="1"/>
              <a:t>color</a:t>
            </a:r>
            <a:r>
              <a:rPr lang="en-GB" dirty="0"/>
              <a:t>: </a:t>
            </a:r>
            <a:r>
              <a:rPr lang="en-GB" dirty="0" err="1"/>
              <a:t>darkred</a:t>
            </a:r>
            <a:r>
              <a:rPr lang="en-GB" dirty="0" smtClean="0"/>
              <a:t>;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/* отстъп от двете страни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на съдържанието на страницата */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</a:t>
            </a:r>
            <a:r>
              <a:rPr lang="en-GB" dirty="0"/>
              <a:t>margin-left: 6em;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</a:t>
            </a:r>
            <a:r>
              <a:rPr lang="en-GB" dirty="0"/>
              <a:t>margin-right: 6em;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2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bg-BG" dirty="0" smtClean="0"/>
              <a:t>селектори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22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 smtClean="0"/>
              <a:t> селектори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Прости селектори</a:t>
            </a:r>
          </a:p>
          <a:p>
            <a:pPr lvl="1"/>
            <a:r>
              <a:rPr lang="bg-BG" dirty="0" smtClean="0"/>
              <a:t>Селектор по таг</a:t>
            </a:r>
          </a:p>
          <a:p>
            <a:pPr lvl="1"/>
            <a:r>
              <a:rPr lang="bg-BG" dirty="0" smtClean="0"/>
              <a:t>Селектор по клас</a:t>
            </a:r>
          </a:p>
          <a:p>
            <a:pPr lvl="1"/>
            <a:r>
              <a:rPr lang="bg-BG" dirty="0" smtClean="0"/>
              <a:t>Селектор по атрибут</a:t>
            </a:r>
          </a:p>
          <a:p>
            <a:r>
              <a:rPr lang="bg-BG" dirty="0" smtClean="0"/>
              <a:t>Сложни селектори</a:t>
            </a:r>
          </a:p>
          <a:p>
            <a:pPr lvl="1"/>
            <a:r>
              <a:rPr lang="bg-BG" dirty="0" smtClean="0"/>
              <a:t>Групиране на селектори</a:t>
            </a:r>
          </a:p>
          <a:p>
            <a:pPr lvl="1"/>
            <a:r>
              <a:rPr lang="bg-BG" dirty="0" smtClean="0"/>
              <a:t>Подчиняване на селектори</a:t>
            </a:r>
          </a:p>
          <a:p>
            <a:pPr lvl="1"/>
            <a:r>
              <a:rPr lang="bg-BG" dirty="0" smtClean="0"/>
              <a:t>Филтри в селекторите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93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Селектор</a:t>
            </a:r>
            <a:r>
              <a:rPr lang="en-US" dirty="0" smtClean="0"/>
              <a:t> </a:t>
            </a:r>
            <a:r>
              <a:rPr lang="bg-BG" dirty="0" smtClean="0"/>
              <a:t>по таг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Роля на селектора</a:t>
            </a:r>
          </a:p>
          <a:p>
            <a:pPr lvl="1"/>
            <a:r>
              <a:rPr lang="bg-BG" dirty="0" smtClean="0"/>
              <a:t>Правилото важи само за елементи с дадения таг</a:t>
            </a:r>
          </a:p>
          <a:p>
            <a:pPr lvl="1"/>
            <a:r>
              <a:rPr lang="bg-BG" dirty="0" smtClean="0"/>
              <a:t>Синтаксис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таг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{…}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Пример с всички </a:t>
            </a:r>
            <a:r>
              <a:rPr lang="en-US" dirty="0" smtClean="0"/>
              <a:t>&lt;h3&gt;</a:t>
            </a:r>
            <a:r>
              <a:rPr lang="bg-BG" dirty="0" smtClean="0"/>
              <a:t> елементи да са червеникави: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937506"/>
            <a:ext cx="7223682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h3</a:t>
            </a:r>
            <a:r>
              <a:rPr lang="en-US" dirty="0"/>
              <a:t>	</a:t>
            </a:r>
            <a:r>
              <a:rPr lang="en-US" dirty="0" smtClean="0"/>
              <a:t>{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</a:t>
            </a:r>
            <a:r>
              <a:rPr lang="en-US" dirty="0"/>
              <a:t>	background-color: pink;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/>
              <a:t>		color: </a:t>
            </a:r>
            <a:r>
              <a:rPr lang="en-US" dirty="0" err="1"/>
              <a:t>darkred</a:t>
            </a:r>
            <a:r>
              <a:rPr lang="en-US" dirty="0"/>
              <a:t>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5878" y="4400530"/>
            <a:ext cx="7223682" cy="594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/>
              <a:t>&lt;</a:t>
            </a:r>
            <a:r>
              <a:rPr lang="en-US" dirty="0" smtClean="0"/>
              <a:t>h3&gt;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Proin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id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nibh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lacus</a:t>
            </a:r>
            <a:r>
              <a:rPr lang="en-US" dirty="0" smtClean="0"/>
              <a:t>&lt;/h3&gt;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Каскадни стилове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54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7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Множество правила</a:t>
            </a:r>
          </a:p>
          <a:p>
            <a:pPr lvl="1"/>
            <a:r>
              <a:rPr lang="bg-BG" dirty="0" smtClean="0"/>
              <a:t>Може да има много правила, изреждат се едно след друго</a:t>
            </a:r>
            <a:endParaRPr lang="en-US" dirty="0" smtClean="0"/>
          </a:p>
          <a:p>
            <a:pPr lvl="1">
              <a:tabLst>
                <a:tab pos="1939925" algn="l"/>
              </a:tabLst>
            </a:pPr>
            <a:r>
              <a:rPr lang="bg-BG" dirty="0" smtClean="0"/>
              <a:t>Си</a:t>
            </a:r>
            <a:r>
              <a:rPr lang="bg-BG" dirty="0"/>
              <a:t>н</a:t>
            </a:r>
            <a:r>
              <a:rPr lang="bg-BG" dirty="0" smtClean="0"/>
              <a:t>таксис	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таг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{…}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/>
            </a:r>
            <a:b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</a:b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таг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{…}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>
              <a:tabLst>
                <a:tab pos="1939925" algn="l"/>
              </a:tabLst>
            </a:pPr>
            <a:r>
              <a:rPr lang="bg-BG" dirty="0"/>
              <a:t>Пример с няколко </a:t>
            </a:r>
            <a:r>
              <a:rPr lang="bg-BG" dirty="0" smtClean="0"/>
              <a:t>правила: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388872"/>
            <a:ext cx="7223682" cy="2011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body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US" dirty="0" smtClean="0"/>
              <a:t>{</a:t>
            </a:r>
            <a:r>
              <a:rPr lang="bg-BG" dirty="0" smtClean="0"/>
              <a:t> </a:t>
            </a:r>
            <a:r>
              <a:rPr lang="en-US" dirty="0" smtClean="0"/>
              <a:t>background-color</a:t>
            </a:r>
            <a:r>
              <a:rPr lang="en-US" dirty="0"/>
              <a:t>: Beige; }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h1</a:t>
            </a:r>
            <a:r>
              <a:rPr lang="bg-BG" dirty="0" smtClean="0"/>
              <a:t>		</a:t>
            </a:r>
            <a:r>
              <a:rPr lang="en-US" dirty="0" smtClean="0"/>
              <a:t>{</a:t>
            </a:r>
            <a:r>
              <a:rPr lang="bg-BG" dirty="0" smtClean="0"/>
              <a:t> </a:t>
            </a:r>
            <a:r>
              <a:rPr lang="en-US" dirty="0" smtClean="0"/>
              <a:t>color</a:t>
            </a:r>
            <a:r>
              <a:rPr lang="en-US" dirty="0"/>
              <a:t>: </a:t>
            </a:r>
            <a:r>
              <a:rPr lang="en-US" dirty="0" err="1"/>
              <a:t>SaddleBrown</a:t>
            </a:r>
            <a:r>
              <a:rPr lang="en-US" dirty="0" smtClean="0"/>
              <a:t>;</a:t>
            </a:r>
            <a:r>
              <a:rPr lang="bg-BG" dirty="0" smtClean="0"/>
              <a:t> </a:t>
            </a:r>
            <a:r>
              <a:rPr lang="en-US" dirty="0" smtClean="0"/>
              <a:t>}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h3</a:t>
            </a:r>
            <a:r>
              <a:rPr lang="bg-BG" dirty="0" smtClean="0"/>
              <a:t>		</a:t>
            </a:r>
            <a:r>
              <a:rPr lang="en-US" dirty="0" smtClean="0"/>
              <a:t>{</a:t>
            </a:r>
            <a:r>
              <a:rPr lang="bg-BG" dirty="0" smtClean="0"/>
              <a:t> </a:t>
            </a:r>
            <a:r>
              <a:rPr lang="en-US" dirty="0" smtClean="0"/>
              <a:t>background-color</a:t>
            </a:r>
            <a:r>
              <a:rPr lang="en-US" dirty="0"/>
              <a:t>: Wheat;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/>
              <a:t>		</a:t>
            </a:r>
            <a:r>
              <a:rPr lang="bg-BG" dirty="0" smtClean="0"/>
              <a:t>  </a:t>
            </a:r>
            <a:r>
              <a:rPr lang="en-US" dirty="0" smtClean="0"/>
              <a:t>color</a:t>
            </a:r>
            <a:r>
              <a:rPr lang="en-US" dirty="0"/>
              <a:t>: </a:t>
            </a:r>
            <a:r>
              <a:rPr lang="en-US" dirty="0" err="1"/>
              <a:t>SaddleBrown</a:t>
            </a:r>
            <a:r>
              <a:rPr lang="en-US" dirty="0" smtClean="0"/>
              <a:t>;</a:t>
            </a:r>
            <a:r>
              <a:rPr lang="bg-BG" dirty="0" smtClean="0"/>
              <a:t> </a:t>
            </a:r>
            <a:r>
              <a:rPr lang="en-US" dirty="0" smtClean="0"/>
              <a:t>}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</a:t>
            </a:r>
            <a:r>
              <a:rPr lang="bg-BG" dirty="0" smtClean="0"/>
              <a:t>		</a:t>
            </a:r>
            <a:r>
              <a:rPr lang="en-US" dirty="0" smtClean="0"/>
              <a:t>{</a:t>
            </a:r>
            <a:r>
              <a:rPr lang="bg-BG" dirty="0" smtClean="0"/>
              <a:t> </a:t>
            </a:r>
            <a:r>
              <a:rPr lang="en-US" dirty="0" smtClean="0"/>
              <a:t>margin-left</a:t>
            </a:r>
            <a:r>
              <a:rPr lang="en-US" dirty="0"/>
              <a:t>: 6em;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/>
              <a:t>		</a:t>
            </a:r>
            <a:r>
              <a:rPr lang="bg-BG" dirty="0" smtClean="0"/>
              <a:t>  </a:t>
            </a:r>
            <a:r>
              <a:rPr lang="en-US" dirty="0" smtClean="0"/>
              <a:t>margin-right</a:t>
            </a:r>
            <a:r>
              <a:rPr lang="en-US" dirty="0"/>
              <a:t>: 6em</a:t>
            </a:r>
            <a:r>
              <a:rPr lang="en-US" dirty="0" smtClean="0"/>
              <a:t>;</a:t>
            </a:r>
            <a:r>
              <a:rPr lang="bg-BG" dirty="0" smtClean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7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Групиране на правила</a:t>
            </a:r>
          </a:p>
          <a:p>
            <a:pPr lvl="1"/>
            <a:r>
              <a:rPr lang="bg-BG" dirty="0" smtClean="0"/>
              <a:t>Изреждат се селектори, разделени със запетая</a:t>
            </a:r>
            <a:endParaRPr lang="en-US" dirty="0" smtClean="0"/>
          </a:p>
          <a:p>
            <a:pPr lvl="1"/>
            <a:r>
              <a:rPr lang="bg-BG" dirty="0" smtClean="0"/>
              <a:t>Синтаксис с тагове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таг,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таг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таг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{…}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Пример </a:t>
            </a:r>
            <a:r>
              <a:rPr lang="bg-BG" dirty="0" smtClean="0"/>
              <a:t>за правило</a:t>
            </a:r>
            <a:r>
              <a:rPr lang="en-US" dirty="0" smtClean="0"/>
              <a:t> </a:t>
            </a:r>
            <a:r>
              <a:rPr lang="bg-BG" dirty="0" smtClean="0"/>
              <a:t>за всички </a:t>
            </a:r>
            <a:r>
              <a:rPr lang="en-US" dirty="0" smtClean="0"/>
              <a:t>&lt;h1&gt;</a:t>
            </a:r>
            <a:r>
              <a:rPr lang="bg-BG" dirty="0" smtClean="0"/>
              <a:t> и </a:t>
            </a:r>
            <a:r>
              <a:rPr lang="en-US" dirty="0" smtClean="0"/>
              <a:t>&lt;h3&gt;</a:t>
            </a:r>
            <a:r>
              <a:rPr lang="bg-BG" dirty="0" smtClean="0"/>
              <a:t> елементи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023116"/>
            <a:ext cx="7223682" cy="548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h1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h3	</a:t>
            </a:r>
            <a:r>
              <a:rPr lang="en-US" dirty="0" smtClean="0"/>
              <a:t>{</a:t>
            </a:r>
            <a:r>
              <a:rPr lang="bg-BG" dirty="0" smtClean="0"/>
              <a:t> </a:t>
            </a:r>
            <a:r>
              <a:rPr lang="en-US" dirty="0"/>
              <a:t>color: </a:t>
            </a:r>
            <a:r>
              <a:rPr lang="en-US" dirty="0" err="1"/>
              <a:t>SaddleBrown</a:t>
            </a:r>
            <a:r>
              <a:rPr lang="en-US" dirty="0"/>
              <a:t>;</a:t>
            </a:r>
            <a:r>
              <a:rPr lang="bg-BG" dirty="0"/>
              <a:t> </a:t>
            </a: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78" y="2663189"/>
            <a:ext cx="7223682" cy="1645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&lt;h1&gt;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Sed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porttitor</a:t>
            </a:r>
            <a:r>
              <a:rPr lang="en-US" dirty="0" smtClean="0"/>
              <a:t>&lt;/</a:t>
            </a:r>
            <a:r>
              <a:rPr lang="en-US" dirty="0"/>
              <a:t>h1&gt;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In </a:t>
            </a:r>
            <a:r>
              <a:rPr lang="en-US" dirty="0"/>
              <a:t>at porta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dui </a:t>
            </a:r>
            <a:r>
              <a:rPr lang="en-US" dirty="0" smtClean="0"/>
              <a:t>vel.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endParaRPr lang="en-US" dirty="0" smtClean="0"/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&lt;</a:t>
            </a:r>
            <a:r>
              <a:rPr lang="en-US" dirty="0"/>
              <a:t>h3&gt;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Proin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id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nibh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lacus</a:t>
            </a:r>
            <a:r>
              <a:rPr lang="en-US" dirty="0" smtClean="0"/>
              <a:t>&lt;/</a:t>
            </a:r>
            <a:r>
              <a:rPr lang="en-US" dirty="0"/>
              <a:t>h3&gt;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&lt;p&gt;Lorem </a:t>
            </a:r>
            <a:r>
              <a:rPr lang="en-US" dirty="0"/>
              <a:t>ipsum dolor sit </a:t>
            </a:r>
            <a:r>
              <a:rPr lang="en-US" dirty="0" err="1" smtClean="0"/>
              <a:t>amet</a:t>
            </a:r>
            <a:r>
              <a:rPr lang="en-US" dirty="0" smtClean="0"/>
              <a:t>.&lt;/</a:t>
            </a:r>
            <a:r>
              <a:rPr lang="en-US" dirty="0"/>
              <a:t>p&gt;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541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9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Селектор за вътрешен таг</a:t>
            </a:r>
          </a:p>
          <a:p>
            <a:pPr lvl="1"/>
            <a:r>
              <a:rPr lang="bg-BG" dirty="0" smtClean="0"/>
              <a:t>Селектор за елемент, който се намира в друг елемент</a:t>
            </a:r>
            <a:endParaRPr lang="en-US" dirty="0" smtClean="0"/>
          </a:p>
          <a:p>
            <a:pPr lvl="1"/>
            <a:r>
              <a:rPr lang="bg-BG" dirty="0" smtClean="0"/>
              <a:t>Синтаксис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външен-таг вътрешен-таг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{…}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Пример с жълт фон за всички елементи </a:t>
            </a:r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&gt;,</a:t>
            </a:r>
            <a:r>
              <a:rPr lang="bg-BG" dirty="0" smtClean="0"/>
              <a:t> които се намират в съдържанието на елементи &lt;</a:t>
            </a:r>
            <a:r>
              <a:rPr lang="en-US" dirty="0" smtClean="0"/>
              <a:t>p&gt;: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388871"/>
            <a:ext cx="7223682" cy="548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/>
              <a:t>{ </a:t>
            </a:r>
            <a:r>
              <a:rPr lang="en-US" dirty="0"/>
              <a:t>background-color: Yellow;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878" y="3028946"/>
            <a:ext cx="7223682" cy="1645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&lt;</a:t>
            </a:r>
            <a:r>
              <a:rPr lang="en-US" dirty="0"/>
              <a:t>h1&gt;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&lt;</a:t>
            </a:r>
            <a:r>
              <a:rPr lang="en-US" dirty="0" err="1"/>
              <a:t>i</a:t>
            </a:r>
            <a:r>
              <a:rPr lang="en-US" dirty="0"/>
              <a:t>&gt;</a:t>
            </a:r>
            <a:r>
              <a:rPr lang="en-US" dirty="0" err="1"/>
              <a:t>augue</a:t>
            </a:r>
            <a:r>
              <a:rPr lang="en-US" dirty="0"/>
              <a:t> magna&lt;/</a:t>
            </a:r>
            <a:r>
              <a:rPr lang="en-US" dirty="0" err="1"/>
              <a:t>i</a:t>
            </a:r>
            <a:r>
              <a:rPr lang="en-US" dirty="0"/>
              <a:t>&gt;&lt;/h1&gt;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In </a:t>
            </a:r>
            <a:r>
              <a:rPr lang="en-US" dirty="0"/>
              <a:t>at porta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 err="1"/>
              <a:t>i</a:t>
            </a:r>
            <a:r>
              <a:rPr lang="en-US" dirty="0"/>
              <a:t>&gt;lacus </a:t>
            </a:r>
            <a:r>
              <a:rPr lang="en-US" dirty="0" err="1" smtClean="0"/>
              <a:t>fringilla</a:t>
            </a:r>
            <a:r>
              <a:rPr lang="en-US" dirty="0"/>
              <a:t>&lt;/</a:t>
            </a:r>
            <a:r>
              <a:rPr lang="en-US" dirty="0" err="1"/>
              <a:t>i</a:t>
            </a:r>
            <a:r>
              <a:rPr lang="en-US" dirty="0" smtClean="0"/>
              <a:t>&gt;.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endParaRPr lang="en-US" dirty="0" smtClean="0"/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&lt;</a:t>
            </a:r>
            <a:r>
              <a:rPr lang="en-US" dirty="0"/>
              <a:t>h3&gt;</a:t>
            </a:r>
            <a:r>
              <a:rPr lang="en-US" dirty="0" err="1"/>
              <a:t>Proin</a:t>
            </a:r>
            <a:r>
              <a:rPr lang="en-US" dirty="0"/>
              <a:t> id &lt;</a:t>
            </a:r>
            <a:r>
              <a:rPr lang="en-US" dirty="0" err="1"/>
              <a:t>i</a:t>
            </a:r>
            <a:r>
              <a:rPr lang="en-US" dirty="0"/>
              <a:t>&gt;</a:t>
            </a:r>
            <a:r>
              <a:rPr lang="en-US" dirty="0" err="1"/>
              <a:t>nibh</a:t>
            </a:r>
            <a:r>
              <a:rPr lang="en-US" dirty="0"/>
              <a:t> lacus&lt;/</a:t>
            </a:r>
            <a:r>
              <a:rPr lang="en-US" dirty="0" err="1"/>
              <a:t>i</a:t>
            </a:r>
            <a:r>
              <a:rPr lang="en-US" dirty="0"/>
              <a:t>&gt;&lt;/h3&gt;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&lt;</a:t>
            </a:r>
            <a:r>
              <a:rPr lang="en-US" dirty="0"/>
              <a:t>p&gt;Lorem ipsum </a:t>
            </a:r>
            <a:r>
              <a:rPr lang="en-US" dirty="0" smtClean="0"/>
              <a:t>&lt;</a:t>
            </a:r>
            <a:r>
              <a:rPr lang="en-US" dirty="0" err="1"/>
              <a:t>i</a:t>
            </a:r>
            <a:r>
              <a:rPr lang="en-US" dirty="0"/>
              <a:t>&gt;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non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pharetra</a:t>
            </a:r>
            <a:r>
              <a:rPr lang="en-US" dirty="0" smtClean="0"/>
              <a:t>&lt;/</a:t>
            </a:r>
            <a:r>
              <a:rPr lang="en-US" dirty="0" err="1"/>
              <a:t>i</a:t>
            </a:r>
            <a:r>
              <a:rPr lang="en-US" dirty="0"/>
              <a:t>&gt;, </a:t>
            </a:r>
            <a:r>
              <a:rPr lang="en-US" dirty="0" err="1" smtClean="0"/>
              <a:t>risus</a:t>
            </a:r>
            <a:r>
              <a:rPr lang="en-US" dirty="0" smtClean="0"/>
              <a:t>.&lt;/</a:t>
            </a:r>
            <a:r>
              <a:rPr lang="en-US" dirty="0"/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215632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4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Селектор по атрибут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Селектор по идентификатор</a:t>
            </a:r>
          </a:p>
          <a:p>
            <a:pPr lvl="1"/>
            <a:r>
              <a:rPr lang="bg-BG" dirty="0" smtClean="0"/>
              <a:t>Избира един конкретен елемент с дадена стойност на атрибута </a:t>
            </a:r>
            <a:r>
              <a:rPr lang="en-US" b="1" dirty="0" smtClean="0"/>
              <a:t>id</a:t>
            </a:r>
          </a:p>
          <a:p>
            <a:pPr lvl="1"/>
            <a:r>
              <a:rPr lang="bg-BG" dirty="0" smtClean="0"/>
              <a:t>Синтаксис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#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идентификатор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{…}</a:t>
            </a:r>
          </a:p>
          <a:p>
            <a:pPr lvl="1"/>
            <a:r>
              <a:rPr lang="bg-BG" dirty="0" smtClean="0"/>
              <a:t>Пример с кафяв фон на елементът с </a:t>
            </a:r>
            <a:r>
              <a:rPr lang="en-US" dirty="0" smtClean="0"/>
              <a:t>id=</a:t>
            </a:r>
            <a:r>
              <a:rPr lang="bg-BG" dirty="0" smtClean="0"/>
              <a:t>"</a:t>
            </a:r>
            <a:r>
              <a:rPr lang="en-US" dirty="0" smtClean="0"/>
              <a:t>yell"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3303262"/>
            <a:ext cx="7223682" cy="548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#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yell </a:t>
            </a:r>
            <a:r>
              <a:rPr lang="en-US" dirty="0"/>
              <a:t>{ background-color: </a:t>
            </a:r>
            <a:r>
              <a:rPr lang="en-US" dirty="0" err="1"/>
              <a:t>SandyBrown</a:t>
            </a:r>
            <a:r>
              <a:rPr lang="en-US" dirty="0"/>
              <a:t>;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5879" y="3943335"/>
            <a:ext cx="7223682" cy="1005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&lt;</a:t>
            </a:r>
            <a:r>
              <a:rPr lang="en-US" dirty="0"/>
              <a:t>h3 id="</a:t>
            </a:r>
            <a:r>
              <a:rPr lang="en-US" dirty="0" err="1"/>
              <a:t>gell</a:t>
            </a:r>
            <a:r>
              <a:rPr lang="en-US" dirty="0"/>
              <a:t>"&gt;</a:t>
            </a:r>
            <a:r>
              <a:rPr lang="en-US" dirty="0" err="1"/>
              <a:t>Proin</a:t>
            </a:r>
            <a:r>
              <a:rPr lang="en-US" dirty="0"/>
              <a:t> id &lt;</a:t>
            </a:r>
            <a:r>
              <a:rPr lang="en-US" dirty="0" err="1"/>
              <a:t>i</a:t>
            </a:r>
            <a:r>
              <a:rPr lang="en-US" dirty="0"/>
              <a:t>&gt;</a:t>
            </a:r>
            <a:r>
              <a:rPr lang="en-US" dirty="0" err="1"/>
              <a:t>nibh</a:t>
            </a:r>
            <a:r>
              <a:rPr lang="en-US" dirty="0"/>
              <a:t> lacus&lt;/</a:t>
            </a:r>
            <a:r>
              <a:rPr lang="en-US" dirty="0" err="1"/>
              <a:t>i</a:t>
            </a:r>
            <a:r>
              <a:rPr lang="en-US" dirty="0"/>
              <a:t>&gt;&lt;/h3&gt;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&lt;</a:t>
            </a:r>
            <a:r>
              <a:rPr lang="en-US" dirty="0"/>
              <a:t>p id="yell"&gt;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Lorem ipsum dolor sit,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consectetur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adipiscing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elit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/>
              <a:t>&lt;/</a:t>
            </a:r>
            <a:r>
              <a:rPr lang="en-US" dirty="0"/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val="8798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921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8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Селектор по наличие на атрибут</a:t>
            </a:r>
          </a:p>
          <a:p>
            <a:pPr lvl="1"/>
            <a:r>
              <a:rPr lang="bg-BG" dirty="0" smtClean="0"/>
              <a:t>Избират се елементите </a:t>
            </a:r>
            <a:r>
              <a:rPr lang="bg-BG" dirty="0"/>
              <a:t>с </a:t>
            </a:r>
            <a:r>
              <a:rPr lang="bg-BG" dirty="0" smtClean="0"/>
              <a:t>даден атрибут, който може да е дефиниран от потребителя</a:t>
            </a:r>
            <a:endParaRPr lang="en-US" b="1" dirty="0"/>
          </a:p>
          <a:p>
            <a:pPr lvl="1"/>
            <a:r>
              <a:rPr lang="bg-BG" dirty="0"/>
              <a:t>Синтаксис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атрибут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{…}</a:t>
            </a:r>
          </a:p>
          <a:p>
            <a:pPr lvl="1"/>
            <a:r>
              <a:rPr lang="bg-BG" dirty="0"/>
              <a:t>Пример с </a:t>
            </a:r>
            <a:r>
              <a:rPr lang="bg-BG" dirty="0" smtClean="0"/>
              <a:t>рамка за всички елементи</a:t>
            </a:r>
            <a:r>
              <a:rPr lang="en-US" dirty="0" smtClean="0"/>
              <a:t>,</a:t>
            </a:r>
            <a:r>
              <a:rPr lang="bg-BG" dirty="0" smtClean="0"/>
              <a:t> имащи атрибут </a:t>
            </a:r>
            <a:r>
              <a:rPr lang="en-US" dirty="0" smtClean="0"/>
              <a:t>frame</a:t>
            </a:r>
            <a:endParaRPr lang="bg-BG" dirty="0"/>
          </a:p>
          <a:p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388873"/>
            <a:ext cx="7223682" cy="548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frame]</a:t>
            </a:r>
            <a:r>
              <a:rPr lang="en-US" dirty="0"/>
              <a:t> { border: solid black 1px;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3028945"/>
            <a:ext cx="7223682" cy="192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&lt;</a:t>
            </a:r>
            <a:r>
              <a:rPr lang="en-US" dirty="0"/>
              <a:t>h1 frame&gt;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Sed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porttitor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augue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magna</a:t>
            </a:r>
            <a:r>
              <a:rPr lang="en-US" dirty="0" smtClean="0"/>
              <a:t>&lt;/</a:t>
            </a:r>
            <a:r>
              <a:rPr lang="en-US" dirty="0"/>
              <a:t>h1&gt;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In </a:t>
            </a:r>
            <a:r>
              <a:rPr lang="en-US" dirty="0"/>
              <a:t>at porta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smtClean="0"/>
              <a:t>dui.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endParaRPr lang="en-US" dirty="0" smtClean="0"/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&lt;</a:t>
            </a:r>
            <a:r>
              <a:rPr lang="en-US" dirty="0"/>
              <a:t>h3&gt;</a:t>
            </a:r>
            <a:r>
              <a:rPr lang="en-US" dirty="0" err="1"/>
              <a:t>Proin</a:t>
            </a:r>
            <a:r>
              <a:rPr lang="en-US" dirty="0"/>
              <a:t> id </a:t>
            </a:r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/>
              <a:t>lacus&lt;/</a:t>
            </a:r>
            <a:r>
              <a:rPr lang="en-US" dirty="0" err="1"/>
              <a:t>i</a:t>
            </a:r>
            <a:r>
              <a:rPr lang="en-US" dirty="0"/>
              <a:t>&gt;&lt;/h3&gt;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&lt;</a:t>
            </a:r>
            <a:r>
              <a:rPr lang="en-US" dirty="0"/>
              <a:t>p frame&gt;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Lorem ipsum dolor sit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amet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consectetur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adipiscing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elit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/>
              <a:t>&lt;/</a:t>
            </a:r>
            <a:r>
              <a:rPr lang="en-US" dirty="0"/>
              <a:t>p&gt;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6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CSS</a:t>
            </a:r>
            <a:endParaRPr lang="en-US" dirty="0" smtClean="0"/>
          </a:p>
          <a:p>
            <a:pPr lvl="1"/>
            <a:r>
              <a:rPr lang="bg-BG" dirty="0" smtClean="0"/>
              <a:t>Съкращение на </a:t>
            </a:r>
            <a:r>
              <a:rPr lang="en-US" u="sng" dirty="0" smtClean="0"/>
              <a:t>C</a:t>
            </a:r>
            <a:r>
              <a:rPr lang="en-US" dirty="0" smtClean="0"/>
              <a:t>ascading </a:t>
            </a:r>
            <a:r>
              <a:rPr lang="en-US" u="sng" dirty="0" smtClean="0"/>
              <a:t>S</a:t>
            </a:r>
            <a:r>
              <a:rPr lang="en-US" dirty="0" smtClean="0"/>
              <a:t>tyle </a:t>
            </a:r>
            <a:r>
              <a:rPr lang="en-US" u="sng" dirty="0" smtClean="0"/>
              <a:t>S</a:t>
            </a:r>
            <a:r>
              <a:rPr lang="en-US" dirty="0" smtClean="0"/>
              <a:t>heets</a:t>
            </a:r>
            <a:endParaRPr lang="bg-BG" dirty="0" smtClean="0"/>
          </a:p>
          <a:p>
            <a:pPr lvl="1"/>
            <a:r>
              <a:rPr lang="bg-BG" dirty="0" smtClean="0"/>
              <a:t>Разделя съдържанието на документ от външния му вид</a:t>
            </a:r>
          </a:p>
          <a:p>
            <a:pPr lvl="1"/>
            <a:r>
              <a:rPr lang="bg-BG" dirty="0" smtClean="0"/>
              <a:t>Език за описание на форматирането на уеб страници</a:t>
            </a:r>
          </a:p>
          <a:p>
            <a:pPr lvl="1"/>
            <a:r>
              <a:rPr lang="bg-BG" dirty="0" smtClean="0"/>
              <a:t>Може да промени стандартният начин по който </a:t>
            </a:r>
            <a:r>
              <a:rPr lang="bg-BG" dirty="0" smtClean="0"/>
              <a:t>брауз</a:t>
            </a:r>
            <a:r>
              <a:rPr lang="bg-BG" dirty="0"/>
              <a:t>ъ</a:t>
            </a:r>
            <a:r>
              <a:rPr lang="bg-BG" dirty="0" smtClean="0"/>
              <a:t>р </a:t>
            </a:r>
            <a:r>
              <a:rPr lang="bg-BG" dirty="0" smtClean="0"/>
              <a:t>показва даден </a:t>
            </a:r>
            <a:r>
              <a:rPr lang="en-US" dirty="0" smtClean="0"/>
              <a:t>HTML </a:t>
            </a:r>
            <a:r>
              <a:rPr lang="bg-BG" dirty="0" smtClean="0"/>
              <a:t>елемент</a:t>
            </a:r>
          </a:p>
          <a:p>
            <a:pPr lvl="1"/>
            <a:r>
              <a:rPr lang="bg-BG" dirty="0" smtClean="0"/>
              <a:t>Използва се за уеднаквяване на стила на сайтове</a:t>
            </a:r>
          </a:p>
        </p:txBody>
      </p:sp>
    </p:spTree>
    <p:extLst>
      <p:ext uri="{BB962C8B-B14F-4D97-AF65-F5344CB8AC3E}">
        <p14:creationId xmlns:p14="http://schemas.microsoft.com/office/powerpoint/2010/main" val="14211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4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Селектор по клас</a:t>
            </a:r>
          </a:p>
          <a:p>
            <a:pPr lvl="1"/>
            <a:r>
              <a:rPr lang="bg-BG" dirty="0" smtClean="0"/>
              <a:t>Избират се елементите </a:t>
            </a:r>
            <a:r>
              <a:rPr lang="bg-BG" dirty="0"/>
              <a:t>с </a:t>
            </a:r>
            <a:r>
              <a:rPr lang="bg-BG" dirty="0" smtClean="0"/>
              <a:t>дадена стойност на атрибута </a:t>
            </a:r>
            <a:r>
              <a:rPr lang="en-US" b="1" dirty="0" smtClean="0"/>
              <a:t>class</a:t>
            </a:r>
            <a:endParaRPr lang="en-US" b="1" dirty="0"/>
          </a:p>
          <a:p>
            <a:pPr lvl="1"/>
            <a:r>
              <a:rPr lang="bg-BG" dirty="0"/>
              <a:t>Синтаксис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.клас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{…}</a:t>
            </a:r>
          </a:p>
          <a:p>
            <a:pPr lvl="1"/>
            <a:r>
              <a:rPr lang="bg-BG" dirty="0"/>
              <a:t>Пример с </a:t>
            </a:r>
            <a:r>
              <a:rPr lang="bg-BG" dirty="0" smtClean="0"/>
              <a:t>рамка за всички елементи от клас </a:t>
            </a:r>
            <a:r>
              <a:rPr lang="en-US" dirty="0" smtClean="0"/>
              <a:t>framed,</a:t>
            </a:r>
            <a:r>
              <a:rPr lang="bg-BG" dirty="0" smtClean="0"/>
              <a:t> т.е. имащи атрибут </a:t>
            </a:r>
            <a:r>
              <a:rPr lang="en-US" dirty="0" smtClean="0"/>
              <a:t>class="framed":</a:t>
            </a:r>
            <a:endParaRPr lang="bg-BG" dirty="0"/>
          </a:p>
          <a:p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388873"/>
            <a:ext cx="7223682" cy="548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frame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</a:t>
            </a:r>
            <a:r>
              <a:rPr lang="en-US" dirty="0" smtClean="0"/>
              <a:t> </a:t>
            </a:r>
            <a:r>
              <a:rPr lang="en-US" dirty="0"/>
              <a:t>{ border: solid black 1px;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3028945"/>
            <a:ext cx="7223682" cy="192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&lt;</a:t>
            </a:r>
            <a:r>
              <a:rPr lang="en-US" dirty="0"/>
              <a:t>h1 </a:t>
            </a:r>
            <a:r>
              <a:rPr lang="en-US" dirty="0" smtClean="0"/>
              <a:t>class="framed"&gt;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Sed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porttitor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augue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magna</a:t>
            </a:r>
            <a:r>
              <a:rPr lang="en-US" dirty="0" smtClean="0"/>
              <a:t>&lt;/</a:t>
            </a:r>
            <a:r>
              <a:rPr lang="en-US" dirty="0"/>
              <a:t>h1&gt;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In </a:t>
            </a:r>
            <a:r>
              <a:rPr lang="en-US" dirty="0"/>
              <a:t>at porta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smtClean="0"/>
              <a:t>dui.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endParaRPr lang="en-US" dirty="0" smtClean="0"/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&lt;</a:t>
            </a:r>
            <a:r>
              <a:rPr lang="en-US" dirty="0"/>
              <a:t>h3&gt;</a:t>
            </a:r>
            <a:r>
              <a:rPr lang="en-US" dirty="0" err="1"/>
              <a:t>Proin</a:t>
            </a:r>
            <a:r>
              <a:rPr lang="en-US" dirty="0"/>
              <a:t> id </a:t>
            </a:r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/>
              <a:t>lacus&lt;/</a:t>
            </a:r>
            <a:r>
              <a:rPr lang="en-US" dirty="0" err="1"/>
              <a:t>i</a:t>
            </a:r>
            <a:r>
              <a:rPr lang="en-US" dirty="0"/>
              <a:t>&gt;&lt;/h3&gt;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&lt;</a:t>
            </a:r>
            <a:r>
              <a:rPr lang="en-US" dirty="0"/>
              <a:t>p </a:t>
            </a:r>
            <a:r>
              <a:rPr lang="en-US" dirty="0" smtClean="0"/>
              <a:t>class="framed"&gt;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Lorem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ipsum dolor sit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amet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Consectetur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adipiscing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elit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/>
              <a:t>&lt;/</a:t>
            </a:r>
            <a:r>
              <a:rPr lang="en-US" dirty="0"/>
              <a:t>p&gt;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126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09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Филтри в селекторите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Допълнителни филтри за селектори по таг</a:t>
            </a:r>
          </a:p>
          <a:p>
            <a:pPr lvl="1"/>
            <a:r>
              <a:rPr lang="bg-BG" dirty="0" smtClean="0"/>
              <a:t>Прикачени към таг, служат като допълнителен филтър</a:t>
            </a:r>
          </a:p>
          <a:p>
            <a:pPr lvl="1"/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таг: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hover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/>
              <a:t>– избира елементи, над които е курсора</a:t>
            </a:r>
          </a:p>
          <a:p>
            <a:pPr lvl="1"/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таг: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link</a:t>
            </a:r>
            <a:r>
              <a:rPr lang="en-US" dirty="0" smtClean="0"/>
              <a:t> – </a:t>
            </a:r>
            <a:r>
              <a:rPr lang="bg-BG" dirty="0" smtClean="0"/>
              <a:t>избира всички непосетени връзки</a:t>
            </a:r>
          </a:p>
          <a:p>
            <a:pPr lvl="1"/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таг: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visited</a:t>
            </a:r>
            <a:r>
              <a:rPr lang="en-US" dirty="0" smtClean="0"/>
              <a:t> –</a:t>
            </a:r>
            <a:r>
              <a:rPr lang="bg-BG" dirty="0" smtClean="0"/>
              <a:t> избира всички посетени връзки</a:t>
            </a:r>
          </a:p>
          <a:p>
            <a:pPr lvl="1"/>
            <a:r>
              <a:rPr lang="bg-BG" dirty="0" smtClean="0"/>
              <a:t>Пример с други цветове на връзките и жълт фон при преминаване над заглавие или връзка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3943335"/>
            <a:ext cx="7955193" cy="1005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a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:link</a:t>
            </a:r>
            <a:r>
              <a:rPr lang="en-US" dirty="0" smtClean="0"/>
              <a:t> </a:t>
            </a:r>
            <a:r>
              <a:rPr lang="en-US" dirty="0"/>
              <a:t>{ color: Black; }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a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:visited</a:t>
            </a:r>
            <a:r>
              <a:rPr lang="en-US" dirty="0" smtClean="0"/>
              <a:t> </a:t>
            </a:r>
            <a:r>
              <a:rPr lang="en-US" dirty="0"/>
              <a:t>{ color: Peru; }</a:t>
            </a:r>
          </a:p>
          <a:p>
            <a:pPr algn="l">
              <a:tabLst>
                <a:tab pos="342900" algn="l"/>
                <a:tab pos="914400" algn="l"/>
                <a:tab pos="1028700" algn="l"/>
              </a:tabLst>
            </a:pPr>
            <a:r>
              <a:rPr lang="en-US" dirty="0" smtClean="0"/>
              <a:t>h1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:hover</a:t>
            </a:r>
            <a:r>
              <a:rPr lang="en-US" dirty="0" smtClean="0"/>
              <a:t>,h3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:hover</a:t>
            </a:r>
            <a:r>
              <a:rPr lang="en-US" dirty="0" smtClean="0"/>
              <a:t>,a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:hover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/>
              <a:t>{</a:t>
            </a:r>
            <a:r>
              <a:rPr lang="bg-BG" dirty="0" smtClean="0"/>
              <a:t> </a:t>
            </a:r>
            <a:r>
              <a:rPr lang="en-US" dirty="0" smtClean="0"/>
              <a:t>background-color:</a:t>
            </a:r>
            <a:r>
              <a:rPr lang="bg-BG" dirty="0" smtClean="0"/>
              <a:t> </a:t>
            </a:r>
            <a:r>
              <a:rPr lang="en-US" dirty="0" smtClean="0"/>
              <a:t>Yellow;</a:t>
            </a:r>
            <a:r>
              <a:rPr lang="bg-BG" dirty="0" smtClean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229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50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селектори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Възможност за описание на сложни селектори</a:t>
            </a:r>
          </a:p>
          <a:p>
            <a:pPr lvl="1"/>
            <a:r>
              <a:rPr lang="bg-BG" dirty="0" smtClean="0"/>
              <a:t>Пълна информация: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www.w3schools.com/cssref/css_selectors.asp</a:t>
            </a:r>
            <a:endParaRPr lang="bg-BG" dirty="0" smtClean="0"/>
          </a:p>
          <a:p>
            <a:r>
              <a:rPr lang="bg-BG" dirty="0" smtClean="0"/>
              <a:t>Примери</a:t>
            </a:r>
          </a:p>
          <a:p>
            <a:pPr lvl="1"/>
            <a:r>
              <a:rPr lang="bg-BG" dirty="0" smtClean="0"/>
              <a:t>Избор на </a:t>
            </a:r>
            <a:r>
              <a:rPr lang="en-US" dirty="0" smtClean="0"/>
              <a:t>HTML </a:t>
            </a:r>
            <a:r>
              <a:rPr lang="bg-BG" dirty="0" smtClean="0"/>
              <a:t>елемент, който е разположен непосредствено след друг елемент</a:t>
            </a:r>
          </a:p>
          <a:p>
            <a:pPr lvl="1"/>
            <a:r>
              <a:rPr lang="bg-BG" dirty="0" smtClean="0"/>
              <a:t>Избор на елемент, който има даден атрибут със стойност, започваща с даден текст</a:t>
            </a:r>
          </a:p>
          <a:p>
            <a:pPr lvl="1"/>
            <a:r>
              <a:rPr lang="bg-BG" dirty="0" smtClean="0"/>
              <a:t>Избор на първата буква от всеки параграф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53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Включване на </a:t>
            </a:r>
            <a:r>
              <a:rPr lang="en-US" dirty="0" err="1" smtClean="0"/>
              <a:t>CSS</a:t>
            </a:r>
            <a:endParaRPr lang="bg-BG" dirty="0"/>
          </a:p>
        </p:txBody>
      </p:sp>
      <p:sp>
        <p:nvSpPr>
          <p:cNvPr id="99" name="Content Placeholder 9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Външен файл, вътрешен таг или вграден атрибут</a:t>
            </a:r>
            <a:endParaRPr lang="bg-BG" dirty="0"/>
          </a:p>
        </p:txBody>
      </p:sp>
      <p:sp>
        <p:nvSpPr>
          <p:cNvPr id="5" name="Pentagon 4"/>
          <p:cNvSpPr/>
          <p:nvPr/>
        </p:nvSpPr>
        <p:spPr>
          <a:xfrm>
            <a:off x="5394950" y="1840238"/>
            <a:ext cx="3108926" cy="2989860"/>
          </a:xfrm>
          <a:prstGeom prst="homePlat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dirty="0" smtClean="0"/>
              <a:t>&lt;</a:t>
            </a:r>
            <a:r>
              <a:rPr lang="en-US" dirty="0" smtClean="0"/>
              <a:t>html&gt;</a:t>
            </a:r>
            <a:endParaRPr lang="bg-BG" dirty="0"/>
          </a:p>
        </p:txBody>
      </p:sp>
      <p:sp>
        <p:nvSpPr>
          <p:cNvPr id="6" name="Chevron 5"/>
          <p:cNvSpPr/>
          <p:nvPr/>
        </p:nvSpPr>
        <p:spPr>
          <a:xfrm>
            <a:off x="5486388" y="2205994"/>
            <a:ext cx="2926049" cy="365756"/>
          </a:xfrm>
          <a:prstGeom prst="chevron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&lt;header&gt;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5486388" y="2663189"/>
            <a:ext cx="2926050" cy="2103097"/>
          </a:xfrm>
          <a:prstGeom prst="chevron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&lt;body&gt;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5577829" y="3014149"/>
            <a:ext cx="2743170" cy="1660698"/>
          </a:xfrm>
          <a:prstGeom prst="chevron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5669269" y="3112986"/>
            <a:ext cx="1645901" cy="273626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Pentagon 31"/>
          <p:cNvSpPr/>
          <p:nvPr/>
        </p:nvSpPr>
        <p:spPr>
          <a:xfrm>
            <a:off x="640123" y="1840238"/>
            <a:ext cx="2103096" cy="2281117"/>
          </a:xfrm>
          <a:prstGeom prst="homePlat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dirty="0" smtClean="0"/>
              <a:t>&lt;</a:t>
            </a:r>
            <a:r>
              <a:rPr lang="en-US" dirty="0" smtClean="0"/>
              <a:t>html&gt;</a:t>
            </a:r>
            <a:endParaRPr lang="bg-BG" dirty="0"/>
          </a:p>
        </p:txBody>
      </p:sp>
      <p:sp>
        <p:nvSpPr>
          <p:cNvPr id="57" name="Chevron 56"/>
          <p:cNvSpPr/>
          <p:nvPr/>
        </p:nvSpPr>
        <p:spPr>
          <a:xfrm>
            <a:off x="731561" y="2205995"/>
            <a:ext cx="1919982" cy="722378"/>
          </a:xfrm>
          <a:prstGeom prst="chevron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&lt;header&gt;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0" name="Chevron 59"/>
          <p:cNvSpPr/>
          <p:nvPr/>
        </p:nvSpPr>
        <p:spPr>
          <a:xfrm>
            <a:off x="823000" y="2562330"/>
            <a:ext cx="1731930" cy="283737"/>
          </a:xfrm>
          <a:prstGeom prst="chevron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&lt;link&gt;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5" name="Chevron 64"/>
          <p:cNvSpPr/>
          <p:nvPr/>
        </p:nvSpPr>
        <p:spPr>
          <a:xfrm>
            <a:off x="1010863" y="4251650"/>
            <a:ext cx="1366600" cy="578447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 err="1">
                <a:ln>
                  <a:solidFill>
                    <a:schemeClr val="accent4">
                      <a:lumMod val="50000"/>
                      <a:alpha val="45000"/>
                    </a:schemeClr>
                  </a:solidFill>
                </a:ln>
                <a:solidFill>
                  <a:schemeClr val="accent4">
                    <a:lumMod val="75000"/>
                    <a:alpha val="28000"/>
                  </a:schemeClr>
                </a:solidFill>
                <a:latin typeface="Candara" panose="020E0502030303020204" pitchFamily="34" charset="0"/>
                <a:ea typeface="+mj-ea"/>
                <a:cs typeface="+mj-cs"/>
              </a:rPr>
              <a:t>CSS</a:t>
            </a:r>
            <a:endParaRPr lang="bg-BG" sz="3200" b="1" dirty="0">
              <a:ln>
                <a:solidFill>
                  <a:schemeClr val="accent4">
                    <a:lumMod val="50000"/>
                    <a:alpha val="45000"/>
                  </a:schemeClr>
                </a:solidFill>
              </a:ln>
              <a:solidFill>
                <a:schemeClr val="accent4">
                  <a:lumMod val="75000"/>
                  <a:alpha val="28000"/>
                </a:schemeClr>
              </a:solidFill>
              <a:latin typeface="Candara" panose="020E0502030303020204" pitchFamily="34" charset="0"/>
              <a:ea typeface="+mj-ea"/>
              <a:cs typeface="+mj-cs"/>
            </a:endParaRPr>
          </a:p>
        </p:txBody>
      </p:sp>
      <p:cxnSp>
        <p:nvCxnSpPr>
          <p:cNvPr id="4" name="Straight Arrow Connector 3"/>
          <p:cNvCxnSpPr>
            <a:stCxn id="60" idx="1"/>
            <a:endCxn id="65" idx="1"/>
          </p:cNvCxnSpPr>
          <p:nvPr/>
        </p:nvCxnSpPr>
        <p:spPr>
          <a:xfrm rot="10800000" flipH="1" flipV="1">
            <a:off x="822999" y="2704198"/>
            <a:ext cx="187863" cy="1836675"/>
          </a:xfrm>
          <a:prstGeom prst="bentConnector3">
            <a:avLst>
              <a:gd name="adj1" fmla="val -187596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entagon 67"/>
          <p:cNvSpPr/>
          <p:nvPr/>
        </p:nvSpPr>
        <p:spPr>
          <a:xfrm>
            <a:off x="3017536" y="1840238"/>
            <a:ext cx="2101640" cy="2989860"/>
          </a:xfrm>
          <a:prstGeom prst="homePlat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dirty="0" smtClean="0"/>
              <a:t>&lt;</a:t>
            </a:r>
            <a:r>
              <a:rPr lang="en-US" dirty="0" smtClean="0"/>
              <a:t>html&gt;</a:t>
            </a:r>
            <a:endParaRPr lang="bg-BG" dirty="0"/>
          </a:p>
        </p:txBody>
      </p:sp>
      <p:sp>
        <p:nvSpPr>
          <p:cNvPr id="69" name="Chevron 68"/>
          <p:cNvSpPr/>
          <p:nvPr/>
        </p:nvSpPr>
        <p:spPr>
          <a:xfrm>
            <a:off x="3108973" y="2181778"/>
            <a:ext cx="1918764" cy="1502037"/>
          </a:xfrm>
          <a:prstGeom prst="chevron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&lt;header&gt;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0" name="Chevron 69"/>
          <p:cNvSpPr/>
          <p:nvPr/>
        </p:nvSpPr>
        <p:spPr>
          <a:xfrm>
            <a:off x="3200412" y="2562330"/>
            <a:ext cx="1730712" cy="1010539"/>
          </a:xfrm>
          <a:prstGeom prst="chevron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&lt;style&gt;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>
            <a:off x="3108973" y="3770585"/>
            <a:ext cx="1918764" cy="995701"/>
          </a:xfrm>
          <a:prstGeom prst="chevron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&lt;body&gt;</a:t>
            </a:r>
            <a:endParaRPr lang="bg-BG" dirty="0">
              <a:solidFill>
                <a:sysClr val="windowText" lastClr="000000"/>
              </a:solidFill>
            </a:endParaRPr>
          </a:p>
        </p:txBody>
      </p:sp>
      <p:sp>
        <p:nvSpPr>
          <p:cNvPr id="74" name="Chevron 73"/>
          <p:cNvSpPr/>
          <p:nvPr/>
        </p:nvSpPr>
        <p:spPr>
          <a:xfrm>
            <a:off x="3286678" y="2928372"/>
            <a:ext cx="1558181" cy="562050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 err="1">
                <a:ln>
                  <a:solidFill>
                    <a:schemeClr val="accent4">
                      <a:lumMod val="50000"/>
                      <a:alpha val="45000"/>
                    </a:schemeClr>
                  </a:solidFill>
                </a:ln>
                <a:solidFill>
                  <a:schemeClr val="accent4">
                    <a:lumMod val="75000"/>
                    <a:alpha val="28000"/>
                  </a:schemeClr>
                </a:solidFill>
                <a:latin typeface="Candara" panose="020E0502030303020204" pitchFamily="34" charset="0"/>
                <a:ea typeface="+mj-ea"/>
                <a:cs typeface="+mj-cs"/>
              </a:rPr>
              <a:t>CSS</a:t>
            </a:r>
            <a:endParaRPr lang="bg-BG" sz="3200" b="1" dirty="0">
              <a:ln>
                <a:solidFill>
                  <a:schemeClr val="accent4">
                    <a:lumMod val="50000"/>
                    <a:alpha val="45000"/>
                  </a:schemeClr>
                </a:solidFill>
              </a:ln>
              <a:solidFill>
                <a:schemeClr val="accent4">
                  <a:lumMod val="75000"/>
                  <a:alpha val="28000"/>
                </a:schemeClr>
              </a:solidFill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76" name="Chevron 75"/>
          <p:cNvSpPr/>
          <p:nvPr/>
        </p:nvSpPr>
        <p:spPr>
          <a:xfrm>
            <a:off x="5669269" y="3490422"/>
            <a:ext cx="2560291" cy="638072"/>
          </a:xfrm>
          <a:prstGeom prst="chevron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&lt;tag style="              "&gt;</a:t>
            </a:r>
          </a:p>
        </p:txBody>
      </p:sp>
      <p:sp>
        <p:nvSpPr>
          <p:cNvPr id="75" name="Chevron 74"/>
          <p:cNvSpPr/>
          <p:nvPr/>
        </p:nvSpPr>
        <p:spPr>
          <a:xfrm>
            <a:off x="7040853" y="3649511"/>
            <a:ext cx="771512" cy="375961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>
                  <a:solidFill>
                    <a:schemeClr val="accent4">
                      <a:lumMod val="50000"/>
                      <a:alpha val="45000"/>
                    </a:schemeClr>
                  </a:solidFill>
                </a:ln>
                <a:solidFill>
                  <a:schemeClr val="accent4">
                    <a:lumMod val="75000"/>
                    <a:alpha val="28000"/>
                  </a:schemeClr>
                </a:solidFill>
                <a:latin typeface="Candara" panose="020E0502030303020204" pitchFamily="34" charset="0"/>
                <a:ea typeface="+mj-ea"/>
                <a:cs typeface="+mj-cs"/>
              </a:rPr>
              <a:t>CSS</a:t>
            </a:r>
            <a:endParaRPr lang="bg-BG" sz="2800" b="1" dirty="0">
              <a:ln>
                <a:solidFill>
                  <a:schemeClr val="accent4">
                    <a:lumMod val="50000"/>
                    <a:alpha val="45000"/>
                  </a:schemeClr>
                </a:solidFill>
              </a:ln>
              <a:solidFill>
                <a:schemeClr val="accent4">
                  <a:lumMod val="75000"/>
                  <a:alpha val="28000"/>
                </a:schemeClr>
              </a:solidFill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77" name="Chevron 76"/>
          <p:cNvSpPr/>
          <p:nvPr/>
        </p:nvSpPr>
        <p:spPr>
          <a:xfrm>
            <a:off x="7426608" y="3117198"/>
            <a:ext cx="802951" cy="270410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8" name="Chevron 77"/>
          <p:cNvSpPr/>
          <p:nvPr/>
        </p:nvSpPr>
        <p:spPr>
          <a:xfrm>
            <a:off x="6577924" y="4251651"/>
            <a:ext cx="1645901" cy="310383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9" name="Chevron 78"/>
          <p:cNvSpPr/>
          <p:nvPr/>
        </p:nvSpPr>
        <p:spPr>
          <a:xfrm>
            <a:off x="5669269" y="4251651"/>
            <a:ext cx="802951" cy="310383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0" name="Chevron 79"/>
          <p:cNvSpPr/>
          <p:nvPr/>
        </p:nvSpPr>
        <p:spPr>
          <a:xfrm>
            <a:off x="3200412" y="4128252"/>
            <a:ext cx="1274973" cy="246799"/>
          </a:xfrm>
          <a:prstGeom prst="chevron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1" name="Chevron 80"/>
          <p:cNvSpPr/>
          <p:nvPr/>
        </p:nvSpPr>
        <p:spPr>
          <a:xfrm>
            <a:off x="4296225" y="4491969"/>
            <a:ext cx="634900" cy="182879"/>
          </a:xfrm>
          <a:prstGeom prst="chevron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2" name="Chevron 81"/>
          <p:cNvSpPr/>
          <p:nvPr/>
        </p:nvSpPr>
        <p:spPr>
          <a:xfrm>
            <a:off x="4570541" y="4128494"/>
            <a:ext cx="360583" cy="254381"/>
          </a:xfrm>
          <a:prstGeom prst="chevron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3" name="Chevron 82"/>
          <p:cNvSpPr/>
          <p:nvPr/>
        </p:nvSpPr>
        <p:spPr>
          <a:xfrm>
            <a:off x="3209402" y="4491970"/>
            <a:ext cx="355311" cy="182878"/>
          </a:xfrm>
          <a:prstGeom prst="chevron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4" name="Chevron 83"/>
          <p:cNvSpPr/>
          <p:nvPr/>
        </p:nvSpPr>
        <p:spPr>
          <a:xfrm>
            <a:off x="3663962" y="4491969"/>
            <a:ext cx="540824" cy="182879"/>
          </a:xfrm>
          <a:prstGeom prst="chevron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5" name="Chevron 84"/>
          <p:cNvSpPr/>
          <p:nvPr/>
        </p:nvSpPr>
        <p:spPr>
          <a:xfrm>
            <a:off x="732779" y="3028945"/>
            <a:ext cx="1918764" cy="995701"/>
          </a:xfrm>
          <a:prstGeom prst="chevron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&lt;body&gt;</a:t>
            </a:r>
            <a:endParaRPr lang="bg-BG" dirty="0">
              <a:solidFill>
                <a:sysClr val="windowText" lastClr="000000"/>
              </a:solidFill>
            </a:endParaRPr>
          </a:p>
        </p:txBody>
      </p:sp>
      <p:sp>
        <p:nvSpPr>
          <p:cNvPr id="86" name="Chevron 85"/>
          <p:cNvSpPr/>
          <p:nvPr/>
        </p:nvSpPr>
        <p:spPr>
          <a:xfrm>
            <a:off x="824218" y="3386612"/>
            <a:ext cx="1274973" cy="246799"/>
          </a:xfrm>
          <a:prstGeom prst="chevron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7" name="Chevron 86"/>
          <p:cNvSpPr/>
          <p:nvPr/>
        </p:nvSpPr>
        <p:spPr>
          <a:xfrm>
            <a:off x="1920031" y="3750329"/>
            <a:ext cx="634900" cy="182879"/>
          </a:xfrm>
          <a:prstGeom prst="chevron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8" name="Chevron 87"/>
          <p:cNvSpPr/>
          <p:nvPr/>
        </p:nvSpPr>
        <p:spPr>
          <a:xfrm>
            <a:off x="2194347" y="3386854"/>
            <a:ext cx="360583" cy="254381"/>
          </a:xfrm>
          <a:prstGeom prst="chevron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9" name="Chevron 88"/>
          <p:cNvSpPr/>
          <p:nvPr/>
        </p:nvSpPr>
        <p:spPr>
          <a:xfrm>
            <a:off x="833208" y="3750330"/>
            <a:ext cx="355311" cy="182878"/>
          </a:xfrm>
          <a:prstGeom prst="chevron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Chevron 89"/>
          <p:cNvSpPr/>
          <p:nvPr/>
        </p:nvSpPr>
        <p:spPr>
          <a:xfrm>
            <a:off x="1287768" y="3750329"/>
            <a:ext cx="540824" cy="182879"/>
          </a:xfrm>
          <a:prstGeom prst="chevron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160397" y="3687746"/>
            <a:ext cx="267552" cy="864157"/>
          </a:xfrm>
          <a:custGeom>
            <a:avLst/>
            <a:gdLst>
              <a:gd name="connsiteX0" fmla="*/ 20096 w 241233"/>
              <a:gd name="connsiteY0" fmla="*/ 0 h 803869"/>
              <a:gd name="connsiteX1" fmla="*/ 241160 w 241233"/>
              <a:gd name="connsiteY1" fmla="*/ 532563 h 803869"/>
              <a:gd name="connsiteX2" fmla="*/ 0 w 241233"/>
              <a:gd name="connsiteY2" fmla="*/ 803869 h 803869"/>
              <a:gd name="connsiteX0" fmla="*/ 0 w 562080"/>
              <a:gd name="connsiteY0" fmla="*/ 151519 h 272100"/>
              <a:gd name="connsiteX1" fmla="*/ 552660 w 562080"/>
              <a:gd name="connsiteY1" fmla="*/ 794 h 272100"/>
              <a:gd name="connsiteX2" fmla="*/ 311500 w 562080"/>
              <a:gd name="connsiteY2" fmla="*/ 272100 h 272100"/>
              <a:gd name="connsiteX0" fmla="*/ 0 w 562080"/>
              <a:gd name="connsiteY0" fmla="*/ 235657 h 356238"/>
              <a:gd name="connsiteX1" fmla="*/ 552660 w 562080"/>
              <a:gd name="connsiteY1" fmla="*/ 84932 h 356238"/>
              <a:gd name="connsiteX2" fmla="*/ 311500 w 562080"/>
              <a:gd name="connsiteY2" fmla="*/ 356238 h 356238"/>
              <a:gd name="connsiteX0" fmla="*/ 0 w 311500"/>
              <a:gd name="connsiteY0" fmla="*/ 0 h 120581"/>
              <a:gd name="connsiteX1" fmla="*/ 311500 w 311500"/>
              <a:gd name="connsiteY1" fmla="*/ 120581 h 120581"/>
              <a:gd name="connsiteX0" fmla="*/ 60289 w 60289"/>
              <a:gd name="connsiteY0" fmla="*/ 864157 h 864157"/>
              <a:gd name="connsiteX1" fmla="*/ 0 w 60289"/>
              <a:gd name="connsiteY1" fmla="*/ 0 h 864157"/>
              <a:gd name="connsiteX0" fmla="*/ 60289 w 252916"/>
              <a:gd name="connsiteY0" fmla="*/ 864157 h 864157"/>
              <a:gd name="connsiteX1" fmla="*/ 0 w 252916"/>
              <a:gd name="connsiteY1" fmla="*/ 0 h 864157"/>
              <a:gd name="connsiteX0" fmla="*/ 60289 w 334525"/>
              <a:gd name="connsiteY0" fmla="*/ 864157 h 864157"/>
              <a:gd name="connsiteX1" fmla="*/ 0 w 334525"/>
              <a:gd name="connsiteY1" fmla="*/ 0 h 864157"/>
              <a:gd name="connsiteX0" fmla="*/ 60289 w 267552"/>
              <a:gd name="connsiteY0" fmla="*/ 864157 h 864157"/>
              <a:gd name="connsiteX1" fmla="*/ 0 w 267552"/>
              <a:gd name="connsiteY1" fmla="*/ 0 h 86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552" h="864157">
                <a:moveTo>
                  <a:pt x="60289" y="864157"/>
                </a:moveTo>
                <a:cubicBezTo>
                  <a:pt x="321547" y="586153"/>
                  <a:pt x="371789" y="298100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Freeform 36"/>
          <p:cNvSpPr/>
          <p:nvPr/>
        </p:nvSpPr>
        <p:spPr>
          <a:xfrm rot="11700000">
            <a:off x="3403771" y="3266793"/>
            <a:ext cx="446067" cy="1031343"/>
          </a:xfrm>
          <a:custGeom>
            <a:avLst/>
            <a:gdLst>
              <a:gd name="connsiteX0" fmla="*/ 20096 w 241233"/>
              <a:gd name="connsiteY0" fmla="*/ 0 h 803869"/>
              <a:gd name="connsiteX1" fmla="*/ 241160 w 241233"/>
              <a:gd name="connsiteY1" fmla="*/ 532563 h 803869"/>
              <a:gd name="connsiteX2" fmla="*/ 0 w 241233"/>
              <a:gd name="connsiteY2" fmla="*/ 803869 h 803869"/>
              <a:gd name="connsiteX0" fmla="*/ 0 w 562080"/>
              <a:gd name="connsiteY0" fmla="*/ 151519 h 272100"/>
              <a:gd name="connsiteX1" fmla="*/ 552660 w 562080"/>
              <a:gd name="connsiteY1" fmla="*/ 794 h 272100"/>
              <a:gd name="connsiteX2" fmla="*/ 311500 w 562080"/>
              <a:gd name="connsiteY2" fmla="*/ 272100 h 272100"/>
              <a:gd name="connsiteX0" fmla="*/ 0 w 562080"/>
              <a:gd name="connsiteY0" fmla="*/ 235657 h 356238"/>
              <a:gd name="connsiteX1" fmla="*/ 552660 w 562080"/>
              <a:gd name="connsiteY1" fmla="*/ 84932 h 356238"/>
              <a:gd name="connsiteX2" fmla="*/ 311500 w 562080"/>
              <a:gd name="connsiteY2" fmla="*/ 356238 h 356238"/>
              <a:gd name="connsiteX0" fmla="*/ 0 w 311500"/>
              <a:gd name="connsiteY0" fmla="*/ 0 h 120581"/>
              <a:gd name="connsiteX1" fmla="*/ 311500 w 311500"/>
              <a:gd name="connsiteY1" fmla="*/ 120581 h 120581"/>
              <a:gd name="connsiteX0" fmla="*/ 60289 w 60289"/>
              <a:gd name="connsiteY0" fmla="*/ 864157 h 864157"/>
              <a:gd name="connsiteX1" fmla="*/ 0 w 60289"/>
              <a:gd name="connsiteY1" fmla="*/ 0 h 864157"/>
              <a:gd name="connsiteX0" fmla="*/ 60289 w 252916"/>
              <a:gd name="connsiteY0" fmla="*/ 864157 h 864157"/>
              <a:gd name="connsiteX1" fmla="*/ 0 w 252916"/>
              <a:gd name="connsiteY1" fmla="*/ 0 h 864157"/>
              <a:gd name="connsiteX0" fmla="*/ 60289 w 334525"/>
              <a:gd name="connsiteY0" fmla="*/ 864157 h 864157"/>
              <a:gd name="connsiteX1" fmla="*/ 0 w 334525"/>
              <a:gd name="connsiteY1" fmla="*/ 0 h 864157"/>
              <a:gd name="connsiteX0" fmla="*/ 60289 w 267552"/>
              <a:gd name="connsiteY0" fmla="*/ 864157 h 864157"/>
              <a:gd name="connsiteX1" fmla="*/ 0 w 267552"/>
              <a:gd name="connsiteY1" fmla="*/ 0 h 864157"/>
              <a:gd name="connsiteX0" fmla="*/ 274518 w 402088"/>
              <a:gd name="connsiteY0" fmla="*/ 851125 h 851125"/>
              <a:gd name="connsiteX1" fmla="*/ 0 w 402088"/>
              <a:gd name="connsiteY1" fmla="*/ 0 h 851125"/>
              <a:gd name="connsiteX0" fmla="*/ 274518 w 446067"/>
              <a:gd name="connsiteY0" fmla="*/ 851125 h 851125"/>
              <a:gd name="connsiteX1" fmla="*/ 0 w 446067"/>
              <a:gd name="connsiteY1" fmla="*/ 0 h 85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067" h="851125">
                <a:moveTo>
                  <a:pt x="274518" y="851125"/>
                </a:moveTo>
                <a:cubicBezTo>
                  <a:pt x="535776" y="573121"/>
                  <a:pt x="538694" y="235438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Freeform 37"/>
          <p:cNvSpPr/>
          <p:nvPr/>
        </p:nvSpPr>
        <p:spPr>
          <a:xfrm rot="16200000">
            <a:off x="6610797" y="2954762"/>
            <a:ext cx="267552" cy="1236214"/>
          </a:xfrm>
          <a:custGeom>
            <a:avLst/>
            <a:gdLst>
              <a:gd name="connsiteX0" fmla="*/ 20096 w 241233"/>
              <a:gd name="connsiteY0" fmla="*/ 0 h 803869"/>
              <a:gd name="connsiteX1" fmla="*/ 241160 w 241233"/>
              <a:gd name="connsiteY1" fmla="*/ 532563 h 803869"/>
              <a:gd name="connsiteX2" fmla="*/ 0 w 241233"/>
              <a:gd name="connsiteY2" fmla="*/ 803869 h 803869"/>
              <a:gd name="connsiteX0" fmla="*/ 0 w 562080"/>
              <a:gd name="connsiteY0" fmla="*/ 151519 h 272100"/>
              <a:gd name="connsiteX1" fmla="*/ 552660 w 562080"/>
              <a:gd name="connsiteY1" fmla="*/ 794 h 272100"/>
              <a:gd name="connsiteX2" fmla="*/ 311500 w 562080"/>
              <a:gd name="connsiteY2" fmla="*/ 272100 h 272100"/>
              <a:gd name="connsiteX0" fmla="*/ 0 w 562080"/>
              <a:gd name="connsiteY0" fmla="*/ 235657 h 356238"/>
              <a:gd name="connsiteX1" fmla="*/ 552660 w 562080"/>
              <a:gd name="connsiteY1" fmla="*/ 84932 h 356238"/>
              <a:gd name="connsiteX2" fmla="*/ 311500 w 562080"/>
              <a:gd name="connsiteY2" fmla="*/ 356238 h 356238"/>
              <a:gd name="connsiteX0" fmla="*/ 0 w 311500"/>
              <a:gd name="connsiteY0" fmla="*/ 0 h 120581"/>
              <a:gd name="connsiteX1" fmla="*/ 311500 w 311500"/>
              <a:gd name="connsiteY1" fmla="*/ 120581 h 120581"/>
              <a:gd name="connsiteX0" fmla="*/ 60289 w 60289"/>
              <a:gd name="connsiteY0" fmla="*/ 864157 h 864157"/>
              <a:gd name="connsiteX1" fmla="*/ 0 w 60289"/>
              <a:gd name="connsiteY1" fmla="*/ 0 h 864157"/>
              <a:gd name="connsiteX0" fmla="*/ 60289 w 252916"/>
              <a:gd name="connsiteY0" fmla="*/ 864157 h 864157"/>
              <a:gd name="connsiteX1" fmla="*/ 0 w 252916"/>
              <a:gd name="connsiteY1" fmla="*/ 0 h 864157"/>
              <a:gd name="connsiteX0" fmla="*/ 60289 w 334525"/>
              <a:gd name="connsiteY0" fmla="*/ 864157 h 864157"/>
              <a:gd name="connsiteX1" fmla="*/ 0 w 334525"/>
              <a:gd name="connsiteY1" fmla="*/ 0 h 864157"/>
              <a:gd name="connsiteX0" fmla="*/ 60289 w 267552"/>
              <a:gd name="connsiteY0" fmla="*/ 864157 h 864157"/>
              <a:gd name="connsiteX1" fmla="*/ 0 w 267552"/>
              <a:gd name="connsiteY1" fmla="*/ 0 h 86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552" h="864157">
                <a:moveTo>
                  <a:pt x="60289" y="864157"/>
                </a:moveTo>
                <a:cubicBezTo>
                  <a:pt x="321547" y="586153"/>
                  <a:pt x="371789" y="298100"/>
                  <a:pt x="0" y="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39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Правила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Правила</a:t>
            </a:r>
          </a:p>
          <a:p>
            <a:pPr lvl="1"/>
            <a:r>
              <a:rPr lang="bg-BG" dirty="0" smtClean="0"/>
              <a:t>Богато разнообразие от селектори</a:t>
            </a:r>
          </a:p>
          <a:p>
            <a:pPr lvl="1"/>
            <a:r>
              <a:rPr lang="bg-BG" dirty="0" smtClean="0"/>
              <a:t>Само малка част е представена тук</a:t>
            </a:r>
          </a:p>
          <a:p>
            <a:r>
              <a:rPr lang="bg-BG" dirty="0" smtClean="0"/>
              <a:t>Форматиране</a:t>
            </a:r>
          </a:p>
          <a:p>
            <a:pPr lvl="1"/>
            <a:r>
              <a:rPr lang="bg-BG" dirty="0" smtClean="0"/>
              <a:t>Множество свойства, които могат да се променят</a:t>
            </a:r>
          </a:p>
          <a:p>
            <a:pPr lvl="1"/>
            <a:r>
              <a:rPr lang="bg-BG" dirty="0" smtClean="0"/>
              <a:t>Споменати са само най-използваните за курса</a:t>
            </a:r>
          </a:p>
        </p:txBody>
      </p:sp>
    </p:spTree>
    <p:extLst>
      <p:ext uri="{BB962C8B-B14F-4D97-AF65-F5344CB8AC3E}">
        <p14:creationId xmlns:p14="http://schemas.microsoft.com/office/powerpoint/2010/main" val="21012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Най-често използвани селектори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89544"/>
              </p:ext>
            </p:extLst>
          </p:nvPr>
        </p:nvGraphicFramePr>
        <p:xfrm>
          <a:off x="914440" y="1149325"/>
          <a:ext cx="7315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806"/>
                <a:gridCol w="6069314"/>
              </a:tblGrid>
              <a:tr h="370840">
                <a:tc>
                  <a:txBody>
                    <a:bodyPr/>
                    <a:lstStyle/>
                    <a:p>
                      <a:r>
                        <a:rPr lang="bg-BG" b="1" dirty="0" smtClean="0"/>
                        <a:t>Селектор</a:t>
                      </a:r>
                      <a:endParaRPr lang="bg-B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1" dirty="0" smtClean="0"/>
                        <a:t>Значение</a:t>
                      </a:r>
                      <a:endParaRPr lang="bg-BG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ndara" panose="020E0502030303020204" pitchFamily="34" charset="0"/>
                        </a:rPr>
                        <a:t>h1 {…}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</a:t>
                      </a:r>
                      <a:r>
                        <a:rPr lang="bg-BG" b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бир</a:t>
                      </a:r>
                      <a:r>
                        <a:rPr lang="bg-BG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а всички </a:t>
                      </a:r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&lt;h1&gt;</a:t>
                      </a:r>
                      <a:r>
                        <a:rPr lang="bg-BG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елементи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ndara" panose="020E0502030303020204" pitchFamily="34" charset="0"/>
                        </a:rPr>
                        <a:t>h1, p</a:t>
                      </a:r>
                      <a:r>
                        <a:rPr lang="en-US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ndara" panose="020E0502030303020204" pitchFamily="34" charset="0"/>
                        </a:rPr>
                        <a:t> {…}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Избира всички </a:t>
                      </a:r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&lt;h1&gt;</a:t>
                      </a:r>
                      <a:r>
                        <a:rPr lang="bg-BG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и </a:t>
                      </a:r>
                      <a:r>
                        <a:rPr lang="en-US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&lt;p&gt;</a:t>
                      </a:r>
                      <a:r>
                        <a:rPr lang="bg-BG" baseline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елементи</a:t>
                      </a:r>
                      <a:endParaRPr lang="bg-BG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ndara" panose="020E0502030303020204" pitchFamily="34" charset="0"/>
                        </a:rPr>
                        <a:t>h1</a:t>
                      </a:r>
                      <a:r>
                        <a:rPr lang="en-US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ndara" panose="020E0502030303020204" pitchFamily="34" charset="0"/>
                        </a:rPr>
                        <a:t> p {…}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Избира всички </a:t>
                      </a:r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&lt;p&gt;</a:t>
                      </a:r>
                      <a:r>
                        <a:rPr lang="bg-BG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елементи</a:t>
                      </a:r>
                      <a:r>
                        <a:rPr lang="en-US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, </a:t>
                      </a:r>
                      <a:r>
                        <a:rPr lang="bg-BG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които са в </a:t>
                      </a:r>
                      <a:r>
                        <a:rPr lang="en-US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&lt;h1&gt;</a:t>
                      </a:r>
                      <a:r>
                        <a:rPr lang="bg-BG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елементи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ndara" panose="020E0502030303020204" pitchFamily="34" charset="0"/>
                        </a:rPr>
                        <a:t>#yell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Избира всички елементи</a:t>
                      </a:r>
                      <a:r>
                        <a:rPr lang="bg-BG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с </a:t>
                      </a:r>
                      <a:r>
                        <a:rPr lang="en-US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id="yell"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ndara" panose="020E0502030303020204" pitchFamily="34" charset="0"/>
                        </a:rPr>
                        <a:t>[frame]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Избира всички елементи с атрибут </a:t>
                      </a:r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frame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ndara" panose="020E0502030303020204" pitchFamily="34" charset="0"/>
                        </a:rPr>
                        <a:t>.framed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Избира всички</a:t>
                      </a:r>
                      <a:r>
                        <a:rPr lang="bg-BG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елементи с </a:t>
                      </a:r>
                      <a:r>
                        <a:rPr lang="en-US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class="framed"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ndara" panose="020E0502030303020204" pitchFamily="34" charset="0"/>
                        </a:rPr>
                        <a:t>p</a:t>
                      </a:r>
                      <a:r>
                        <a:rPr lang="bg-BG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ndara" panose="020E0502030303020204" pitchFamily="34" charset="0"/>
                        </a:rPr>
                        <a:t>:</a:t>
                      </a:r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ndara" panose="020E0502030303020204" pitchFamily="34" charset="0"/>
                        </a:rPr>
                        <a:t>hover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Избира</a:t>
                      </a:r>
                      <a:r>
                        <a:rPr lang="bg-BG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елемента</a:t>
                      </a:r>
                      <a:r>
                        <a:rPr lang="en-US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&lt;p&gt;</a:t>
                      </a:r>
                      <a:r>
                        <a:rPr lang="bg-BG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, ако над него е курсора на мишката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ndara" panose="020E0502030303020204" pitchFamily="34" charset="0"/>
                        </a:rPr>
                        <a:t>a:link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Избира всички непосетени</a:t>
                      </a:r>
                      <a:r>
                        <a:rPr lang="en-US" baseline="0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bg-BG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връзки</a:t>
                      </a:r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 </a:t>
                      </a:r>
                      <a:r>
                        <a:rPr lang="bg-BG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с елемент </a:t>
                      </a:r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&lt;a&gt;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ndara" panose="020E0502030303020204" pitchFamily="34" charset="0"/>
                        </a:rPr>
                        <a:t>a:visited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Избира всички посетени връзки с елемент </a:t>
                      </a:r>
                      <a:r>
                        <a:rPr lang="en-US" dirty="0" smtClean="0">
                          <a:effectLst>
                            <a:outerShdw blurRad="63500" algn="c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&lt;a&gt;</a:t>
                      </a:r>
                      <a:endParaRPr lang="bg-BG" dirty="0">
                        <a:effectLst>
                          <a:outerShdw blurRad="63500" algn="ctr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4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 на </a:t>
            </a:r>
            <a:r>
              <a:rPr lang="en-US" dirty="0" err="1" smtClean="0"/>
              <a:t>CSS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Предистория</a:t>
            </a:r>
          </a:p>
          <a:p>
            <a:pPr lvl="1"/>
            <a:r>
              <a:rPr lang="bg-BG" dirty="0" smtClean="0"/>
              <a:t>Форматиране с </a:t>
            </a:r>
            <a:r>
              <a:rPr lang="en-US" dirty="0" smtClean="0"/>
              <a:t>HTML</a:t>
            </a:r>
            <a:r>
              <a:rPr lang="bg-BG" dirty="0" smtClean="0"/>
              <a:t> елементи</a:t>
            </a:r>
          </a:p>
          <a:p>
            <a:pPr lvl="1"/>
            <a:r>
              <a:rPr lang="bg-BG" dirty="0" smtClean="0"/>
              <a:t>Смесване на съдържание и стил</a:t>
            </a:r>
            <a:endParaRPr lang="en-US" dirty="0" smtClean="0"/>
          </a:p>
          <a:p>
            <a:r>
              <a:rPr lang="bg-BG" dirty="0" smtClean="0"/>
              <a:t>История на версиите</a:t>
            </a:r>
          </a:p>
          <a:p>
            <a:pPr lvl="1"/>
            <a:r>
              <a:rPr lang="en-US" dirty="0" smtClean="0"/>
              <a:t>199</a:t>
            </a:r>
            <a:r>
              <a:rPr lang="bg-BG" dirty="0" smtClean="0"/>
              <a:t>4</a:t>
            </a:r>
            <a:r>
              <a:rPr lang="en-US" dirty="0" smtClean="0"/>
              <a:t> –</a:t>
            </a:r>
            <a:r>
              <a:rPr lang="bg-BG" dirty="0" smtClean="0"/>
              <a:t> Първи проект за </a:t>
            </a:r>
            <a:r>
              <a:rPr lang="en-US" dirty="0" err="1" smtClean="0"/>
              <a:t>CSS</a:t>
            </a:r>
            <a:endParaRPr lang="bg-BG" dirty="0" smtClean="0"/>
          </a:p>
          <a:p>
            <a:pPr lvl="1"/>
            <a:r>
              <a:rPr lang="bg-BG" dirty="0" smtClean="0"/>
              <a:t>199</a:t>
            </a:r>
            <a:r>
              <a:rPr lang="en-US" dirty="0" smtClean="0"/>
              <a:t>6</a:t>
            </a:r>
            <a:r>
              <a:rPr lang="bg-BG" dirty="0" smtClean="0"/>
              <a:t> –</a:t>
            </a:r>
            <a:r>
              <a:rPr lang="en-US" dirty="0" smtClean="0"/>
              <a:t> CSS1</a:t>
            </a:r>
          </a:p>
          <a:p>
            <a:pPr lvl="1"/>
            <a:r>
              <a:rPr lang="en-US" dirty="0" smtClean="0"/>
              <a:t>1997 – </a:t>
            </a:r>
            <a:r>
              <a:rPr lang="en-US" dirty="0" err="1" smtClean="0"/>
              <a:t>CSS</a:t>
            </a:r>
            <a:r>
              <a:rPr lang="en-US" dirty="0" smtClean="0"/>
              <a:t> 2</a:t>
            </a:r>
          </a:p>
          <a:p>
            <a:pPr lvl="1"/>
            <a:r>
              <a:rPr lang="en-US" dirty="0" smtClean="0"/>
              <a:t>1999 – </a:t>
            </a:r>
            <a:r>
              <a:rPr lang="en-US" dirty="0" err="1" smtClean="0"/>
              <a:t>CSS</a:t>
            </a:r>
            <a:r>
              <a:rPr lang="en-US" dirty="0" smtClean="0"/>
              <a:t> 3 (</a:t>
            </a:r>
            <a:r>
              <a:rPr lang="bg-BG" dirty="0" smtClean="0"/>
              <a:t>все още се развива, около 50% завършен)</a:t>
            </a:r>
          </a:p>
          <a:p>
            <a:pPr lvl="1"/>
            <a:r>
              <a:rPr lang="bg-BG" dirty="0" smtClean="0"/>
              <a:t>2014 – </a:t>
            </a:r>
            <a:r>
              <a:rPr lang="en-US" dirty="0" smtClean="0"/>
              <a:t>CSS4 (</a:t>
            </a:r>
            <a:r>
              <a:rPr lang="bg-BG" dirty="0" smtClean="0"/>
              <a:t>все още много малка част от модулите)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97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Допълнителна информация</a:t>
            </a:r>
          </a:p>
          <a:p>
            <a:pPr lvl="1"/>
            <a:r>
              <a:rPr lang="bg-BG" dirty="0" smtClean="0"/>
              <a:t>Ето там: </a:t>
            </a:r>
            <a:r>
              <a:rPr lang="en-GB" dirty="0">
                <a:hlinkClick r:id="rId2"/>
              </a:rPr>
              <a:t>http://www.w3schools.com/css</a:t>
            </a:r>
            <a:endParaRPr lang="bg-BG" dirty="0" smtClean="0"/>
          </a:p>
          <a:p>
            <a:pPr lvl="1"/>
            <a:r>
              <a:rPr lang="bg-BG" dirty="0" smtClean="0"/>
              <a:t>Селектори в </a:t>
            </a:r>
            <a:r>
              <a:rPr lang="en-US" dirty="0" err="1" smtClean="0"/>
              <a:t>CSS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www.w3schools.com/cssref/css_selectors.asp</a:t>
            </a:r>
            <a:endParaRPr lang="en-US" dirty="0" smtClean="0"/>
          </a:p>
          <a:p>
            <a:pPr lvl="1"/>
            <a:r>
              <a:rPr lang="bg-BG" dirty="0" smtClean="0"/>
              <a:t>Внимание! Някои от свойствата в </a:t>
            </a:r>
            <a:r>
              <a:rPr lang="en-US" dirty="0" err="1" smtClean="0"/>
              <a:t>CSS</a:t>
            </a:r>
            <a:r>
              <a:rPr lang="bg-BG" dirty="0" smtClean="0"/>
              <a:t> са експериментални и не се поддържат от всички </a:t>
            </a:r>
            <a:r>
              <a:rPr lang="bg-BG" dirty="0" smtClean="0"/>
              <a:t>браузъри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02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може </a:t>
            </a:r>
            <a:r>
              <a:rPr lang="en-US" dirty="0" err="1" smtClean="0"/>
              <a:t>CSS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Възможности</a:t>
            </a:r>
          </a:p>
          <a:p>
            <a:pPr lvl="1"/>
            <a:r>
              <a:rPr lang="bg-BG" dirty="0" smtClean="0"/>
              <a:t>Шрифтове, цветове, фон, разделители, сенки</a:t>
            </a:r>
          </a:p>
          <a:p>
            <a:pPr lvl="1"/>
            <a:r>
              <a:rPr lang="bg-BG" dirty="0" smtClean="0"/>
              <a:t>Подравняване, взаимно разположение на елементи</a:t>
            </a:r>
          </a:p>
          <a:p>
            <a:pPr lvl="1"/>
            <a:r>
              <a:rPr lang="bg-BG" dirty="0" smtClean="0"/>
              <a:t>Задаване на групови свойства, селектори</a:t>
            </a:r>
          </a:p>
          <a:p>
            <a:pPr lvl="1"/>
            <a:r>
              <a:rPr lang="bg-BG" dirty="0" smtClean="0"/>
              <a:t>Анимации и трансформации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0700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изглежда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Външен вид на </a:t>
            </a:r>
            <a:r>
              <a:rPr lang="en-US" dirty="0" err="1" smtClean="0"/>
              <a:t>CSS</a:t>
            </a:r>
            <a:r>
              <a:rPr lang="bg-BG" dirty="0" smtClean="0"/>
              <a:t> код</a:t>
            </a:r>
          </a:p>
          <a:p>
            <a:pPr lvl="1"/>
            <a:r>
              <a:rPr lang="bg-BG" dirty="0" smtClean="0"/>
              <a:t>Поредица от правила за форматиране</a:t>
            </a:r>
            <a:br>
              <a:rPr lang="bg-BG" dirty="0" smtClean="0"/>
            </a:b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селектор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свойство:стойност; свойство:стойност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}</a:t>
            </a:r>
          </a:p>
          <a:p>
            <a:pPr lvl="1"/>
            <a:r>
              <a:rPr lang="bg-BG" dirty="0" smtClean="0"/>
              <a:t>Селекторът описва над кои </a:t>
            </a:r>
            <a:r>
              <a:rPr lang="en-US" dirty="0" smtClean="0"/>
              <a:t>HTML </a:t>
            </a:r>
            <a:r>
              <a:rPr lang="bg-BG" dirty="0" smtClean="0"/>
              <a:t>елементи от страницата да се прилага правилото</a:t>
            </a:r>
          </a:p>
          <a:p>
            <a:pPr lvl="1"/>
            <a:r>
              <a:rPr lang="bg-BG" dirty="0" smtClean="0"/>
              <a:t>Двойката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свойство:стойност</a:t>
            </a:r>
            <a:r>
              <a:rPr lang="bg-BG" dirty="0" smtClean="0"/>
              <a:t> променя стойността на даденото свойство на избраните елементи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3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Примерен </a:t>
            </a:r>
            <a:r>
              <a:rPr lang="en-US" dirty="0" err="1" smtClean="0"/>
              <a:t>CSS</a:t>
            </a:r>
            <a:r>
              <a:rPr lang="bg-BG" dirty="0" smtClean="0"/>
              <a:t> код</a:t>
            </a:r>
          </a:p>
          <a:p>
            <a:pPr lvl="1"/>
            <a:r>
              <a:rPr lang="bg-BG" dirty="0" smtClean="0"/>
              <a:t>Променяме </a:t>
            </a:r>
            <a:r>
              <a:rPr lang="en-US" dirty="0" smtClean="0"/>
              <a:t>HTML</a:t>
            </a:r>
            <a:r>
              <a:rPr lang="bg-BG" dirty="0" smtClean="0"/>
              <a:t> елемента </a:t>
            </a:r>
            <a:r>
              <a:rPr lang="en-US" dirty="0" smtClean="0"/>
              <a:t>&lt;body&gt;</a:t>
            </a:r>
          </a:p>
          <a:p>
            <a:pPr lvl="1"/>
            <a:r>
              <a:rPr lang="bg-BG" dirty="0" smtClean="0"/>
              <a:t>Тъмно червени букви на розов фон</a:t>
            </a:r>
          </a:p>
          <a:p>
            <a:pPr lvl="1"/>
            <a:r>
              <a:rPr lang="bg-BG" dirty="0" smtClean="0"/>
              <a:t>Отстъп отляво и отдясно</a:t>
            </a:r>
          </a:p>
          <a:p>
            <a:pPr lvl="1"/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937506"/>
            <a:ext cx="7223682" cy="2011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/>
            <a:r>
              <a:rPr lang="en-US" dirty="0" smtClean="0"/>
              <a:t>body </a:t>
            </a:r>
            <a:r>
              <a:rPr lang="en-US" dirty="0"/>
              <a:t>{</a:t>
            </a:r>
          </a:p>
          <a:p>
            <a:pPr algn="l"/>
            <a:r>
              <a:rPr lang="bg-BG" dirty="0" smtClean="0"/>
              <a:t>	</a:t>
            </a:r>
            <a:r>
              <a:rPr lang="en-US" dirty="0" smtClean="0"/>
              <a:t>background-color</a:t>
            </a:r>
            <a:r>
              <a:rPr lang="en-US" dirty="0"/>
              <a:t>: pink;</a:t>
            </a:r>
          </a:p>
          <a:p>
            <a:pPr algn="l"/>
            <a:r>
              <a:rPr lang="en-US" dirty="0"/>
              <a:t>	color: </a:t>
            </a:r>
            <a:r>
              <a:rPr lang="en-US" dirty="0" err="1" smtClean="0"/>
              <a:t>darkred</a:t>
            </a:r>
            <a:r>
              <a:rPr lang="en-US" dirty="0" smtClean="0"/>
              <a:t>;</a:t>
            </a:r>
            <a:endParaRPr lang="bg-BG" dirty="0" smtClean="0"/>
          </a:p>
          <a:p>
            <a:pPr algn="l"/>
            <a:r>
              <a:rPr lang="bg-BG" dirty="0"/>
              <a:t>	</a:t>
            </a:r>
            <a:r>
              <a:rPr lang="en-US" dirty="0" smtClean="0"/>
              <a:t>margin-left: 6em;</a:t>
            </a:r>
          </a:p>
          <a:p>
            <a:pPr algn="l"/>
            <a:r>
              <a:rPr lang="en-US" dirty="0"/>
              <a:t>	margin-right: 6em;</a:t>
            </a:r>
          </a:p>
          <a:p>
            <a:pPr algn="l"/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54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Разположение</a:t>
            </a:r>
          </a:p>
          <a:p>
            <a:pPr lvl="1"/>
            <a:r>
              <a:rPr lang="bg-BG" dirty="0" smtClean="0"/>
              <a:t>Във външен файл, общ за целия сайт</a:t>
            </a:r>
          </a:p>
          <a:p>
            <a:pPr lvl="1"/>
            <a:r>
              <a:rPr lang="bg-BG" dirty="0" smtClean="0"/>
              <a:t>В </a:t>
            </a:r>
            <a:r>
              <a:rPr lang="bg-BG" dirty="0" err="1" smtClean="0"/>
              <a:t>скриптов</a:t>
            </a:r>
            <a:r>
              <a:rPr lang="bg-BG" dirty="0" smtClean="0"/>
              <a:t> елемент,</a:t>
            </a:r>
            <a:r>
              <a:rPr lang="en-US" dirty="0" smtClean="0"/>
              <a:t> </a:t>
            </a:r>
            <a:r>
              <a:rPr lang="bg-BG" dirty="0" smtClean="0"/>
              <a:t>общ за цялата страница</a:t>
            </a:r>
          </a:p>
          <a:p>
            <a:pPr lvl="1"/>
            <a:r>
              <a:rPr lang="bg-BG" dirty="0" smtClean="0"/>
              <a:t>В атрибут към конкретен </a:t>
            </a:r>
            <a:r>
              <a:rPr lang="en-US" dirty="0" smtClean="0"/>
              <a:t>HTML</a:t>
            </a:r>
            <a:r>
              <a:rPr lang="bg-BG" dirty="0" smtClean="0"/>
              <a:t> елемент</a:t>
            </a:r>
          </a:p>
          <a:p>
            <a:r>
              <a:rPr lang="bg-BG" dirty="0" smtClean="0"/>
              <a:t>Използване</a:t>
            </a:r>
          </a:p>
          <a:p>
            <a:pPr lvl="1"/>
            <a:r>
              <a:rPr lang="bg-BG" dirty="0" smtClean="0"/>
              <a:t>Може да се разполага и на трите места едновременно</a:t>
            </a:r>
          </a:p>
          <a:p>
            <a:pPr lvl="1"/>
            <a:r>
              <a:rPr lang="bg-BG" dirty="0" smtClean="0"/>
              <a:t>Приоритет има стилът към конкретен </a:t>
            </a:r>
            <a:r>
              <a:rPr lang="en-US" dirty="0" smtClean="0"/>
              <a:t>HTML</a:t>
            </a:r>
            <a:r>
              <a:rPr lang="bg-BG" dirty="0" smtClean="0"/>
              <a:t> елемент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67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Външен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CSS</a:t>
            </a:r>
            <a:r>
              <a:rPr lang="bg-BG" dirty="0" smtClean="0"/>
              <a:t> във външни файлове</a:t>
            </a:r>
          </a:p>
          <a:p>
            <a:pPr lvl="1"/>
            <a:r>
              <a:rPr lang="bg-BG" dirty="0" smtClean="0"/>
              <a:t>Постига се общ визуален стил на цял сайт</a:t>
            </a:r>
          </a:p>
          <a:p>
            <a:pPr lvl="1"/>
            <a:r>
              <a:rPr lang="bg-BG" dirty="0" smtClean="0"/>
              <a:t>Използва се елемент &lt;</a:t>
            </a:r>
            <a:r>
              <a:rPr lang="en-US" dirty="0" smtClean="0"/>
              <a:t>link&gt;</a:t>
            </a:r>
            <a:r>
              <a:rPr lang="bg-BG" dirty="0" smtClean="0"/>
              <a:t> поставен в </a:t>
            </a:r>
            <a:r>
              <a:rPr lang="en-US" dirty="0" smtClean="0"/>
              <a:t>&lt;head&gt;, </a:t>
            </a:r>
            <a:r>
              <a:rPr lang="bg-BG" dirty="0" smtClean="0"/>
              <a:t>като атрибута </a:t>
            </a:r>
            <a:r>
              <a:rPr lang="en-US" dirty="0" err="1" smtClean="0"/>
              <a:t>href</a:t>
            </a:r>
            <a:r>
              <a:rPr lang="bg-BG" dirty="0" smtClean="0"/>
              <a:t> указва пътя и името до файла със </a:t>
            </a:r>
            <a:r>
              <a:rPr lang="en-US" dirty="0" err="1" smtClean="0"/>
              <a:t>CSS</a:t>
            </a:r>
            <a:r>
              <a:rPr lang="bg-BG" dirty="0" smtClean="0"/>
              <a:t> правила</a:t>
            </a:r>
          </a:p>
          <a:p>
            <a:pPr lvl="1"/>
            <a:r>
              <a:rPr lang="bg-BG" dirty="0" smtClean="0"/>
              <a:t>Традиционно разширение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css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bg-BG" dirty="0" smtClean="0"/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3297898"/>
            <a:ext cx="7223681" cy="1376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/>
            <a:r>
              <a:rPr lang="en-GB" dirty="0" smtClean="0"/>
              <a:t>&lt;</a:t>
            </a:r>
            <a:r>
              <a:rPr lang="en-GB" dirty="0"/>
              <a:t>head&gt;</a:t>
            </a:r>
          </a:p>
          <a:p>
            <a:pPr algn="l"/>
            <a:r>
              <a:rPr lang="bg-BG" dirty="0" smtClean="0"/>
              <a:t> 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&lt;link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rel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="stylesheet" type="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text/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css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"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/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                               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href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="pinky.css"&gt;</a:t>
            </a:r>
          </a:p>
          <a:p>
            <a:pPr algn="l"/>
            <a:r>
              <a:rPr lang="en-GB" dirty="0" smtClean="0"/>
              <a:t>&lt;/</a:t>
            </a:r>
            <a:r>
              <a:rPr lang="en-GB" dirty="0"/>
              <a:t>head&gt;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59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3090</TotalTime>
  <Words>1214</Words>
  <Application>Microsoft Office PowerPoint</Application>
  <PresentationFormat>On-screen Show (16:9)</PresentationFormat>
  <Paragraphs>255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Origin</vt:lpstr>
      <vt:lpstr>CSS правила</vt:lpstr>
      <vt:lpstr>Каскадни стилове</vt:lpstr>
      <vt:lpstr>CSS</vt:lpstr>
      <vt:lpstr>История на CSS</vt:lpstr>
      <vt:lpstr>Какво може CSS</vt:lpstr>
      <vt:lpstr>Как изглежда</vt:lpstr>
      <vt:lpstr>Пример</vt:lpstr>
      <vt:lpstr>Използване</vt:lpstr>
      <vt:lpstr>Външен CSS</vt:lpstr>
      <vt:lpstr>PowerPoint Presentation</vt:lpstr>
      <vt:lpstr>Вътрешен CSS</vt:lpstr>
      <vt:lpstr>PowerPoint Presentation</vt:lpstr>
      <vt:lpstr>Вграден CSS</vt:lpstr>
      <vt:lpstr>PowerPoint Presentation</vt:lpstr>
      <vt:lpstr>Коментари</vt:lpstr>
      <vt:lpstr>PowerPoint Presentation</vt:lpstr>
      <vt:lpstr>CSS селектори</vt:lpstr>
      <vt:lpstr>CSS селектори</vt:lpstr>
      <vt:lpstr>Селектор по таг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Селектор по атрибут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Филтри в селекторите</vt:lpstr>
      <vt:lpstr>PowerPoint Presentation</vt:lpstr>
      <vt:lpstr>Други селектори</vt:lpstr>
      <vt:lpstr>Обобщение</vt:lpstr>
      <vt:lpstr>Включване на CSS</vt:lpstr>
      <vt:lpstr>Правила</vt:lpstr>
      <vt:lpstr>Най-често използвани селектори</vt:lpstr>
      <vt:lpstr>Още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SUICA-03</dc:title>
  <dc:creator>Pavel Boytchev</dc:creator>
  <cp:lastModifiedBy>Pavel Boytchev</cp:lastModifiedBy>
  <cp:revision>177</cp:revision>
  <dcterms:created xsi:type="dcterms:W3CDTF">2015-02-10T15:00:35Z</dcterms:created>
  <dcterms:modified xsi:type="dcterms:W3CDTF">2015-09-14T08:17:07Z</dcterms:modified>
</cp:coreProperties>
</file>