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324" r:id="rId4"/>
    <p:sldId id="325" r:id="rId5"/>
    <p:sldId id="354" r:id="rId6"/>
    <p:sldId id="326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7" r:id="rId23"/>
    <p:sldId id="376" r:id="rId24"/>
    <p:sldId id="375" r:id="rId25"/>
    <p:sldId id="378" r:id="rId26"/>
    <p:sldId id="371" r:id="rId27"/>
    <p:sldId id="379" r:id="rId28"/>
    <p:sldId id="380" r:id="rId29"/>
    <p:sldId id="381" r:id="rId30"/>
    <p:sldId id="372" r:id="rId31"/>
    <p:sldId id="382" r:id="rId32"/>
    <p:sldId id="383" r:id="rId33"/>
    <p:sldId id="384" r:id="rId34"/>
    <p:sldId id="385" r:id="rId35"/>
    <p:sldId id="388" r:id="rId36"/>
    <p:sldId id="389" r:id="rId37"/>
    <p:sldId id="386" r:id="rId38"/>
    <p:sldId id="387" r:id="rId39"/>
    <p:sldId id="390" r:id="rId40"/>
    <p:sldId id="391" r:id="rId41"/>
    <p:sldId id="392" r:id="rId42"/>
    <p:sldId id="393" r:id="rId43"/>
    <p:sldId id="394" r:id="rId44"/>
    <p:sldId id="395" r:id="rId45"/>
    <p:sldId id="397" r:id="rId46"/>
    <p:sldId id="398" r:id="rId47"/>
    <p:sldId id="399" r:id="rId48"/>
    <p:sldId id="404" r:id="rId49"/>
    <p:sldId id="401" r:id="rId50"/>
    <p:sldId id="402" r:id="rId51"/>
    <p:sldId id="403" r:id="rId52"/>
    <p:sldId id="407" r:id="rId53"/>
    <p:sldId id="405" r:id="rId54"/>
    <p:sldId id="400" r:id="rId55"/>
    <p:sldId id="406" r:id="rId56"/>
    <p:sldId id="408" r:id="rId57"/>
    <p:sldId id="318" r:id="rId58"/>
    <p:sldId id="396" r:id="rId59"/>
    <p:sldId id="321" r:id="rId60"/>
    <p:sldId id="261" r:id="rId6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DD8E6"/>
    <a:srgbClr val="A9D8E6"/>
    <a:srgbClr val="B3E3E9"/>
    <a:srgbClr val="FF0000"/>
    <a:srgbClr val="FFFF99"/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3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0403%20HSL%20color/Example-0403%20HSL%20color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unit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0404%20Units/Example-0404%20Units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405%20Background%20color/Example-0405%20Background%20color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406%20Background%20image/Example-0406%20Background%20image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407%20Color%20and%20text/Example-0407%20Color%20and%20text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408%20Font/Example-0408%20Font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409%20Border/Example-0409%20Border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410%20Individual%20borders/Example-0410%20Individual%20border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411%20Hidden%20element/Example-0411%20Hidden%20element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412%20Position/Example-0412%20Position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0413%20Float/Example-0413%20Float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414%20Width%20and%20height/Example-0414%20Width%20and%20height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0415%20Margin/Example-0415%20Margin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0416%20Padding/Example-0416%20Padding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-0417%20Sample%20page/Example-0417%20Sample%20page.html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Example-0418%20Another%20sample%20page/Example-0418%20Another%20sample%20page.html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" TargetMode="External"/><Relationship Id="rId2" Type="http://schemas.openxmlformats.org/officeDocument/2006/relationships/hyperlink" Target="http://www.w3schools.com/cs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0401%20Color%20names/Example-0401%20Color%20names.html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402%20RGB%20color/Example-0402%20RGB%20color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CSS</a:t>
            </a:r>
            <a:r>
              <a:rPr lang="en-US" noProof="0" dirty="0" smtClean="0"/>
              <a:t> </a:t>
            </a:r>
            <a:r>
              <a:rPr lang="bg-BG" noProof="0" dirty="0" smtClean="0"/>
              <a:t>стилове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dirty="0"/>
              <a:t>4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6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Размери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Размери, разстояние и дължини</a:t>
            </a:r>
          </a:p>
          <a:p>
            <a:pPr lvl="1"/>
            <a:r>
              <a:rPr lang="bg-BG" dirty="0" smtClean="0"/>
              <a:t>Относителни мерки</a:t>
            </a:r>
            <a:br>
              <a:rPr lang="bg-BG" dirty="0" smtClean="0"/>
            </a:b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em</a:t>
            </a: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bg-BG" dirty="0" smtClean="0"/>
              <a:t>ширина на буквата М (височина на шрифта)</a:t>
            </a:r>
            <a:br>
              <a:rPr lang="bg-BG" dirty="0" smtClean="0"/>
            </a:b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US" dirty="0" smtClean="0"/>
              <a:t>	–</a:t>
            </a:r>
            <a:r>
              <a:rPr lang="bg-BG" dirty="0" smtClean="0"/>
              <a:t> процент спрямо текущия размер</a:t>
            </a:r>
          </a:p>
          <a:p>
            <a:pPr lvl="1"/>
            <a:r>
              <a:rPr lang="bg-BG" dirty="0" smtClean="0"/>
              <a:t>Абсолютни размери</a:t>
            </a:r>
            <a:br>
              <a:rPr lang="bg-BG" dirty="0" smtClean="0"/>
            </a:b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px</a:t>
            </a:r>
            <a:r>
              <a:rPr lang="en-US" dirty="0"/>
              <a:t>	</a:t>
            </a:r>
            <a:r>
              <a:rPr lang="bg-BG" dirty="0"/>
              <a:t>– брой пиксели</a:t>
            </a:r>
            <a:br>
              <a:rPr lang="bg-BG" dirty="0"/>
            </a:b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cm</a:t>
            </a:r>
            <a:r>
              <a:rPr lang="en-US" dirty="0" smtClean="0"/>
              <a:t>	–</a:t>
            </a:r>
            <a:r>
              <a:rPr lang="bg-BG" dirty="0" smtClean="0"/>
              <a:t> сантиметри</a:t>
            </a:r>
            <a:br>
              <a:rPr lang="bg-BG" dirty="0" smtClean="0"/>
            </a:b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</a:t>
            </a:r>
            <a:r>
              <a:rPr lang="en-US" dirty="0"/>
              <a:t>	</a:t>
            </a:r>
            <a:r>
              <a:rPr lang="bg-BG" dirty="0" smtClean="0"/>
              <a:t>– инчове</a:t>
            </a:r>
          </a:p>
        </p:txBody>
      </p:sp>
    </p:spTree>
    <p:extLst>
      <p:ext uri="{BB962C8B-B14F-4D97-AF65-F5344CB8AC3E}">
        <p14:creationId xmlns:p14="http://schemas.microsoft.com/office/powerpoint/2010/main" val="221422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</a:p>
          <a:p>
            <a:pPr lvl="1"/>
            <a:r>
              <a:rPr lang="bg-BG" dirty="0" smtClean="0"/>
              <a:t>Плътно долепени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&lt;число&gt;&lt;мярка&gt;</a:t>
            </a:r>
          </a:p>
          <a:p>
            <a:pPr lvl="1"/>
            <a:r>
              <a:rPr lang="bg-BG" dirty="0" smtClean="0"/>
              <a:t>Допустимо е 0-лата да е без мярка</a:t>
            </a:r>
          </a:p>
          <a:p>
            <a:pPr lvl="1"/>
            <a:r>
              <a:rPr lang="bg-BG" dirty="0" smtClean="0"/>
              <a:t>Повече информация тук: </a:t>
            </a:r>
            <a:r>
              <a:rPr lang="en-GB" dirty="0">
                <a:hlinkClick r:id="rId2"/>
              </a:rPr>
              <a:t>http://www.w3schools.com/cssref/css_units.asp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1"/>
            <a:ext cx="7223682" cy="164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pl-PL" dirty="0" smtClean="0"/>
              <a:t>&lt;</a:t>
            </a:r>
            <a:r>
              <a:rPr lang="pl-PL" dirty="0"/>
              <a:t>div style="width:</a:t>
            </a:r>
            <a:r>
              <a:rPr lang="pl-PL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200px</a:t>
            </a:r>
            <a:r>
              <a:rPr lang="pl-PL" dirty="0"/>
              <a:t>"&gt;200px&lt;/div&gt;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pl-PL" dirty="0" smtClean="0"/>
              <a:t>&lt;</a:t>
            </a:r>
            <a:r>
              <a:rPr lang="pl-PL" dirty="0"/>
              <a:t>div style="width:</a:t>
            </a:r>
            <a:r>
              <a:rPr lang="pl-PL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3in</a:t>
            </a:r>
            <a:r>
              <a:rPr lang="pl-PL" dirty="0"/>
              <a:t>"&gt;3in&lt;/div&gt;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pl-PL" dirty="0" smtClean="0"/>
              <a:t>&lt;</a:t>
            </a:r>
            <a:r>
              <a:rPr lang="pl-PL" dirty="0"/>
              <a:t>div style="width:</a:t>
            </a:r>
            <a:r>
              <a:rPr lang="pl-PL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20em</a:t>
            </a:r>
            <a:r>
              <a:rPr lang="pl-PL" dirty="0"/>
              <a:t>"&gt;20em&lt;/div&gt;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pl-PL" dirty="0" smtClean="0"/>
              <a:t>&lt;</a:t>
            </a:r>
            <a:r>
              <a:rPr lang="pl-PL" dirty="0"/>
              <a:t>div style="width:</a:t>
            </a:r>
            <a:r>
              <a:rPr lang="pl-PL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10cm</a:t>
            </a:r>
            <a:r>
              <a:rPr lang="pl-PL" dirty="0"/>
              <a:t>"&gt;10cm&lt;/div&gt;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pl-PL" dirty="0" smtClean="0"/>
              <a:t>&lt;</a:t>
            </a:r>
            <a:r>
              <a:rPr lang="pl-PL" dirty="0"/>
              <a:t>div style="width:</a:t>
            </a:r>
            <a:r>
              <a:rPr lang="pl-PL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50%</a:t>
            </a:r>
            <a:r>
              <a:rPr lang="pl-PL" dirty="0"/>
              <a:t>"&gt;50%&lt;/div&gt;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343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Съставни свойства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Свойство и </a:t>
            </a:r>
            <a:r>
              <a:rPr lang="bg-BG" dirty="0" err="1" smtClean="0"/>
              <a:t>подсвойства</a:t>
            </a:r>
            <a:endParaRPr lang="bg-BG" dirty="0" smtClean="0"/>
          </a:p>
          <a:p>
            <a:pPr lvl="1"/>
            <a:r>
              <a:rPr lang="bg-BG" dirty="0" smtClean="0"/>
              <a:t>Някои свойства са представени от </a:t>
            </a:r>
            <a:r>
              <a:rPr lang="bg-BG" dirty="0" err="1" smtClean="0"/>
              <a:t>подсвойства</a:t>
            </a:r>
            <a:endParaRPr lang="bg-BG" dirty="0" smtClean="0"/>
          </a:p>
          <a:p>
            <a:pPr lvl="1"/>
            <a:r>
              <a:rPr lang="bg-BG" dirty="0" smtClean="0"/>
              <a:t>Индивидуален запис</a:t>
            </a:r>
            <a:br>
              <a:rPr lang="bg-BG" dirty="0" smtClean="0"/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свойство-подсвойство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b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свойство-подсвойство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b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свойство-подсвойство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lvl="1"/>
            <a:r>
              <a:rPr lang="bg-BG" dirty="0" smtClean="0"/>
              <a:t>Обобщено свойство:</a:t>
            </a:r>
            <a:br>
              <a:rPr lang="bg-BG" dirty="0" smtClean="0"/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свойство: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подстойност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Примери за обобщени свойства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</a:t>
            </a:r>
            <a:endParaRPr lang="en-US" dirty="0"/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7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87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Форматиране с каскадни стилове</a:t>
            </a:r>
          </a:p>
          <a:p>
            <a:pPr lvl="1"/>
            <a:r>
              <a:rPr lang="bg-BG" dirty="0" smtClean="0"/>
              <a:t>Фон на елемент</a:t>
            </a:r>
          </a:p>
          <a:p>
            <a:pPr lvl="1"/>
            <a:r>
              <a:rPr lang="bg-BG" dirty="0" smtClean="0"/>
              <a:t>Текстове и шрифтове</a:t>
            </a:r>
          </a:p>
          <a:p>
            <a:pPr lvl="1"/>
            <a:r>
              <a:rPr lang="bg-BG" dirty="0" smtClean="0"/>
              <a:t>Контури</a:t>
            </a:r>
          </a:p>
          <a:p>
            <a:pPr lvl="1"/>
            <a:r>
              <a:rPr lang="bg-BG" dirty="0" smtClean="0"/>
              <a:t>Блокове и позициониране</a:t>
            </a:r>
          </a:p>
          <a:p>
            <a:pPr lvl="1"/>
            <a:r>
              <a:rPr lang="bg-BG" dirty="0" smtClean="0"/>
              <a:t>Размери и отстъпи</a:t>
            </a:r>
          </a:p>
        </p:txBody>
      </p:sp>
    </p:spTree>
    <p:extLst>
      <p:ext uri="{BB962C8B-B14F-4D97-AF65-F5344CB8AC3E}">
        <p14:creationId xmlns:p14="http://schemas.microsoft.com/office/powerpoint/2010/main" val="265338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Едноцветен фон</a:t>
            </a:r>
          </a:p>
          <a:p>
            <a:pPr lvl="1"/>
            <a:r>
              <a:rPr lang="bg-BG" dirty="0" smtClean="0"/>
              <a:t>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</a:t>
            </a:r>
            <a:r>
              <a:rPr lang="bg-BG" dirty="0" smtClean="0"/>
              <a:t> със стойност цвят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8" y="2114556"/>
            <a:ext cx="7223682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body</a:t>
            </a:r>
            <a:r>
              <a:rPr lang="bg-BG" dirty="0" smtClean="0"/>
              <a:t>	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background-color:LemonChiffon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h2</a:t>
            </a:r>
            <a:r>
              <a:rPr lang="bg-BG" dirty="0" smtClean="0"/>
              <a:t>		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background-color:DarkKhaki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p</a:t>
            </a:r>
            <a:r>
              <a:rPr lang="bg-BG" dirty="0" smtClean="0"/>
              <a:t>		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background-color:BurlyWood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046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Фоново изображение</a:t>
            </a:r>
          </a:p>
          <a:p>
            <a:pPr lvl="1"/>
            <a:r>
              <a:rPr lang="bg-BG" dirty="0" smtClean="0"/>
              <a:t>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background-image: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url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(…)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с адрес</a:t>
            </a:r>
            <a:r>
              <a:rPr lang="en-US" dirty="0" smtClean="0"/>
              <a:t> </a:t>
            </a:r>
            <a:r>
              <a:rPr lang="bg-BG" dirty="0" smtClean="0"/>
              <a:t>на картинката</a:t>
            </a:r>
          </a:p>
          <a:p>
            <a:pPr lvl="1"/>
            <a:r>
              <a:rPr lang="bg-BG" dirty="0" smtClean="0"/>
              <a:t>Свойство за повторение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background-repeat</a:t>
            </a:r>
            <a:r>
              <a:rPr lang="bg-BG" dirty="0" smtClean="0"/>
              <a:t> със стойности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repeat-x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repeat-y</a:t>
            </a:r>
            <a:r>
              <a:rPr lang="bg-BG" dirty="0" smtClean="0"/>
              <a:t> 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no-repeat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Обобщено свойство</a:t>
            </a:r>
            <a:endParaRPr lang="bg-BG" dirty="0"/>
          </a:p>
          <a:p>
            <a:pPr lvl="1"/>
            <a:r>
              <a:rPr lang="bg-BG" dirty="0" smtClean="0"/>
              <a:t>Използва се общото име и се изреждат </a:t>
            </a:r>
            <a:r>
              <a:rPr lang="bg-BG" dirty="0" err="1" smtClean="0"/>
              <a:t>подстойностите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#FF2A55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url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('image.png') no-repeat;</a:t>
            </a:r>
            <a:endParaRPr lang="bg-BG" dirty="0"/>
          </a:p>
          <a:p>
            <a:pPr lvl="1"/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8" y="1931677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US" dirty="0" smtClean="0"/>
              <a:t>body </a:t>
            </a:r>
            <a:r>
              <a:rPr lang="en-US" dirty="0"/>
              <a:t>{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background-image: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url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('image.png');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background-repeat: repeat-x;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9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Стойности в </a:t>
            </a:r>
            <a:r>
              <a:rPr lang="en-US" dirty="0" err="1" smtClean="0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21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на текст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Цвят на текст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 smtClean="0"/>
              <a:t> и стойност цвят</a:t>
            </a:r>
          </a:p>
          <a:p>
            <a:r>
              <a:rPr lang="bg-BG" dirty="0" smtClean="0"/>
              <a:t>Подравняване на текст</a:t>
            </a:r>
          </a:p>
          <a:p>
            <a:pPr lvl="1"/>
            <a:r>
              <a:rPr lang="bg-BG" dirty="0" smtClean="0"/>
              <a:t>Подравнява текста в рамките на полето, в което се намира</a:t>
            </a:r>
          </a:p>
          <a:p>
            <a:pPr lvl="1"/>
            <a:r>
              <a:rPr lang="bg-BG" dirty="0" smtClean="0"/>
              <a:t>Подравняване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text-align</a:t>
            </a:r>
            <a:r>
              <a:rPr lang="en-US" dirty="0" smtClean="0"/>
              <a:t> </a:t>
            </a:r>
            <a:r>
              <a:rPr lang="bg-BG" dirty="0" smtClean="0"/>
              <a:t>и стойности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justify</a:t>
            </a:r>
            <a:r>
              <a:rPr lang="en-US" dirty="0" smtClean="0"/>
              <a:t>, </a:t>
            </a:r>
            <a:r>
              <a:rPr lang="bg-BG" dirty="0" smtClean="0"/>
              <a:t>…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Отстъп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text-indent</a:t>
            </a:r>
            <a:r>
              <a:rPr lang="bg-BG" dirty="0" smtClean="0"/>
              <a:t> и стойност разстояние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4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err="1" smtClean="0"/>
              <a:t>Каскадност</a:t>
            </a:r>
            <a:endParaRPr lang="bg-BG" dirty="0" smtClean="0"/>
          </a:p>
          <a:p>
            <a:pPr lvl="1"/>
            <a:r>
              <a:rPr lang="bg-BG" dirty="0" smtClean="0"/>
              <a:t>Цветът на </a:t>
            </a:r>
            <a:r>
              <a:rPr lang="en-US" dirty="0" smtClean="0"/>
              <a:t>&lt;body&gt;</a:t>
            </a:r>
            <a:r>
              <a:rPr lang="bg-BG" dirty="0" smtClean="0"/>
              <a:t> се „спуска</a:t>
            </a:r>
            <a:r>
              <a:rPr lang="en-US" dirty="0" smtClean="0"/>
              <a:t>”</a:t>
            </a:r>
            <a:r>
              <a:rPr lang="bg-BG" dirty="0" smtClean="0"/>
              <a:t> каскадно надолу и важи за подчинените елементи като </a:t>
            </a:r>
            <a:r>
              <a:rPr lang="en-US" dirty="0" smtClean="0"/>
              <a:t>&lt;p&gt;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383044"/>
            <a:ext cx="7223682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US" dirty="0" smtClean="0"/>
              <a:t>b</a:t>
            </a:r>
            <a:r>
              <a:rPr lang="en-GB" dirty="0" err="1" smtClean="0"/>
              <a:t>ody</a:t>
            </a:r>
            <a:r>
              <a:rPr lang="bg-BG" dirty="0" smtClean="0"/>
              <a:t> </a:t>
            </a:r>
            <a:r>
              <a:rPr lang="en-US" dirty="0" smtClean="0"/>
              <a:t>  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#006000;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p      {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text-indent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2em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text-align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justify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.quote {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text-indent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0em;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text-align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red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GB" dirty="0" smtClean="0"/>
              <a:t>}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120384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body&gt;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/>
              <a:t>h2&gt;Maecenas </a:t>
            </a:r>
            <a:r>
              <a:rPr lang="en-GB" dirty="0" err="1"/>
              <a:t>euismod</a:t>
            </a:r>
            <a:r>
              <a:rPr lang="en-GB" dirty="0"/>
              <a:t> sit&lt;/h2&gt;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/>
              <a:t>	</a:t>
            </a:r>
            <a:r>
              <a:rPr lang="en-GB" dirty="0" smtClean="0"/>
              <a:t>&lt;p&gt;</a:t>
            </a:r>
            <a:r>
              <a:rPr lang="en-GB" dirty="0" err="1" smtClean="0"/>
              <a:t>Vivamus</a:t>
            </a:r>
            <a:r>
              <a:rPr lang="en-GB" dirty="0" smtClean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&lt;/</a:t>
            </a:r>
            <a:r>
              <a:rPr lang="en-GB" dirty="0"/>
              <a:t>p&gt;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/>
              <a:t>p class="quote"&gt;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 smtClean="0"/>
              <a:t>dignissim</a:t>
            </a:r>
            <a:r>
              <a:rPr lang="en-GB" dirty="0" smtClean="0"/>
              <a:t>&lt;/</a:t>
            </a:r>
            <a:r>
              <a:rPr lang="en-GB" dirty="0"/>
              <a:t>p&gt;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/>
              <a:t>p&gt;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 smtClean="0"/>
              <a:t>ornare</a:t>
            </a:r>
            <a:r>
              <a:rPr lang="en-GB" dirty="0" smtClean="0"/>
              <a:t>&lt;/</a:t>
            </a:r>
            <a:r>
              <a:rPr lang="en-GB" dirty="0"/>
              <a:t>p&gt;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&lt;/</a:t>
            </a:r>
            <a:r>
              <a:rPr lang="en-GB" dirty="0"/>
              <a:t>body</a:t>
            </a:r>
            <a:r>
              <a:rPr lang="en-GB" dirty="0" smtClean="0"/>
              <a:t>&gt;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56119" y="3191727"/>
            <a:ext cx="914390" cy="274317"/>
          </a:xfrm>
          <a:prstGeom prst="rect">
            <a:avLst/>
          </a:prstGeom>
          <a:solidFill>
            <a:srgbClr val="FF0000">
              <a:alpha val="2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1371635" y="3806176"/>
            <a:ext cx="6034974" cy="274317"/>
          </a:xfrm>
          <a:prstGeom prst="rect">
            <a:avLst/>
          </a:prstGeom>
          <a:solidFill>
            <a:srgbClr val="FF0000">
              <a:alpha val="2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Elbow Connector 7"/>
          <p:cNvCxnSpPr>
            <a:stCxn id="5" idx="1"/>
            <a:endCxn id="6" idx="1"/>
          </p:cNvCxnSpPr>
          <p:nvPr/>
        </p:nvCxnSpPr>
        <p:spPr>
          <a:xfrm rot="10800000" flipH="1" flipV="1">
            <a:off x="1056119" y="3328885"/>
            <a:ext cx="315516" cy="614449"/>
          </a:xfrm>
          <a:prstGeom prst="bentConnector3">
            <a:avLst>
              <a:gd name="adj1" fmla="val -7245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5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Шрифт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Размер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font-size</a:t>
            </a:r>
            <a:r>
              <a:rPr lang="bg-BG" dirty="0"/>
              <a:t> и стойност </a:t>
            </a:r>
            <a:r>
              <a:rPr lang="bg-BG" dirty="0" smtClean="0"/>
              <a:t>дължина (може и с %)</a:t>
            </a:r>
            <a:endParaRPr lang="bg-BG" dirty="0"/>
          </a:p>
          <a:p>
            <a:pPr lvl="1"/>
            <a:r>
              <a:rPr lang="bg-BG" dirty="0" smtClean="0"/>
              <a:t>Наклонен текст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font-style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italic</a:t>
            </a:r>
            <a:r>
              <a:rPr lang="bg-BG" dirty="0" smtClean="0"/>
              <a:t>, удебелен </a:t>
            </a:r>
            <a:r>
              <a:rPr lang="bg-BG" dirty="0"/>
              <a:t>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font-weight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bold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Шрифт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font-family</a:t>
            </a:r>
            <a:r>
              <a:rPr lang="bg-BG" dirty="0" smtClean="0"/>
              <a:t> и стойности имена на конкретни шрифтове или общи имена като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Times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Serif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Monospace</a:t>
            </a:r>
          </a:p>
          <a:p>
            <a:pPr lvl="1"/>
            <a:r>
              <a:rPr lang="bg-BG" dirty="0" smtClean="0"/>
              <a:t>Могат да се поставят няколко имена, разделени със запетая, браузърът избира най-лявото, което може да удовлетвори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8" y="3120384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h2     {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font-family: 'Courier New', monospace;</a:t>
            </a:r>
            <a:r>
              <a:rPr lang="en-GB" dirty="0"/>
              <a:t> }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.bold  {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font-weight: bold; </a:t>
            </a:r>
            <a:r>
              <a:rPr lang="en-GB" dirty="0"/>
              <a:t>}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.quote {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font-style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italic;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font-size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150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%; </a:t>
            </a:r>
            <a:r>
              <a:rPr lang="en-GB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85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Рамки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Рисуване на рамка около елемент</a:t>
            </a:r>
          </a:p>
          <a:p>
            <a:pPr lvl="1"/>
            <a:r>
              <a:rPr lang="bg-BG" dirty="0" smtClean="0"/>
              <a:t>Цвят на рамката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border-color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Дебелина </a:t>
            </a:r>
            <a:r>
              <a:rPr lang="en-US" dirty="0" smtClean="0"/>
              <a:t>(</a:t>
            </a:r>
            <a:r>
              <a:rPr lang="bg-BG" dirty="0" smtClean="0"/>
              <a:t>в </a:t>
            </a:r>
            <a:r>
              <a:rPr lang="bg-BG" dirty="0" smtClean="0"/>
              <a:t>пи</a:t>
            </a:r>
            <a:r>
              <a:rPr lang="bg-BG" dirty="0" smtClean="0"/>
              <a:t>к</a:t>
            </a:r>
            <a:r>
              <a:rPr lang="bg-BG" dirty="0" smtClean="0"/>
              <a:t>сели</a:t>
            </a:r>
            <a:r>
              <a:rPr lang="bg-BG" dirty="0" smtClean="0"/>
              <a:t>)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border-width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Стил с 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</a:t>
            </a:r>
            <a:r>
              <a:rPr lang="bg-BG" dirty="0" smtClean="0"/>
              <a:t> и стойности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solid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dashed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2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US" dirty="0" smtClean="0"/>
              <a:t>div {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border: 2px red;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005878" y="3486140"/>
            <a:ext cx="7223682" cy="1554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div style="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border-style:none</a:t>
            </a:r>
            <a:r>
              <a:rPr lang="en-GB" dirty="0"/>
              <a:t>"&gt;none&lt;/div&gt;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div style="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border-style:dashed</a:t>
            </a:r>
            <a:r>
              <a:rPr lang="en-GB" dirty="0"/>
              <a:t>"&gt;dashed&lt;/div&gt;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div style="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border-style:ridge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border-width:10px</a:t>
            </a:r>
            <a:r>
              <a:rPr lang="en-GB" dirty="0" smtClean="0"/>
              <a:t>"&gt;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en-GB" dirty="0" smtClean="0"/>
              <a:t>ridge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&lt;/</a:t>
            </a:r>
            <a:r>
              <a:rPr lang="en-GB" dirty="0"/>
              <a:t>div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67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075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Обо</a:t>
            </a:r>
            <a:r>
              <a:rPr lang="bg-BG" dirty="0"/>
              <a:t>б</a:t>
            </a:r>
            <a:r>
              <a:rPr lang="bg-BG" dirty="0" smtClean="0"/>
              <a:t>щена рамка</a:t>
            </a:r>
          </a:p>
          <a:p>
            <a:pPr lvl="1"/>
            <a:r>
              <a:rPr lang="bg-BG" dirty="0" smtClean="0"/>
              <a:t>Директно 3 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размер стил цвят</a:t>
            </a:r>
          </a:p>
          <a:p>
            <a:r>
              <a:rPr lang="bg-BG" dirty="0" smtClean="0"/>
              <a:t>Индивидуални рамки</a:t>
            </a:r>
          </a:p>
          <a:p>
            <a:pPr lvl="1"/>
            <a:r>
              <a:rPr lang="bg-BG" dirty="0" smtClean="0"/>
              <a:t>Стилът на всяка страна на рамка може да се контролира</a:t>
            </a:r>
          </a:p>
          <a:p>
            <a:pPr lvl="1"/>
            <a:r>
              <a:rPr lang="bg-BG" dirty="0" smtClean="0"/>
              <a:t>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горна дясна долна лява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480311"/>
            <a:ext cx="7223682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h2</a:t>
            </a:r>
            <a:r>
              <a:rPr lang="en-GB" dirty="0"/>
              <a:t> </a:t>
            </a:r>
            <a:r>
              <a:rPr lang="en-GB" dirty="0" smtClean="0"/>
              <a:t>    {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1px none #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006000;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border-bottom-style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dashed;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			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GB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.</a:t>
            </a:r>
            <a:r>
              <a:rPr lang="en-GB" dirty="0"/>
              <a:t>quote </a:t>
            </a:r>
            <a:r>
              <a:rPr lang="en-GB" dirty="0" smtClean="0"/>
              <a:t>{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border-style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none solid none solid;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border-width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1em;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			}</a:t>
            </a:r>
            <a:endParaRPr lang="en-GB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05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4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Стойности на свойствата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Стойности в </a:t>
            </a:r>
            <a:r>
              <a:rPr lang="en-US" dirty="0" err="1" smtClean="0"/>
              <a:t>CSS</a:t>
            </a:r>
            <a:endParaRPr lang="bg-BG" dirty="0" smtClean="0"/>
          </a:p>
          <a:p>
            <a:pPr lvl="1"/>
            <a:r>
              <a:rPr lang="bg-BG" dirty="0" smtClean="0"/>
              <a:t>Описват се в двойки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свойство:стойност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endParaRPr lang="en-US" dirty="0"/>
          </a:p>
          <a:p>
            <a:pPr lvl="1"/>
            <a:r>
              <a:rPr lang="bg-BG" dirty="0" smtClean="0"/>
              <a:t>Променят даденото свойство на избраните елементи</a:t>
            </a:r>
          </a:p>
          <a:p>
            <a:pPr lvl="1"/>
            <a:r>
              <a:rPr lang="bg-BG" dirty="0" smtClean="0"/>
              <a:t>Семантично могат да са цветове, размери, текстове</a:t>
            </a:r>
          </a:p>
          <a:p>
            <a:pPr lvl="1"/>
            <a:r>
              <a:rPr lang="bg-BG" dirty="0" smtClean="0"/>
              <a:t>Синтактично могат да са  константи, изрази, съставни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3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Блокове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Два типа елементи</a:t>
            </a:r>
          </a:p>
          <a:p>
            <a:pPr lvl="1"/>
            <a:r>
              <a:rPr lang="bg-BG" dirty="0" smtClean="0"/>
              <a:t>Според начина им на разполагане на страницата</a:t>
            </a:r>
          </a:p>
          <a:p>
            <a:pPr lvl="1"/>
            <a:r>
              <a:rPr lang="bg-BG" dirty="0" smtClean="0"/>
              <a:t>Текстови (вградени) елементи – част от текста на ред</a:t>
            </a:r>
          </a:p>
          <a:p>
            <a:pPr lvl="1"/>
            <a:r>
              <a:rPr lang="bg-BG" dirty="0" err="1" smtClean="0"/>
              <a:t>Параграфни</a:t>
            </a:r>
            <a:r>
              <a:rPr lang="bg-BG" dirty="0" smtClean="0"/>
              <a:t> (блокови) елементи – на самостоятелен ред</a:t>
            </a:r>
          </a:p>
          <a:p>
            <a:r>
              <a:rPr lang="bg-BG" dirty="0" smtClean="0"/>
              <a:t>По подразбиране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HTML</a:t>
            </a:r>
            <a:r>
              <a:rPr lang="bg-BG" dirty="0" smtClean="0"/>
              <a:t> елемент е от един от двата типа</a:t>
            </a:r>
          </a:p>
          <a:p>
            <a:pPr lvl="1"/>
            <a:r>
              <a:rPr lang="bg-BG" dirty="0" smtClean="0"/>
              <a:t>Примери за текстови елементи </a:t>
            </a:r>
            <a:r>
              <a:rPr lang="en-US" dirty="0" smtClean="0"/>
              <a:t>&lt;span&gt;</a:t>
            </a:r>
            <a:r>
              <a:rPr lang="bg-BG" dirty="0" smtClean="0"/>
              <a:t>,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r>
              <a:rPr lang="bg-BG" dirty="0" smtClean="0"/>
              <a:t> и </a:t>
            </a:r>
            <a:r>
              <a:rPr lang="en-US" dirty="0" smtClean="0"/>
              <a:t>&lt;a&gt;</a:t>
            </a:r>
          </a:p>
          <a:p>
            <a:pPr lvl="1"/>
            <a:r>
              <a:rPr lang="bg-BG" dirty="0" smtClean="0"/>
              <a:t>Примери за блокови елементи </a:t>
            </a:r>
            <a:r>
              <a:rPr lang="en-US" dirty="0" smtClean="0"/>
              <a:t>&lt;p&gt;, &lt;div&gt; </a:t>
            </a:r>
            <a:r>
              <a:rPr lang="bg-BG" dirty="0" smtClean="0"/>
              <a:t>и </a:t>
            </a:r>
            <a:r>
              <a:rPr lang="en-US" dirty="0" smtClean="0"/>
              <a:t>&lt;h1&gt;</a:t>
            </a:r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683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Свойство </a:t>
            </a:r>
            <a:r>
              <a:rPr lang="en-US" dirty="0" smtClean="0"/>
              <a:t>display</a:t>
            </a:r>
          </a:p>
          <a:p>
            <a:pPr lvl="1"/>
            <a:r>
              <a:rPr lang="bg-BG" dirty="0" smtClean="0"/>
              <a:t>Определя като какъв тип ще се показва елемент</a:t>
            </a:r>
          </a:p>
          <a:p>
            <a:pPr lvl="1"/>
            <a:r>
              <a:rPr lang="bg-BG" dirty="0" smtClean="0"/>
              <a:t>Не се показва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none</a:t>
            </a:r>
          </a:p>
          <a:p>
            <a:pPr lvl="1"/>
            <a:r>
              <a:rPr lang="bg-BG" dirty="0" smtClean="0"/>
              <a:t>Показва се като текстов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inline</a:t>
            </a:r>
          </a:p>
          <a:p>
            <a:pPr lvl="1"/>
            <a:r>
              <a:rPr lang="bg-BG" dirty="0" smtClean="0"/>
              <a:t>Показва се като блоков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block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Употреба</a:t>
            </a:r>
            <a:endParaRPr lang="en-US" dirty="0" smtClean="0"/>
          </a:p>
          <a:p>
            <a:pPr lvl="1"/>
            <a:r>
              <a:rPr lang="bg-BG" dirty="0" smtClean="0"/>
              <a:t>Да се скрие или покаже елемент</a:t>
            </a:r>
          </a:p>
          <a:p>
            <a:pPr lvl="1"/>
            <a:r>
              <a:rPr lang="bg-BG" dirty="0" smtClean="0"/>
              <a:t>Да се смени типа му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3760457"/>
            <a:ext cx="7223682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p</a:t>
            </a:r>
            <a:r>
              <a:rPr lang="bg-BG" dirty="0" smtClean="0"/>
              <a:t>			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display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none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GB" dirty="0" smtClean="0"/>
              <a:t>.</a:t>
            </a:r>
            <a:r>
              <a:rPr lang="en-GB" dirty="0"/>
              <a:t>quote 	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display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block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GB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934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960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Позициониране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Позициониране на блокови елементи</a:t>
            </a:r>
          </a:p>
          <a:p>
            <a:pPr lvl="1"/>
            <a:r>
              <a:rPr lang="bg-BG" dirty="0" smtClean="0"/>
              <a:t>Фиксирано спрямо прозореца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position: fixed</a:t>
            </a:r>
          </a:p>
          <a:p>
            <a:pPr lvl="1"/>
            <a:r>
              <a:rPr lang="bg-BG" dirty="0" smtClean="0"/>
              <a:t>Относително спрямо текущото място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position: relative</a:t>
            </a:r>
          </a:p>
          <a:p>
            <a:pPr lvl="1"/>
            <a:r>
              <a:rPr lang="bg-BG" dirty="0" smtClean="0"/>
              <a:t>Абсолютно спрямо родителски елемент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position: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absolute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Конкретното място се задава със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top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left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8" y="3394700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div {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fixed;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left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30%;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top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100px;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2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Позициониране на текстови елементи</a:t>
            </a:r>
            <a:endParaRPr lang="en-US" dirty="0" smtClean="0"/>
          </a:p>
          <a:p>
            <a:pPr lvl="1"/>
            <a:r>
              <a:rPr lang="bg-BG" dirty="0" smtClean="0"/>
              <a:t>Силно ограничени</a:t>
            </a:r>
          </a:p>
          <a:p>
            <a:pPr lvl="1"/>
            <a:r>
              <a:rPr lang="bg-BG" dirty="0" smtClean="0"/>
              <a:t>Възможност за преместване най-вляво или най-вдясно на реда с </a:t>
            </a:r>
            <a:r>
              <a:rPr lang="en-GB" dirty="0"/>
              <a:t>float: </a:t>
            </a:r>
            <a:r>
              <a:rPr lang="en-GB" dirty="0" smtClean="0"/>
              <a:t>left</a:t>
            </a:r>
            <a:r>
              <a:rPr lang="bg-BG" dirty="0" smtClean="0"/>
              <a:t> и </a:t>
            </a:r>
            <a:r>
              <a:rPr lang="en-GB" dirty="0"/>
              <a:t>float: </a:t>
            </a:r>
            <a:r>
              <a:rPr lang="en-GB" dirty="0" smtClean="0"/>
              <a:t>right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931678"/>
            <a:ext cx="7223682" cy="73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left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float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left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margin-right: 1em;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right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float: right;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margin-left</a:t>
            </a:r>
            <a:r>
              <a:rPr lang="en-US" dirty="0"/>
              <a:t>: 1em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250" y="2754628"/>
            <a:ext cx="7223682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/>
              <a:t>&lt;p</a:t>
            </a:r>
            <a:r>
              <a:rPr lang="en-US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class="left" </a:t>
            </a:r>
            <a:r>
              <a:rPr lang="en-US" dirty="0" err="1"/>
              <a:t>src</a:t>
            </a:r>
            <a:r>
              <a:rPr lang="en-US" dirty="0"/>
              <a:t>="info.png</a:t>
            </a:r>
            <a:r>
              <a:rPr lang="en-US" dirty="0" smtClean="0"/>
              <a:t>"&gt;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span class="right"&gt;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magna, </a:t>
            </a:r>
            <a:r>
              <a:rPr lang="en-US" dirty="0" smtClean="0"/>
              <a:t>non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US" dirty="0" err="1" smtClean="0"/>
              <a:t>efficitur</a:t>
            </a:r>
            <a:r>
              <a:rPr lang="en-US" dirty="0" smtClean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sollic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.&lt;/span</a:t>
            </a:r>
            <a:r>
              <a:rPr lang="en-US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/>
              <a:t>	</a:t>
            </a:r>
            <a:r>
              <a:rPr lang="en-US" dirty="0" smtClean="0"/>
              <a:t>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 smtClean="0"/>
              <a:t>dignissim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/>
              <a:t>	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/>
              <a:t>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 smtClean="0"/>
              <a:t>.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bg-BG" dirty="0" smtClean="0"/>
              <a:t>&lt;/</a:t>
            </a:r>
            <a:r>
              <a:rPr lang="en-US" dirty="0" smtClean="0"/>
              <a:t>p</a:t>
            </a:r>
            <a:r>
              <a:rPr lang="bg-BG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87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820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Размери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Размери на блокови елементи</a:t>
            </a:r>
          </a:p>
          <a:p>
            <a:pPr lvl="1"/>
            <a:r>
              <a:rPr lang="bg-BG" dirty="0" smtClean="0"/>
              <a:t>Определят големината на елементите</a:t>
            </a:r>
          </a:p>
          <a:p>
            <a:pPr lvl="1"/>
            <a:r>
              <a:rPr lang="bg-BG" dirty="0" smtClean="0"/>
              <a:t>Определят разстоянието до околните елементи</a:t>
            </a:r>
            <a:endParaRPr lang="en-US" dirty="0" smtClean="0"/>
          </a:p>
          <a:p>
            <a:pPr lvl="1"/>
            <a:r>
              <a:rPr lang="bg-BG" dirty="0" smtClean="0"/>
              <a:t>Определят разстоянието до съдържанието</a:t>
            </a:r>
          </a:p>
          <a:p>
            <a:r>
              <a:rPr lang="bg-BG" dirty="0" smtClean="0"/>
              <a:t>Контейнерен модел</a:t>
            </a:r>
          </a:p>
          <a:p>
            <a:pPr lvl="1"/>
            <a:r>
              <a:rPr lang="bg-BG" dirty="0" smtClean="0"/>
              <a:t>Всеки елемент се намира в правоъгълен контейнер</a:t>
            </a:r>
          </a:p>
          <a:p>
            <a:pPr lvl="1"/>
            <a:r>
              <a:rPr lang="bg-BG" dirty="0" smtClean="0"/>
              <a:t>Размерите се отнасят за този контейнер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6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610" y="742970"/>
            <a:ext cx="5486340" cy="3628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t"/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margin</a:t>
            </a:r>
            <a:endParaRPr lang="bg-BG" sz="2400" b="1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1198805" y="1200166"/>
            <a:ext cx="4571950" cy="2651730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1290244" y="1291604"/>
            <a:ext cx="4389071" cy="2468853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t"/>
          <a:lstStyle/>
          <a:p>
            <a:pPr algn="r"/>
            <a:r>
              <a:rPr lang="en-US" sz="2400" b="1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padding</a:t>
            </a:r>
            <a:endParaRPr lang="bg-BG" sz="2000" b="1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1747439" y="1748799"/>
            <a:ext cx="3474682" cy="1554463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93705" y="307577"/>
            <a:ext cx="2373419" cy="8413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Свободно прозрачно пространство около всеки обект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6090789" y="987143"/>
            <a:ext cx="50291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770755" y="3811704"/>
            <a:ext cx="822950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6593706" y="3639572"/>
            <a:ext cx="2373419" cy="1065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Рамка със свой цвят и размер</a:t>
            </a: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, </a:t>
            </a: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възприема се като външна граница на обекта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6439" y="1524722"/>
            <a:ext cx="109726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6593704" y="1341844"/>
            <a:ext cx="2373419" cy="1047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Свободно пространство около съдържанието на обект, оцветено с фона на обекта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039243" y="3070144"/>
            <a:ext cx="1554463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/>
          <p:cNvSpPr txBox="1"/>
          <p:nvPr/>
        </p:nvSpPr>
        <p:spPr>
          <a:xfrm>
            <a:off x="6593704" y="2649204"/>
            <a:ext cx="2373419" cy="836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Съдържание на обект, оцветено с цвета на фона на обекта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983174" y="742970"/>
            <a:ext cx="0" cy="457196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83174" y="1303050"/>
            <a:ext cx="0" cy="457196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983174" y="1760246"/>
            <a:ext cx="0" cy="1543016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47439" y="2571750"/>
            <a:ext cx="3474682" cy="0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2574385" y="746388"/>
            <a:ext cx="1459029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margin-top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74384" y="1291604"/>
            <a:ext cx="1459029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padding-top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74385" y="1762030"/>
            <a:ext cx="1459029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height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47439" y="2205994"/>
            <a:ext cx="822951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width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928" y="760254"/>
            <a:ext cx="1459029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border-width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585666" y="990104"/>
            <a:ext cx="522480" cy="209433"/>
          </a:xfrm>
          <a:custGeom>
            <a:avLst/>
            <a:gdLst>
              <a:gd name="connsiteX0" fmla="*/ 0 w 281354"/>
              <a:gd name="connsiteY0" fmla="*/ 0 h 221064"/>
              <a:gd name="connsiteX1" fmla="*/ 281354 w 281354"/>
              <a:gd name="connsiteY1" fmla="*/ 221064 h 221064"/>
              <a:gd name="connsiteX0" fmla="*/ 0 w 281354"/>
              <a:gd name="connsiteY0" fmla="*/ 0 h 221064"/>
              <a:gd name="connsiteX1" fmla="*/ 281354 w 281354"/>
              <a:gd name="connsiteY1" fmla="*/ 221064 h 221064"/>
              <a:gd name="connsiteX0" fmla="*/ 0 w 522480"/>
              <a:gd name="connsiteY0" fmla="*/ 0 h 196012"/>
              <a:gd name="connsiteX1" fmla="*/ 522480 w 522480"/>
              <a:gd name="connsiteY1" fmla="*/ 196012 h 196012"/>
              <a:gd name="connsiteX0" fmla="*/ 0 w 522480"/>
              <a:gd name="connsiteY0" fmla="*/ 13421 h 209433"/>
              <a:gd name="connsiteX1" fmla="*/ 522480 w 522480"/>
              <a:gd name="connsiteY1" fmla="*/ 209433 h 2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480" h="209433">
                <a:moveTo>
                  <a:pt x="0" y="13421"/>
                </a:moveTo>
                <a:cubicBezTo>
                  <a:pt x="281675" y="-16230"/>
                  <a:pt x="460010" y="-14567"/>
                  <a:pt x="522480" y="209433"/>
                </a:cubicBezTo>
              </a:path>
            </a:pathLst>
          </a:cu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2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Размери</a:t>
            </a:r>
          </a:p>
          <a:p>
            <a:pPr lvl="1"/>
            <a:r>
              <a:rPr lang="bg-BG" dirty="0" smtClean="0"/>
              <a:t>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width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за размера на съдържанието</a:t>
            </a:r>
          </a:p>
          <a:p>
            <a:pPr lvl="1"/>
            <a:r>
              <a:rPr lang="bg-BG" dirty="0" smtClean="0"/>
              <a:t>Ако размерът е в проценти, това е спрямо размерът на родителския елемент</a:t>
            </a:r>
          </a:p>
          <a:p>
            <a:pPr lvl="1"/>
            <a:r>
              <a:rPr lang="bg-BG" dirty="0" smtClean="0"/>
              <a:t>Ако трябва да анулираме каскадно получен размер и да върнем подразбиращия се, ползваме стойност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auto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2754629"/>
            <a:ext cx="7223682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div</a:t>
            </a:r>
            <a:r>
              <a:rPr lang="en-US" dirty="0"/>
              <a:t>	</a:t>
            </a:r>
            <a:r>
              <a:rPr lang="en-US" dirty="0" smtClean="0"/>
              <a:t>		{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width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50%;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  height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3em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</a:t>
            </a:r>
            <a:r>
              <a:rPr lang="en-US" dirty="0" smtClean="0"/>
              <a:t>}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err="1" smtClean="0"/>
              <a:t>div.small</a:t>
            </a: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width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30%;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  height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auto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Цветове в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Задаване на цветове</a:t>
            </a:r>
          </a:p>
          <a:p>
            <a:pPr lvl="1"/>
            <a:r>
              <a:rPr lang="bg-BG" dirty="0" smtClean="0"/>
              <a:t>Чрез описателно име</a:t>
            </a:r>
            <a:endParaRPr lang="en-US" dirty="0" smtClean="0"/>
          </a:p>
          <a:p>
            <a:pPr lvl="1"/>
            <a:r>
              <a:rPr lang="bg-BG" dirty="0" smtClean="0"/>
              <a:t>Чрез число в 16-на бройна система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Чрез функция </a:t>
            </a:r>
            <a:r>
              <a:rPr lang="en-US" dirty="0" err="1" smtClean="0"/>
              <a:t>RGB</a:t>
            </a:r>
            <a:r>
              <a:rPr lang="bg-BG" dirty="0" smtClean="0"/>
              <a:t>, </a:t>
            </a:r>
            <a:r>
              <a:rPr lang="en-US" dirty="0" err="1" smtClean="0"/>
              <a:t>RGBA</a:t>
            </a:r>
            <a:r>
              <a:rPr lang="en-US" dirty="0" smtClean="0"/>
              <a:t>, </a:t>
            </a:r>
            <a:r>
              <a:rPr lang="en-US" dirty="0" err="1" smtClean="0"/>
              <a:t>HSL</a:t>
            </a:r>
            <a:r>
              <a:rPr lang="bg-BG" dirty="0" smtClean="0"/>
              <a:t> или </a:t>
            </a:r>
            <a:r>
              <a:rPr lang="en-US" dirty="0" err="1" smtClean="0"/>
              <a:t>HSLA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4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Външен отстъп</a:t>
            </a:r>
          </a:p>
          <a:p>
            <a:pPr lvl="1"/>
            <a:r>
              <a:rPr lang="bg-BG" dirty="0" smtClean="0"/>
              <a:t>Индивидуално се контролира за всяка страна със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margin-top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margin-right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margin-left</a:t>
            </a:r>
          </a:p>
          <a:p>
            <a:pPr lvl="1"/>
            <a:r>
              <a:rPr lang="bg-BG" dirty="0" smtClean="0"/>
              <a:t>Може с общо 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горе дясно долу ляво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а ако отстъпите са едни и същи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отстъп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297433"/>
            <a:ext cx="7223682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span   {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margin: 8px 20px 0.5em 0em;</a:t>
            </a:r>
            <a:r>
              <a:rPr lang="en-US" dirty="0" smtClean="0"/>
              <a:t> 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info4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margin-bottom: 4em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info3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margin-bottom: 3em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info2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margin-bottom: 2em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info1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margin-bottom: 1em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info0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margin-bottom: 0em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5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329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Вътрешен отстъп</a:t>
            </a:r>
          </a:p>
          <a:p>
            <a:pPr lvl="1"/>
            <a:r>
              <a:rPr lang="bg-BG" dirty="0" smtClean="0"/>
              <a:t>Индивидуално се контролира за всяка страна със свойствата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padding-bottom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pading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-left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Може с общо свойство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горе дясно долу ляво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а ако отстъпите са едни и същи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отстъп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297433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info3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3em;</a:t>
            </a:r>
            <a:r>
              <a:rPr lang="en-US" dirty="0"/>
              <a:t>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info2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2em;</a:t>
            </a:r>
            <a:r>
              <a:rPr lang="en-US" dirty="0"/>
              <a:t>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info1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1em;</a:t>
            </a:r>
            <a:r>
              <a:rPr lang="en-US" dirty="0"/>
              <a:t>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.</a:t>
            </a:r>
            <a:r>
              <a:rPr lang="en-US" dirty="0"/>
              <a:t>info0 {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padding: 0em;</a:t>
            </a:r>
            <a:r>
              <a:rPr lang="en-US" dirty="0"/>
              <a:t>}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4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9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0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страница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Изисквания</a:t>
            </a:r>
          </a:p>
          <a:p>
            <a:pPr lvl="1"/>
            <a:r>
              <a:rPr lang="bg-BG" dirty="0" smtClean="0"/>
              <a:t>Съдържанието да е в страница като лист, центрирана</a:t>
            </a:r>
          </a:p>
          <a:p>
            <a:pPr lvl="1"/>
            <a:r>
              <a:rPr lang="bg-BG" dirty="0" smtClean="0"/>
              <a:t>Отгоре да има меню, долу-вдясно емблема</a:t>
            </a:r>
          </a:p>
          <a:p>
            <a:pPr lvl="1"/>
            <a:r>
              <a:rPr lang="bg-BG" dirty="0" smtClean="0"/>
              <a:t>В съдържанието на страницата да има колонка вляво с допълнителна информация</a:t>
            </a:r>
          </a:p>
          <a:p>
            <a:pPr lvl="1"/>
            <a:r>
              <a:rPr lang="bg-BG" dirty="0" smtClean="0"/>
              <a:t>Със заглавие, няколко параграфа, картинка вляво</a:t>
            </a:r>
          </a:p>
          <a:p>
            <a:r>
              <a:rPr lang="bg-BG" dirty="0" smtClean="0"/>
              <a:t>Каскадните стилове</a:t>
            </a:r>
          </a:p>
          <a:p>
            <a:pPr lvl="1"/>
            <a:r>
              <a:rPr lang="bg-BG" dirty="0" smtClean="0"/>
              <a:t>Само във външен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файл</a:t>
            </a:r>
          </a:p>
          <a:p>
            <a:pPr lvl="1"/>
            <a:r>
              <a:rPr lang="bg-BG" dirty="0" smtClean="0"/>
              <a:t>Изцяло да съдържат форматирането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22155" y="393586"/>
            <a:ext cx="4495628" cy="4372700"/>
            <a:chOff x="914400" y="0"/>
            <a:chExt cx="7315200" cy="71151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0"/>
              <a:ext cx="7315200" cy="711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48957" y="6777943"/>
              <a:ext cx="6183336" cy="298023"/>
            </a:xfrm>
            <a:prstGeom prst="rect">
              <a:avLst/>
            </a:prstGeom>
            <a:solidFill>
              <a:srgbClr val="ADD8E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49414" y="896389"/>
            <a:ext cx="2194586" cy="669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Съдържанието да е като лист, който е центриран в рамките на страницата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17902" y="1231155"/>
            <a:ext cx="731513" cy="72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79468" y="1523570"/>
            <a:ext cx="1112387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-15118" y="1079267"/>
            <a:ext cx="2194586" cy="669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Меню, реагиращо при преминаване на мишката над съответната точка от него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398" y="2054106"/>
            <a:ext cx="2194586" cy="669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Основен текст, форматиран в колона, заемаща по-голямата вертикална част от листа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79468" y="2052074"/>
            <a:ext cx="596367" cy="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-15118" y="1881437"/>
            <a:ext cx="2194586" cy="499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Картинка, която избутва текста от главната колона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0337" y="4034774"/>
            <a:ext cx="2194586" cy="455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Лого, което е на заден фон, под основния текст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79468" y="2897314"/>
            <a:ext cx="585792" cy="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2571750"/>
            <a:ext cx="2194586" cy="638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Коментари, оформени като допълнителна колона вляво от основния текст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9468" y="3989046"/>
            <a:ext cx="838069" cy="72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3670452"/>
            <a:ext cx="2194586" cy="638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Цялостното форматиране е направено само с каскадни стилове във външен файл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40337" y="3007843"/>
            <a:ext cx="2194586" cy="702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Около всички елементи  (заглавие, меню, текст, …) има достатъчен отстъп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16885" y="2388872"/>
            <a:ext cx="731513" cy="72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208824" y="4277376"/>
            <a:ext cx="731513" cy="72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208824" y="3363711"/>
            <a:ext cx="731513" cy="72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33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В </a:t>
            </a:r>
            <a:r>
              <a:rPr lang="en-US" dirty="0" smtClean="0"/>
              <a:t>HTML</a:t>
            </a:r>
            <a:r>
              <a:rPr lang="bg-BG" dirty="0" smtClean="0"/>
              <a:t> файл слагаме само съдържанието, без форматиране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51" y="1200165"/>
            <a:ext cx="5354709" cy="342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12" y="1629946"/>
            <a:ext cx="1709256" cy="334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Заглавието е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&lt;h1&gt;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8903" y="2199179"/>
            <a:ext cx="40594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-1" y="1976451"/>
            <a:ext cx="2468904" cy="445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Менюто е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ul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&gt;</a:t>
            </a:r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списък, а точките му са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&lt;li&gt;, </a:t>
            </a:r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в които има връзки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&lt;a&gt;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49" y="3955588"/>
            <a:ext cx="2425219" cy="42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Коментарите са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&lt;div&gt;</a:t>
            </a:r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,</a:t>
            </a:r>
            <a:b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изглеждат като параграфите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8953" y="3758666"/>
            <a:ext cx="40589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15549" y="3610614"/>
            <a:ext cx="2452756" cy="263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Параграфите са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&lt;p&gt;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2" y="4393372"/>
            <a:ext cx="1709256" cy="274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Няма емблема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12" y="2604785"/>
            <a:ext cx="1709256" cy="274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Картинката е 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img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&gt;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8903" y="1781713"/>
            <a:ext cx="40594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68903" y="2771001"/>
            <a:ext cx="40589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68903" y="4165928"/>
            <a:ext cx="40589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68953" y="4525004"/>
            <a:ext cx="40589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68954" y="3273653"/>
            <a:ext cx="405948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-2" y="2937506"/>
            <a:ext cx="2440770" cy="640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Страницата има линейна структура и стандартно форматиране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Форматиране с каскадни стилове</a:t>
            </a:r>
          </a:p>
          <a:p>
            <a:pPr lvl="1"/>
            <a:r>
              <a:rPr lang="bg-BG" dirty="0" smtClean="0"/>
              <a:t>Коментари към някои елементи от решението</a:t>
            </a:r>
          </a:p>
          <a:p>
            <a:pPr lvl="1"/>
            <a:r>
              <a:rPr lang="bg-BG" dirty="0" smtClean="0"/>
              <a:t>Листът е с фиксирана ширина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600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px</a:t>
            </a:r>
            <a:r>
              <a:rPr lang="en-US" dirty="0" smtClean="0"/>
              <a:t>)</a:t>
            </a:r>
            <a:r>
              <a:rPr lang="bg-BG" dirty="0" smtClean="0"/>
              <a:t> и е центриран хоризонтално, понеже е с отстъп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em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отгоре и отдолу, и еднакъв подразбиращ се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auto</a:t>
            </a:r>
            <a:r>
              <a:rPr lang="en-US" dirty="0" smtClean="0"/>
              <a:t> </a:t>
            </a:r>
            <a:r>
              <a:rPr lang="bg-BG" dirty="0" smtClean="0"/>
              <a:t>отстъп отляво и отдясно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bg-BG" dirty="0" smtClean="0"/>
              <a:t>Параграфите са с голям отстъп отляво – място за тясна колонка с коментари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251713"/>
            <a:ext cx="7223682" cy="685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width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600px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margin</a:t>
            </a:r>
            <a:r>
              <a:rPr lang="en-US" dirty="0"/>
              <a:t>: 2em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auto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943335"/>
            <a:ext cx="7223682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pt-BR" dirty="0" smtClean="0"/>
              <a:t>margin</a:t>
            </a:r>
            <a:r>
              <a:rPr lang="pt-BR" dirty="0"/>
              <a:t>: 0 0.5em 0.5em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120px</a:t>
            </a:r>
            <a:r>
              <a:rPr lang="pt-BR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Имена на цветове</a:t>
            </a:r>
          </a:p>
          <a:p>
            <a:pPr lvl="1"/>
            <a:r>
              <a:rPr lang="bg-BG" dirty="0" smtClean="0"/>
              <a:t>17 стандартни цвята: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White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Black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Blue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Red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Green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Yellow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123</a:t>
            </a:r>
            <a:r>
              <a:rPr lang="bg-BG" dirty="0" smtClean="0"/>
              <a:t> допълнителни имена: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FireBrick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MintCream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Tomato</a:t>
            </a:r>
            <a:r>
              <a:rPr lang="en-US" dirty="0" smtClean="0"/>
              <a:t>,…</a:t>
            </a:r>
            <a:endParaRPr lang="bg-BG" dirty="0" smtClean="0"/>
          </a:p>
          <a:p>
            <a:pPr lvl="1"/>
            <a:r>
              <a:rPr lang="bg-BG" dirty="0" smtClean="0"/>
              <a:t>Списък с имената има тук: </a:t>
            </a:r>
            <a:r>
              <a:rPr lang="en-GB" dirty="0">
                <a:hlinkClick r:id="rId2"/>
              </a:rPr>
              <a:t>http://www.w3schools.com/cssref/css_colornames.asp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1"/>
            <a:ext cx="7223681" cy="256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table&gt;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 smtClean="0"/>
              <a:t>	</a:t>
            </a:r>
            <a:r>
              <a:rPr lang="en-GB" dirty="0" smtClean="0"/>
              <a:t>&lt;</a:t>
            </a:r>
            <a:r>
              <a:rPr lang="en-GB" dirty="0" err="1"/>
              <a:t>tr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White</a:t>
            </a:r>
            <a:r>
              <a:rPr lang="en-GB" dirty="0" smtClean="0"/>
              <a:t>;"&gt;White&lt;/</a:t>
            </a:r>
            <a:r>
              <a:rPr lang="en-GB" dirty="0"/>
              <a:t>td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en-GB" dirty="0" smtClean="0"/>
              <a:t>&lt;/</a:t>
            </a:r>
            <a:r>
              <a:rPr lang="en-GB" dirty="0" err="1"/>
              <a:t>tr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en-GB" dirty="0" smtClean="0"/>
              <a:t>&lt;</a:t>
            </a:r>
            <a:r>
              <a:rPr lang="en-GB" dirty="0" err="1"/>
              <a:t>tr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Blue</a:t>
            </a:r>
            <a:r>
              <a:rPr lang="en-GB" dirty="0"/>
              <a:t>;"&gt;Blue&lt;/td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bg-BG" dirty="0"/>
              <a:t>	</a:t>
            </a:r>
            <a:r>
              <a:rPr lang="en-GB" dirty="0" smtClean="0"/>
              <a:t>&lt;/</a:t>
            </a:r>
            <a:r>
              <a:rPr lang="en-GB" dirty="0" err="1"/>
              <a:t>tr</a:t>
            </a:r>
            <a:r>
              <a:rPr lang="en-GB" dirty="0"/>
              <a:t>&gt;</a:t>
            </a:r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&lt;/</a:t>
            </a:r>
            <a:r>
              <a:rPr lang="en-GB" dirty="0"/>
              <a:t>table&gt;</a:t>
            </a:r>
          </a:p>
          <a:p>
            <a:pPr algn="l">
              <a:tabLst>
                <a:tab pos="228600" algn="l"/>
                <a:tab pos="457200" algn="l"/>
              </a:tabLst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73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Изображението е плаващо, като допълнително е изнесено още повече вляво, за да е извън колонката с текста</a:t>
            </a:r>
          </a:p>
          <a:p>
            <a:pPr lvl="1"/>
            <a:endParaRPr lang="bg-BG" sz="2800" dirty="0"/>
          </a:p>
          <a:p>
            <a:pPr lvl="1"/>
            <a:endParaRPr lang="bg-BG" sz="2800" dirty="0" smtClean="0"/>
          </a:p>
          <a:p>
            <a:pPr lvl="1"/>
            <a:r>
              <a:rPr lang="bg-BG" dirty="0" smtClean="0"/>
              <a:t>Коментарите са с фиксирана ширина и абсолютна позиция</a:t>
            </a:r>
          </a:p>
          <a:p>
            <a:pPr lvl="1"/>
            <a:endParaRPr lang="bg-BG" sz="2800" dirty="0"/>
          </a:p>
          <a:p>
            <a:pPr lvl="1"/>
            <a:endParaRPr lang="bg-BG" sz="2800" dirty="0" smtClean="0"/>
          </a:p>
          <a:p>
            <a:pPr lvl="1"/>
            <a:r>
              <a:rPr lang="bg-BG" dirty="0" smtClean="0"/>
              <a:t>Линковете от менюто са с премахнато подчертаване чрез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text-decoration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017287"/>
            <a:ext cx="7223682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float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left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left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-100px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4126213"/>
            <a:ext cx="7223682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text-decoration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none</a:t>
            </a:r>
            <a:r>
              <a:rPr lang="pt-BR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79" y="2388872"/>
            <a:ext cx="7223682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position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absolute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width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100px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6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Цялото меню е представено като списък с пунктирани рамки отгоре и отдолу</a:t>
            </a:r>
          </a:p>
          <a:p>
            <a:pPr lvl="1"/>
            <a:endParaRPr lang="bg-BG" sz="2800" dirty="0"/>
          </a:p>
          <a:p>
            <a:pPr lvl="1"/>
            <a:endParaRPr lang="bg-BG" sz="2800" dirty="0" smtClean="0"/>
          </a:p>
          <a:p>
            <a:pPr lvl="1"/>
            <a:r>
              <a:rPr lang="bg-BG" dirty="0" smtClean="0"/>
              <a:t>Елементите на списъка са елементи на менюто</a:t>
            </a:r>
          </a:p>
          <a:p>
            <a:pPr lvl="1"/>
            <a:r>
              <a:rPr lang="bg-BG" dirty="0" smtClean="0"/>
              <a:t>Типът им е сменен от подразбиращия се блоков тип на текстов, за да се разположат едно до друго на един ред</a:t>
            </a:r>
          </a:p>
          <a:p>
            <a:pPr lvl="1"/>
            <a:r>
              <a:rPr lang="bg-BG" dirty="0" smtClean="0"/>
              <a:t>Всички букви от менюто са направени главни чрез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text-transform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017287"/>
            <a:ext cx="7223682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border-top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dotted</a:t>
            </a:r>
            <a:r>
              <a:rPr lang="en-US" dirty="0"/>
              <a:t> blue 1px;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border-bottom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dotted</a:t>
            </a:r>
            <a:r>
              <a:rPr lang="en-US" dirty="0"/>
              <a:t> blue 1px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943335"/>
            <a:ext cx="7223682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/>
              <a:t>display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inline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text-transform: uppercase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16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Демонстрация на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bg-BG" dirty="0" smtClean="0"/>
              <a:t>Ще използваме същата </a:t>
            </a:r>
            <a:r>
              <a:rPr lang="en-US" dirty="0" smtClean="0"/>
              <a:t>HTML</a:t>
            </a:r>
            <a:r>
              <a:rPr lang="bg-BG" dirty="0" smtClean="0"/>
              <a:t> страница</a:t>
            </a:r>
          </a:p>
          <a:p>
            <a:pPr lvl="1"/>
            <a:r>
              <a:rPr lang="bg-BG" dirty="0" smtClean="0"/>
              <a:t>Ще сменим външния вид само с промяна на </a:t>
            </a:r>
            <a:r>
              <a:rPr lang="en-US" dirty="0" err="1" smtClean="0"/>
              <a:t>CSS</a:t>
            </a:r>
            <a:r>
              <a:rPr lang="bg-BG" dirty="0" smtClean="0"/>
              <a:t> файла</a:t>
            </a:r>
          </a:p>
          <a:p>
            <a:r>
              <a:rPr lang="bg-BG" dirty="0" smtClean="0"/>
              <a:t>Промени</a:t>
            </a:r>
          </a:p>
          <a:p>
            <a:pPr lvl="1"/>
            <a:r>
              <a:rPr lang="bg-BG" dirty="0" smtClean="0"/>
              <a:t>Друга цветова гама и набор шрифтове</a:t>
            </a:r>
          </a:p>
          <a:p>
            <a:pPr lvl="1"/>
            <a:r>
              <a:rPr lang="bg-BG" dirty="0" smtClean="0"/>
              <a:t>Вертикално меню</a:t>
            </a:r>
          </a:p>
          <a:p>
            <a:pPr lvl="1"/>
            <a:r>
              <a:rPr lang="bg-BG" dirty="0" smtClean="0"/>
              <a:t>Различно разположение на елементите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6575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23345" y="102897"/>
            <a:ext cx="4495102" cy="4937706"/>
            <a:chOff x="914400" y="-1614488"/>
            <a:chExt cx="7315240" cy="80355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4400" y="-1614488"/>
              <a:ext cx="7315200" cy="799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4440" y="6374868"/>
              <a:ext cx="7315200" cy="4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949414" y="702778"/>
            <a:ext cx="2194586" cy="45719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Логото е изнесено и центрирано над заглавието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12073" y="936742"/>
            <a:ext cx="1737343" cy="72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6948398" y="2084250"/>
            <a:ext cx="2194586" cy="6695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Друг комплект от шрифтове, цветова гама и заоблени форми на елементите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9468" y="2052074"/>
            <a:ext cx="596367" cy="203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-15118" y="1895755"/>
            <a:ext cx="2194586" cy="24995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Менюто е вертикално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0337" y="4024726"/>
            <a:ext cx="2194586" cy="41599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no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Коментарите са вдясно от съответния параграф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79468" y="3989046"/>
            <a:ext cx="838069" cy="72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670452"/>
            <a:ext cx="2194586" cy="63863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r"/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Цялостното форматиране на страницата е направено пак само с външен </a:t>
            </a:r>
            <a:r>
              <a:rPr lang="en-US" sz="12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r>
              <a:rPr lang="en-US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файл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400780" y="2419016"/>
            <a:ext cx="547619" cy="7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9341" y="4226129"/>
            <a:ext cx="630997" cy="72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7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33350"/>
            <a:ext cx="8595311" cy="4953000"/>
          </a:xfrm>
        </p:spPr>
        <p:txBody>
          <a:bodyPr/>
          <a:lstStyle/>
          <a:p>
            <a:r>
              <a:rPr lang="bg-BG" dirty="0" smtClean="0"/>
              <a:t>Форматиране с каскадни стилове</a:t>
            </a:r>
          </a:p>
          <a:p>
            <a:pPr lvl="1"/>
            <a:r>
              <a:rPr lang="bg-BG" dirty="0" smtClean="0"/>
              <a:t>Закръглеността е чрез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border-radius</a:t>
            </a:r>
            <a:r>
              <a:rPr lang="en-US" dirty="0" smtClean="0"/>
              <a:t>,</a:t>
            </a:r>
            <a:r>
              <a:rPr lang="bg-BG" dirty="0" smtClean="0"/>
              <a:t> което в някои </a:t>
            </a:r>
            <a:r>
              <a:rPr lang="bg-BG" dirty="0" smtClean="0"/>
              <a:t>браузъри </a:t>
            </a:r>
            <a:r>
              <a:rPr lang="bg-BG" dirty="0" smtClean="0"/>
              <a:t>може да се поддържа само като разширение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3200" dirty="0"/>
          </a:p>
          <a:p>
            <a:pPr lvl="1"/>
            <a:r>
              <a:rPr lang="bg-BG" dirty="0" smtClean="0"/>
              <a:t>За да може ефектът на връзката да не е само върху текста</a:t>
            </a:r>
            <a:r>
              <a:rPr lang="bg-BG" dirty="0" smtClean="0"/>
              <a:t>,</a:t>
            </a:r>
            <a:br>
              <a:rPr lang="bg-BG" dirty="0" smtClean="0"/>
            </a:br>
            <a:r>
              <a:rPr lang="bg-BG" dirty="0" smtClean="0"/>
              <a:t>а </a:t>
            </a:r>
            <a:r>
              <a:rPr lang="bg-BG" dirty="0" smtClean="0"/>
              <a:t>върху целия блок, сменяме типа ѝ на блоков</a:t>
            </a:r>
          </a:p>
          <a:p>
            <a:pPr lvl="1"/>
            <a:endParaRPr lang="bg-BG" sz="3200" dirty="0"/>
          </a:p>
          <a:p>
            <a:pPr lvl="1"/>
            <a:r>
              <a:rPr lang="bg-BG" dirty="0" smtClean="0"/>
              <a:t>Без точки пред елементите на списък с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list-style-type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469961"/>
            <a:ext cx="7223682" cy="685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moz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-border-radius</a:t>
            </a:r>
            <a:r>
              <a:rPr lang="en-US" dirty="0"/>
              <a:t>: 15px;</a:t>
            </a:r>
          </a:p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border-radius</a:t>
            </a:r>
            <a:r>
              <a:rPr lang="en-US" dirty="0"/>
              <a:t>: 15px;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161583"/>
            <a:ext cx="7223682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pt-BR" dirty="0" smtClean="0"/>
              <a:t>display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block</a:t>
            </a:r>
            <a:r>
              <a:rPr lang="pt-BR" dirty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79" y="4217652"/>
            <a:ext cx="7223682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5525" algn="l"/>
                <a:tab pos="1376363" algn="l"/>
              </a:tabLst>
            </a:pP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list-style-type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none</a:t>
            </a:r>
            <a:r>
              <a:rPr lang="pt-B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свойства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Стойности</a:t>
            </a:r>
          </a:p>
          <a:p>
            <a:pPr lvl="1"/>
            <a:r>
              <a:rPr lang="bg-BG" dirty="0" smtClean="0"/>
              <a:t>Цветовете се задават с имена, числа или функцията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rgb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Размерите и разстоянията са в някаква мярка</a:t>
            </a:r>
          </a:p>
          <a:p>
            <a:r>
              <a:rPr lang="bg-BG" dirty="0" smtClean="0"/>
              <a:t>Форматиране</a:t>
            </a:r>
          </a:p>
          <a:p>
            <a:pPr lvl="1"/>
            <a:r>
              <a:rPr lang="bg-BG" dirty="0" smtClean="0"/>
              <a:t>За текст се ползват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font</a:t>
            </a:r>
          </a:p>
          <a:p>
            <a:pPr lvl="1"/>
            <a:r>
              <a:rPr lang="bg-BG" dirty="0" smtClean="0"/>
              <a:t>Рамките се определят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</a:t>
            </a:r>
          </a:p>
          <a:p>
            <a:pPr lvl="1"/>
            <a:r>
              <a:rPr lang="bg-BG" dirty="0" smtClean="0"/>
              <a:t>Положението и типа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display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float</a:t>
            </a:r>
          </a:p>
          <a:p>
            <a:pPr lvl="1"/>
            <a:r>
              <a:rPr lang="bg-BG" dirty="0" smtClean="0"/>
              <a:t>Отстъпите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margin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padding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73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bg-BG" dirty="0" smtClean="0"/>
              <a:t>Ето тук: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www.w3schools.com/css</a:t>
            </a:r>
            <a:endParaRPr lang="en-GB" dirty="0" smtClean="0"/>
          </a:p>
          <a:p>
            <a:pPr lvl="1"/>
            <a:r>
              <a:rPr lang="bg-BG" dirty="0" smtClean="0"/>
              <a:t>И там: </a:t>
            </a:r>
            <a:r>
              <a:rPr lang="en-US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www.w3schools.com/cssref</a:t>
            </a:r>
            <a:endParaRPr lang="bg-BG" dirty="0" smtClean="0"/>
          </a:p>
          <a:p>
            <a:r>
              <a:rPr lang="bg-BG" dirty="0" smtClean="0"/>
              <a:t>Съвет</a:t>
            </a:r>
          </a:p>
          <a:p>
            <a:pPr lvl="1"/>
            <a:r>
              <a:rPr lang="bg-BG" dirty="0" smtClean="0"/>
              <a:t>Разгледайте всички свойства, а не само тези от темата</a:t>
            </a:r>
          </a:p>
          <a:p>
            <a:pPr lvl="1"/>
            <a:r>
              <a:rPr lang="bg-BG" dirty="0" smtClean="0"/>
              <a:t>Добре е да знаете принципно какво форматиране е възможно с каскадните стилове</a:t>
            </a:r>
          </a:p>
        </p:txBody>
      </p:sp>
    </p:spTree>
    <p:extLst>
      <p:ext uri="{BB962C8B-B14F-4D97-AF65-F5344CB8AC3E}">
        <p14:creationId xmlns:p14="http://schemas.microsoft.com/office/powerpoint/2010/main" val="510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Цвят в модела </a:t>
            </a:r>
            <a:r>
              <a:rPr lang="en-US" dirty="0" err="1" smtClean="0"/>
              <a:t>RGB</a:t>
            </a:r>
            <a:endParaRPr lang="bg-BG" dirty="0" smtClean="0"/>
          </a:p>
          <a:p>
            <a:pPr lvl="1"/>
            <a:r>
              <a:rPr lang="bg-BG" dirty="0" smtClean="0"/>
              <a:t>Интензитети на червена (</a:t>
            </a:r>
            <a:r>
              <a:rPr lang="en-US" u="sng" dirty="0" smtClean="0"/>
              <a:t>R</a:t>
            </a:r>
            <a:r>
              <a:rPr lang="en-US" dirty="0" smtClean="0"/>
              <a:t>ed)</a:t>
            </a:r>
            <a:r>
              <a:rPr lang="bg-BG" dirty="0" smtClean="0"/>
              <a:t>, зелена</a:t>
            </a:r>
            <a:r>
              <a:rPr lang="en-US" dirty="0" smtClean="0"/>
              <a:t> (</a:t>
            </a:r>
            <a:r>
              <a:rPr lang="en-US" u="sng" dirty="0" smtClean="0"/>
              <a:t>G</a:t>
            </a:r>
            <a:r>
              <a:rPr lang="en-US" dirty="0" smtClean="0"/>
              <a:t>reen)</a:t>
            </a:r>
            <a:r>
              <a:rPr lang="bg-BG" dirty="0" smtClean="0"/>
              <a:t> и синя</a:t>
            </a:r>
            <a:r>
              <a:rPr lang="en-US" dirty="0" smtClean="0"/>
              <a:t> (</a:t>
            </a:r>
            <a:r>
              <a:rPr lang="en-US" u="sng" dirty="0" smtClean="0"/>
              <a:t>B</a:t>
            </a:r>
            <a:r>
              <a:rPr lang="en-US" dirty="0" smtClean="0"/>
              <a:t>lue)</a:t>
            </a:r>
            <a:r>
              <a:rPr lang="bg-BG" dirty="0" smtClean="0"/>
              <a:t> компоненти на светлината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rgb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r,g,b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с параметри цели числа 0–255</a:t>
            </a:r>
          </a:p>
          <a:p>
            <a:pPr lvl="1"/>
            <a:r>
              <a:rPr lang="bg-BG" dirty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rgb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,g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,b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/>
              <a:t> </a:t>
            </a:r>
            <a:r>
              <a:rPr lang="bg-BG" dirty="0"/>
              <a:t>с параметри </a:t>
            </a:r>
            <a:r>
              <a:rPr lang="bg-BG" dirty="0" smtClean="0"/>
              <a:t>проценти 0%–100%</a:t>
            </a:r>
            <a:endParaRPr lang="en-US" dirty="0" smtClean="0"/>
          </a:p>
          <a:p>
            <a:pPr lvl="1"/>
            <a:r>
              <a:rPr lang="bg-BG" dirty="0" smtClean="0"/>
              <a:t>Число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#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rrggbb</a:t>
            </a:r>
            <a:r>
              <a:rPr lang="bg-BG" dirty="0" smtClean="0"/>
              <a:t> в 16-на бройна система с компоненти </a:t>
            </a:r>
            <a:r>
              <a:rPr lang="en-US" dirty="0" smtClean="0"/>
              <a:t>#00</a:t>
            </a:r>
            <a:r>
              <a:rPr lang="bg-BG" dirty="0" smtClean="0"/>
              <a:t>–</a:t>
            </a:r>
            <a:r>
              <a:rPr lang="en-US" dirty="0" smtClean="0"/>
              <a:t>#</a:t>
            </a:r>
            <a:r>
              <a:rPr lang="en-US" dirty="0" err="1" smtClean="0"/>
              <a:t>FF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5878" y="2754628"/>
            <a:ext cx="7223681" cy="1005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rgb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(0,0,255)</a:t>
            </a:r>
            <a:r>
              <a:rPr lang="en-GB" dirty="0" smtClean="0"/>
              <a:t>"&gt;</a:t>
            </a:r>
            <a:r>
              <a:rPr lang="bg-BG" dirty="0" smtClean="0"/>
              <a:t>…</a:t>
            </a:r>
            <a:r>
              <a:rPr lang="en-GB" dirty="0" smtClean="0"/>
              <a:t>&lt;/</a:t>
            </a:r>
            <a:r>
              <a:rPr lang="en-GB" dirty="0"/>
              <a:t>td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rgb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0%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"&gt;</a:t>
            </a:r>
            <a:r>
              <a:rPr lang="bg-BG" dirty="0"/>
              <a:t>…</a:t>
            </a:r>
            <a:r>
              <a:rPr lang="en-GB" dirty="0"/>
              <a:t>&lt;/td&gt;</a:t>
            </a:r>
            <a:endParaRPr lang="bg-BG" dirty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/>
              <a:t>&lt;td style="background-</a:t>
            </a:r>
            <a:r>
              <a:rPr lang="en-GB" dirty="0" err="1"/>
              <a:t>color</a:t>
            </a:r>
            <a:r>
              <a:rPr lang="en-GB" dirty="0" smtClean="0"/>
              <a:t>: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#FF0000</a:t>
            </a:r>
            <a:r>
              <a:rPr lang="en-GB" dirty="0" smtClean="0"/>
              <a:t>;"&gt;</a:t>
            </a:r>
            <a:r>
              <a:rPr lang="bg-BG" dirty="0"/>
              <a:t>…</a:t>
            </a:r>
            <a:r>
              <a:rPr lang="en-GB" dirty="0"/>
              <a:t>&lt;/td</a:t>
            </a:r>
            <a:r>
              <a:rPr lang="en-GB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49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Цвят в модела </a:t>
            </a:r>
            <a:r>
              <a:rPr lang="en-US" dirty="0" err="1" smtClean="0"/>
              <a:t>HSL</a:t>
            </a:r>
            <a:endParaRPr lang="bg-BG" dirty="0" smtClean="0"/>
          </a:p>
          <a:p>
            <a:pPr lvl="1"/>
            <a:r>
              <a:rPr lang="bg-BG" dirty="0" smtClean="0"/>
              <a:t>Цветност (</a:t>
            </a:r>
            <a:r>
              <a:rPr lang="en-US" u="sng" dirty="0" smtClean="0"/>
              <a:t>H</a:t>
            </a:r>
            <a:r>
              <a:rPr lang="en-US" dirty="0" smtClean="0"/>
              <a:t>ue)</a:t>
            </a:r>
            <a:r>
              <a:rPr lang="bg-BG" dirty="0" smtClean="0"/>
              <a:t>: 0–360 градуса</a:t>
            </a:r>
            <a:r>
              <a:rPr lang="en-US" dirty="0" smtClean="0"/>
              <a:t>, </a:t>
            </a:r>
            <a:r>
              <a:rPr lang="bg-BG" dirty="0" smtClean="0"/>
              <a:t>цветовете са в кръг</a:t>
            </a:r>
          </a:p>
          <a:p>
            <a:pPr lvl="1"/>
            <a:r>
              <a:rPr lang="bg-BG" dirty="0"/>
              <a:t>Н</a:t>
            </a:r>
            <a:r>
              <a:rPr lang="bg-BG" dirty="0" smtClean="0"/>
              <a:t>аситеност </a:t>
            </a:r>
            <a:r>
              <a:rPr lang="en-US" dirty="0" smtClean="0"/>
              <a:t>(</a:t>
            </a:r>
            <a:r>
              <a:rPr lang="en-US" u="sng" dirty="0" smtClean="0"/>
              <a:t>S</a:t>
            </a:r>
            <a:r>
              <a:rPr lang="en-US" dirty="0" smtClean="0"/>
              <a:t>aturation)</a:t>
            </a:r>
            <a:r>
              <a:rPr lang="bg-BG" dirty="0" smtClean="0"/>
              <a:t>: </a:t>
            </a:r>
            <a:r>
              <a:rPr lang="bg-BG" dirty="0"/>
              <a:t>0</a:t>
            </a:r>
            <a:r>
              <a:rPr lang="bg-BG" dirty="0" smtClean="0"/>
              <a:t>%(черно-бяло)–100%(цветно)</a:t>
            </a:r>
          </a:p>
          <a:p>
            <a:pPr lvl="1"/>
            <a:r>
              <a:rPr lang="bg-BG" dirty="0" smtClean="0"/>
              <a:t>Светлост</a:t>
            </a:r>
            <a:r>
              <a:rPr lang="en-US" dirty="0" smtClean="0"/>
              <a:t> (</a:t>
            </a:r>
            <a:r>
              <a:rPr lang="en-US" u="sng" dirty="0" smtClean="0"/>
              <a:t>L</a:t>
            </a:r>
            <a:r>
              <a:rPr lang="en-US" dirty="0" smtClean="0"/>
              <a:t>ightness)</a:t>
            </a:r>
            <a:r>
              <a:rPr lang="bg-BG" dirty="0" smtClean="0"/>
              <a:t>: 0%(черно)–50%(цветно)–100%(бяло)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hsl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h,s%,l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%)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5878" y="2480311"/>
            <a:ext cx="7406560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hsl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(0,100%,50%)</a:t>
            </a:r>
            <a:r>
              <a:rPr lang="en-GB" dirty="0" smtClean="0"/>
              <a:t>"&gt;</a:t>
            </a:r>
            <a:r>
              <a:rPr lang="bg-BG" dirty="0" smtClean="0"/>
              <a:t>…</a:t>
            </a:r>
            <a:r>
              <a:rPr lang="en-GB" dirty="0" smtClean="0"/>
              <a:t>&lt;/</a:t>
            </a:r>
            <a:r>
              <a:rPr lang="en-GB" dirty="0"/>
              <a:t>td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</a:tabLst>
            </a:pPr>
            <a:r>
              <a:rPr lang="en-GB" dirty="0" smtClean="0"/>
              <a:t>&lt;</a:t>
            </a:r>
            <a:r>
              <a:rPr lang="en-GB" dirty="0"/>
              <a:t>td style="</a:t>
            </a:r>
            <a:r>
              <a:rPr lang="en-GB" dirty="0" err="1" smtClean="0"/>
              <a:t>background-color: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hsl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(180,40%,50%)</a:t>
            </a:r>
            <a:r>
              <a:rPr lang="en-GB" dirty="0" smtClean="0"/>
              <a:t>"&gt;</a:t>
            </a:r>
            <a:r>
              <a:rPr lang="bg-BG" dirty="0"/>
              <a:t>…</a:t>
            </a:r>
            <a:r>
              <a:rPr lang="en-GB" dirty="0"/>
              <a:t>&lt;/td</a:t>
            </a:r>
            <a:r>
              <a:rPr lang="en-GB" dirty="0" smtClean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001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4851</TotalTime>
  <Words>1818</Words>
  <Application>Microsoft Office PowerPoint</Application>
  <PresentationFormat>On-screen Show (16:9)</PresentationFormat>
  <Paragraphs>347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Origin</vt:lpstr>
      <vt:lpstr>CSS стилове</vt:lpstr>
      <vt:lpstr>Стойности в CSS</vt:lpstr>
      <vt:lpstr>Стойности на свойствата</vt:lpstr>
      <vt:lpstr>Цветове в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Размери</vt:lpstr>
      <vt:lpstr>PowerPoint Presentation</vt:lpstr>
      <vt:lpstr>PowerPoint Presentation</vt:lpstr>
      <vt:lpstr>Съставни свойства</vt:lpstr>
      <vt:lpstr>Форматиране</vt:lpstr>
      <vt:lpstr>Форматиране</vt:lpstr>
      <vt:lpstr>Фон</vt:lpstr>
      <vt:lpstr>PowerPoint Presentation</vt:lpstr>
      <vt:lpstr>PowerPoint Presentation</vt:lpstr>
      <vt:lpstr>PowerPoint Presentation</vt:lpstr>
      <vt:lpstr>Форматиране на текст</vt:lpstr>
      <vt:lpstr>PowerPoint Presentation</vt:lpstr>
      <vt:lpstr>PowerPoint Presentation</vt:lpstr>
      <vt:lpstr>PowerPoint Presentation</vt:lpstr>
      <vt:lpstr>PowerPoint Presentation</vt:lpstr>
      <vt:lpstr>Рамки</vt:lpstr>
      <vt:lpstr>PowerPoint Presentation</vt:lpstr>
      <vt:lpstr>PowerPoint Presentation</vt:lpstr>
      <vt:lpstr>PowerPoint Presentation</vt:lpstr>
      <vt:lpstr>Блокове</vt:lpstr>
      <vt:lpstr>PowerPoint Presentation</vt:lpstr>
      <vt:lpstr>PowerPoint Presentation</vt:lpstr>
      <vt:lpstr>Позициониране</vt:lpstr>
      <vt:lpstr>PowerPoint Presentation</vt:lpstr>
      <vt:lpstr>PowerPoint Presentation</vt:lpstr>
      <vt:lpstr>PowerPoint Presentation</vt:lpstr>
      <vt:lpstr>Размери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Примерна страница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 пример</vt:lpstr>
      <vt:lpstr>PowerPoint Presentation</vt:lpstr>
      <vt:lpstr>PowerPoint Presentation</vt:lpstr>
      <vt:lpstr>PowerPoint Presentation</vt:lpstr>
      <vt:lpstr>Обобщение</vt:lpstr>
      <vt:lpstr>Основни свойства</vt:lpstr>
      <vt:lpstr>Още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SUICA-04</dc:title>
  <dc:creator>Pavel Boytchev</dc:creator>
  <cp:lastModifiedBy>Pavel Boytchev</cp:lastModifiedBy>
  <cp:revision>263</cp:revision>
  <dcterms:created xsi:type="dcterms:W3CDTF">2015-02-10T15:00:35Z</dcterms:created>
  <dcterms:modified xsi:type="dcterms:W3CDTF">2015-09-14T08:18:46Z</dcterms:modified>
</cp:coreProperties>
</file>