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265" r:id="rId5"/>
    <p:sldId id="271" r:id="rId6"/>
    <p:sldId id="354" r:id="rId7"/>
    <p:sldId id="324" r:id="rId8"/>
    <p:sldId id="322" r:id="rId9"/>
    <p:sldId id="356" r:id="rId10"/>
    <p:sldId id="357" r:id="rId11"/>
    <p:sldId id="323" r:id="rId12"/>
    <p:sldId id="326" r:id="rId13"/>
    <p:sldId id="327" r:id="rId14"/>
    <p:sldId id="328" r:id="rId15"/>
    <p:sldId id="329" r:id="rId16"/>
    <p:sldId id="330" r:id="rId17"/>
    <p:sldId id="358" r:id="rId18"/>
    <p:sldId id="366" r:id="rId19"/>
    <p:sldId id="359" r:id="rId20"/>
    <p:sldId id="360" r:id="rId21"/>
    <p:sldId id="361" r:id="rId22"/>
    <p:sldId id="362" r:id="rId23"/>
    <p:sldId id="367" r:id="rId24"/>
    <p:sldId id="368" r:id="rId25"/>
    <p:sldId id="363" r:id="rId26"/>
    <p:sldId id="364" r:id="rId27"/>
    <p:sldId id="365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9" r:id="rId38"/>
    <p:sldId id="390" r:id="rId39"/>
    <p:sldId id="378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18" r:id="rId51"/>
    <p:sldId id="355" r:id="rId52"/>
    <p:sldId id="321" r:id="rId53"/>
    <p:sldId id="261" r:id="rId5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501%20External%20JS/Example-0501%20External%20JS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502%20Internal%20JS/Example-0502%20Internal%20JS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503%20Inline%20JS/Example-0503%20Inline%20JS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504%20Numbers/Example-0504%20Numbers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505%20Strings/Example-0505%20String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506%20Using%20strings/Example-0506%20Using%20strings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507%20Booleans/Example-0507%20Booleans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508%20Arrays/Example-0508%20Arrays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0508%20Arrays/Example-0508%20Arrays.html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510%20Objects/Example-0510%20Object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0511%20Variables/Example-0511%20Variables.html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Example-0512%20If/Example-0512%20If.html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Example-0513%20For%20&amp;%20while/Example-0513%20For%20&amp;%20while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Example-0514%20For%20in%20array/Example-0514%20For%20in%20array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Example-0515%20Function/Example-0515%20Function.html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Example-0516%20Function%20as%20data/Example-0516%20Function%20as%20data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Example-0517%20Anonymous%20function/Example-0517%20Anonymous%20function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" TargetMode="External"/><Relationship Id="rId2" Type="http://schemas.openxmlformats.org/officeDocument/2006/relationships/hyperlink" Target="http://www.w3schools.com/js/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JavaScript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dirty="0"/>
              <a:t>5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Показване на конзола</a:t>
            </a:r>
            <a:endParaRPr lang="en-US" dirty="0" smtClean="0"/>
          </a:p>
          <a:p>
            <a:pPr lvl="1">
              <a:lnSpc>
                <a:spcPct val="150000"/>
              </a:lnSpc>
              <a:tabLst>
                <a:tab pos="4572000" algn="l"/>
              </a:tabLst>
            </a:pPr>
            <a:r>
              <a:rPr lang="en-US" dirty="0" smtClean="0"/>
              <a:t>Chrome</a:t>
            </a:r>
            <a:r>
              <a:rPr lang="bg-BG" dirty="0" smtClean="0"/>
              <a:t> </a:t>
            </a:r>
            <a:r>
              <a:rPr lang="bg-BG" dirty="0"/>
              <a:t>и</a:t>
            </a:r>
            <a:r>
              <a:rPr lang="bg-BG" dirty="0" smtClean="0"/>
              <a:t> </a:t>
            </a:r>
            <a:r>
              <a:rPr lang="en-US" dirty="0" smtClean="0"/>
              <a:t>Ctrl-Shift-I . . . . . .</a:t>
            </a:r>
          </a:p>
          <a:p>
            <a:pPr lvl="1"/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err="1" smtClean="0"/>
              <a:t>FireFox</a:t>
            </a:r>
            <a:r>
              <a:rPr lang="bg-BG" dirty="0" smtClean="0"/>
              <a:t> и </a:t>
            </a:r>
            <a:r>
              <a:rPr lang="en-US" dirty="0" smtClean="0"/>
              <a:t>Ctrl-Shift-I  . . . . . . 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Opera </a:t>
            </a:r>
            <a:r>
              <a:rPr lang="bg-BG" dirty="0" smtClean="0"/>
              <a:t>и </a:t>
            </a:r>
            <a:r>
              <a:rPr lang="en-US" dirty="0" smtClean="0"/>
              <a:t>Ctrl-Shift-I  . . . . . . . .</a:t>
            </a:r>
            <a:endParaRPr lang="en-US" dirty="0"/>
          </a:p>
          <a:p>
            <a:pPr lvl="1"/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 smtClean="0"/>
              <a:t>Internet Explorer </a:t>
            </a:r>
            <a:r>
              <a:rPr lang="bg-BG" dirty="0" smtClean="0"/>
              <a:t>и </a:t>
            </a:r>
            <a:r>
              <a:rPr lang="en-US" dirty="0" smtClean="0"/>
              <a:t>F12 . . . . 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6244" y="488749"/>
            <a:ext cx="4572000" cy="85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6244" y="1522362"/>
            <a:ext cx="4572000" cy="985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6244" y="2706301"/>
            <a:ext cx="4572000" cy="83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"/>
          <a:stretch/>
        </p:blipFill>
        <p:spPr bwMode="auto">
          <a:xfrm>
            <a:off x="4206244" y="3716898"/>
            <a:ext cx="4572000" cy="122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43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bg-BG" dirty="0" smtClean="0"/>
              <a:t> във външни файлове</a:t>
            </a:r>
          </a:p>
          <a:p>
            <a:pPr lvl="1"/>
            <a:r>
              <a:rPr lang="bg-BG" dirty="0" smtClean="0"/>
              <a:t>Споделяне на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код между различни страници</a:t>
            </a:r>
          </a:p>
          <a:p>
            <a:pPr lvl="1"/>
            <a:r>
              <a:rPr lang="bg-BG" dirty="0" smtClean="0"/>
              <a:t>Използва се елемент &lt;</a:t>
            </a:r>
            <a:r>
              <a:rPr lang="en-US" dirty="0" smtClean="0"/>
              <a:t>script&gt;</a:t>
            </a:r>
            <a:r>
              <a:rPr lang="bg-BG" dirty="0" smtClean="0"/>
              <a:t> поставен в </a:t>
            </a:r>
            <a:r>
              <a:rPr lang="en-US" dirty="0" smtClean="0"/>
              <a:t>&lt;head&gt;</a:t>
            </a:r>
            <a:r>
              <a:rPr lang="bg-BG" dirty="0" smtClean="0"/>
              <a:t> или </a:t>
            </a:r>
            <a:r>
              <a:rPr lang="en-US" dirty="0" smtClean="0"/>
              <a:t>&lt;body&gt;, </a:t>
            </a:r>
            <a:r>
              <a:rPr lang="bg-BG" dirty="0" smtClean="0"/>
              <a:t>като атрибута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src</a:t>
            </a:r>
            <a:r>
              <a:rPr lang="bg-BG" dirty="0" smtClean="0"/>
              <a:t> указва пътя и името до файла с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код</a:t>
            </a:r>
            <a:endParaRPr lang="en-US" dirty="0" smtClean="0"/>
          </a:p>
          <a:p>
            <a:pPr lvl="1"/>
            <a:r>
              <a:rPr lang="bg-BG" dirty="0" smtClean="0"/>
              <a:t>Елементът </a:t>
            </a:r>
            <a:r>
              <a:rPr lang="en-US" dirty="0" smtClean="0"/>
              <a:t>&lt;script&gt;</a:t>
            </a:r>
            <a:r>
              <a:rPr lang="bg-BG" dirty="0" smtClean="0"/>
              <a:t> трябва да се затвори със </a:t>
            </a:r>
            <a:r>
              <a:rPr lang="en-US" dirty="0" smtClean="0"/>
              <a:t>&lt;/script&gt;</a:t>
            </a:r>
            <a:endParaRPr lang="bg-BG" dirty="0" smtClean="0"/>
          </a:p>
          <a:p>
            <a:pPr lvl="1"/>
            <a:r>
              <a:rPr lang="bg-BG" dirty="0" smtClean="0"/>
              <a:t>Традиционно разширение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js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 smtClean="0"/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663654"/>
            <a:ext cx="7223681" cy="1011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/>
            <a:r>
              <a:rPr lang="bg-BG" dirty="0" smtClean="0"/>
              <a:t>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&lt;script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src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="hello.js"&gt;&lt;/script&gt;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/>
            <a:r>
              <a:rPr lang="en-GB" dirty="0" smtClean="0"/>
              <a:t>&lt;/</a:t>
            </a:r>
            <a:r>
              <a:rPr lang="en-GB" dirty="0"/>
              <a:t>head&gt;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9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Вътрешен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bg-BG" dirty="0" smtClean="0"/>
              <a:t> в елемента &lt;</a:t>
            </a:r>
            <a:r>
              <a:rPr lang="en-US" dirty="0" smtClean="0"/>
              <a:t>script&gt;</a:t>
            </a:r>
            <a:endParaRPr lang="bg-BG" dirty="0" smtClean="0"/>
          </a:p>
          <a:p>
            <a:pPr lvl="1"/>
            <a:r>
              <a:rPr lang="bg-BG" dirty="0" smtClean="0"/>
              <a:t>Може да е в </a:t>
            </a:r>
            <a:r>
              <a:rPr lang="en-US" dirty="0" smtClean="0"/>
              <a:t>&lt;head&gt;</a:t>
            </a:r>
            <a:r>
              <a:rPr lang="bg-BG" dirty="0" smtClean="0"/>
              <a:t> или </a:t>
            </a:r>
            <a:r>
              <a:rPr lang="en-US" dirty="0" smtClean="0"/>
              <a:t>&lt;body&gt;</a:t>
            </a:r>
            <a:endParaRPr lang="bg-BG" dirty="0" smtClean="0"/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114555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/>
              <a:t>	&lt;title&gt;</a:t>
            </a:r>
            <a:r>
              <a:rPr lang="bg-BG" dirty="0"/>
              <a:t>Пример 0502: Вътрешен </a:t>
            </a:r>
            <a:r>
              <a:rPr lang="en-GB" dirty="0" err="1"/>
              <a:t>JS</a:t>
            </a:r>
            <a:r>
              <a:rPr lang="en-GB" dirty="0"/>
              <a:t>&lt;/title&gt;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&lt;script&gt;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console.log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'Hello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&lt;/script&gt;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&lt;/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Вграден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bg-BG" dirty="0" smtClean="0"/>
              <a:t> в атрибута на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Удобни за атрибути, реагиращи на действия на потребителя, като кликване на бутон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480311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&lt;body</a:t>
            </a:r>
            <a:r>
              <a:rPr lang="bg-BG" dirty="0" smtClean="0"/>
              <a:t>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&lt;button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="console.log(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'Hello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');"</a:t>
            </a:r>
            <a:r>
              <a:rPr lang="en-US" dirty="0" smtClean="0"/>
              <a:t>&gt;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US" dirty="0" smtClean="0"/>
              <a:t>Lorem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n-US" dirty="0" smtClean="0"/>
              <a:t>&lt;/</a:t>
            </a:r>
            <a:r>
              <a:rPr lang="en-US" dirty="0"/>
              <a:t>button&gt;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&lt;/</a:t>
            </a:r>
            <a:r>
              <a:rPr lang="en-GB" dirty="0"/>
              <a:t>body&gt;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612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301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Типове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57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Прости типове</a:t>
            </a:r>
          </a:p>
          <a:p>
            <a:pPr lvl="1"/>
            <a:r>
              <a:rPr lang="bg-BG" dirty="0" smtClean="0"/>
              <a:t>Числови</a:t>
            </a:r>
            <a:endParaRPr lang="en-US" dirty="0" smtClean="0"/>
          </a:p>
          <a:p>
            <a:pPr lvl="1"/>
            <a:r>
              <a:rPr lang="bg-BG" dirty="0" smtClean="0"/>
              <a:t>Текстови</a:t>
            </a:r>
          </a:p>
          <a:p>
            <a:pPr lvl="1"/>
            <a:r>
              <a:rPr lang="bg-BG" dirty="0" smtClean="0"/>
              <a:t>Булеви</a:t>
            </a:r>
          </a:p>
          <a:p>
            <a:r>
              <a:rPr lang="bg-BG" dirty="0" smtClean="0"/>
              <a:t>Съставни типове</a:t>
            </a:r>
          </a:p>
          <a:p>
            <a:pPr lvl="1"/>
            <a:r>
              <a:rPr lang="bg-BG" dirty="0" smtClean="0"/>
              <a:t>Масиви</a:t>
            </a:r>
          </a:p>
          <a:p>
            <a:pPr lvl="1"/>
            <a:r>
              <a:rPr lang="bg-BG" dirty="0"/>
              <a:t>О</a:t>
            </a:r>
            <a:r>
              <a:rPr lang="bg-BG" dirty="0" smtClean="0"/>
              <a:t>бекти</a:t>
            </a:r>
          </a:p>
          <a:p>
            <a:pPr lvl="1"/>
            <a:r>
              <a:rPr lang="bg-BG" dirty="0" smtClean="0"/>
              <a:t>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219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типове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Числови данни</a:t>
            </a:r>
          </a:p>
          <a:p>
            <a:pPr lvl="1"/>
            <a:r>
              <a:rPr lang="bg-BG" dirty="0" smtClean="0"/>
              <a:t>Няма </a:t>
            </a:r>
            <a:r>
              <a:rPr lang="bg-BG" dirty="0"/>
              <a:t>разделение на цели и </a:t>
            </a:r>
            <a:r>
              <a:rPr lang="bg-BG" dirty="0" smtClean="0"/>
              <a:t>дробни</a:t>
            </a:r>
          </a:p>
          <a:p>
            <a:pPr lvl="1"/>
            <a:r>
              <a:rPr lang="bg-BG" dirty="0" smtClean="0"/>
              <a:t>Поддържат се стандартните операции</a:t>
            </a:r>
            <a:endParaRPr lang="bg-BG" dirty="0"/>
          </a:p>
          <a:p>
            <a:pPr lvl="1"/>
            <a:r>
              <a:rPr lang="bg-BG" dirty="0"/>
              <a:t>Числовите функции </a:t>
            </a:r>
            <a:r>
              <a:rPr lang="bg-BG" dirty="0" smtClean="0"/>
              <a:t>и константи са </a:t>
            </a:r>
            <a:r>
              <a:rPr lang="bg-BG" dirty="0"/>
              <a:t>в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12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34.5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6.7e+8</a:t>
            </a:r>
            <a:r>
              <a:rPr lang="en-GB" dirty="0"/>
              <a:t> 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</a:t>
            </a:r>
            <a:r>
              <a:rPr lang="en-GB" dirty="0"/>
              <a:t>ol</a:t>
            </a:r>
            <a:r>
              <a:rPr lang="en-GB" dirty="0" smtClean="0"/>
              <a:t>e.log</a:t>
            </a:r>
            <a:r>
              <a:rPr lang="en-GB" dirty="0"/>
              <a:t>(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(2+3)*4</a:t>
            </a:r>
            <a:r>
              <a:rPr lang="en-GB" dirty="0"/>
              <a:t>,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Math.PI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Math.SQRT2</a:t>
            </a:r>
            <a:r>
              <a:rPr lang="en-GB" dirty="0"/>
              <a:t> 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 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GB" dirty="0"/>
              <a:t>(</a:t>
            </a:r>
            <a:r>
              <a:rPr lang="en-GB" dirty="0" err="1"/>
              <a:t>Math.PI</a:t>
            </a:r>
            <a:r>
              <a:rPr lang="en-GB" dirty="0"/>
              <a:t>/4) 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 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</a:t>
            </a:r>
            <a:r>
              <a:rPr lang="en-GB" dirty="0"/>
              <a:t>(3,1,4,1,5,9,2,6) 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 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floor</a:t>
            </a:r>
            <a:r>
              <a:rPr lang="en-GB" dirty="0"/>
              <a:t>(1.8), 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round</a:t>
            </a:r>
            <a:r>
              <a:rPr lang="en-GB" dirty="0"/>
              <a:t>(1.8) 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975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Обща информация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6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Текстови данни (</a:t>
            </a:r>
            <a:r>
              <a:rPr lang="bg-BG" dirty="0" err="1" smtClean="0"/>
              <a:t>низове</a:t>
            </a:r>
            <a:r>
              <a:rPr lang="bg-BG" dirty="0" smtClean="0"/>
              <a:t>, стрингове)</a:t>
            </a:r>
          </a:p>
          <a:p>
            <a:pPr lvl="1"/>
            <a:r>
              <a:rPr lang="bg-BG" dirty="0" smtClean="0"/>
              <a:t>Константите се заграждат в кавички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"</a:t>
            </a:r>
            <a:r>
              <a:rPr lang="bg-BG" dirty="0" smtClean="0"/>
              <a:t>…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"</a:t>
            </a:r>
            <a:r>
              <a:rPr lang="bg-BG" dirty="0" smtClean="0"/>
              <a:t> или апострофи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'</a:t>
            </a:r>
            <a:r>
              <a:rPr lang="bg-BG" dirty="0" smtClean="0"/>
              <a:t>…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'</a:t>
            </a:r>
          </a:p>
          <a:p>
            <a:pPr lvl="1"/>
            <a:r>
              <a:rPr lang="bg-BG" dirty="0" smtClean="0"/>
              <a:t>Специалните символи се предхождат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\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Поддържат се нов ред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\n</a:t>
            </a:r>
            <a:r>
              <a:rPr lang="bg-BG" dirty="0" smtClean="0"/>
              <a:t> и табулация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\t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Автоматично конвертиране на число до стринг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480311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Proin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commodo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odio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sit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amet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</a:t>
            </a:r>
            <a:r>
              <a:rPr lang="en-GB" dirty="0"/>
              <a:t>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Proin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commodo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odio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sit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amet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</a:t>
            </a:r>
            <a:r>
              <a:rPr lang="en-GB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("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\"</a:t>
            </a:r>
            <a:r>
              <a:rPr lang="en-GB" dirty="0" err="1"/>
              <a:t>commodo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\"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");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</a:t>
            </a:r>
            <a:r>
              <a:rPr lang="en-GB" dirty="0"/>
              <a:t>('</a:t>
            </a:r>
            <a:r>
              <a:rPr lang="en-GB" dirty="0" err="1"/>
              <a:t>Proin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\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</a:t>
            </a:r>
            <a:r>
              <a:rPr lang="en-GB" dirty="0" err="1"/>
              <a:t>odio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\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en-GB" dirty="0" err="1"/>
              <a:t>sit</a:t>
            </a:r>
            <a:r>
              <a:rPr lang="en-GB" dirty="0"/>
              <a:t> </a:t>
            </a:r>
            <a:r>
              <a:rPr lang="en-GB" dirty="0" err="1"/>
              <a:t>amet</a:t>
            </a:r>
            <a:r>
              <a:rPr lang="en-GB" dirty="0"/>
              <a:t>');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/>
              <a:t>console.log(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1+2+3+'sapien'+1+2+3</a:t>
            </a:r>
            <a:r>
              <a:rPr lang="en-GB" dirty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3721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38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Работа с текстови данни</a:t>
            </a:r>
          </a:p>
          <a:p>
            <a:pPr lvl="1"/>
            <a:r>
              <a:rPr lang="bg-BG" dirty="0" smtClean="0"/>
              <a:t>Свойство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length</a:t>
            </a:r>
            <a:r>
              <a:rPr lang="bg-BG" dirty="0" smtClean="0"/>
              <a:t> за дължина</a:t>
            </a:r>
          </a:p>
          <a:p>
            <a:pPr lvl="1"/>
            <a:r>
              <a:rPr lang="bg-BG" dirty="0" smtClean="0"/>
              <a:t>Метод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charAt</a:t>
            </a:r>
            <a:r>
              <a:rPr lang="bg-BG" dirty="0" smtClean="0"/>
              <a:t> 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[</a:t>
            </a:r>
            <a:r>
              <a:rPr lang="en-US" dirty="0" smtClean="0"/>
              <a:t>…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]</a:t>
            </a:r>
            <a:r>
              <a:rPr lang="en-US" dirty="0" smtClean="0"/>
              <a:t> </a:t>
            </a:r>
            <a:r>
              <a:rPr lang="bg-BG" dirty="0" smtClean="0"/>
              <a:t>за вземане на символ</a:t>
            </a:r>
          </a:p>
          <a:p>
            <a:pPr lvl="1"/>
            <a:r>
              <a:rPr lang="bg-BG" dirty="0" smtClean="0"/>
              <a:t>Метод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concat</a:t>
            </a:r>
            <a:r>
              <a:rPr lang="bg-BG" dirty="0" smtClean="0"/>
              <a:t> 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+</a:t>
            </a:r>
            <a:r>
              <a:rPr lang="bg-BG" dirty="0" smtClean="0"/>
              <a:t> за конкатенация</a:t>
            </a:r>
          </a:p>
          <a:p>
            <a:pPr lvl="1"/>
            <a:r>
              <a:rPr lang="bg-BG" dirty="0" smtClean="0"/>
              <a:t>Методи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indexOf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cs typeface="Consolas" panose="020B0609020204030204" pitchFamily="49" charset="0"/>
              </a:rPr>
              <a:t>search</a:t>
            </a:r>
            <a:r>
              <a:rPr lang="bg-BG" dirty="0" smtClean="0"/>
              <a:t> за търсене</a:t>
            </a:r>
            <a:endParaRPr lang="en-US" dirty="0" smtClean="0"/>
          </a:p>
          <a:p>
            <a:pPr lvl="1"/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480310"/>
            <a:ext cx="7223681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 = "</a:t>
            </a:r>
            <a:r>
              <a:rPr lang="en-US" dirty="0" err="1"/>
              <a:t>Proin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";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length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charAt</a:t>
            </a:r>
            <a:r>
              <a:rPr lang="en-US" dirty="0" smtClean="0"/>
              <a:t>(0</a:t>
            </a:r>
            <a:r>
              <a:rPr lang="en-US" dirty="0"/>
              <a:t>),</a:t>
            </a:r>
            <a:r>
              <a:rPr lang="en-US" dirty="0" err="1"/>
              <a:t>a.charAt</a:t>
            </a:r>
            <a:r>
              <a:rPr lang="en-US" dirty="0"/>
              <a:t>(1),</a:t>
            </a:r>
            <a:r>
              <a:rPr lang="en-US" dirty="0" err="1"/>
              <a:t>a.charAt</a:t>
            </a:r>
            <a:r>
              <a:rPr lang="en-US" dirty="0"/>
              <a:t>(2));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US" dirty="0"/>
              <a:t>,a[1],a[2]);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concat</a:t>
            </a:r>
            <a:r>
              <a:rPr lang="en-US" dirty="0"/>
              <a:t>(" </a:t>
            </a:r>
            <a:r>
              <a:rPr lang="en-US" dirty="0" err="1"/>
              <a:t>commodo</a:t>
            </a:r>
            <a:r>
              <a:rPr lang="en-US" dirty="0"/>
              <a:t>"));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</a:t>
            </a:r>
            <a:r>
              <a:rPr lang="en-US" dirty="0"/>
              <a:t>" </a:t>
            </a:r>
            <a:r>
              <a:rPr lang="en-US" dirty="0" err="1"/>
              <a:t>commodo</a:t>
            </a:r>
            <a:r>
              <a:rPr lang="en-US" dirty="0"/>
              <a:t>");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indexOf</a:t>
            </a:r>
            <a:r>
              <a:rPr lang="en-US" dirty="0"/>
              <a:t>('in'));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396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256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Булеви стойности</a:t>
            </a:r>
          </a:p>
          <a:p>
            <a:pPr lvl="1"/>
            <a:r>
              <a:rPr lang="bg-BG" dirty="0" smtClean="0"/>
              <a:t>Константи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и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false</a:t>
            </a:r>
          </a:p>
          <a:p>
            <a:pPr lvl="1"/>
            <a:r>
              <a:rPr lang="bg-BG" dirty="0" smtClean="0"/>
              <a:t>Стандартни булеви оператори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|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|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!</a:t>
            </a:r>
          </a:p>
          <a:p>
            <a:pPr lvl="1"/>
            <a:r>
              <a:rPr lang="bg-BG" dirty="0" smtClean="0"/>
              <a:t>Резултатите от сравнения с </a:t>
            </a:r>
            <a:r>
              <a:rPr lang="en-US" dirty="0" smtClean="0"/>
              <a:t>&lt;</a:t>
            </a:r>
            <a:r>
              <a:rPr lang="bg-BG" dirty="0" smtClean="0"/>
              <a:t>, = и </a:t>
            </a:r>
            <a:r>
              <a:rPr lang="en-US" dirty="0" smtClean="0"/>
              <a:t>&gt;</a:t>
            </a:r>
            <a:r>
              <a:rPr lang="bg-BG" dirty="0" smtClean="0"/>
              <a:t> са булеви</a:t>
            </a:r>
          </a:p>
          <a:p>
            <a:pPr lvl="1"/>
            <a:r>
              <a:rPr lang="bg-BG" dirty="0" smtClean="0"/>
              <a:t>Функция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Boolean</a:t>
            </a:r>
            <a:r>
              <a:rPr lang="bg-BG" dirty="0" smtClean="0"/>
              <a:t> определя дали булева стойност би се възприела като </a:t>
            </a:r>
            <a:r>
              <a:rPr lang="en-US" dirty="0" smtClean="0"/>
              <a:t>true</a:t>
            </a:r>
            <a:r>
              <a:rPr lang="bg-BG" dirty="0" smtClean="0"/>
              <a:t> или </a:t>
            </a:r>
            <a:r>
              <a:rPr lang="en-US" dirty="0" smtClean="0"/>
              <a:t>false</a:t>
            </a:r>
            <a:endParaRPr lang="bg-BG" dirty="0" smtClean="0"/>
          </a:p>
          <a:p>
            <a:pPr lvl="1"/>
            <a:endParaRPr lang="bg-BG" sz="2800" dirty="0" smtClean="0"/>
          </a:p>
          <a:p>
            <a:pPr lvl="1"/>
            <a:endParaRPr lang="bg-B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846067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false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console.log(5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US" dirty="0" smtClean="0"/>
              <a:t>3,2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&lt;=</a:t>
            </a:r>
            <a:r>
              <a:rPr lang="en-US" dirty="0"/>
              <a:t>1);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console.log(true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||</a:t>
            </a:r>
            <a:r>
              <a:rPr lang="en-US" dirty="0"/>
              <a:t> false, true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&amp;&amp;</a:t>
            </a:r>
            <a:r>
              <a:rPr lang="en-US" dirty="0"/>
              <a:t> false);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Boolean</a:t>
            </a:r>
            <a:r>
              <a:rPr lang="en-US" dirty="0"/>
              <a:t>("zero"),Boolean(0));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console.log(Boolean(5</a:t>
            </a:r>
            <a:r>
              <a:rPr lang="en-US" dirty="0"/>
              <a:t>),Boolean(""));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187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52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Съставни типове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Масиви</a:t>
            </a:r>
          </a:p>
          <a:p>
            <a:pPr lvl="1"/>
            <a:r>
              <a:rPr lang="bg-BG" dirty="0" smtClean="0"/>
              <a:t>Достъпът до елементи е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US" dirty="0" smtClean="0"/>
              <a:t>…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Индексите започват от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/>
              <a:t>, </a:t>
            </a:r>
            <a:r>
              <a:rPr lang="bg-BG" dirty="0"/>
              <a:t>броят елементи 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length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Елементите могат да са от различни типове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[1,4,9,16,25]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console.log(a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fringilla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','magna','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sed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','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leo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']</a:t>
            </a:r>
            <a:r>
              <a:rPr lang="en-US" dirty="0" smtClean="0"/>
              <a:t>;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console.log(b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b.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length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console.log(b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</a:t>
            </a:r>
            <a:r>
              <a:rPr lang="en-US" dirty="0"/>
              <a:t>,b[1],b[2]);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994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795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Работа с масиви</a:t>
            </a:r>
          </a:p>
          <a:p>
            <a:pPr lvl="1"/>
            <a:r>
              <a:rPr lang="bg-BG" dirty="0" smtClean="0"/>
              <a:t>Добавяне към края на масив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push</a:t>
            </a:r>
          </a:p>
          <a:p>
            <a:pPr lvl="1"/>
            <a:r>
              <a:rPr lang="bg-BG" dirty="0" smtClean="0"/>
              <a:t>Сортиране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sort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Извличане на част от масив със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slice</a:t>
            </a:r>
            <a:r>
              <a:rPr lang="bg-BG" dirty="0"/>
              <a:t> </a:t>
            </a:r>
            <a:endParaRPr lang="bg-BG" dirty="0" smtClean="0"/>
          </a:p>
          <a:p>
            <a:pPr lvl="2"/>
            <a:r>
              <a:rPr lang="bg-BG" dirty="0" smtClean="0"/>
              <a:t>от индекс до друг индекс, но без него</a:t>
            </a:r>
          </a:p>
          <a:p>
            <a:pPr lvl="2"/>
            <a:r>
              <a:rPr lang="bg-BG" dirty="0" smtClean="0"/>
              <a:t>от индекс до края на масива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937506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a </a:t>
            </a:r>
            <a:r>
              <a:rPr lang="en-US" dirty="0"/>
              <a:t>= [3,1,4,1,5];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push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(9,2)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push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(6)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slice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(2,5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/>
              <a:t>);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</a:t>
            </a:r>
            <a:r>
              <a:rPr lang="en-US" dirty="0" err="1" smtClean="0"/>
              <a:t>a.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slice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(2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 smtClean="0"/>
              <a:t>);</a:t>
            </a:r>
            <a:endParaRPr lang="en-U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/>
              <a:t>a.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sort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7902" y="1931677"/>
            <a:ext cx="1452976" cy="8413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От индекс 2 до индекс 4 включително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772968" y="2059912"/>
            <a:ext cx="1319162" cy="2019719"/>
          </a:xfrm>
          <a:custGeom>
            <a:avLst/>
            <a:gdLst>
              <a:gd name="connsiteX0" fmla="*/ 633046 w 1088607"/>
              <a:gd name="connsiteY0" fmla="*/ 202111 h 2221830"/>
              <a:gd name="connsiteX1" fmla="*/ 1065125 w 1088607"/>
              <a:gd name="connsiteY1" fmla="*/ 192063 h 2221830"/>
              <a:gd name="connsiteX2" fmla="*/ 0 w 1088607"/>
              <a:gd name="connsiteY2" fmla="*/ 2221830 h 2221830"/>
              <a:gd name="connsiteX3" fmla="*/ 0 w 1088607"/>
              <a:gd name="connsiteY3" fmla="*/ 2221830 h 2221830"/>
              <a:gd name="connsiteX4" fmla="*/ 411982 w 1088607"/>
              <a:gd name="connsiteY4" fmla="*/ 764819 h 2221830"/>
              <a:gd name="connsiteX0" fmla="*/ 633046 w 1088607"/>
              <a:gd name="connsiteY0" fmla="*/ 202111 h 2221830"/>
              <a:gd name="connsiteX1" fmla="*/ 1065125 w 1088607"/>
              <a:gd name="connsiteY1" fmla="*/ 192063 h 2221830"/>
              <a:gd name="connsiteX2" fmla="*/ 0 w 1088607"/>
              <a:gd name="connsiteY2" fmla="*/ 2221830 h 2221830"/>
              <a:gd name="connsiteX3" fmla="*/ 0 w 1088607"/>
              <a:gd name="connsiteY3" fmla="*/ 2221830 h 2221830"/>
              <a:gd name="connsiteX0" fmla="*/ 633046 w 633046"/>
              <a:gd name="connsiteY0" fmla="*/ 0 h 2019719"/>
              <a:gd name="connsiteX1" fmla="*/ 0 w 633046"/>
              <a:gd name="connsiteY1" fmla="*/ 2019719 h 2019719"/>
              <a:gd name="connsiteX2" fmla="*/ 0 w 633046"/>
              <a:gd name="connsiteY2" fmla="*/ 2019719 h 2019719"/>
              <a:gd name="connsiteX0" fmla="*/ 633046 w 1009249"/>
              <a:gd name="connsiteY0" fmla="*/ 0 h 2019719"/>
              <a:gd name="connsiteX1" fmla="*/ 0 w 1009249"/>
              <a:gd name="connsiteY1" fmla="*/ 2019719 h 2019719"/>
              <a:gd name="connsiteX2" fmla="*/ 0 w 1009249"/>
              <a:gd name="connsiteY2" fmla="*/ 2019719 h 2019719"/>
              <a:gd name="connsiteX0" fmla="*/ 633046 w 1167780"/>
              <a:gd name="connsiteY0" fmla="*/ 0 h 2019719"/>
              <a:gd name="connsiteX1" fmla="*/ 0 w 1167780"/>
              <a:gd name="connsiteY1" fmla="*/ 2019719 h 2019719"/>
              <a:gd name="connsiteX2" fmla="*/ 0 w 1167780"/>
              <a:gd name="connsiteY2" fmla="*/ 2019719 h 2019719"/>
              <a:gd name="connsiteX0" fmla="*/ 633046 w 1319162"/>
              <a:gd name="connsiteY0" fmla="*/ 0 h 2019719"/>
              <a:gd name="connsiteX1" fmla="*/ 0 w 1319162"/>
              <a:gd name="connsiteY1" fmla="*/ 2019719 h 2019719"/>
              <a:gd name="connsiteX2" fmla="*/ 0 w 1319162"/>
              <a:gd name="connsiteY2" fmla="*/ 2019719 h 201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162" h="2019719">
                <a:moveTo>
                  <a:pt x="633046" y="0"/>
                </a:moveTo>
                <a:cubicBezTo>
                  <a:pt x="2029767" y="50242"/>
                  <a:pt x="1024932" y="1808703"/>
                  <a:pt x="0" y="2019719"/>
                </a:cubicBezTo>
                <a:lnTo>
                  <a:pt x="0" y="2019719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498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JavaScript</a:t>
            </a:r>
          </a:p>
          <a:p>
            <a:pPr lvl="1"/>
            <a:r>
              <a:rPr lang="bg-BG" dirty="0" smtClean="0"/>
              <a:t>Език за програмиране</a:t>
            </a:r>
            <a:r>
              <a:rPr lang="en-US" dirty="0" smtClean="0"/>
              <a:t>, </a:t>
            </a:r>
            <a:r>
              <a:rPr lang="bg-BG" dirty="0" smtClean="0"/>
              <a:t>често се изписва само като </a:t>
            </a:r>
            <a:r>
              <a:rPr lang="en-US" dirty="0" err="1" smtClean="0"/>
              <a:t>JS</a:t>
            </a:r>
            <a:endParaRPr lang="bg-BG" dirty="0" smtClean="0"/>
          </a:p>
          <a:p>
            <a:pPr lvl="1"/>
            <a:r>
              <a:rPr lang="bg-BG" dirty="0"/>
              <a:t>С</a:t>
            </a:r>
            <a:r>
              <a:rPr lang="bg-BG" dirty="0" smtClean="0"/>
              <a:t>ъздаден за динамични уеб страници и уеб приложения</a:t>
            </a:r>
            <a:endParaRPr lang="en-US" dirty="0" smtClean="0"/>
          </a:p>
          <a:p>
            <a:pPr lvl="1"/>
            <a:r>
              <a:rPr lang="bg-BG" dirty="0" smtClean="0"/>
              <a:t>По традиция програмите на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се наричат скриптове</a:t>
            </a:r>
            <a:br>
              <a:rPr lang="bg-BG" dirty="0" smtClean="0"/>
            </a:br>
            <a:r>
              <a:rPr lang="bg-BG" dirty="0" smtClean="0"/>
              <a:t>(в миналото е имало само интерпретатори за </a:t>
            </a:r>
            <a:r>
              <a:rPr lang="en-US" dirty="0" err="1" smtClean="0"/>
              <a:t>JS</a:t>
            </a:r>
            <a:r>
              <a:rPr lang="bg-BG" dirty="0" smtClean="0"/>
              <a:t>)</a:t>
            </a:r>
          </a:p>
          <a:p>
            <a:pPr lvl="1"/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няма общо с </a:t>
            </a:r>
            <a:r>
              <a:rPr lang="en-US" dirty="0" smtClean="0"/>
              <a:t>Java</a:t>
            </a:r>
            <a:endParaRPr lang="bg-BG" dirty="0" smtClean="0"/>
          </a:p>
          <a:p>
            <a:pPr lvl="1"/>
            <a:r>
              <a:rPr lang="bg-BG" dirty="0" smtClean="0"/>
              <a:t>Може да се изпълнява на сървър, може и в </a:t>
            </a:r>
            <a:r>
              <a:rPr lang="bg-BG" dirty="0" smtClean="0"/>
              <a:t>брауз</a:t>
            </a:r>
            <a:r>
              <a:rPr lang="bg-BG" dirty="0"/>
              <a:t>ъ</a:t>
            </a:r>
            <a:r>
              <a:rPr lang="bg-BG" dirty="0" smtClean="0"/>
              <a:t>р</a:t>
            </a:r>
            <a:endParaRPr lang="en-US" dirty="0" smtClean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426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Обекти</a:t>
            </a:r>
          </a:p>
          <a:p>
            <a:pPr lvl="1"/>
            <a:r>
              <a:rPr lang="bg-BG" dirty="0" smtClean="0"/>
              <a:t>Константи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име:стойност, име:стойност, …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</a:p>
          <a:p>
            <a:pPr lvl="1"/>
            <a:r>
              <a:rPr lang="bg-BG" dirty="0" smtClean="0"/>
              <a:t>Достъп до елементите с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обект.име</a:t>
            </a:r>
            <a:r>
              <a:rPr lang="bg-BG" dirty="0" smtClean="0"/>
              <a:t> или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обект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име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657361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{x:10, y:15}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console.log(a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a.z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a.x</a:t>
            </a:r>
            <a:r>
              <a:rPr lang="en-US" dirty="0" err="1"/>
              <a:t>+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a.y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a.name</a:t>
            </a:r>
            <a:r>
              <a:rPr lang="en-US" dirty="0" smtClean="0"/>
              <a:t> </a:t>
            </a:r>
            <a:r>
              <a:rPr lang="en-US" dirty="0"/>
              <a:t>= "A"+</a:t>
            </a:r>
            <a:r>
              <a:rPr lang="en-US" dirty="0" err="1"/>
              <a:t>a.z</a:t>
            </a:r>
            <a:r>
              <a:rPr lang="en-U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console.log(a</a:t>
            </a:r>
            <a:r>
              <a:rPr lang="en-US" dirty="0"/>
              <a:t>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'name';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US" dirty="0" smtClean="0"/>
              <a:t>console.log</a:t>
            </a:r>
            <a:r>
              <a:rPr lang="en-US" dirty="0"/>
              <a:t>('a['+</a:t>
            </a:r>
            <a:r>
              <a:rPr lang="en-US" dirty="0" err="1"/>
              <a:t>i</a:t>
            </a:r>
            <a:r>
              <a:rPr lang="en-US" dirty="0" smtClean="0"/>
              <a:t>+']='+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5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977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34669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Променливи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Променливи в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bg-BG" dirty="0" smtClean="0"/>
              <a:t>Могат да си променят типа на стойността</a:t>
            </a:r>
          </a:p>
          <a:p>
            <a:pPr lvl="1"/>
            <a:r>
              <a:rPr lang="bg-BG" dirty="0" smtClean="0"/>
              <a:t>Има локални и глобални променливи</a:t>
            </a:r>
          </a:p>
          <a:p>
            <a:pPr lvl="1"/>
            <a:r>
              <a:rPr lang="bg-BG" dirty="0" smtClean="0"/>
              <a:t>Създаване на локална променлива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var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име;</a:t>
            </a:r>
          </a:p>
          <a:p>
            <a:pPr lvl="1"/>
            <a:r>
              <a:rPr lang="bg-BG" dirty="0" smtClean="0"/>
              <a:t>Присвояване на стойност с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име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стойност;</a:t>
            </a:r>
            <a:endParaRPr lang="bg-BG" dirty="0" smtClean="0"/>
          </a:p>
          <a:p>
            <a:pPr lvl="1"/>
            <a:r>
              <a:rPr lang="bg-BG" dirty="0" smtClean="0"/>
              <a:t>Ако няма променлива с даденото име, създава се глобална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3760457"/>
            <a:ext cx="7223681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x1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</a:t>
            </a:r>
            <a:r>
              <a:rPr lang="es-ES" dirty="0"/>
              <a:t> 1;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x2 </a:t>
            </a:r>
            <a:r>
              <a:rPr lang="es-ES" dirty="0"/>
              <a:t>= 1;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x3 </a:t>
            </a:r>
            <a:r>
              <a:rPr lang="es-ES" dirty="0"/>
              <a:t>= x1+x2;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2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1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Условен оператор</a:t>
            </a:r>
          </a:p>
          <a:p>
            <a:pPr lvl="1"/>
            <a:r>
              <a:rPr lang="bg-BG" dirty="0" smtClean="0"/>
              <a:t>Като команда</a:t>
            </a:r>
          </a:p>
          <a:p>
            <a:pPr lvl="2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условие)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команди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условие)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команди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else {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команди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2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условие)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команди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else if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условие)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команди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 …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2"/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2388872"/>
            <a:ext cx="7223681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</a:t>
            </a:r>
            <a:r>
              <a:rPr lang="es-ES" dirty="0" smtClean="0"/>
              <a:t>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s-ES" dirty="0"/>
              <a:t>x&gt;y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{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</a:t>
            </a:r>
            <a:r>
              <a:rPr lang="es-ES" dirty="0"/>
              <a:t>x&gt;z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	{ console.log(x); }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else</a:t>
            </a:r>
            <a:endParaRPr lang="es-E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	{ console.log(z); }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675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051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Внимание!</a:t>
            </a:r>
          </a:p>
          <a:p>
            <a:pPr lvl="1"/>
            <a:r>
              <a:rPr lang="bg-BG" dirty="0" smtClean="0"/>
              <a:t>Освен булеви стойности в условията могат да се ползват и стойности от друг тип</a:t>
            </a:r>
          </a:p>
          <a:p>
            <a:pPr lvl="1"/>
            <a:r>
              <a:rPr lang="bg-BG" dirty="0" smtClean="0"/>
              <a:t>Всичко, което не е „истински“ данни, се приема за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false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Самата стойност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false</a:t>
            </a:r>
          </a:p>
          <a:p>
            <a:pPr lvl="2"/>
            <a:r>
              <a:rPr lang="bg-BG" dirty="0" smtClean="0"/>
              <a:t>Числова нула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</a:p>
          <a:p>
            <a:pPr lvl="2"/>
            <a:r>
              <a:rPr lang="bg-BG" dirty="0" smtClean="0"/>
              <a:t>Празен низ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""</a:t>
            </a:r>
          </a:p>
          <a:p>
            <a:pPr lvl="2"/>
            <a:r>
              <a:rPr lang="bg-BG" dirty="0" smtClean="0"/>
              <a:t>Недефинирана променлива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undefined</a:t>
            </a:r>
          </a:p>
          <a:p>
            <a:pPr lvl="2"/>
            <a:r>
              <a:rPr lang="bg-BG" dirty="0" smtClean="0"/>
              <a:t>Празна стойност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null</a:t>
            </a:r>
          </a:p>
          <a:p>
            <a:pPr lvl="2"/>
            <a:r>
              <a:rPr lang="bg-BG" dirty="0" smtClean="0"/>
              <a:t>Нечислово числов резултат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NaN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Подобно преобразуване на небулеви стойности се прави в командата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if</a:t>
            </a:r>
            <a:r>
              <a:rPr lang="en-US" dirty="0" smtClean="0"/>
              <a:t>, </a:t>
            </a:r>
            <a:r>
              <a:rPr lang="bg-BG" dirty="0" smtClean="0"/>
              <a:t>функцията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Boolean</a:t>
            </a:r>
            <a:r>
              <a:rPr lang="bg-BG" dirty="0" smtClean="0"/>
              <a:t> и оператора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31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Цикъл</a:t>
            </a:r>
          </a:p>
          <a:p>
            <a:pPr lvl="1"/>
            <a:r>
              <a:rPr lang="bg-BG" dirty="0" smtClean="0"/>
              <a:t>Стандартен цикъл с начална стойност, условие и промяна на всяка стъпка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for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начало; условие; стъпка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команди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</a:p>
          <a:p>
            <a:pPr lvl="1"/>
            <a:endParaRPr lang="en-US" sz="2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sz="2000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sz="20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 условие на всяка стъпка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while 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условие)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команди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1474483"/>
            <a:ext cx="7223681" cy="13715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for </a:t>
            </a:r>
            <a:r>
              <a:rPr lang="nn-NO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nn-NO" dirty="0"/>
              <a:t>var i=1; </a:t>
            </a:r>
            <a:r>
              <a:rPr lang="nn-NO" dirty="0" smtClean="0"/>
              <a:t>i&lt;5; </a:t>
            </a:r>
            <a:r>
              <a:rPr lang="nn-NO" dirty="0"/>
              <a:t>i++</a:t>
            </a:r>
            <a:r>
              <a:rPr lang="nn-NO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/>
              <a:t>{</a:t>
            </a:r>
            <a:endParaRPr lang="nn-NO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/>
              <a:t>	console.log(i+'\t'+i*i);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/>
              <a:t>}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394700"/>
            <a:ext cx="7223681" cy="164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while</a:t>
            </a:r>
            <a:r>
              <a:rPr lang="nn-NO" dirty="0" smtClean="0"/>
              <a:t> </a:t>
            </a:r>
            <a:r>
              <a:rPr lang="nn-NO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nn-NO" dirty="0"/>
              <a:t>i&lt;100</a:t>
            </a:r>
            <a:r>
              <a:rPr lang="nn-NO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/>
              <a:t>{</a:t>
            </a:r>
            <a:endParaRPr lang="nn-NO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/>
              <a:t>	console.log(i+'\t'+i*i);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/>
              <a:t>	i = 2*i;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nn-NO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99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</a:p>
          <a:p>
            <a:pPr lvl="1"/>
            <a:r>
              <a:rPr lang="en-US" dirty="0" smtClean="0"/>
              <a:t>1995 –</a:t>
            </a:r>
            <a:r>
              <a:rPr lang="bg-BG" dirty="0" smtClean="0"/>
              <a:t> В </a:t>
            </a:r>
            <a:r>
              <a:rPr lang="en-US" dirty="0" smtClean="0"/>
              <a:t>Netscape Navigator 2.0 (</a:t>
            </a:r>
            <a:r>
              <a:rPr lang="bg-BG" dirty="0" smtClean="0"/>
              <a:t>първоначално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се е казвал </a:t>
            </a:r>
            <a:r>
              <a:rPr lang="en-US" dirty="0" smtClean="0"/>
              <a:t>Mocha, </a:t>
            </a:r>
            <a:r>
              <a:rPr lang="bg-BG" dirty="0" smtClean="0"/>
              <a:t>после </a:t>
            </a:r>
            <a:r>
              <a:rPr lang="en-US" dirty="0" err="1" smtClean="0"/>
              <a:t>LiveScript</a:t>
            </a:r>
            <a:r>
              <a:rPr lang="bg-BG" dirty="0" smtClean="0"/>
              <a:t> и накрая </a:t>
            </a:r>
            <a:r>
              <a:rPr lang="en-US" dirty="0" smtClean="0"/>
              <a:t>JavaScript)</a:t>
            </a:r>
            <a:endParaRPr lang="bg-BG" dirty="0" smtClean="0"/>
          </a:p>
          <a:p>
            <a:pPr lvl="1"/>
            <a:r>
              <a:rPr lang="bg-BG" dirty="0" smtClean="0"/>
              <a:t>1996 – Стандартизиране на </a:t>
            </a:r>
            <a:r>
              <a:rPr lang="en-US" dirty="0" err="1" smtClean="0"/>
              <a:t>JS</a:t>
            </a:r>
            <a:r>
              <a:rPr lang="bg-BG" dirty="0" smtClean="0"/>
              <a:t> като </a:t>
            </a:r>
            <a:r>
              <a:rPr lang="en-US" dirty="0" smtClean="0"/>
              <a:t>ECMAScript</a:t>
            </a:r>
            <a:endParaRPr lang="bg-BG" dirty="0" smtClean="0"/>
          </a:p>
          <a:p>
            <a:pPr lvl="1"/>
            <a:r>
              <a:rPr lang="bg-BG" dirty="0" smtClean="0"/>
              <a:t>199</a:t>
            </a:r>
            <a:r>
              <a:rPr lang="en-US" dirty="0" smtClean="0"/>
              <a:t>7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bg-BG" dirty="0" smtClean="0"/>
              <a:t>Първа версия</a:t>
            </a:r>
            <a:endParaRPr lang="en-US" dirty="0" smtClean="0"/>
          </a:p>
          <a:p>
            <a:pPr lvl="1"/>
            <a:r>
              <a:rPr lang="en-US" dirty="0" smtClean="0"/>
              <a:t>199</a:t>
            </a:r>
            <a:r>
              <a:rPr lang="bg-BG" dirty="0" smtClean="0"/>
              <a:t>8</a:t>
            </a:r>
            <a:r>
              <a:rPr lang="en-US" dirty="0" smtClean="0"/>
              <a:t> – </a:t>
            </a:r>
            <a:r>
              <a:rPr lang="bg-BG" dirty="0" smtClean="0"/>
              <a:t>Втора версия</a:t>
            </a:r>
            <a:endParaRPr lang="en-US" dirty="0" smtClean="0"/>
          </a:p>
          <a:p>
            <a:pPr lvl="1"/>
            <a:r>
              <a:rPr lang="en-US" dirty="0" smtClean="0"/>
              <a:t>1999 – </a:t>
            </a:r>
            <a:r>
              <a:rPr lang="bg-BG" dirty="0" smtClean="0"/>
              <a:t>Трета версия</a:t>
            </a:r>
          </a:p>
          <a:p>
            <a:pPr lvl="1"/>
            <a:r>
              <a:rPr lang="bg-BG" dirty="0" smtClean="0"/>
              <a:t>2009 – Пета версия (няма четвърта)</a:t>
            </a:r>
          </a:p>
          <a:p>
            <a:pPr lvl="1"/>
            <a:r>
              <a:rPr lang="bg-BG" dirty="0" smtClean="0"/>
              <a:t>2011 – Текуща версия 5.1 на </a:t>
            </a:r>
            <a:r>
              <a:rPr lang="en-US" dirty="0" err="1" smtClean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97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567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Обхождане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for 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променлива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in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масив)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{…}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Променливата приема за стойност индексите на елементите</a:t>
            </a:r>
            <a:endParaRPr lang="bg-BG" dirty="0"/>
          </a:p>
          <a:p>
            <a:pPr lvl="1"/>
            <a:r>
              <a:rPr lang="bg-BG" dirty="0" smtClean="0"/>
              <a:t>Пример за намиране на средна стойност на </a:t>
            </a:r>
            <a:r>
              <a:rPr lang="en-US" dirty="0" smtClean="0"/>
              <a:t>n</a:t>
            </a:r>
            <a:r>
              <a:rPr lang="bg-BG" dirty="0" smtClean="0"/>
              <a:t> числа в масив</a:t>
            </a:r>
          </a:p>
          <a:p>
            <a:pPr lvl="1"/>
            <a:endParaRPr lang="bg-BG" sz="2000" dirty="0"/>
          </a:p>
          <a:p>
            <a:pPr lvl="1"/>
            <a:endParaRPr lang="bg-BG" sz="2000" dirty="0" smtClean="0"/>
          </a:p>
          <a:p>
            <a:pPr lvl="1"/>
            <a:endParaRPr lang="bg-BG" sz="2000" dirty="0"/>
          </a:p>
          <a:p>
            <a:pPr lvl="1"/>
            <a:endParaRPr lang="bg-BG" sz="2000" dirty="0" smtClean="0"/>
          </a:p>
          <a:p>
            <a:pPr lvl="1"/>
            <a:endParaRPr lang="bg-BG" sz="2400" dirty="0"/>
          </a:p>
          <a:p>
            <a:pPr lvl="1"/>
            <a:endParaRPr lang="bg-BG" sz="2000" dirty="0" smtClean="0"/>
          </a:p>
          <a:p>
            <a:pPr lvl="1"/>
            <a:endParaRPr lang="bg-BG" sz="2800" dirty="0"/>
          </a:p>
          <a:p>
            <a:pPr lvl="1"/>
            <a:r>
              <a:rPr lang="bg-BG" dirty="0" smtClean="0"/>
              <a:t>При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for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променлива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in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обект)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{…}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променливата </a:t>
            </a:r>
            <a:r>
              <a:rPr lang="bg-BG" dirty="0"/>
              <a:t>приема за стойност </a:t>
            </a:r>
            <a:r>
              <a:rPr lang="bg-BG" dirty="0" smtClean="0"/>
              <a:t>имената на елементите в обекта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474483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a </a:t>
            </a:r>
            <a:r>
              <a:rPr lang="es-ES" dirty="0"/>
              <a:t>= [];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/>
              <a:t>for</a:t>
            </a:r>
            <a:r>
              <a:rPr lang="es-ES" dirty="0"/>
              <a:t> (n=1; n&lt;100000000; n*=10)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var</a:t>
            </a:r>
            <a:r>
              <a:rPr lang="es-ES" dirty="0"/>
              <a:t> i=0; i&lt;n; i++) </a:t>
            </a:r>
            <a:r>
              <a:rPr lang="es-ES" dirty="0" err="1"/>
              <a:t>a.push</a:t>
            </a:r>
            <a:r>
              <a:rPr lang="es-ES" dirty="0"/>
              <a:t>(</a:t>
            </a:r>
            <a:r>
              <a:rPr lang="es-ES" dirty="0" err="1"/>
              <a:t>Math.random</a:t>
            </a:r>
            <a:r>
              <a:rPr lang="es-ES" dirty="0"/>
              <a:t>());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s-ES" dirty="0" err="1"/>
              <a:t>avg</a:t>
            </a:r>
            <a:r>
              <a:rPr lang="es-ES" dirty="0"/>
              <a:t> = 0;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for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</a:t>
            </a:r>
            <a:r>
              <a:rPr lang="es-ES" dirty="0" err="1"/>
              <a:t>var</a:t>
            </a:r>
            <a:r>
              <a:rPr lang="es-ES" dirty="0"/>
              <a:t> i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</a:t>
            </a:r>
            <a:r>
              <a:rPr lang="es-ES" dirty="0"/>
              <a:t> a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s-ES" dirty="0"/>
              <a:t> </a:t>
            </a:r>
            <a:r>
              <a:rPr lang="es-ES" dirty="0" err="1"/>
              <a:t>avg</a:t>
            </a:r>
            <a:r>
              <a:rPr lang="es-ES" dirty="0"/>
              <a:t>+=a[i]/</a:t>
            </a:r>
            <a:r>
              <a:rPr lang="es-ES" dirty="0" err="1"/>
              <a:t>a.length</a:t>
            </a:r>
            <a:r>
              <a:rPr lang="es-E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s-ES" dirty="0" smtClean="0"/>
              <a:t>console.log(</a:t>
            </a:r>
            <a:r>
              <a:rPr lang="es-ES" dirty="0" err="1" smtClean="0"/>
              <a:t>avg</a:t>
            </a:r>
            <a:r>
              <a:rPr lang="es-ES" dirty="0" smtClean="0"/>
              <a:t>);</a:t>
            </a: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0322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044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Функции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8496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 в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Дефиниране на функция</a:t>
            </a:r>
          </a:p>
          <a:p>
            <a:pPr lvl="1"/>
            <a:r>
              <a:rPr lang="bg-BG" dirty="0" smtClean="0"/>
              <a:t>Запазена дума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</a:p>
          <a:p>
            <a:pPr lvl="1"/>
            <a:r>
              <a:rPr lang="bg-BG" dirty="0" smtClean="0"/>
              <a:t>Няма тип на функцията</a:t>
            </a:r>
            <a:r>
              <a:rPr lang="en-US" dirty="0" smtClean="0"/>
              <a:t> </a:t>
            </a:r>
            <a:r>
              <a:rPr lang="bg-BG" dirty="0" smtClean="0"/>
              <a:t>и на параметрите</a:t>
            </a:r>
          </a:p>
          <a:p>
            <a:pPr lvl="1"/>
            <a:r>
              <a:rPr lang="bg-BG" dirty="0" smtClean="0"/>
              <a:t>Резултат се връща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1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s-ES" dirty="0" smtClean="0"/>
              <a:t> </a:t>
            </a:r>
            <a:r>
              <a:rPr lang="es-ES" dirty="0"/>
              <a:t>rad(x</a:t>
            </a:r>
            <a:r>
              <a:rPr lang="es-ES" dirty="0" smtClean="0"/>
              <a:t>)</a:t>
            </a:r>
            <a:r>
              <a:rPr lang="bg-BG" dirty="0" smtClean="0"/>
              <a:t> </a:t>
            </a:r>
            <a:r>
              <a:rPr lang="es-ES" dirty="0" smtClean="0"/>
              <a:t>{</a:t>
            </a:r>
            <a:r>
              <a:rPr lang="bg-BG" dirty="0" smtClean="0"/>
              <a:t> </a:t>
            </a:r>
            <a:r>
              <a:rPr lang="es-E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</a:t>
            </a:r>
            <a:r>
              <a:rPr lang="es-ES" dirty="0" smtClean="0"/>
              <a:t> </a:t>
            </a:r>
            <a:r>
              <a:rPr lang="es-ES" dirty="0"/>
              <a:t>x*</a:t>
            </a:r>
            <a:r>
              <a:rPr lang="es-ES" dirty="0" err="1"/>
              <a:t>Math.PI</a:t>
            </a:r>
            <a:r>
              <a:rPr lang="es-ES" dirty="0"/>
              <a:t>/180</a:t>
            </a:r>
            <a:r>
              <a:rPr lang="es-ES" dirty="0" smtClean="0"/>
              <a:t>;</a:t>
            </a:r>
            <a:r>
              <a:rPr lang="bg-BG" dirty="0" smtClean="0"/>
              <a:t> </a:t>
            </a:r>
            <a:r>
              <a:rPr lang="es-ES" dirty="0" smtClean="0"/>
              <a:t>}</a:t>
            </a: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s-ES" dirty="0" smtClean="0"/>
              <a:t> </a:t>
            </a:r>
            <a:r>
              <a:rPr lang="es-ES" dirty="0"/>
              <a:t>sin(x)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{</a:t>
            </a:r>
            <a:r>
              <a:rPr lang="es-ES" dirty="0"/>
              <a:t>	</a:t>
            </a:r>
            <a:r>
              <a:rPr lang="es-ES" dirty="0" err="1"/>
              <a:t>var</a:t>
            </a:r>
            <a:r>
              <a:rPr lang="es-ES" dirty="0"/>
              <a:t> r = rad(x);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return</a:t>
            </a:r>
            <a:r>
              <a:rPr lang="es-ES" dirty="0"/>
              <a:t> </a:t>
            </a:r>
            <a:r>
              <a:rPr lang="es-ES" dirty="0" err="1"/>
              <a:t>Math.sin</a:t>
            </a:r>
            <a:r>
              <a:rPr lang="es-ES" dirty="0"/>
              <a:t>(r);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444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568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Функции като данни</a:t>
            </a:r>
          </a:p>
          <a:p>
            <a:pPr lvl="1"/>
            <a:r>
              <a:rPr lang="bg-BG" dirty="0" smtClean="0"/>
              <a:t>В </a:t>
            </a:r>
            <a:r>
              <a:rPr lang="en-US" dirty="0" err="1" smtClean="0"/>
              <a:t>JS</a:t>
            </a:r>
            <a:r>
              <a:rPr lang="bg-BG" dirty="0" smtClean="0"/>
              <a:t> няма указатели</a:t>
            </a:r>
          </a:p>
          <a:p>
            <a:pPr lvl="1"/>
            <a:r>
              <a:rPr lang="bg-BG" dirty="0" smtClean="0"/>
              <a:t>Функции без </a:t>
            </a:r>
            <a:r>
              <a:rPr lang="en-US" dirty="0" smtClean="0"/>
              <a:t>(…)</a:t>
            </a:r>
            <a:r>
              <a:rPr lang="bg-BG" dirty="0" smtClean="0"/>
              <a:t> е данни от тип функция </a:t>
            </a:r>
          </a:p>
          <a:p>
            <a:pPr lvl="1"/>
            <a:r>
              <a:rPr lang="bg-BG" dirty="0" smtClean="0"/>
              <a:t>Могат да се присвояват на променливи и да се подават като параметри на функции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3"/>
            <a:ext cx="7223681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x </a:t>
            </a:r>
            <a:r>
              <a:rPr lang="es-ES" dirty="0"/>
              <a:t>= </a:t>
            </a:r>
            <a:r>
              <a:rPr lang="es-ES" dirty="0" err="1"/>
              <a:t>Math.PI</a:t>
            </a:r>
            <a:r>
              <a:rPr lang="es-E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console.log(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(x)</a:t>
            </a:r>
            <a:r>
              <a:rPr lang="es-ES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53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845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Анонимни функции</a:t>
            </a:r>
          </a:p>
          <a:p>
            <a:pPr lvl="1"/>
            <a:r>
              <a:rPr lang="bg-BG" dirty="0" smtClean="0"/>
              <a:t>Функция без име, но с параметри и тяло</a:t>
            </a:r>
          </a:p>
          <a:p>
            <a:pPr lvl="1"/>
            <a:r>
              <a:rPr lang="bg-BG" dirty="0" smtClean="0"/>
              <a:t>Често се ползва еднократно за създаване на </a:t>
            </a:r>
            <a:r>
              <a:rPr lang="bg-BG" dirty="0" err="1" smtClean="0"/>
              <a:t>данна-функция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657360"/>
            <a:ext cx="7223681" cy="3200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/>
              <a:t>fun</a:t>
            </a:r>
            <a:r>
              <a:rPr lang="es-ES" dirty="0"/>
              <a:t> = 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s-E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a,b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 {</a:t>
            </a:r>
            <a:r>
              <a:rPr lang="es-ES" dirty="0"/>
              <a:t> </a:t>
            </a:r>
            <a:r>
              <a:rPr lang="es-ES" dirty="0" err="1"/>
              <a:t>return</a:t>
            </a:r>
            <a:r>
              <a:rPr lang="es-ES" dirty="0"/>
              <a:t> (a-1)*(b+1); 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es-ES" dirty="0"/>
              <a:t>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console.log(</a:t>
            </a:r>
            <a:r>
              <a:rPr lang="es-ES" dirty="0" err="1"/>
              <a:t>fun</a:t>
            </a:r>
            <a:r>
              <a:rPr lang="es-ES" dirty="0"/>
              <a:t>(4,5));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/>
              <a:t>calc</a:t>
            </a:r>
            <a:r>
              <a:rPr lang="es-ES" dirty="0"/>
              <a:t>(</a:t>
            </a:r>
            <a:r>
              <a:rPr lang="es-ES" dirty="0" err="1"/>
              <a:t>fun,arg,n</a:t>
            </a:r>
            <a:r>
              <a:rPr lang="es-ES" dirty="0"/>
              <a:t>)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{</a:t>
            </a: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/>
              <a:t>	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fun</a:t>
            </a:r>
            <a:r>
              <a:rPr lang="es-ES" dirty="0"/>
              <a:t>(</a:t>
            </a:r>
            <a:r>
              <a:rPr lang="es-ES" dirty="0" err="1"/>
              <a:t>arg</a:t>
            </a:r>
            <a:r>
              <a:rPr lang="es-ES" dirty="0"/>
              <a:t>).</a:t>
            </a:r>
            <a:r>
              <a:rPr lang="es-ES" dirty="0" err="1"/>
              <a:t>toFixed</a:t>
            </a:r>
            <a:r>
              <a:rPr lang="es-ES" dirty="0"/>
              <a:t>(n);</a:t>
            </a:r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}</a:t>
            </a:r>
            <a:endParaRPr lang="es-ES" dirty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console.log(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bg-BG" dirty="0"/>
              <a:t>	</a:t>
            </a:r>
            <a:r>
              <a:rPr lang="es-ES" dirty="0" err="1" smtClean="0"/>
              <a:t>calc</a:t>
            </a:r>
            <a:r>
              <a:rPr lang="es-ES" dirty="0" smtClean="0"/>
              <a:t>(</a:t>
            </a:r>
            <a:r>
              <a:rPr lang="bg-BG" dirty="0" smtClean="0"/>
              <a:t> </a:t>
            </a:r>
            <a:r>
              <a:rPr lang="es-E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s-E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(x</a:t>
            </a:r>
            <a:r>
              <a:rPr lang="es-E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){</a:t>
            </a:r>
            <a:r>
              <a:rPr lang="es-ES" dirty="0" err="1"/>
              <a:t>return</a:t>
            </a:r>
            <a:r>
              <a:rPr lang="es-ES" dirty="0"/>
              <a:t> 1/</a:t>
            </a:r>
            <a:r>
              <a:rPr lang="es-ES" dirty="0" err="1"/>
              <a:t>Math.sqrt</a:t>
            </a:r>
            <a:r>
              <a:rPr lang="es-ES" dirty="0"/>
              <a:t>(x</a:t>
            </a:r>
            <a:r>
              <a:rPr lang="es-ES" dirty="0" smtClean="0"/>
              <a:t>);</a:t>
            </a:r>
            <a:r>
              <a:rPr lang="es-E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es-ES" dirty="0" smtClean="0"/>
              <a:t>,4,2</a:t>
            </a:r>
            <a:r>
              <a:rPr lang="bg-BG" dirty="0" smtClean="0"/>
              <a:t> </a:t>
            </a:r>
            <a:r>
              <a:rPr lang="es-ES" dirty="0" smtClean="0"/>
              <a:t>)</a:t>
            </a:r>
            <a:endParaRPr lang="bg-BG" dirty="0" smtClean="0"/>
          </a:p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s-ES" dirty="0" smtClean="0"/>
              <a:t>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431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331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5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 </a:t>
            </a:r>
            <a:r>
              <a:rPr lang="en-US" dirty="0" err="1" smtClean="0"/>
              <a:t>JS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</a:p>
          <a:p>
            <a:pPr lvl="1"/>
            <a:r>
              <a:rPr lang="bg-BG" dirty="0" smtClean="0"/>
              <a:t>Език с общо предназначение</a:t>
            </a:r>
          </a:p>
          <a:p>
            <a:pPr lvl="1"/>
            <a:r>
              <a:rPr lang="bg-BG" dirty="0" smtClean="0"/>
              <a:t>Процедурно, функционално и обектно програмиране</a:t>
            </a:r>
          </a:p>
          <a:p>
            <a:pPr lvl="1"/>
            <a:r>
              <a:rPr lang="bg-BG" dirty="0" smtClean="0"/>
              <a:t>Промяна на елементите и стиловете на уеб страница</a:t>
            </a:r>
          </a:p>
          <a:p>
            <a:pPr lvl="1"/>
            <a:r>
              <a:rPr lang="bg-BG" dirty="0" smtClean="0"/>
              <a:t>Обработване на движение на мишката, кликване на бутон, …</a:t>
            </a:r>
          </a:p>
          <a:p>
            <a:r>
              <a:rPr lang="bg-BG" dirty="0" smtClean="0"/>
              <a:t>В курса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Програмите ни ще са на </a:t>
            </a:r>
            <a:r>
              <a:rPr lang="en-US" dirty="0" err="1" smtClean="0"/>
              <a:t>JS</a:t>
            </a:r>
            <a:endParaRPr lang="en-US" dirty="0" smtClean="0"/>
          </a:p>
          <a:p>
            <a:pPr lvl="1"/>
            <a:r>
              <a:rPr lang="bg-BG" dirty="0" smtClean="0"/>
              <a:t>Ще ползват библиотека </a:t>
            </a:r>
            <a:r>
              <a:rPr lang="en-US" dirty="0" err="1" smtClean="0"/>
              <a:t>Suica</a:t>
            </a:r>
            <a:r>
              <a:rPr lang="en-US" dirty="0" smtClean="0"/>
              <a:t>,</a:t>
            </a:r>
            <a:r>
              <a:rPr lang="bg-BG" dirty="0" smtClean="0"/>
              <a:t> написана на </a:t>
            </a:r>
            <a:r>
              <a:rPr lang="en-US" dirty="0" err="1" smtClean="0"/>
              <a:t>JS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70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Езикът </a:t>
            </a:r>
            <a:r>
              <a:rPr lang="en-US" dirty="0" smtClean="0"/>
              <a:t>JavaScript</a:t>
            </a:r>
          </a:p>
          <a:p>
            <a:pPr lvl="1"/>
            <a:r>
              <a:rPr lang="bg-BG" dirty="0" smtClean="0"/>
              <a:t>Подобен на </a:t>
            </a:r>
            <a:r>
              <a:rPr lang="en-US" dirty="0" smtClean="0"/>
              <a:t>C</a:t>
            </a:r>
            <a:endParaRPr lang="bg-BG" dirty="0" smtClean="0"/>
          </a:p>
          <a:p>
            <a:pPr lvl="1"/>
            <a:r>
              <a:rPr lang="bg-BG" dirty="0"/>
              <a:t>И</a:t>
            </a:r>
            <a:r>
              <a:rPr lang="bg-BG" dirty="0" smtClean="0"/>
              <a:t>зползва се в </a:t>
            </a:r>
            <a:r>
              <a:rPr lang="bg-BG" dirty="0" smtClean="0"/>
              <a:t>браузър</a:t>
            </a:r>
            <a:endParaRPr lang="bg-BG" dirty="0" smtClean="0"/>
          </a:p>
          <a:p>
            <a:r>
              <a:rPr lang="bg-BG" dirty="0" smtClean="0"/>
              <a:t>Типове данни</a:t>
            </a:r>
          </a:p>
          <a:p>
            <a:pPr lvl="1"/>
            <a:r>
              <a:rPr lang="bg-BG" dirty="0" smtClean="0"/>
              <a:t>Прости: числови, текстови, булеви</a:t>
            </a:r>
          </a:p>
          <a:p>
            <a:pPr lvl="1"/>
            <a:r>
              <a:rPr lang="bg-BG" dirty="0" smtClean="0"/>
              <a:t>Съставни: масиви, обекти, функции</a:t>
            </a:r>
          </a:p>
          <a:p>
            <a:r>
              <a:rPr lang="bg-BG" dirty="0" smtClean="0"/>
              <a:t>Променливи и функции</a:t>
            </a:r>
          </a:p>
          <a:p>
            <a:pPr lvl="1"/>
            <a:r>
              <a:rPr lang="bg-BG" dirty="0" smtClean="0"/>
              <a:t>Нямат тип, </a:t>
            </a:r>
            <a:r>
              <a:rPr lang="bg-BG" dirty="0" err="1" smtClean="0"/>
              <a:t>тип</a:t>
            </a:r>
            <a:r>
              <a:rPr lang="bg-BG" dirty="0" smtClean="0"/>
              <a:t> имат само данните</a:t>
            </a:r>
          </a:p>
          <a:p>
            <a:pPr lvl="1"/>
            <a:r>
              <a:rPr lang="bg-BG" dirty="0" smtClean="0"/>
              <a:t>Може да се създава анонимна функция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bg-BG" dirty="0" smtClean="0"/>
              <a:t>Ето там: </a:t>
            </a:r>
            <a:r>
              <a:rPr lang="en-GB" dirty="0">
                <a:hlinkClick r:id="rId2"/>
              </a:rPr>
              <a:t>http://www.w3schools.com/js</a:t>
            </a:r>
            <a:r>
              <a:rPr lang="en-GB" dirty="0" smtClean="0">
                <a:hlinkClick r:id="rId2"/>
              </a:rPr>
              <a:t>/</a:t>
            </a:r>
            <a:endParaRPr lang="bg-BG" dirty="0" smtClean="0"/>
          </a:p>
          <a:p>
            <a:pPr lvl="1"/>
            <a:r>
              <a:rPr lang="bg-BG" dirty="0" smtClean="0"/>
              <a:t>И там: </a:t>
            </a:r>
            <a:r>
              <a:rPr lang="en-US" dirty="0" smtClean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www.w3schools.com/jsref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10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Връзка с </a:t>
            </a:r>
            <a:r>
              <a:rPr lang="en-US" dirty="0"/>
              <a:t>HTML</a:t>
            </a:r>
            <a:r>
              <a:rPr lang="bg-BG" dirty="0"/>
              <a:t> и </a:t>
            </a:r>
            <a:r>
              <a:rPr lang="en-US" dirty="0" err="1" smtClean="0"/>
              <a:t>CSS</a:t>
            </a:r>
            <a:endParaRPr lang="bg-BG" dirty="0" smtClean="0"/>
          </a:p>
          <a:p>
            <a:pPr lvl="1"/>
            <a:r>
              <a:rPr lang="bg-BG" dirty="0" smtClean="0"/>
              <a:t>Достъп до свойствата и стиловете на елементите на уеб страница през </a:t>
            </a:r>
            <a:r>
              <a:rPr lang="en-US" dirty="0" smtClean="0"/>
              <a:t>DOM (Document Object Model)</a:t>
            </a: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2586041" y="1840238"/>
            <a:ext cx="3955710" cy="2285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Браузър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35812" y="2676982"/>
            <a:ext cx="656939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>
            <a:stCxn id="19" idx="1"/>
          </p:cNvCxnSpPr>
          <p:nvPr/>
        </p:nvCxnSpPr>
        <p:spPr>
          <a:xfrm flipH="1">
            <a:off x="6358873" y="3113799"/>
            <a:ext cx="546799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558732" y="2305888"/>
            <a:ext cx="1577080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Съдържание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HTML5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8732" y="3207995"/>
            <a:ext cx="1577080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Стилове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92751" y="2313150"/>
            <a:ext cx="2651731" cy="16263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Вътрешно представяне на елементите на уеб страница и стила им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05672" y="2748043"/>
            <a:ext cx="1577080" cy="731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bg-BG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Програма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JS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27970" y="2313150"/>
            <a:ext cx="730903" cy="16263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DOM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35811" y="3563642"/>
            <a:ext cx="656939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stCxn id="5" idx="1"/>
            <a:endCxn id="18" idx="3"/>
          </p:cNvCxnSpPr>
          <p:nvPr/>
        </p:nvCxnSpPr>
        <p:spPr>
          <a:xfrm flipH="1">
            <a:off x="5444482" y="3126329"/>
            <a:ext cx="18348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Rectangle 26"/>
          <p:cNvSpPr/>
          <p:nvPr/>
        </p:nvSpPr>
        <p:spPr>
          <a:xfrm>
            <a:off x="2586041" y="4318574"/>
            <a:ext cx="3955710" cy="4477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Потребителски екран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18616" y="3939508"/>
            <a:ext cx="0" cy="379066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44482" y="3293214"/>
            <a:ext cx="18348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444482" y="2960483"/>
            <a:ext cx="18348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8052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изглежда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Външен вид на </a:t>
            </a:r>
            <a:r>
              <a:rPr lang="en-US" dirty="0" err="1" smtClean="0"/>
              <a:t>JS</a:t>
            </a:r>
            <a:r>
              <a:rPr lang="bg-BG" dirty="0" smtClean="0"/>
              <a:t> код</a:t>
            </a:r>
          </a:p>
          <a:p>
            <a:pPr lvl="1"/>
            <a:r>
              <a:rPr lang="bg-BG" dirty="0" smtClean="0"/>
              <a:t>Синтактично подобен на </a:t>
            </a:r>
            <a:r>
              <a:rPr lang="en-US" dirty="0" smtClean="0"/>
              <a:t>C</a:t>
            </a:r>
          </a:p>
          <a:p>
            <a:pPr lvl="1"/>
            <a:r>
              <a:rPr lang="bg-BG" dirty="0" smtClean="0"/>
              <a:t>Без указатели</a:t>
            </a:r>
          </a:p>
          <a:p>
            <a:pPr lvl="1"/>
            <a:r>
              <a:rPr lang="bg-BG" dirty="0" smtClean="0"/>
              <a:t>Без типове на променливите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3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Разположение</a:t>
            </a:r>
          </a:p>
          <a:p>
            <a:pPr lvl="1"/>
            <a:r>
              <a:rPr lang="bg-BG" dirty="0" smtClean="0"/>
              <a:t>На сървъра (</a:t>
            </a:r>
            <a:r>
              <a:rPr lang="en-US" dirty="0" smtClean="0"/>
              <a:t>server-side 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r>
              <a:rPr lang="bg-BG" dirty="0" smtClean="0"/>
              <a:t> – няма да ползваме</a:t>
            </a:r>
          </a:p>
          <a:p>
            <a:pPr lvl="1"/>
            <a:r>
              <a:rPr lang="bg-BG" dirty="0" smtClean="0"/>
              <a:t>При клиента</a:t>
            </a:r>
            <a:r>
              <a:rPr lang="en-US" dirty="0" smtClean="0"/>
              <a:t> (client-side </a:t>
            </a:r>
            <a:r>
              <a:rPr lang="en-US" dirty="0" err="1" smtClean="0"/>
              <a:t>JS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Използване</a:t>
            </a:r>
            <a:endParaRPr lang="bg-BG" dirty="0"/>
          </a:p>
          <a:p>
            <a:pPr lvl="1"/>
            <a:r>
              <a:rPr lang="bg-BG" dirty="0" smtClean="0"/>
              <a:t>Във външен файл, общ за целия сайт</a:t>
            </a:r>
          </a:p>
          <a:p>
            <a:pPr lvl="1"/>
            <a:r>
              <a:rPr lang="bg-BG" dirty="0" smtClean="0"/>
              <a:t>В </a:t>
            </a:r>
            <a:r>
              <a:rPr lang="bg-BG" dirty="0" err="1" smtClean="0"/>
              <a:t>скриптов</a:t>
            </a:r>
            <a:r>
              <a:rPr lang="bg-BG" dirty="0" smtClean="0"/>
              <a:t> елемент,</a:t>
            </a:r>
            <a:r>
              <a:rPr lang="en-US" dirty="0" smtClean="0"/>
              <a:t> </a:t>
            </a:r>
            <a:r>
              <a:rPr lang="bg-BG" dirty="0" smtClean="0"/>
              <a:t>общ за цялата страница</a:t>
            </a:r>
          </a:p>
          <a:p>
            <a:pPr lvl="1"/>
            <a:r>
              <a:rPr lang="bg-BG" dirty="0" smtClean="0"/>
              <a:t>В атрибут към конкретен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Може да се разполага и на трите места едновременно</a:t>
            </a:r>
          </a:p>
        </p:txBody>
      </p:sp>
    </p:spTree>
    <p:extLst>
      <p:ext uri="{BB962C8B-B14F-4D97-AF65-F5344CB8AC3E}">
        <p14:creationId xmlns:p14="http://schemas.microsoft.com/office/powerpoint/2010/main" val="14767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Работна среда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Конзола</a:t>
            </a:r>
          </a:p>
          <a:p>
            <a:pPr lvl="1"/>
            <a:r>
              <a:rPr lang="bg-BG" dirty="0" smtClean="0"/>
              <a:t>Модул към </a:t>
            </a:r>
            <a:r>
              <a:rPr lang="bg-BG" dirty="0" smtClean="0"/>
              <a:t>браузърите</a:t>
            </a:r>
            <a:r>
              <a:rPr lang="bg-BG" dirty="0" smtClean="0"/>
              <a:t>, помагащ на работата с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bg-BG" dirty="0" smtClean="0"/>
              <a:t>Ще я използваме за</a:t>
            </a:r>
            <a:endParaRPr lang="en-US" dirty="0" smtClean="0"/>
          </a:p>
          <a:p>
            <a:pPr lvl="1"/>
            <a:r>
              <a:rPr lang="bg-BG" dirty="0"/>
              <a:t>Съобщения за </a:t>
            </a:r>
            <a:r>
              <a:rPr lang="bg-BG" dirty="0" smtClean="0"/>
              <a:t>грешки</a:t>
            </a:r>
            <a:endParaRPr lang="en-US" dirty="0"/>
          </a:p>
          <a:p>
            <a:pPr lvl="1"/>
            <a:r>
              <a:rPr lang="bg-BG" dirty="0"/>
              <a:t>Изход на временни резултати</a:t>
            </a:r>
          </a:p>
          <a:p>
            <a:pPr lvl="1"/>
            <a:r>
              <a:rPr lang="bg-BG" dirty="0" smtClean="0"/>
              <a:t>Изпълнение на нови команди (много рядко)</a:t>
            </a:r>
          </a:p>
          <a:p>
            <a:pPr lvl="1"/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851896"/>
            <a:ext cx="7223681" cy="548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2900" algn="l"/>
                <a:tab pos="685800" algn="l"/>
                <a:tab pos="1028700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console.log(</a:t>
            </a:r>
            <a:r>
              <a:rPr lang="en-GB" dirty="0" smtClean="0"/>
              <a:t>…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5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6191</TotalTime>
  <Words>1322</Words>
  <Application>Microsoft Office PowerPoint</Application>
  <PresentationFormat>On-screen Show (16:9)</PresentationFormat>
  <Paragraphs>318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Origin</vt:lpstr>
      <vt:lpstr>JavaScript</vt:lpstr>
      <vt:lpstr>Обща информация</vt:lpstr>
      <vt:lpstr>JavaScript</vt:lpstr>
      <vt:lpstr>История на JS</vt:lpstr>
      <vt:lpstr>Какво може JS</vt:lpstr>
      <vt:lpstr>PowerPoint Presentation</vt:lpstr>
      <vt:lpstr>Как изглежда</vt:lpstr>
      <vt:lpstr>Използване</vt:lpstr>
      <vt:lpstr>Работна среда</vt:lpstr>
      <vt:lpstr>PowerPoint Presentation</vt:lpstr>
      <vt:lpstr>Външен JS</vt:lpstr>
      <vt:lpstr>PowerPoint Presentation</vt:lpstr>
      <vt:lpstr>Вътрешен JS</vt:lpstr>
      <vt:lpstr>PowerPoint Presentation</vt:lpstr>
      <vt:lpstr>Вграден JS</vt:lpstr>
      <vt:lpstr>PowerPoint Presentation</vt:lpstr>
      <vt:lpstr>Типове данни</vt:lpstr>
      <vt:lpstr>Типове данни</vt:lpstr>
      <vt:lpstr>Прости типове данни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Съставни типове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Синтаксис</vt:lpstr>
      <vt:lpstr>Променливи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Функции</vt:lpstr>
      <vt:lpstr>Функции в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Обобщение</vt:lpstr>
      <vt:lpstr>JavaScript</vt:lpstr>
      <vt:lpstr>Още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SUICA-05</dc:title>
  <dc:creator>Pavel Boytchev</dc:creator>
  <cp:lastModifiedBy>Pavel Boytchev</cp:lastModifiedBy>
  <cp:revision>240</cp:revision>
  <dcterms:created xsi:type="dcterms:W3CDTF">2015-02-10T15:00:35Z</dcterms:created>
  <dcterms:modified xsi:type="dcterms:W3CDTF">2015-09-14T08:21:11Z</dcterms:modified>
</cp:coreProperties>
</file>