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64" r:id="rId4"/>
    <p:sldId id="394" r:id="rId5"/>
    <p:sldId id="395" r:id="rId6"/>
    <p:sldId id="396" r:id="rId7"/>
    <p:sldId id="393" r:id="rId8"/>
    <p:sldId id="265" r:id="rId9"/>
    <p:sldId id="271" r:id="rId10"/>
    <p:sldId id="391" r:id="rId11"/>
    <p:sldId id="397" r:id="rId12"/>
    <p:sldId id="399" r:id="rId13"/>
    <p:sldId id="400" r:id="rId14"/>
    <p:sldId id="356" r:id="rId15"/>
    <p:sldId id="323" r:id="rId16"/>
    <p:sldId id="326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415" r:id="rId30"/>
    <p:sldId id="413" r:id="rId31"/>
    <p:sldId id="414" r:id="rId32"/>
    <p:sldId id="429" r:id="rId33"/>
    <p:sldId id="416" r:id="rId34"/>
    <p:sldId id="419" r:id="rId35"/>
    <p:sldId id="417" r:id="rId36"/>
    <p:sldId id="420" r:id="rId37"/>
    <p:sldId id="418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318" r:id="rId47"/>
    <p:sldId id="355" r:id="rId48"/>
    <p:sldId id="430" r:id="rId49"/>
    <p:sldId id="321" r:id="rId50"/>
    <p:sldId id="261" r:id="rId51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601%20HTML%20Example/Example-0601%20HTML%20Example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0602%20getElementById/Example-0602%20getElementById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0603%20getElementByTagName/Example-0603%20getElementByTagName.html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604%20Element%20size/Example-0604%20Element%20size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605%20Element%20align/Example-0605%20Element%20alig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606%20innerHTML/Example-0606%20innerHTML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607%20Textbox%20value/Example-0607%20Textbox%20value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608%20List%20value/Example-0608%20List%20value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0609%20Attribute%20events/Example-0609%20Attribute%20events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0610%20DOM%20events/Example-0610%20DOM%20events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0611%20Event%20listeners/Example-0611%20Event%20listeners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612%20Expandable%20items/Example-0612%20Expandable%20items.html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event.asp" TargetMode="External"/><Relationship Id="rId2" Type="http://schemas.openxmlformats.org/officeDocument/2006/relationships/hyperlink" Target="http://www.w3schools.com/jsref/dom_obj_document.as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jsre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DOM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dirty="0" smtClean="0"/>
              <a:t>6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bg-BG" dirty="0" smtClean="0"/>
              <a:t> през очите на </a:t>
            </a:r>
            <a:r>
              <a:rPr lang="en-US" dirty="0" err="1" smtClean="0"/>
              <a:t>JS</a:t>
            </a:r>
            <a:endParaRPr lang="bg-BG" dirty="0" smtClean="0"/>
          </a:p>
          <a:p>
            <a:pPr lvl="1"/>
            <a:r>
              <a:rPr lang="bg-BG" dirty="0" smtClean="0"/>
              <a:t>Строга йерархия</a:t>
            </a:r>
          </a:p>
          <a:p>
            <a:pPr lvl="1"/>
            <a:r>
              <a:rPr lang="bg-BG" dirty="0" smtClean="0"/>
              <a:t>Обекти и свойства в дървовидна структура</a:t>
            </a:r>
          </a:p>
          <a:p>
            <a:pPr lvl="1"/>
            <a:r>
              <a:rPr lang="bg-BG" dirty="0" smtClean="0"/>
              <a:t>Коренът е „закачен“ към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window.document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Пълен достъп до всеки възел в дървото с възможност за промяна, добавяне и 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7287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Връзка с </a:t>
            </a:r>
            <a:r>
              <a:rPr lang="en-US" dirty="0"/>
              <a:t>HTML</a:t>
            </a:r>
            <a:r>
              <a:rPr lang="bg-BG" dirty="0"/>
              <a:t> и </a:t>
            </a:r>
            <a:r>
              <a:rPr lang="en-US" dirty="0" smtClean="0"/>
              <a:t>DOM</a:t>
            </a:r>
            <a:endParaRPr lang="bg-BG" dirty="0" smtClean="0"/>
          </a:p>
          <a:p>
            <a:pPr lvl="1"/>
            <a:r>
              <a:rPr lang="bg-BG" dirty="0" smtClean="0"/>
              <a:t>Всеки елемент от </a:t>
            </a:r>
            <a:r>
              <a:rPr lang="en-US" dirty="0" smtClean="0"/>
              <a:t>HTML</a:t>
            </a:r>
            <a:r>
              <a:rPr lang="bg-BG" dirty="0" smtClean="0"/>
              <a:t> се представя</a:t>
            </a:r>
            <a:r>
              <a:rPr lang="en-US" dirty="0" smtClean="0"/>
              <a:t> </a:t>
            </a:r>
            <a:r>
              <a:rPr lang="bg-BG" dirty="0" smtClean="0"/>
              <a:t>като възел от </a:t>
            </a:r>
            <a:r>
              <a:rPr lang="en-US" dirty="0" smtClean="0"/>
              <a:t>DOM</a:t>
            </a:r>
          </a:p>
          <a:p>
            <a:pPr lvl="1"/>
            <a:r>
              <a:rPr lang="bg-BG" dirty="0" smtClean="0"/>
              <a:t>Браузърите </a:t>
            </a:r>
            <a:r>
              <a:rPr lang="bg-BG" dirty="0" smtClean="0"/>
              <a:t>предоставят средства за разглеждане на </a:t>
            </a:r>
            <a:r>
              <a:rPr lang="en-US" dirty="0" smtClean="0"/>
              <a:t>DOM</a:t>
            </a:r>
            <a:r>
              <a:rPr lang="bg-BG" dirty="0" smtClean="0"/>
              <a:t> структурата на страница</a:t>
            </a:r>
            <a:endParaRPr lang="bg-BG" dirty="0"/>
          </a:p>
        </p:txBody>
      </p:sp>
      <p:sp>
        <p:nvSpPr>
          <p:cNvPr id="20" name="Rectangle 19"/>
          <p:cNvSpPr/>
          <p:nvPr/>
        </p:nvSpPr>
        <p:spPr>
          <a:xfrm>
            <a:off x="365806" y="2114556"/>
            <a:ext cx="2011657" cy="25602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&lt;html&gt;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&lt;head&gt;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&lt;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title&gt;</a:t>
            </a:r>
            <a:r>
              <a:rPr lang="bg-BG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Пример 0601: </a:t>
            </a:r>
            <a:endParaRPr lang="en-US" sz="1000" dirty="0" smtClean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>
              <a:tabLst>
                <a:tab pos="111125" algn="l"/>
                <a:tab pos="231775" algn="l"/>
                <a:tab pos="341313" algn="l"/>
                <a:tab pos="633413" algn="l"/>
              </a:tabLst>
            </a:pPr>
            <a:r>
              <a:rPr lang="en-US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</a:t>
            </a:r>
            <a:r>
              <a:rPr lang="en-US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	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 </a:t>
            </a:r>
            <a:r>
              <a:rPr lang="bg-BG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пример&lt;/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title&gt;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&lt;/head&gt;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&lt;body&gt;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&lt;h1&gt;</a:t>
            </a:r>
            <a:r>
              <a:rPr lang="en-GB" sz="10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Eleifend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porttitor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&lt;/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h1&gt;</a:t>
            </a:r>
          </a:p>
          <a:p>
            <a:pPr>
              <a:tabLst>
                <a:tab pos="111125" algn="l"/>
                <a:tab pos="231775" algn="l"/>
                <a:tab pos="341313" algn="l"/>
                <a:tab pos="46196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&lt;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p&gt;</a:t>
            </a:r>
            <a:r>
              <a:rPr lang="en-GB" sz="10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Duis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GB" sz="10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auctor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&lt;a 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href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="#1"&gt; 				</a:t>
            </a:r>
            <a:r>
              <a:rPr lang="en-GB" sz="1000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Fringilla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&lt;/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a</a:t>
            </a:r>
            <a:r>
              <a:rPr lang="en-GB" sz="1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&gt;&lt;/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&lt;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ul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	&lt;li&gt;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Nulla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&lt;/li&gt;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	&lt;li&gt;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Dapibus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&lt;/li&gt;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	&lt;li&gt;Ligula&lt;/li&gt;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	&lt;/</a:t>
            </a:r>
            <a:r>
              <a:rPr lang="en-GB" sz="1000" dirty="0" err="1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ul</a:t>
            </a: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	&lt;/body&gt;</a:t>
            </a:r>
          </a:p>
          <a:p>
            <a:pPr>
              <a:tabLst>
                <a:tab pos="111125" algn="l"/>
                <a:tab pos="231775" algn="l"/>
                <a:tab pos="341313" algn="l"/>
              </a:tabLst>
            </a:pPr>
            <a:r>
              <a:rPr lang="en-GB" sz="1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&lt;/html&gt;</a:t>
            </a:r>
            <a:endParaRPr lang="bg-BG" sz="10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609" y="2114556"/>
            <a:ext cx="2799124" cy="256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Pentagon 24"/>
          <p:cNvSpPr/>
          <p:nvPr/>
        </p:nvSpPr>
        <p:spPr>
          <a:xfrm>
            <a:off x="6593707" y="2277338"/>
            <a:ext cx="822960" cy="365756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 smtClean="0"/>
              <a:t>html</a:t>
            </a:r>
            <a:endParaRPr lang="bg-BG" b="1" dirty="0"/>
          </a:p>
        </p:txBody>
      </p:sp>
      <p:sp>
        <p:nvSpPr>
          <p:cNvPr id="26" name="Chevron 25"/>
          <p:cNvSpPr/>
          <p:nvPr/>
        </p:nvSpPr>
        <p:spPr>
          <a:xfrm>
            <a:off x="6035547" y="3191729"/>
            <a:ext cx="640080" cy="274316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head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6081137" y="3831797"/>
            <a:ext cx="548640" cy="274317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title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7371587" y="3191728"/>
            <a:ext cx="640073" cy="274317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body</a:t>
            </a:r>
            <a:endParaRPr lang="bg-BG" sz="16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6776585" y="3831798"/>
            <a:ext cx="548640" cy="274320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h1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7416658" y="3831797"/>
            <a:ext cx="548640" cy="274320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Chevron 59"/>
          <p:cNvSpPr/>
          <p:nvPr/>
        </p:nvSpPr>
        <p:spPr>
          <a:xfrm>
            <a:off x="7508097" y="4322989"/>
            <a:ext cx="365760" cy="20763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6" name="Chevron 75"/>
          <p:cNvSpPr/>
          <p:nvPr/>
        </p:nvSpPr>
        <p:spPr>
          <a:xfrm>
            <a:off x="8056731" y="3831797"/>
            <a:ext cx="548640" cy="274320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ul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4" name="Chevron 83"/>
          <p:cNvSpPr/>
          <p:nvPr/>
        </p:nvSpPr>
        <p:spPr>
          <a:xfrm>
            <a:off x="7983324" y="4319019"/>
            <a:ext cx="182880" cy="20763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li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8239148" y="4322988"/>
            <a:ext cx="182880" cy="20763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li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1" name="Chevron 90"/>
          <p:cNvSpPr/>
          <p:nvPr/>
        </p:nvSpPr>
        <p:spPr>
          <a:xfrm>
            <a:off x="8482775" y="4319019"/>
            <a:ext cx="182880" cy="20763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li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47" name="Elbow Connector 46"/>
          <p:cNvCxnSpPr>
            <a:stCxn id="26" idx="2"/>
            <a:endCxn id="27" idx="0"/>
          </p:cNvCxnSpPr>
          <p:nvPr/>
        </p:nvCxnSpPr>
        <p:spPr>
          <a:xfrm rot="5400000">
            <a:off x="6172646" y="3648856"/>
            <a:ext cx="365752" cy="1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5" idx="2"/>
            <a:endCxn id="26" idx="0"/>
          </p:cNvCxnSpPr>
          <p:nvPr/>
        </p:nvCxnSpPr>
        <p:spPr>
          <a:xfrm rot="5400000">
            <a:off x="6406070" y="2592611"/>
            <a:ext cx="548635" cy="6496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5" idx="2"/>
            <a:endCxn id="46" idx="0"/>
          </p:cNvCxnSpPr>
          <p:nvPr/>
        </p:nvCxnSpPr>
        <p:spPr>
          <a:xfrm rot="5400000">
            <a:off x="7188389" y="3328562"/>
            <a:ext cx="365753" cy="64071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5" idx="2"/>
            <a:endCxn id="76" idx="0"/>
          </p:cNvCxnSpPr>
          <p:nvPr/>
        </p:nvCxnSpPr>
        <p:spPr>
          <a:xfrm rot="16200000" flipH="1">
            <a:off x="7828461" y="3329207"/>
            <a:ext cx="365752" cy="63942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45" idx="2"/>
            <a:endCxn id="48" idx="0"/>
          </p:cNvCxnSpPr>
          <p:nvPr/>
        </p:nvCxnSpPr>
        <p:spPr>
          <a:xfrm rot="5400000">
            <a:off x="7508425" y="3648598"/>
            <a:ext cx="365752" cy="6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76" idx="2"/>
            <a:endCxn id="88" idx="0"/>
          </p:cNvCxnSpPr>
          <p:nvPr/>
        </p:nvCxnSpPr>
        <p:spPr>
          <a:xfrm rot="5400000">
            <a:off x="8222385" y="4214321"/>
            <a:ext cx="216871" cy="46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84" idx="0"/>
          </p:cNvCxnSpPr>
          <p:nvPr/>
        </p:nvCxnSpPr>
        <p:spPr>
          <a:xfrm rot="10800000" flipV="1">
            <a:off x="8074764" y="4212569"/>
            <a:ext cx="255824" cy="106449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48" idx="2"/>
            <a:endCxn id="60" idx="0"/>
          </p:cNvCxnSpPr>
          <p:nvPr/>
        </p:nvCxnSpPr>
        <p:spPr>
          <a:xfrm rot="5400000">
            <a:off x="7582542" y="4214553"/>
            <a:ext cx="216872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endCxn id="91" idx="0"/>
          </p:cNvCxnSpPr>
          <p:nvPr/>
        </p:nvCxnSpPr>
        <p:spPr>
          <a:xfrm>
            <a:off x="8331052" y="4212568"/>
            <a:ext cx="243163" cy="106451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25" idx="2"/>
            <a:endCxn id="45" idx="0"/>
          </p:cNvCxnSpPr>
          <p:nvPr/>
        </p:nvCxnSpPr>
        <p:spPr>
          <a:xfrm rot="16200000" flipH="1">
            <a:off x="7074088" y="2574192"/>
            <a:ext cx="548634" cy="68643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hevron 110"/>
          <p:cNvSpPr/>
          <p:nvPr/>
        </p:nvSpPr>
        <p:spPr>
          <a:xfrm>
            <a:off x="5943586" y="2114557"/>
            <a:ext cx="2834608" cy="2547586"/>
          </a:xfrm>
          <a:prstGeom prst="chevron">
            <a:avLst>
              <a:gd name="adj" fmla="val 0"/>
            </a:avLst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63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smtClean="0"/>
              <a:t>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2192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Работа с </a:t>
            </a:r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Общ алгоритъм</a:t>
            </a:r>
          </a:p>
          <a:p>
            <a:pPr lvl="1"/>
            <a:r>
              <a:rPr lang="bg-BG" dirty="0" smtClean="0"/>
              <a:t>Намираме желания елемент или елементи</a:t>
            </a:r>
          </a:p>
          <a:p>
            <a:pPr lvl="1"/>
            <a:r>
              <a:rPr lang="bg-BG" dirty="0" smtClean="0"/>
              <a:t>Получаваме </a:t>
            </a:r>
            <a:r>
              <a:rPr lang="en-US" dirty="0" err="1" smtClean="0"/>
              <a:t>JS</a:t>
            </a:r>
            <a:r>
              <a:rPr lang="bg-BG" dirty="0" smtClean="0"/>
              <a:t> </a:t>
            </a:r>
            <a:r>
              <a:rPr lang="bg-BG" dirty="0"/>
              <a:t>обекти </a:t>
            </a:r>
            <a:r>
              <a:rPr lang="en-US" dirty="0" smtClean="0"/>
              <a:t> </a:t>
            </a:r>
            <a:r>
              <a:rPr lang="bg-BG" dirty="0" smtClean="0"/>
              <a:t>със свойства атрибутите </a:t>
            </a:r>
            <a:r>
              <a:rPr lang="bg-BG" dirty="0"/>
              <a:t>на </a:t>
            </a:r>
            <a:r>
              <a:rPr lang="bg-BG" dirty="0" smtClean="0"/>
              <a:t>елемент</a:t>
            </a:r>
          </a:p>
          <a:p>
            <a:pPr lvl="1"/>
            <a:r>
              <a:rPr lang="bg-BG" dirty="0" smtClean="0"/>
              <a:t>Променяме техните свойства</a:t>
            </a:r>
            <a:endParaRPr lang="en-US" dirty="0" smtClean="0"/>
          </a:p>
          <a:p>
            <a:r>
              <a:rPr lang="bg-BG" dirty="0" smtClean="0"/>
              <a:t>Синхронизация със зареждането</a:t>
            </a:r>
          </a:p>
          <a:p>
            <a:pPr lvl="1"/>
            <a:r>
              <a:rPr lang="bg-BG" dirty="0" smtClean="0"/>
              <a:t>Атрибут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onload</a:t>
            </a:r>
            <a:r>
              <a:rPr lang="bg-BG" dirty="0" smtClean="0"/>
              <a:t> на елемента </a:t>
            </a:r>
            <a:r>
              <a:rPr lang="en-US" dirty="0" smtClean="0"/>
              <a:t>body – </a:t>
            </a:r>
            <a:r>
              <a:rPr lang="bg-BG" dirty="0" smtClean="0"/>
              <a:t>активира се при завършване на зареждането на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1075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Намиране на елемент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Търсене по </a:t>
            </a:r>
            <a:r>
              <a:rPr lang="en-US" dirty="0" smtClean="0"/>
              <a:t>id</a:t>
            </a:r>
            <a:endParaRPr lang="bg-BG" dirty="0" smtClean="0"/>
          </a:p>
          <a:p>
            <a:pPr lvl="1"/>
            <a:r>
              <a:rPr lang="bg-BG" dirty="0" smtClean="0"/>
              <a:t>Търсене по атрибут </a:t>
            </a:r>
            <a:r>
              <a:rPr lang="en-US" dirty="0" smtClean="0"/>
              <a:t>id </a:t>
            </a:r>
            <a:r>
              <a:rPr lang="bg-BG" dirty="0" smtClean="0"/>
              <a:t>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getElementById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Резултатът е обект с намереният елемент 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undefined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Стилът на елемента е </a:t>
            </a:r>
            <a:r>
              <a:rPr lang="bg-BG" smtClean="0"/>
              <a:t>свойството </a:t>
            </a:r>
            <a:r>
              <a:rPr lang="en-US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</a:t>
            </a:r>
            <a:r>
              <a:rPr lang="bg-BG" dirty="0" smtClean="0"/>
              <a:t> на обекта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1" cy="164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e = </a:t>
            </a:r>
            <a:r>
              <a:rPr lang="en-GB" dirty="0" err="1"/>
              <a:t>document.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getElementById</a:t>
            </a:r>
            <a:r>
              <a:rPr lang="en-GB" dirty="0"/>
              <a:t>('one');</a:t>
            </a:r>
          </a:p>
          <a:p>
            <a:pPr algn="l"/>
            <a:r>
              <a:rPr lang="en-GB" dirty="0" err="1" smtClean="0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style.color</a:t>
            </a:r>
            <a:r>
              <a:rPr lang="en-GB" dirty="0" smtClean="0"/>
              <a:t> </a:t>
            </a:r>
            <a:r>
              <a:rPr lang="en-GB" dirty="0"/>
              <a:t>= 'red</a:t>
            </a:r>
            <a:r>
              <a:rPr lang="en-GB" dirty="0" smtClean="0"/>
              <a:t>';</a:t>
            </a:r>
            <a:endParaRPr lang="bg-BG" dirty="0" smtClean="0"/>
          </a:p>
          <a:p>
            <a:pPr algn="l"/>
            <a:endParaRPr lang="bg-BG" dirty="0" smtClean="0"/>
          </a:p>
          <a:p>
            <a:pPr algn="l"/>
            <a:r>
              <a:rPr lang="en-GB" dirty="0" err="1" smtClean="0"/>
              <a:t>document.getElementById</a:t>
            </a:r>
            <a:r>
              <a:rPr lang="en-GB" dirty="0"/>
              <a:t>('three').</a:t>
            </a:r>
            <a:r>
              <a:rPr lang="en-GB" dirty="0" err="1"/>
              <a:t>style.color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bg-BG" dirty="0" smtClean="0"/>
          </a:p>
          <a:p>
            <a:pPr algn="l"/>
            <a:r>
              <a:rPr lang="bg-BG" dirty="0"/>
              <a:t>	</a:t>
            </a:r>
            <a:r>
              <a:rPr lang="bg-BG" dirty="0" smtClean="0"/>
              <a:t>					 </a:t>
            </a:r>
            <a:r>
              <a:rPr lang="en-GB" dirty="0" smtClean="0"/>
              <a:t>'#</a:t>
            </a:r>
            <a:r>
              <a:rPr lang="en-GB" dirty="0"/>
              <a:t>0000FF';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59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Фамилия методи </a:t>
            </a:r>
            <a:r>
              <a:rPr lang="en-US" dirty="0" err="1" smtClean="0"/>
              <a:t>getElements</a:t>
            </a:r>
            <a:endParaRPr lang="bg-BG" dirty="0" smtClean="0"/>
          </a:p>
          <a:p>
            <a:pPr lvl="1"/>
            <a:r>
              <a:rPr lang="bg-BG" dirty="0" smtClean="0"/>
              <a:t>Търсене </a:t>
            </a:r>
            <a:r>
              <a:rPr lang="bg-BG" dirty="0"/>
              <a:t>по атрибут </a:t>
            </a:r>
            <a:r>
              <a:rPr lang="en-US" dirty="0" smtClean="0"/>
              <a:t>class </a:t>
            </a:r>
            <a:r>
              <a:rPr lang="bg-BG" dirty="0"/>
              <a:t>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getElement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ByClassName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Търсене по </a:t>
            </a:r>
            <a:r>
              <a:rPr lang="bg-BG" dirty="0" smtClean="0"/>
              <a:t>тип на елемента</a:t>
            </a:r>
            <a:r>
              <a:rPr lang="en-US" dirty="0" smtClean="0"/>
              <a:t> </a:t>
            </a:r>
            <a:r>
              <a:rPr lang="bg-BG" dirty="0"/>
              <a:t>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getElementsByTagName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Резултатът е</a:t>
            </a:r>
            <a:r>
              <a:rPr lang="en-US" dirty="0" smtClean="0"/>
              <a:t> </a:t>
            </a:r>
            <a:r>
              <a:rPr lang="bg-BG" dirty="0" smtClean="0"/>
              <a:t>масив</a:t>
            </a:r>
            <a:r>
              <a:rPr lang="bg-BG" dirty="0"/>
              <a:t> </a:t>
            </a:r>
            <a:r>
              <a:rPr lang="bg-BG" dirty="0" smtClean="0"/>
              <a:t>от намерените елементи</a:t>
            </a: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023116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23177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li = </a:t>
            </a:r>
            <a:r>
              <a:rPr lang="en-GB" dirty="0" err="1"/>
              <a:t>document.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getElementsByTagName</a:t>
            </a:r>
            <a:r>
              <a:rPr lang="en-GB" dirty="0"/>
              <a:t>('li');</a:t>
            </a:r>
          </a:p>
          <a:p>
            <a:pPr algn="l">
              <a:tabLst>
                <a:tab pos="231775" algn="l"/>
              </a:tabLst>
            </a:pPr>
            <a:endParaRPr lang="bg-BG" dirty="0" smtClean="0"/>
          </a:p>
          <a:p>
            <a:pPr algn="l">
              <a:tabLst>
                <a:tab pos="23177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e=0; e&lt;</a:t>
            </a:r>
            <a:r>
              <a:rPr lang="en-GB" dirty="0" err="1"/>
              <a:t>li.length</a:t>
            </a:r>
            <a:r>
              <a:rPr lang="en-GB" dirty="0"/>
              <a:t>; e++)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li[e].</a:t>
            </a:r>
            <a:r>
              <a:rPr lang="en-GB" dirty="0" err="1"/>
              <a:t>style.backgroundColor</a:t>
            </a:r>
            <a:r>
              <a:rPr lang="en-GB" dirty="0"/>
              <a:t> = 'yellow';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489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9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Оразмеряване на обекти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Намиране на размер</a:t>
            </a:r>
          </a:p>
          <a:p>
            <a:pPr lvl="1"/>
            <a:r>
              <a:rPr lang="bg-BG" dirty="0" smtClean="0"/>
              <a:t>С рамката –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offsetWidth</a:t>
            </a:r>
            <a:r>
              <a:rPr lang="bg-BG" dirty="0" smtClean="0"/>
              <a:t> и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Без рамката –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clientWidth</a:t>
            </a:r>
            <a:r>
              <a:rPr lang="bg-BG" dirty="0" smtClean="0"/>
              <a:t> и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Според стила –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style.width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style.height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3028945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231775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e = </a:t>
            </a:r>
            <a:r>
              <a:rPr lang="en-GB" dirty="0" err="1"/>
              <a:t>document.getElementById</a:t>
            </a:r>
            <a:r>
              <a:rPr lang="en-GB" dirty="0"/>
              <a:t>('box');</a:t>
            </a:r>
          </a:p>
          <a:p>
            <a:pPr algn="l">
              <a:tabLst>
                <a:tab pos="231775" algn="l"/>
              </a:tabLst>
            </a:pPr>
            <a:r>
              <a:rPr lang="en-GB" dirty="0" smtClean="0"/>
              <a:t>console.log(</a:t>
            </a:r>
            <a:r>
              <a:rPr lang="en-GB" dirty="0" err="1" smtClean="0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offsetWidth</a:t>
            </a:r>
            <a:r>
              <a:rPr lang="en-GB" dirty="0"/>
              <a:t>+' x '+</a:t>
            </a:r>
            <a:r>
              <a:rPr lang="en-GB" dirty="0" err="1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offsetHeight</a:t>
            </a:r>
            <a:r>
              <a:rPr lang="en-GB" dirty="0"/>
              <a:t>);</a:t>
            </a:r>
          </a:p>
          <a:p>
            <a:pPr algn="l">
              <a:tabLst>
                <a:tab pos="231775" algn="l"/>
              </a:tabLst>
            </a:pPr>
            <a:r>
              <a:rPr lang="en-GB" dirty="0" smtClean="0"/>
              <a:t>console.log(</a:t>
            </a:r>
            <a:r>
              <a:rPr lang="en-GB" dirty="0" err="1" smtClean="0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clientWidth</a:t>
            </a:r>
            <a:r>
              <a:rPr lang="en-GB" dirty="0"/>
              <a:t>+' x '+</a:t>
            </a:r>
            <a:r>
              <a:rPr lang="en-GB" dirty="0" err="1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clientHeight</a:t>
            </a:r>
            <a:r>
              <a:rPr lang="en-GB" dirty="0"/>
              <a:t>);</a:t>
            </a:r>
          </a:p>
          <a:p>
            <a:pPr algn="l">
              <a:tabLst>
                <a:tab pos="231775" algn="l"/>
              </a:tabLst>
            </a:pPr>
            <a:r>
              <a:rPr lang="en-GB" dirty="0" smtClean="0"/>
              <a:t>console.log(</a:t>
            </a:r>
            <a:r>
              <a:rPr lang="en-GB" dirty="0" err="1" smtClean="0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style.width</a:t>
            </a:r>
            <a:r>
              <a:rPr lang="en-GB" dirty="0"/>
              <a:t>+' x '+</a:t>
            </a:r>
            <a:r>
              <a:rPr lang="en-GB" dirty="0" err="1"/>
              <a:t>e.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style.height</a:t>
            </a:r>
            <a:r>
              <a:rPr lang="en-GB" dirty="0"/>
              <a:t>);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348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JS</a:t>
            </a:r>
            <a:r>
              <a:rPr lang="bg-BG" dirty="0" smtClean="0"/>
              <a:t> и </a:t>
            </a:r>
            <a:r>
              <a:rPr lang="bg-BG" dirty="0" smtClean="0"/>
              <a:t>брауз</a:t>
            </a:r>
            <a:r>
              <a:rPr lang="bg-BG" dirty="0"/>
              <a:t>ъ</a:t>
            </a:r>
            <a:r>
              <a:rPr lang="bg-BG" dirty="0" smtClean="0"/>
              <a:t>р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Промяна на размер</a:t>
            </a:r>
          </a:p>
          <a:p>
            <a:pPr lvl="1"/>
            <a:r>
              <a:rPr lang="bg-BG" dirty="0" smtClean="0"/>
              <a:t>Няколко текстови полета с различна ширина</a:t>
            </a:r>
          </a:p>
          <a:p>
            <a:pPr lvl="1"/>
            <a:r>
              <a:rPr lang="bg-BG" dirty="0" smtClean="0"/>
              <a:t>С натискане на бутон ги подравняваме по най-широкото</a:t>
            </a:r>
          </a:p>
          <a:p>
            <a:pPr lvl="1"/>
            <a:r>
              <a:rPr lang="bg-BG" dirty="0" smtClean="0"/>
              <a:t>Но </a:t>
            </a:r>
            <a:r>
              <a:rPr lang="en-US" dirty="0" err="1" smtClean="0"/>
              <a:t>clientWidth</a:t>
            </a:r>
            <a:r>
              <a:rPr lang="bg-BG" dirty="0" smtClean="0"/>
              <a:t> не може да се променя програмно, затова променяме </a:t>
            </a:r>
            <a:r>
              <a:rPr lang="en-US" dirty="0" err="1" smtClean="0"/>
              <a:t>style.width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388871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spans = </a:t>
            </a:r>
            <a:r>
              <a:rPr lang="en-GB" dirty="0" err="1"/>
              <a:t>document.getElementsByTagName</a:t>
            </a:r>
            <a:r>
              <a:rPr lang="en-GB" dirty="0"/>
              <a:t>('span');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			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max = 0;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spans.length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max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Math.max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max,spans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clientWidth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</a:tabLst>
            </a:pPr>
            <a:endParaRPr lang="bg-BG" dirty="0" smtClean="0"/>
          </a:p>
          <a:p>
            <a:pPr algn="l">
              <a:tabLst>
                <a:tab pos="341313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spans.length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spans[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style.width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max+'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px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'</a:t>
            </a:r>
            <a:r>
              <a:rPr lang="en-GB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8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2" y="1291604"/>
            <a:ext cx="4206240" cy="252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8" y="1291605"/>
            <a:ext cx="4206240" cy="252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 на елемент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bg-BG" dirty="0" smtClean="0"/>
              <a:t>съдържани</a:t>
            </a:r>
            <a:r>
              <a:rPr lang="bg-BG" dirty="0"/>
              <a:t>е</a:t>
            </a:r>
            <a:endParaRPr lang="bg-BG" dirty="0" smtClean="0"/>
          </a:p>
          <a:p>
            <a:pPr lvl="1"/>
            <a:r>
              <a:rPr lang="bg-BG" dirty="0" smtClean="0"/>
              <a:t>Пълно съдържание на елемент като </a:t>
            </a:r>
            <a:r>
              <a:rPr lang="en-US" dirty="0" smtClean="0"/>
              <a:t>HTML</a:t>
            </a:r>
            <a:r>
              <a:rPr lang="bg-BG" dirty="0" smtClean="0"/>
              <a:t> текст</a:t>
            </a:r>
            <a:r>
              <a:rPr lang="en-US" dirty="0" smtClean="0"/>
              <a:t> </a:t>
            </a:r>
            <a:r>
              <a:rPr lang="bg-BG" dirty="0" smtClean="0"/>
              <a:t>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innerHTML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Ако има вътрешни елементи, те са под формата на тагове</a:t>
            </a:r>
          </a:p>
          <a:p>
            <a:pPr lvl="1"/>
            <a:r>
              <a:rPr lang="bg-BG" dirty="0" smtClean="0"/>
              <a:t>Пример с извличане на съдържание от едни елементи и записването му в други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3211822"/>
            <a:ext cx="7223681" cy="17373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err="1"/>
              <a:t>var</a:t>
            </a:r>
            <a:r>
              <a:rPr lang="en-GB" dirty="0"/>
              <a:t> q = '';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b = </a:t>
            </a:r>
            <a:r>
              <a:rPr lang="en-GB" dirty="0" err="1"/>
              <a:t>document.getElementsByTagName</a:t>
            </a:r>
            <a:r>
              <a:rPr lang="en-GB" dirty="0"/>
              <a:t>('b');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b.length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 smtClean="0"/>
              <a:t>++)</a:t>
            </a:r>
            <a:r>
              <a:rPr lang="bg-BG" dirty="0" smtClean="0"/>
              <a:t> </a:t>
            </a:r>
            <a:r>
              <a:rPr lang="en-GB" dirty="0" smtClean="0"/>
              <a:t>q </a:t>
            </a:r>
            <a:r>
              <a:rPr lang="en-GB" dirty="0"/>
              <a:t>+= </a:t>
            </a:r>
            <a:r>
              <a:rPr lang="en-GB" dirty="0" smtClean="0"/>
              <a:t>b[</a:t>
            </a:r>
            <a:r>
              <a:rPr lang="en-GB" dirty="0" err="1" smtClean="0"/>
              <a:t>i</a:t>
            </a:r>
            <a:r>
              <a:rPr lang="en-GB" dirty="0" smtClean="0"/>
              <a:t>].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innerHTML</a:t>
            </a:r>
            <a:r>
              <a:rPr lang="en-GB" dirty="0" smtClean="0"/>
              <a:t>;</a:t>
            </a:r>
            <a:endParaRPr lang="en-GB" dirty="0"/>
          </a:p>
          <a:p>
            <a:pPr algn="l">
              <a:tabLst>
                <a:tab pos="341313" algn="l"/>
              </a:tabLst>
            </a:pPr>
            <a:endParaRPr lang="bg-BG" dirty="0" smtClean="0"/>
          </a:p>
          <a:p>
            <a:pPr algn="l">
              <a:tabLst>
                <a:tab pos="341313" algn="l"/>
              </a:tabLst>
            </a:pPr>
            <a:r>
              <a:rPr lang="en-GB" dirty="0" err="1" smtClean="0"/>
              <a:t>document.getElementById</a:t>
            </a:r>
            <a:r>
              <a:rPr lang="en-GB" dirty="0"/>
              <a:t>('result')</a:t>
            </a:r>
            <a:r>
              <a:rPr lang="en-GB" dirty="0" smtClean="0"/>
              <a:t>.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innerHTML</a:t>
            </a:r>
            <a:r>
              <a:rPr lang="en-GB" dirty="0" smtClean="0"/>
              <a:t> </a:t>
            </a:r>
            <a:r>
              <a:rPr lang="en-GB" dirty="0"/>
              <a:t>= q</a:t>
            </a:r>
            <a:r>
              <a:rPr lang="en-GB" dirty="0" smtClean="0"/>
              <a:t>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68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1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Съдържание на текстово поле</a:t>
            </a:r>
          </a:p>
          <a:p>
            <a:pPr lvl="1"/>
            <a:r>
              <a:rPr lang="bg-BG" dirty="0" smtClean="0"/>
              <a:t>Показваният текст е в атрибута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</a:p>
          <a:p>
            <a:pPr lvl="1"/>
            <a:r>
              <a:rPr lang="bg-BG" dirty="0" smtClean="0"/>
              <a:t>Ако трябва да се ползва като число, трябва да преобразуваме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Number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parseInt</a:t>
            </a:r>
            <a:r>
              <a:rPr lang="bg-BG" dirty="0" smtClean="0"/>
              <a:t> или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parseFloat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3001" y="2023116"/>
            <a:ext cx="7497997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231775" algn="l"/>
              </a:tabLst>
            </a:pPr>
            <a:r>
              <a:rPr lang="en-GB" spc="-20" dirty="0" err="1" smtClean="0"/>
              <a:t>var</a:t>
            </a:r>
            <a:r>
              <a:rPr lang="en-GB" spc="-20" dirty="0" smtClean="0"/>
              <a:t> n1=</a:t>
            </a:r>
            <a:r>
              <a:rPr lang="en-GB" spc="-2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Number</a:t>
            </a:r>
            <a:r>
              <a:rPr lang="en-GB" spc="-20" dirty="0" smtClean="0"/>
              <a:t>(</a:t>
            </a:r>
            <a:r>
              <a:rPr lang="en-GB" spc="-20" dirty="0" err="1" smtClean="0"/>
              <a:t>document.getElementById</a:t>
            </a:r>
            <a:r>
              <a:rPr lang="en-GB" spc="-20" dirty="0"/>
              <a:t>('num1</a:t>
            </a:r>
            <a:r>
              <a:rPr lang="en-GB" spc="-20" dirty="0" smtClean="0"/>
              <a:t>').</a:t>
            </a:r>
            <a:r>
              <a:rPr lang="en-GB" spc="-2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en-GB" spc="-20" dirty="0"/>
              <a:t>);</a:t>
            </a:r>
          </a:p>
          <a:p>
            <a:pPr algn="l">
              <a:tabLst>
                <a:tab pos="231775" algn="l"/>
              </a:tabLst>
            </a:pPr>
            <a:r>
              <a:rPr lang="en-GB" spc="-20" dirty="0" err="1" smtClean="0"/>
              <a:t>var</a:t>
            </a:r>
            <a:r>
              <a:rPr lang="en-GB" spc="-20" dirty="0" smtClean="0"/>
              <a:t> n2=</a:t>
            </a:r>
            <a:r>
              <a:rPr lang="en-GB" spc="-2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Number</a:t>
            </a:r>
            <a:r>
              <a:rPr lang="en-GB" spc="-20" dirty="0" smtClean="0"/>
              <a:t>(</a:t>
            </a:r>
            <a:r>
              <a:rPr lang="en-GB" spc="-20" dirty="0" err="1" smtClean="0"/>
              <a:t>document.getElementById</a:t>
            </a:r>
            <a:r>
              <a:rPr lang="en-GB" spc="-20" dirty="0"/>
              <a:t>('num2').</a:t>
            </a:r>
            <a:r>
              <a:rPr lang="en-GB" spc="-20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en-GB" spc="-20" dirty="0"/>
              <a:t>);</a:t>
            </a:r>
          </a:p>
          <a:p>
            <a:pPr algn="l">
              <a:tabLst>
                <a:tab pos="231775" algn="l"/>
              </a:tabLst>
            </a:pPr>
            <a:endParaRPr lang="en-GB" dirty="0" smtClean="0"/>
          </a:p>
          <a:p>
            <a:pPr algn="l">
              <a:tabLst>
                <a:tab pos="231775" algn="l"/>
              </a:tabLst>
            </a:pPr>
            <a:r>
              <a:rPr lang="en-GB" dirty="0" err="1" smtClean="0"/>
              <a:t>document.getElementById</a:t>
            </a:r>
            <a:r>
              <a:rPr lang="en-GB" dirty="0"/>
              <a:t>('res').</a:t>
            </a:r>
            <a:r>
              <a:rPr lang="en-GB" dirty="0" err="1"/>
              <a:t>innerHTML</a:t>
            </a:r>
            <a:r>
              <a:rPr lang="en-GB" dirty="0"/>
              <a:t>=n1+n2;</a:t>
            </a:r>
          </a:p>
          <a:p>
            <a:pPr algn="l">
              <a:tabLst>
                <a:tab pos="231775" algn="l"/>
              </a:tabLst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2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2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Съдържание на списък</a:t>
            </a:r>
          </a:p>
          <a:p>
            <a:pPr lvl="1"/>
            <a:r>
              <a:rPr lang="bg-BG" dirty="0" smtClean="0"/>
              <a:t>Елементите са дефинирани с тагове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select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option</a:t>
            </a:r>
            <a:r>
              <a:rPr lang="en-US" dirty="0" smtClean="0"/>
              <a:t>, </a:t>
            </a:r>
            <a:r>
              <a:rPr lang="bg-BG" dirty="0" smtClean="0"/>
              <a:t>като показваната и реалната стойност могат да са различни</a:t>
            </a:r>
          </a:p>
          <a:p>
            <a:pPr lvl="1"/>
            <a:r>
              <a:rPr lang="bg-BG" dirty="0" smtClean="0"/>
              <a:t>Изборът на елемент от списъка активира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onchange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bg-BG" sz="2800" dirty="0" smtClean="0"/>
          </a:p>
          <a:p>
            <a:pPr lvl="1"/>
            <a:r>
              <a:rPr lang="bg-BG" dirty="0" smtClean="0"/>
              <a:t>Достъпът до избраната стойност е през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8" y="4126213"/>
            <a:ext cx="7223681" cy="64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err="1"/>
              <a:t>document.getElementById</a:t>
            </a:r>
            <a:r>
              <a:rPr lang="en-GB" dirty="0"/>
              <a:t>('list').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value</a:t>
            </a:r>
            <a:r>
              <a:rPr lang="en-GB" dirty="0" smtClean="0"/>
              <a:t>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931677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select</a:t>
            </a:r>
            <a:r>
              <a:rPr lang="en-GB" dirty="0"/>
              <a:t> id="list"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onchange</a:t>
            </a:r>
            <a:r>
              <a:rPr lang="en-GB" dirty="0"/>
              <a:t>="</a:t>
            </a:r>
            <a:r>
              <a:rPr lang="en-GB" dirty="0" err="1"/>
              <a:t>newSelection</a:t>
            </a:r>
            <a:r>
              <a:rPr lang="en-GB" dirty="0"/>
              <a:t>()"&gt;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option</a:t>
            </a:r>
            <a:r>
              <a:rPr lang="en-GB" dirty="0"/>
              <a:t> value="</a:t>
            </a:r>
            <a:r>
              <a:rPr lang="en-GB" dirty="0" err="1"/>
              <a:t>Morbi</a:t>
            </a:r>
            <a:r>
              <a:rPr lang="en-GB" dirty="0"/>
              <a:t> ipsum </a:t>
            </a:r>
            <a:r>
              <a:rPr lang="en-GB" dirty="0" err="1"/>
              <a:t>primis</a:t>
            </a:r>
            <a:r>
              <a:rPr lang="en-GB" dirty="0"/>
              <a:t>"&gt;</a:t>
            </a:r>
            <a:r>
              <a:rPr lang="en-GB" dirty="0" err="1"/>
              <a:t>Morbi</a:t>
            </a:r>
            <a:r>
              <a:rPr lang="en-GB" dirty="0"/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option</a:t>
            </a:r>
            <a:r>
              <a:rPr lang="en-GB" dirty="0"/>
              <a:t>&gt;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option</a:t>
            </a:r>
            <a:r>
              <a:rPr lang="en-GB" dirty="0"/>
              <a:t> value="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luctus</a:t>
            </a:r>
            <a:r>
              <a:rPr lang="en-GB" dirty="0"/>
              <a:t>"&gt;</a:t>
            </a:r>
            <a:r>
              <a:rPr lang="en-GB" dirty="0" err="1"/>
              <a:t>Vel</a:t>
            </a:r>
            <a:r>
              <a:rPr lang="en-GB" dirty="0"/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option</a:t>
            </a:r>
            <a:r>
              <a:rPr lang="en-GB" dirty="0"/>
              <a:t>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select</a:t>
            </a:r>
            <a:r>
              <a:rPr lang="en-GB" dirty="0" smtClean="0"/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9628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97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38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BOM</a:t>
            </a:r>
          </a:p>
          <a:p>
            <a:pPr lvl="1"/>
            <a:r>
              <a:rPr lang="en-US" u="sng" dirty="0" smtClean="0"/>
              <a:t>B</a:t>
            </a:r>
            <a:r>
              <a:rPr lang="en-US" dirty="0" smtClean="0"/>
              <a:t>rowser </a:t>
            </a:r>
            <a:r>
              <a:rPr lang="en-US" u="sng" dirty="0" smtClean="0"/>
              <a:t>O</a:t>
            </a:r>
            <a:r>
              <a:rPr lang="en-US" dirty="0" smtClean="0"/>
              <a:t>bject </a:t>
            </a:r>
            <a:r>
              <a:rPr lang="en-US" u="sng" dirty="0" smtClean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bg-BG" dirty="0" smtClean="0"/>
              <a:t>Програмен интерфейс към </a:t>
            </a:r>
            <a:r>
              <a:rPr lang="bg-BG" dirty="0" smtClean="0"/>
              <a:t>браузър</a:t>
            </a:r>
            <a:endParaRPr lang="bg-BG" dirty="0" smtClean="0"/>
          </a:p>
          <a:p>
            <a:pPr lvl="1"/>
            <a:r>
              <a:rPr lang="bg-BG" dirty="0" smtClean="0"/>
              <a:t>Позволява достъп чрез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до</a:t>
            </a:r>
          </a:p>
          <a:p>
            <a:pPr lvl="2"/>
            <a:r>
              <a:rPr lang="bg-BG" dirty="0" smtClean="0"/>
              <a:t>Съдържанието на показваната страница</a:t>
            </a:r>
          </a:p>
          <a:p>
            <a:pPr lvl="2"/>
            <a:r>
              <a:rPr lang="bg-BG" dirty="0" smtClean="0"/>
              <a:t>Параметрите на прозореца на </a:t>
            </a:r>
            <a:r>
              <a:rPr lang="bg-BG" dirty="0" smtClean="0"/>
              <a:t>браузъра</a:t>
            </a:r>
            <a:endParaRPr lang="bg-BG" dirty="0" smtClean="0"/>
          </a:p>
          <a:p>
            <a:pPr lvl="2"/>
            <a:r>
              <a:rPr lang="bg-BG" dirty="0" smtClean="0"/>
              <a:t>Историята на навигация, </a:t>
            </a:r>
            <a:r>
              <a:rPr lang="bg-BG" dirty="0" err="1" smtClean="0"/>
              <a:t>бисквитки</a:t>
            </a:r>
            <a:r>
              <a:rPr lang="bg-BG" dirty="0"/>
              <a:t> </a:t>
            </a:r>
            <a:r>
              <a:rPr lang="bg-BG" dirty="0" smtClean="0"/>
              <a:t>и т.н.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Някои видове събития</a:t>
            </a:r>
          </a:p>
          <a:p>
            <a:pPr lvl="1"/>
            <a:r>
              <a:rPr lang="bg-BG" dirty="0" smtClean="0"/>
              <a:t>При движение с мишката</a:t>
            </a:r>
          </a:p>
          <a:p>
            <a:pPr lvl="1"/>
            <a:r>
              <a:rPr lang="bg-BG" dirty="0" smtClean="0"/>
              <a:t>При активиране на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При работа с клавиатурата</a:t>
            </a:r>
          </a:p>
          <a:p>
            <a:pPr lvl="1"/>
            <a:r>
              <a:rPr lang="bg-BG" dirty="0" smtClean="0"/>
              <a:t>При промени в размера на прозореца</a:t>
            </a:r>
          </a:p>
          <a:p>
            <a:pPr lvl="1"/>
            <a:r>
              <a:rPr lang="bg-BG" dirty="0" smtClean="0"/>
              <a:t>При завършване на зареждането на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80398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Свойства на събитията</a:t>
            </a:r>
          </a:p>
          <a:p>
            <a:pPr lvl="1"/>
            <a:r>
              <a:rPr lang="bg-BG" dirty="0" smtClean="0"/>
              <a:t>Където </a:t>
            </a:r>
            <a:r>
              <a:rPr lang="bg-BG" dirty="0"/>
              <a:t>се е </a:t>
            </a:r>
            <a:r>
              <a:rPr lang="bg-BG" dirty="0" smtClean="0"/>
              <a:t>случило </a:t>
            </a:r>
            <a:r>
              <a:rPr lang="en-US" dirty="0" smtClean="0"/>
              <a:t>–</a:t>
            </a:r>
            <a:r>
              <a:rPr lang="bg-BG" dirty="0" smtClean="0"/>
              <a:t> това е </a:t>
            </a:r>
            <a:r>
              <a:rPr lang="en-US" dirty="0" smtClean="0"/>
              <a:t>HTML</a:t>
            </a:r>
            <a:r>
              <a:rPr lang="bg-BG" dirty="0" smtClean="0"/>
              <a:t>, </a:t>
            </a:r>
            <a:r>
              <a:rPr lang="en-US" dirty="0" smtClean="0"/>
              <a:t>DOM </a:t>
            </a:r>
            <a:r>
              <a:rPr lang="bg-BG" dirty="0" smtClean="0"/>
              <a:t>или</a:t>
            </a:r>
            <a:r>
              <a:rPr lang="en-US" dirty="0" smtClean="0"/>
              <a:t> BOM</a:t>
            </a:r>
            <a:r>
              <a:rPr lang="bg-BG" dirty="0" smtClean="0"/>
              <a:t> елемент</a:t>
            </a:r>
            <a:endParaRPr lang="en-US" dirty="0"/>
          </a:p>
          <a:p>
            <a:pPr lvl="1"/>
            <a:r>
              <a:rPr lang="bg-BG" dirty="0" smtClean="0"/>
              <a:t>Функция на </a:t>
            </a:r>
            <a:r>
              <a:rPr lang="en-US" dirty="0" err="1" smtClean="0"/>
              <a:t>JS</a:t>
            </a:r>
            <a:r>
              <a:rPr lang="bg-BG" dirty="0" smtClean="0"/>
              <a:t>, </a:t>
            </a:r>
            <a:r>
              <a:rPr lang="bg-BG" dirty="0"/>
              <a:t>която трябва да го обработи</a:t>
            </a:r>
          </a:p>
          <a:p>
            <a:pPr lvl="1"/>
            <a:r>
              <a:rPr lang="bg-BG" dirty="0"/>
              <a:t>Допълнителни параметри към </a:t>
            </a:r>
            <a:r>
              <a:rPr lang="bg-BG" dirty="0" smtClean="0"/>
              <a:t>събитието</a:t>
            </a:r>
            <a:r>
              <a:rPr lang="en-US" dirty="0" smtClean="0"/>
              <a:t>,</a:t>
            </a:r>
            <a:r>
              <a:rPr lang="bg-BG" dirty="0" smtClean="0"/>
              <a:t> които зависят от типа на събитието</a:t>
            </a:r>
          </a:p>
          <a:p>
            <a:pPr lvl="1"/>
            <a:r>
              <a:rPr lang="bg-BG" dirty="0" smtClean="0"/>
              <a:t>Повечето събития са характерни за много елементи и се ползват по един и същ начин</a:t>
            </a:r>
          </a:p>
          <a:p>
            <a:pPr lvl="1"/>
            <a:r>
              <a:rPr lang="bg-BG" dirty="0" smtClean="0"/>
              <a:t>Някои елементи имат специфични събития, само за тях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64365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Често използвани събития</a:t>
            </a:r>
          </a:p>
          <a:p>
            <a:pPr lvl="1"/>
            <a:r>
              <a:rPr lang="bg-BG" dirty="0" smtClean="0"/>
              <a:t>Общи събития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onload</a:t>
            </a:r>
            <a:r>
              <a:rPr lang="bg-BG" dirty="0" smtClean="0"/>
              <a:t> – при пълно зареждане на страницата 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onresize</a:t>
            </a:r>
            <a:r>
              <a:rPr lang="bg-BG" dirty="0"/>
              <a:t> – при промяна на размера на </a:t>
            </a:r>
            <a:r>
              <a:rPr lang="bg-BG" dirty="0" smtClean="0"/>
              <a:t>страницата</a:t>
            </a:r>
          </a:p>
          <a:p>
            <a:pPr lvl="1"/>
            <a:r>
              <a:rPr lang="bg-BG" dirty="0" smtClean="0"/>
              <a:t>Събития към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  <a:endParaRPr lang="bg-BG" dirty="0"/>
          </a:p>
          <a:p>
            <a:pPr lvl="2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bg-BG" dirty="0" smtClean="0"/>
              <a:t> – при кликване върху елемент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onchange</a:t>
            </a:r>
            <a:r>
              <a:rPr lang="bg-BG" dirty="0"/>
              <a:t> – промяна на съдържанието на елемент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onmousemove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при движение на мишката над елемент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onkeypress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bg-BG" dirty="0" smtClean="0"/>
              <a:t>при натискане на клавиш</a:t>
            </a:r>
          </a:p>
        </p:txBody>
      </p:sp>
    </p:spTree>
    <p:extLst>
      <p:ext uri="{BB962C8B-B14F-4D97-AF65-F5344CB8AC3E}">
        <p14:creationId xmlns:p14="http://schemas.microsoft.com/office/powerpoint/2010/main" val="244357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Улавяне на събития</a:t>
            </a:r>
            <a:endParaRPr lang="bg-B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Чрез атрибут на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Името на атрибута е име на събитието</a:t>
            </a:r>
          </a:p>
          <a:p>
            <a:pPr lvl="1"/>
            <a:r>
              <a:rPr lang="bg-BG" dirty="0" smtClean="0"/>
              <a:t>Стойността на атрибута е </a:t>
            </a:r>
            <a:r>
              <a:rPr lang="en-US" dirty="0" err="1" smtClean="0"/>
              <a:t>JS</a:t>
            </a:r>
            <a:r>
              <a:rPr lang="bg-BG" dirty="0" smtClean="0"/>
              <a:t> код за изпълнение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2571750"/>
            <a:ext cx="7223681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button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(0)"</a:t>
            </a:r>
            <a:r>
              <a:rPr lang="en-GB" dirty="0"/>
              <a:t>&gt;</a:t>
            </a:r>
            <a:r>
              <a:rPr lang="en-GB" dirty="0" err="1"/>
              <a:t>Rhoncus</a:t>
            </a:r>
            <a:r>
              <a:rPr lang="en-GB" dirty="0"/>
              <a:t>&lt;/button&gt;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button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(1)"</a:t>
            </a:r>
            <a:r>
              <a:rPr lang="en-GB" dirty="0"/>
              <a:t>&gt;</a:t>
            </a:r>
            <a:r>
              <a:rPr lang="en-GB" dirty="0" err="1"/>
              <a:t>Eleifend</a:t>
            </a:r>
            <a:r>
              <a:rPr lang="en-GB" dirty="0"/>
              <a:t>&lt;/button&gt;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button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(2)"</a:t>
            </a:r>
            <a:r>
              <a:rPr lang="en-GB" dirty="0"/>
              <a:t>&gt;Dictum&lt;/button&gt;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977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15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Чрез метод на </a:t>
            </a:r>
            <a:r>
              <a:rPr lang="en-US" dirty="0" smtClean="0"/>
              <a:t>DOM</a:t>
            </a:r>
            <a:r>
              <a:rPr lang="bg-BG" dirty="0" smtClean="0"/>
              <a:t> елемент</a:t>
            </a:r>
          </a:p>
          <a:p>
            <a:pPr lvl="1"/>
            <a:r>
              <a:rPr lang="bg-BG" dirty="0" smtClean="0"/>
              <a:t>Задаване на стойност на метод на елемент</a:t>
            </a:r>
          </a:p>
          <a:p>
            <a:pPr lvl="1"/>
            <a:r>
              <a:rPr lang="bg-BG" dirty="0" smtClean="0"/>
              <a:t>Чрез съществуваща или чрез анонимна функция</a:t>
            </a:r>
          </a:p>
          <a:p>
            <a:pPr lvl="1"/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1657360"/>
            <a:ext cx="7223681" cy="3200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b </a:t>
            </a:r>
            <a:r>
              <a:rPr lang="en-GB" dirty="0"/>
              <a:t>= </a:t>
            </a:r>
            <a:r>
              <a:rPr lang="en-GB" dirty="0" err="1"/>
              <a:t>document.getElementById</a:t>
            </a:r>
            <a:r>
              <a:rPr lang="en-GB" dirty="0"/>
              <a:t>('but1');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b.onclick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recolorAll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</a:tabLst>
            </a:pP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b </a:t>
            </a:r>
            <a:r>
              <a:rPr lang="en-GB" dirty="0"/>
              <a:t>= </a:t>
            </a:r>
            <a:r>
              <a:rPr lang="en-GB" dirty="0" err="1"/>
              <a:t>document.getElementById</a:t>
            </a:r>
            <a:r>
              <a:rPr lang="en-GB" dirty="0"/>
              <a:t>('but2');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b.onclick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function ()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{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var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p;</a:t>
            </a: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p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document.getElementsByTagName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('p');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p[1].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='blue';</a:t>
            </a: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629899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1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Чрез „слушател на събития“</a:t>
            </a:r>
            <a:endParaRPr lang="en-US" dirty="0" smtClean="0"/>
          </a:p>
          <a:p>
            <a:pPr lvl="1"/>
            <a:r>
              <a:rPr lang="bg-BG" dirty="0" smtClean="0"/>
              <a:t>Синтаксис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element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addEventListener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(event,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endParaRPr lang="en-GB" dirty="0" smtClean="0"/>
          </a:p>
          <a:p>
            <a:pPr lvl="1"/>
            <a:r>
              <a:rPr lang="bg-BG" dirty="0" smtClean="0"/>
              <a:t>Името на събитието е без представката </a:t>
            </a:r>
            <a:r>
              <a:rPr lang="en-US" dirty="0" smtClean="0"/>
              <a:t>on</a:t>
            </a:r>
          </a:p>
          <a:p>
            <a:pPr lvl="1"/>
            <a:r>
              <a:rPr lang="bg-BG" dirty="0" smtClean="0"/>
              <a:t>Функцията е или явна или анонимна</a:t>
            </a:r>
          </a:p>
          <a:p>
            <a:pPr lvl="1"/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023116"/>
            <a:ext cx="7223681" cy="2926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b </a:t>
            </a:r>
            <a:r>
              <a:rPr lang="en-GB" dirty="0"/>
              <a:t>= </a:t>
            </a:r>
            <a:r>
              <a:rPr lang="en-GB" dirty="0" err="1"/>
              <a:t>document.getElementById</a:t>
            </a:r>
            <a:r>
              <a:rPr lang="en-GB" dirty="0"/>
              <a:t>('but1');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/>
              <a:t>b.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addEventListener</a:t>
            </a:r>
            <a:r>
              <a:rPr lang="en-GB" dirty="0"/>
              <a:t>('click',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recolorAll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</a:tabLst>
            </a:pPr>
            <a:endParaRPr lang="en-GB" dirty="0"/>
          </a:p>
          <a:p>
            <a:pPr algn="l">
              <a:tabLst>
                <a:tab pos="341313" algn="l"/>
              </a:tabLst>
            </a:pPr>
            <a:r>
              <a:rPr lang="en-GB" dirty="0" smtClean="0"/>
              <a:t>b </a:t>
            </a:r>
            <a:r>
              <a:rPr lang="en-GB" dirty="0"/>
              <a:t>= </a:t>
            </a:r>
            <a:r>
              <a:rPr lang="en-GB" dirty="0" err="1"/>
              <a:t>document.getElementById</a:t>
            </a:r>
            <a:r>
              <a:rPr lang="en-GB" dirty="0"/>
              <a:t>('but2');</a:t>
            </a:r>
          </a:p>
          <a:p>
            <a:pPr algn="l">
              <a:tabLst>
                <a:tab pos="341313" algn="l"/>
              </a:tabLst>
            </a:pPr>
            <a:r>
              <a:rPr lang="en-GB" dirty="0" err="1" smtClean="0"/>
              <a:t>b.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addEventListener</a:t>
            </a:r>
            <a:r>
              <a:rPr lang="en-GB" dirty="0"/>
              <a:t>('</a:t>
            </a:r>
            <a:r>
              <a:rPr lang="en-GB" dirty="0" err="1"/>
              <a:t>click',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function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()</a:t>
            </a: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</a:t>
            </a: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var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document.getElementsByTagName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('p');</a:t>
            </a:r>
          </a:p>
          <a:p>
            <a:pPr algn="l">
              <a:tabLst>
                <a:tab pos="341313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p[1].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style.color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='blue';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}</a:t>
            </a:r>
            <a:r>
              <a:rPr lang="en-GB" dirty="0" smtClean="0"/>
              <a:t>);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480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39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41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evron 2"/>
          <p:cNvSpPr/>
          <p:nvPr/>
        </p:nvSpPr>
        <p:spPr>
          <a:xfrm>
            <a:off x="1005879" y="3303262"/>
            <a:ext cx="7132242" cy="1645902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Браузър </a:t>
            </a:r>
            <a:r>
              <a:rPr lang="bg-BG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/ </a:t>
            </a:r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BOM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</a:t>
            </a:r>
            <a:r>
              <a:rPr lang="en-US" dirty="0" smtClean="0"/>
              <a:t>BOM</a:t>
            </a:r>
            <a:endParaRPr lang="bg-BG" dirty="0"/>
          </a:p>
        </p:txBody>
      </p:sp>
      <p:sp>
        <p:nvSpPr>
          <p:cNvPr id="76" name="Content Placeholder 7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Главен обект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window</a:t>
            </a:r>
          </a:p>
          <a:p>
            <a:pPr lvl="1"/>
            <a:r>
              <a:rPr lang="bg-BG" dirty="0" smtClean="0"/>
              <a:t>Съдържание на страницата в обект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document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Свойства на прозореца в обект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screen</a:t>
            </a:r>
          </a:p>
          <a:p>
            <a:pPr lvl="1"/>
            <a:r>
              <a:rPr lang="bg-BG" dirty="0" smtClean="0"/>
              <a:t>Текущ адрес и история в обекти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location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history</a:t>
            </a:r>
          </a:p>
          <a:p>
            <a:pPr lvl="1"/>
            <a:r>
              <a:rPr lang="bg-BG" dirty="0" smtClean="0"/>
              <a:t>Настройки на </a:t>
            </a:r>
            <a:r>
              <a:rPr lang="bg-BG" dirty="0" smtClean="0"/>
              <a:t>браузъра </a:t>
            </a:r>
            <a:r>
              <a:rPr lang="bg-BG" dirty="0" smtClean="0"/>
              <a:t>в обект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navigator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1097318" y="3669018"/>
            <a:ext cx="6949364" cy="1207902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Window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2560342" y="4034232"/>
            <a:ext cx="1280160" cy="73152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Screen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3931927" y="4034232"/>
            <a:ext cx="1280160" cy="73152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Location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303512" y="4034232"/>
            <a:ext cx="1280160" cy="73152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History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6675097" y="4034232"/>
            <a:ext cx="1280160" cy="73152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Navigator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1188757" y="4034232"/>
            <a:ext cx="1280160" cy="731520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Document</a:t>
            </a:r>
            <a:endParaRPr lang="bg-BG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99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 и отговори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pPr lvl="1"/>
            <a:r>
              <a:rPr lang="bg-BG" dirty="0" smtClean="0"/>
              <a:t>Списък от въпроси и техните отговори</a:t>
            </a:r>
          </a:p>
          <a:p>
            <a:pPr lvl="1"/>
            <a:r>
              <a:rPr lang="bg-BG" dirty="0" smtClean="0"/>
              <a:t>Първоначално отговорите са скрити</a:t>
            </a:r>
          </a:p>
          <a:p>
            <a:pPr lvl="1"/>
            <a:r>
              <a:rPr lang="bg-BG" dirty="0" smtClean="0"/>
              <a:t>При кликване върху въпрос се появява отговорът му</a:t>
            </a:r>
          </a:p>
          <a:p>
            <a:pPr lvl="1"/>
            <a:r>
              <a:rPr lang="bg-BG" dirty="0"/>
              <a:t>П</a:t>
            </a:r>
            <a:r>
              <a:rPr lang="bg-BG" dirty="0" smtClean="0"/>
              <a:t>ри повторно кликване отговорът се скрива</a:t>
            </a:r>
          </a:p>
          <a:p>
            <a:pPr lvl="1"/>
            <a:r>
              <a:rPr lang="bg-BG" dirty="0" smtClean="0"/>
              <a:t>Броят въпроси и отговори не е твърдо фиксиран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0201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r>
              <a:rPr lang="en-US" dirty="0" smtClean="0"/>
              <a:t> </a:t>
            </a:r>
            <a:r>
              <a:rPr lang="bg-BG" dirty="0" smtClean="0"/>
              <a:t>на въпросите и отговорите</a:t>
            </a:r>
          </a:p>
          <a:p>
            <a:pPr lvl="1"/>
            <a:r>
              <a:rPr lang="bg-BG" dirty="0"/>
              <a:t>Щ</a:t>
            </a:r>
            <a:r>
              <a:rPr lang="bg-BG" dirty="0" smtClean="0"/>
              <a:t>е са в последователни двойки от </a:t>
            </a:r>
            <a:r>
              <a:rPr lang="en-US" dirty="0" smtClean="0"/>
              <a:t>h3</a:t>
            </a:r>
            <a:r>
              <a:rPr lang="bg-BG" dirty="0" smtClean="0"/>
              <a:t> и </a:t>
            </a:r>
            <a:r>
              <a:rPr lang="en-US" dirty="0" smtClean="0"/>
              <a:t>p</a:t>
            </a:r>
            <a:r>
              <a:rPr lang="bg-BG" dirty="0" smtClean="0"/>
              <a:t> елементи</a:t>
            </a:r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endParaRPr lang="bg-BG" dirty="0" smtClean="0"/>
          </a:p>
          <a:p>
            <a:pPr lvl="1"/>
            <a:r>
              <a:rPr lang="bg-BG" dirty="0" smtClean="0"/>
              <a:t>Оформлението е с каскадни стилове, като за елемента </a:t>
            </a:r>
            <a:r>
              <a:rPr lang="en-US" dirty="0" smtClean="0"/>
              <a:t>h3</a:t>
            </a:r>
            <a:r>
              <a:rPr lang="bg-BG" dirty="0" smtClean="0"/>
              <a:t> е зададен курсор като че ли е хипервръзка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1108726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h3&gt;Q1.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Fusce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purus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enim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?&lt;/h3&gt;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p&gt;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Scelerisque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sit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amet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aliquet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vitae,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… &lt;/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h3&gt;Q2.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?&lt;/h3&gt;</a:t>
            </a:r>
          </a:p>
          <a:p>
            <a:pPr algn="l">
              <a:tabLst>
                <a:tab pos="341313" algn="l"/>
              </a:tabLst>
            </a:pPr>
            <a:r>
              <a:rPr lang="en-GB" dirty="0" smtClean="0"/>
              <a:t>&lt;</a:t>
            </a:r>
            <a:r>
              <a:rPr lang="en-GB" dirty="0"/>
              <a:t>p&gt;</a:t>
            </a:r>
            <a:r>
              <a:rPr lang="en-GB" dirty="0" err="1"/>
              <a:t>Rutrum</a:t>
            </a:r>
            <a:r>
              <a:rPr lang="en-GB" dirty="0"/>
              <a:t> a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, </a:t>
            </a:r>
            <a:r>
              <a:rPr lang="en-GB" dirty="0" err="1"/>
              <a:t>volutpat</a:t>
            </a:r>
            <a:r>
              <a:rPr lang="en-GB" dirty="0"/>
              <a:t> a nisi</a:t>
            </a:r>
            <a:r>
              <a:rPr lang="en-GB" dirty="0" smtClean="0"/>
              <a:t>. …&lt;/p&gt;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577579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</a:tabLst>
            </a:pPr>
            <a:r>
              <a:rPr lang="en-GB" dirty="0" smtClean="0"/>
              <a:t>h3</a:t>
            </a:r>
            <a:r>
              <a:rPr lang="en-GB" dirty="0"/>
              <a:t>	{	</a:t>
            </a:r>
            <a:r>
              <a:rPr lang="en-GB" dirty="0" err="1"/>
              <a:t>color</a:t>
            </a:r>
            <a:r>
              <a:rPr lang="en-GB" dirty="0"/>
              <a:t>: #000080;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	padding: 0.3em;</a:t>
            </a:r>
          </a:p>
          <a:p>
            <a:pPr algn="l">
              <a:tabLst>
                <a:tab pos="341313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cursor: pointer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</a:tabLst>
            </a:pPr>
            <a:r>
              <a:rPr lang="en-GB" dirty="0" smtClean="0"/>
              <a:t>p</a:t>
            </a:r>
            <a:r>
              <a:rPr lang="en-GB" dirty="0"/>
              <a:t>	{	margin: 0.25em auto 0.75em 2.5em</a:t>
            </a:r>
            <a:r>
              <a:rPr lang="en-GB" dirty="0" smtClean="0"/>
              <a:t>;</a:t>
            </a:r>
            <a:r>
              <a:rPr lang="bg-BG" dirty="0" smtClean="0"/>
              <a:t> </a:t>
            </a:r>
            <a:r>
              <a:rPr lang="en-GB" dirty="0" smtClean="0"/>
              <a:t>}</a:t>
            </a:r>
            <a:endParaRPr lang="en-GB" dirty="0"/>
          </a:p>
          <a:p>
            <a:pPr algn="l">
              <a:tabLst>
                <a:tab pos="341313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237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Първоначално скриване</a:t>
            </a:r>
          </a:p>
          <a:p>
            <a:pPr lvl="1"/>
            <a:r>
              <a:rPr lang="bg-BG" dirty="0" smtClean="0"/>
              <a:t>При зареждане на страницата се скриват всички отговори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1108727"/>
            <a:ext cx="7223681" cy="347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</a:t>
            </a:r>
            <a:r>
              <a:rPr lang="en-GB" dirty="0"/>
              <a:t>script&gt;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function 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p = </a:t>
            </a:r>
            <a:r>
              <a:rPr lang="en-GB" dirty="0" err="1"/>
              <a:t>document.getElementsByTagName</a:t>
            </a:r>
            <a:r>
              <a:rPr lang="en-GB" dirty="0"/>
              <a:t>('p');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	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p.length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p[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style.display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'none';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&lt;/</a:t>
            </a:r>
            <a:r>
              <a:rPr lang="en-GB" dirty="0"/>
              <a:t>script</a:t>
            </a:r>
            <a:r>
              <a:rPr lang="en-GB" dirty="0" smtClean="0"/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&lt;</a:t>
            </a:r>
            <a:r>
              <a:rPr lang="en-GB" dirty="0"/>
              <a:t>body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onload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="main()"</a:t>
            </a:r>
            <a:r>
              <a:rPr lang="en-GB" dirty="0"/>
              <a:t>&gt;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&lt;/</a:t>
            </a:r>
            <a:r>
              <a:rPr lang="en-US" dirty="0" smtClean="0"/>
              <a:t>body&gt;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277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Обработване на събитията</a:t>
            </a:r>
          </a:p>
          <a:p>
            <a:pPr lvl="1"/>
            <a:r>
              <a:rPr lang="bg-BG" dirty="0" smtClean="0"/>
              <a:t>Във всеки </a:t>
            </a:r>
            <a:r>
              <a:rPr lang="en-US" dirty="0" smtClean="0"/>
              <a:t>DOM</a:t>
            </a:r>
            <a:r>
              <a:rPr lang="bg-BG" dirty="0" smtClean="0"/>
              <a:t> елемент на въпрос запомняме връзка към съответния </a:t>
            </a:r>
            <a:r>
              <a:rPr lang="en-US" dirty="0" smtClean="0"/>
              <a:t>DOM</a:t>
            </a:r>
            <a:r>
              <a:rPr lang="bg-BG" dirty="0" smtClean="0"/>
              <a:t> елемент с отговора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79" y="1474482"/>
            <a:ext cx="7223681" cy="347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function </a:t>
            </a:r>
            <a:r>
              <a:rPr lang="en-GB" dirty="0"/>
              <a:t>main()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h = </a:t>
            </a:r>
            <a:r>
              <a:rPr lang="en-GB" dirty="0" err="1"/>
              <a:t>document.getElementsByTagName</a:t>
            </a:r>
            <a:r>
              <a:rPr lang="en-GB" dirty="0"/>
              <a:t>('h3');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var</a:t>
            </a:r>
            <a:r>
              <a:rPr lang="en-GB" dirty="0"/>
              <a:t> p = </a:t>
            </a:r>
            <a:r>
              <a:rPr lang="en-GB" dirty="0" err="1"/>
              <a:t>document.getElementsByTagName</a:t>
            </a:r>
            <a:r>
              <a:rPr lang="en-GB" dirty="0"/>
              <a:t>('p');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</a:t>
            </a:r>
            <a:r>
              <a:rPr lang="en-GB" dirty="0" err="1"/>
              <a:t>p.length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 smtClean="0"/>
              <a:t>++)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	p[</a:t>
            </a:r>
            <a:r>
              <a:rPr lang="en-GB" dirty="0" err="1" smtClean="0"/>
              <a:t>i</a:t>
            </a:r>
            <a:r>
              <a:rPr lang="en-GB" dirty="0"/>
              <a:t>].</a:t>
            </a:r>
            <a:r>
              <a:rPr lang="en-GB" dirty="0" err="1"/>
              <a:t>style.display</a:t>
            </a:r>
            <a:r>
              <a:rPr lang="en-GB" dirty="0"/>
              <a:t> = 'none';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p[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}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622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Създаваме слушател на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onclick</a:t>
            </a:r>
            <a:r>
              <a:rPr lang="en-US" dirty="0" smtClean="0"/>
              <a:t>,</a:t>
            </a:r>
            <a:r>
              <a:rPr lang="bg-BG" dirty="0" smtClean="0"/>
              <a:t> който според видимостта на съответния отговор или го скрива, или го показва </a:t>
            </a:r>
          </a:p>
          <a:p>
            <a:pPr lvl="1"/>
            <a:r>
              <a:rPr lang="bg-BG" dirty="0" smtClean="0"/>
              <a:t>Обектът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r>
              <a:rPr lang="bg-BG" dirty="0" smtClean="0"/>
              <a:t> съдържа данни за самото събитие</a:t>
            </a:r>
          </a:p>
          <a:p>
            <a:pPr lvl="1"/>
            <a:r>
              <a:rPr lang="bg-BG" dirty="0" smtClean="0"/>
              <a:t>Полето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target</a:t>
            </a:r>
            <a:r>
              <a:rPr lang="bg-BG" dirty="0" smtClean="0"/>
              <a:t> е </a:t>
            </a:r>
            <a:r>
              <a:rPr lang="en-US" dirty="0" smtClean="0"/>
              <a:t>DOM</a:t>
            </a:r>
            <a:r>
              <a:rPr lang="bg-BG" dirty="0" smtClean="0"/>
              <a:t> елементът, където се е случило събитието,</a:t>
            </a:r>
            <a:r>
              <a:rPr lang="en-US" dirty="0" smtClean="0"/>
              <a:t> </a:t>
            </a:r>
            <a:r>
              <a:rPr lang="bg-BG" dirty="0" smtClean="0"/>
              <a:t>а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elem</a:t>
            </a:r>
            <a:r>
              <a:rPr lang="bg-BG" dirty="0" smtClean="0"/>
              <a:t> е запомненият </a:t>
            </a:r>
            <a:r>
              <a:rPr lang="en-US" dirty="0" smtClean="0"/>
              <a:t>DOM</a:t>
            </a:r>
            <a:r>
              <a:rPr lang="bg-BG" dirty="0" smtClean="0"/>
              <a:t> елемент за скриване или показване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9" y="2388872"/>
            <a:ext cx="7223681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h[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addEventListener</a:t>
            </a:r>
            <a:r>
              <a:rPr lang="en-GB" dirty="0"/>
              <a:t>('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click</a:t>
            </a:r>
            <a:r>
              <a:rPr lang="en-GB" dirty="0" err="1"/>
              <a:t>',function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</a:t>
            </a: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</a:t>
            </a:r>
            <a:r>
              <a:rPr lang="en-GB" dirty="0" err="1"/>
              <a:t>var</a:t>
            </a:r>
            <a:r>
              <a:rPr lang="en-GB" dirty="0"/>
              <a:t> style 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event.target.elem</a:t>
            </a:r>
            <a:r>
              <a:rPr lang="en-GB" dirty="0" err="1"/>
              <a:t>.style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if (</a:t>
            </a:r>
            <a:r>
              <a:rPr lang="en-GB" dirty="0" err="1"/>
              <a:t>style.display</a:t>
            </a:r>
            <a:r>
              <a:rPr lang="en-GB" dirty="0"/>
              <a:t>=='none')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err="1"/>
              <a:t>style.display</a:t>
            </a:r>
            <a:r>
              <a:rPr lang="en-GB" dirty="0"/>
              <a:t> = 'block';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err="1"/>
              <a:t>style.display</a:t>
            </a:r>
            <a:r>
              <a:rPr lang="en-GB" dirty="0"/>
              <a:t> = 'none';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smtClean="0"/>
              <a:t>});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1413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07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Обектен модел на документ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Обектни модели</a:t>
            </a:r>
            <a:endParaRPr lang="en-US" dirty="0" smtClean="0"/>
          </a:p>
          <a:p>
            <a:pPr lvl="1"/>
            <a:r>
              <a:rPr lang="bg-BG" dirty="0" smtClean="0"/>
              <a:t>На </a:t>
            </a:r>
            <a:r>
              <a:rPr lang="bg-BG" dirty="0" smtClean="0"/>
              <a:t>браузъра </a:t>
            </a:r>
            <a:r>
              <a:rPr lang="bg-BG" dirty="0" smtClean="0"/>
              <a:t>– </a:t>
            </a:r>
            <a:r>
              <a:rPr lang="en-GB" dirty="0" smtClean="0"/>
              <a:t>BOM </a:t>
            </a:r>
            <a:r>
              <a:rPr lang="bg-BG" dirty="0" smtClean="0"/>
              <a:t>(</a:t>
            </a:r>
            <a:r>
              <a:rPr lang="en-US" dirty="0" smtClean="0"/>
              <a:t>Browser Object Model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/>
              <a:t>На документа</a:t>
            </a:r>
            <a:r>
              <a:rPr lang="en-GB" dirty="0" smtClean="0"/>
              <a:t> – </a:t>
            </a:r>
            <a:r>
              <a:rPr lang="en-US" dirty="0" smtClean="0"/>
              <a:t>DOM (</a:t>
            </a:r>
            <a:r>
              <a:rPr lang="en-GB" dirty="0" smtClean="0"/>
              <a:t>Document Object Model)</a:t>
            </a:r>
          </a:p>
          <a:p>
            <a:pPr lvl="1"/>
            <a:r>
              <a:rPr lang="bg-BG" dirty="0"/>
              <a:t>П</a:t>
            </a:r>
            <a:r>
              <a:rPr lang="bg-BG" dirty="0" smtClean="0"/>
              <a:t>рограмен достъп с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bg-BG" dirty="0" smtClean="0"/>
              <a:t>до страница и елементите ѝ</a:t>
            </a:r>
          </a:p>
          <a:p>
            <a:pPr lvl="1"/>
            <a:r>
              <a:rPr lang="bg-BG" dirty="0" smtClean="0"/>
              <a:t>Обектът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{window.}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document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е корен на пълното дърво с </a:t>
            </a:r>
            <a:r>
              <a:rPr lang="bg-BG" dirty="0" err="1" smtClean="0"/>
              <a:t>HTML</a:t>
            </a:r>
            <a:r>
              <a:rPr lang="bg-BG" dirty="0" smtClean="0"/>
              <a:t> елементи на страница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20488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Работа с елементи</a:t>
            </a:r>
          </a:p>
          <a:p>
            <a:pPr lvl="1"/>
            <a:r>
              <a:rPr lang="bg-BG" dirty="0" smtClean="0"/>
              <a:t>Търсене по идентификатор, клас или име на таг</a:t>
            </a:r>
          </a:p>
          <a:p>
            <a:pPr lvl="1"/>
            <a:r>
              <a:rPr lang="bg-BG" dirty="0" smtClean="0"/>
              <a:t>Намиране на конкретен елемент или на всички елементи от даден тип</a:t>
            </a:r>
          </a:p>
          <a:p>
            <a:pPr lvl="1"/>
            <a:r>
              <a:rPr lang="bg-BG" dirty="0" smtClean="0"/>
              <a:t>Оразмеряване на елементи</a:t>
            </a:r>
          </a:p>
          <a:p>
            <a:pPr lvl="1"/>
            <a:r>
              <a:rPr lang="bg-BG" dirty="0" smtClean="0"/>
              <a:t>Достъп до съдържание на елементи</a:t>
            </a:r>
          </a:p>
          <a:p>
            <a:pPr lvl="1"/>
            <a:r>
              <a:rPr lang="bg-BG" dirty="0" smtClean="0"/>
              <a:t>Реагиране на събития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bg-BG" dirty="0" smtClean="0"/>
              <a:t>Елементи и събития в </a:t>
            </a:r>
            <a:r>
              <a:rPr lang="en-US" dirty="0" smtClean="0"/>
              <a:t>DOM</a:t>
            </a:r>
            <a:r>
              <a:rPr lang="bg-BG" dirty="0" smtClean="0"/>
              <a:t>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www.w3schools.com/jsref/dom_obj_document.asp</a:t>
            </a:r>
            <a:r>
              <a:rPr lang="bg-BG" dirty="0" smtClean="0"/>
              <a:t> </a:t>
            </a: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www.w3schools.com/jsref/dom_obj_event.asp</a:t>
            </a:r>
            <a:r>
              <a:rPr lang="bg-BG" dirty="0" smtClean="0"/>
              <a:t> </a:t>
            </a: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www.w3schools.com/jsref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510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Още за </a:t>
            </a:r>
            <a:r>
              <a:rPr lang="en-US" dirty="0" smtClean="0"/>
              <a:t>BOM</a:t>
            </a:r>
          </a:p>
          <a:p>
            <a:pPr lvl="1"/>
            <a:r>
              <a:rPr lang="bg-BG" dirty="0" smtClean="0"/>
              <a:t>Формално няма стандарт</a:t>
            </a:r>
          </a:p>
          <a:p>
            <a:pPr lvl="1"/>
            <a:r>
              <a:rPr lang="bg-BG" dirty="0" smtClean="0"/>
              <a:t>Неявно се поддържа от </a:t>
            </a:r>
            <a:r>
              <a:rPr lang="bg-BG" dirty="0" smtClean="0"/>
              <a:t>браузърите</a:t>
            </a:r>
            <a:endParaRPr lang="bg-BG" dirty="0" smtClean="0"/>
          </a:p>
          <a:p>
            <a:pPr lvl="1"/>
            <a:r>
              <a:rPr lang="bg-BG" dirty="0" smtClean="0"/>
              <a:t>Някои функции могат да се различават</a:t>
            </a:r>
          </a:p>
          <a:p>
            <a:r>
              <a:rPr lang="bg-BG" dirty="0" smtClean="0"/>
              <a:t>В курса</a:t>
            </a:r>
          </a:p>
          <a:p>
            <a:pPr lvl="1"/>
            <a:r>
              <a:rPr lang="bg-BG" dirty="0" smtClean="0"/>
              <a:t>Специално внимание на обекта </a:t>
            </a:r>
            <a:r>
              <a:rPr lang="en-US" dirty="0" smtClean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4117497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365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DOM</a:t>
            </a:r>
          </a:p>
          <a:p>
            <a:pPr lvl="1"/>
            <a:r>
              <a:rPr lang="en-US" u="sng" dirty="0" smtClean="0"/>
              <a:t>D</a:t>
            </a:r>
            <a:r>
              <a:rPr lang="en-US" dirty="0" smtClean="0"/>
              <a:t>ocument </a:t>
            </a:r>
            <a:r>
              <a:rPr lang="en-US" u="sng" dirty="0" smtClean="0"/>
              <a:t>O</a:t>
            </a:r>
            <a:r>
              <a:rPr lang="en-US" dirty="0" smtClean="0"/>
              <a:t>bject </a:t>
            </a:r>
            <a:r>
              <a:rPr lang="en-US" u="sng" dirty="0" smtClean="0"/>
              <a:t>M</a:t>
            </a:r>
            <a:r>
              <a:rPr lang="en-US" dirty="0" smtClean="0"/>
              <a:t>odel</a:t>
            </a:r>
          </a:p>
          <a:p>
            <a:pPr lvl="1"/>
            <a:r>
              <a:rPr lang="bg-BG" dirty="0" smtClean="0"/>
              <a:t>Модел за представяне на </a:t>
            </a:r>
            <a:r>
              <a:rPr lang="en-US" dirty="0" smtClean="0"/>
              <a:t>HTML</a:t>
            </a:r>
            <a:r>
              <a:rPr lang="bg-BG" dirty="0" smtClean="0"/>
              <a:t> документи чрез обекти</a:t>
            </a:r>
          </a:p>
          <a:p>
            <a:pPr lvl="1"/>
            <a:r>
              <a:rPr lang="bg-BG" dirty="0" smtClean="0"/>
              <a:t>Браузърите </a:t>
            </a:r>
            <a:r>
              <a:rPr lang="bg-BG" dirty="0" smtClean="0"/>
              <a:t>предоставят програмен интерфейс към </a:t>
            </a:r>
            <a:r>
              <a:rPr lang="en-US" dirty="0" smtClean="0"/>
              <a:t>DOM</a:t>
            </a:r>
            <a:r>
              <a:rPr lang="bg-BG" dirty="0" smtClean="0"/>
              <a:t> през обекта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window.document</a:t>
            </a:r>
            <a:r>
              <a:rPr lang="bg-BG" dirty="0" smtClean="0"/>
              <a:t> на своя </a:t>
            </a:r>
            <a:r>
              <a:rPr lang="en-US" dirty="0" smtClean="0"/>
              <a:t>BOM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496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</a:p>
          <a:p>
            <a:pPr lvl="1"/>
            <a:r>
              <a:rPr lang="en-US" dirty="0" smtClean="0"/>
              <a:t>1995 –</a:t>
            </a:r>
            <a:r>
              <a:rPr lang="bg-BG" dirty="0" smtClean="0"/>
              <a:t> </a:t>
            </a:r>
            <a:r>
              <a:rPr lang="en-US" dirty="0" smtClean="0"/>
              <a:t>Legacy DOM / DOM level 0, </a:t>
            </a:r>
            <a:r>
              <a:rPr lang="bg-BG" dirty="0" smtClean="0"/>
              <a:t>липса на стандарт</a:t>
            </a:r>
          </a:p>
          <a:p>
            <a:pPr lvl="1"/>
            <a:r>
              <a:rPr lang="bg-BG" dirty="0" smtClean="0"/>
              <a:t>199</a:t>
            </a:r>
            <a:r>
              <a:rPr lang="en-US" dirty="0" smtClean="0"/>
              <a:t>7</a:t>
            </a:r>
            <a:r>
              <a:rPr lang="bg-BG" dirty="0" smtClean="0"/>
              <a:t> –</a:t>
            </a:r>
            <a:r>
              <a:rPr lang="en-US" dirty="0" smtClean="0"/>
              <a:t> Intermediate DOM, </a:t>
            </a:r>
            <a:r>
              <a:rPr lang="bg-BG" dirty="0" smtClean="0"/>
              <a:t>все още без стандарт</a:t>
            </a:r>
            <a:endParaRPr lang="en-US" dirty="0" smtClean="0"/>
          </a:p>
          <a:p>
            <a:pPr lvl="1"/>
            <a:r>
              <a:rPr lang="en-US" dirty="0" smtClean="0"/>
              <a:t>199</a:t>
            </a:r>
            <a:r>
              <a:rPr lang="bg-BG" dirty="0" smtClean="0"/>
              <a:t>8</a:t>
            </a:r>
            <a:r>
              <a:rPr lang="en-US" dirty="0" smtClean="0"/>
              <a:t> – DOM Level 1 – </a:t>
            </a:r>
            <a:r>
              <a:rPr lang="bg-BG" dirty="0" smtClean="0"/>
              <a:t>първи стандарт</a:t>
            </a:r>
            <a:endParaRPr lang="en-US" dirty="0" smtClean="0"/>
          </a:p>
          <a:p>
            <a:pPr lvl="1"/>
            <a:r>
              <a:rPr lang="en-US" dirty="0" smtClean="0"/>
              <a:t>2000 – DOM Level 2</a:t>
            </a:r>
            <a:endParaRPr lang="bg-BG" dirty="0" smtClean="0"/>
          </a:p>
          <a:p>
            <a:pPr lvl="1"/>
            <a:r>
              <a:rPr lang="bg-BG" dirty="0" smtClean="0"/>
              <a:t>200</a:t>
            </a:r>
            <a:r>
              <a:rPr lang="en-US" dirty="0" smtClean="0"/>
              <a:t>4</a:t>
            </a:r>
            <a:r>
              <a:rPr lang="bg-BG" dirty="0" smtClean="0"/>
              <a:t> – </a:t>
            </a:r>
            <a:r>
              <a:rPr lang="en-US" dirty="0" smtClean="0"/>
              <a:t>DOM Level 3</a:t>
            </a:r>
            <a:endParaRPr lang="bg-BG" dirty="0" smtClean="0"/>
          </a:p>
          <a:p>
            <a:pPr lvl="1"/>
            <a:r>
              <a:rPr lang="bg-BG" dirty="0" smtClean="0"/>
              <a:t>201</a:t>
            </a:r>
            <a:r>
              <a:rPr lang="en-US" dirty="0" smtClean="0"/>
              <a:t>4</a:t>
            </a:r>
            <a:r>
              <a:rPr lang="bg-BG" dirty="0" smtClean="0"/>
              <a:t> – </a:t>
            </a:r>
            <a:r>
              <a:rPr lang="en-US" dirty="0" smtClean="0"/>
              <a:t>DOM Level 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97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 </a:t>
            </a:r>
            <a:r>
              <a:rPr lang="en-US" dirty="0" smtClean="0"/>
              <a:t>DOM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Възможности</a:t>
            </a:r>
          </a:p>
          <a:p>
            <a:pPr lvl="1"/>
            <a:r>
              <a:rPr lang="bg-BG" dirty="0" smtClean="0"/>
              <a:t>Достъп и промяна на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</a:p>
          <a:p>
            <a:pPr lvl="1"/>
            <a:r>
              <a:rPr lang="bg-BG" dirty="0" smtClean="0"/>
              <a:t>Достъп и промяна на </a:t>
            </a:r>
            <a:r>
              <a:rPr lang="en-US" dirty="0" err="1" smtClean="0"/>
              <a:t>CSS</a:t>
            </a:r>
            <a:r>
              <a:rPr lang="bg-BG" dirty="0" smtClean="0"/>
              <a:t> стилове</a:t>
            </a:r>
          </a:p>
          <a:p>
            <a:pPr lvl="1"/>
            <a:r>
              <a:rPr lang="bg-BG" dirty="0" smtClean="0"/>
              <a:t>Достъп и промяна на събития, породени от работата на </a:t>
            </a:r>
            <a:r>
              <a:rPr lang="bg-BG" dirty="0" smtClean="0"/>
              <a:t>браузъра </a:t>
            </a:r>
            <a:r>
              <a:rPr lang="bg-BG" dirty="0" smtClean="0"/>
              <a:t>или действията на потребителя</a:t>
            </a:r>
          </a:p>
          <a:p>
            <a:r>
              <a:rPr lang="bg-BG" dirty="0" smtClean="0"/>
              <a:t>Обаче</a:t>
            </a:r>
          </a:p>
          <a:p>
            <a:pPr lvl="1"/>
            <a:r>
              <a:rPr lang="en-US" dirty="0" smtClean="0"/>
              <a:t>DOM</a:t>
            </a:r>
            <a:r>
              <a:rPr lang="bg-BG" dirty="0" smtClean="0"/>
              <a:t> само позволява достъп и промяна</a:t>
            </a:r>
            <a:endParaRPr lang="en-US" dirty="0" smtClean="0"/>
          </a:p>
          <a:p>
            <a:pPr lvl="1"/>
            <a:r>
              <a:rPr lang="bg-BG" dirty="0" smtClean="0"/>
              <a:t>Самият достъп и промяна се правят с код на </a:t>
            </a:r>
            <a:r>
              <a:rPr lang="en-US" dirty="0" err="1" smtClean="0"/>
              <a:t>JS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70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7851</TotalTime>
  <Words>1289</Words>
  <Application>Microsoft Office PowerPoint</Application>
  <PresentationFormat>On-screen Show (16:9)</PresentationFormat>
  <Paragraphs>310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Origin</vt:lpstr>
      <vt:lpstr>DOM</vt:lpstr>
      <vt:lpstr>JS и браузър</vt:lpstr>
      <vt:lpstr>BOM</vt:lpstr>
      <vt:lpstr>Структура на BOM</vt:lpstr>
      <vt:lpstr>PowerPoint Presentation</vt:lpstr>
      <vt:lpstr>DOM</vt:lpstr>
      <vt:lpstr>DOM</vt:lpstr>
      <vt:lpstr>История на DOM</vt:lpstr>
      <vt:lpstr>Какво може DOM</vt:lpstr>
      <vt:lpstr>Структура на DOM</vt:lpstr>
      <vt:lpstr>PowerPoint Presentation</vt:lpstr>
      <vt:lpstr>PowerPoint Presentation</vt:lpstr>
      <vt:lpstr>Работа с DOM</vt:lpstr>
      <vt:lpstr>Работа с DOM</vt:lpstr>
      <vt:lpstr>Намиране на елемент</vt:lpstr>
      <vt:lpstr>PowerPoint Presentation</vt:lpstr>
      <vt:lpstr>PowerPoint Presentation</vt:lpstr>
      <vt:lpstr>PowerPoint Presentation</vt:lpstr>
      <vt:lpstr>Оразмеряване на обекти</vt:lpstr>
      <vt:lpstr>PowerPoint Presentation</vt:lpstr>
      <vt:lpstr>PowerPoint Presentation</vt:lpstr>
      <vt:lpstr>PowerPoint Presentation</vt:lpstr>
      <vt:lpstr>Съдържание на елемент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Събития</vt:lpstr>
      <vt:lpstr>Събития</vt:lpstr>
      <vt:lpstr>PowerPoint Presentation</vt:lpstr>
      <vt:lpstr>PowerPoint Presentation</vt:lpstr>
      <vt:lpstr>Улавяне на събития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Примери</vt:lpstr>
      <vt:lpstr>Въпроси и отговори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Обобщение</vt:lpstr>
      <vt:lpstr>Обектен модел на документ</vt:lpstr>
      <vt:lpstr>PowerPoint Presentation</vt:lpstr>
      <vt:lpstr>Още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SUICA-06</dc:title>
  <dc:creator>Pavel Boytchev</dc:creator>
  <cp:lastModifiedBy>Pavel Boytchev</cp:lastModifiedBy>
  <cp:revision>291</cp:revision>
  <dcterms:created xsi:type="dcterms:W3CDTF">2015-02-10T15:00:35Z</dcterms:created>
  <dcterms:modified xsi:type="dcterms:W3CDTF">2015-09-14T08:24:19Z</dcterms:modified>
</cp:coreProperties>
</file>