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472" r:id="rId3"/>
    <p:sldId id="473" r:id="rId4"/>
    <p:sldId id="474" r:id="rId5"/>
    <p:sldId id="475" r:id="rId6"/>
    <p:sldId id="476" r:id="rId7"/>
    <p:sldId id="477" r:id="rId8"/>
    <p:sldId id="478" r:id="rId9"/>
    <p:sldId id="479" r:id="rId10"/>
    <p:sldId id="480" r:id="rId11"/>
    <p:sldId id="481" r:id="rId12"/>
    <p:sldId id="482" r:id="rId13"/>
    <p:sldId id="483" r:id="rId14"/>
    <p:sldId id="484" r:id="rId15"/>
    <p:sldId id="488" r:id="rId16"/>
    <p:sldId id="486" r:id="rId17"/>
    <p:sldId id="487" r:id="rId18"/>
    <p:sldId id="489" r:id="rId19"/>
    <p:sldId id="490" r:id="rId20"/>
    <p:sldId id="491" r:id="rId21"/>
    <p:sldId id="493" r:id="rId22"/>
    <p:sldId id="494" r:id="rId23"/>
    <p:sldId id="495" r:id="rId24"/>
    <p:sldId id="496" r:id="rId25"/>
    <p:sldId id="497" r:id="rId26"/>
    <p:sldId id="498" r:id="rId27"/>
    <p:sldId id="499" r:id="rId28"/>
    <p:sldId id="500" r:id="rId29"/>
    <p:sldId id="501" r:id="rId30"/>
    <p:sldId id="502" r:id="rId31"/>
    <p:sldId id="503" r:id="rId32"/>
    <p:sldId id="504" r:id="rId33"/>
    <p:sldId id="505" r:id="rId34"/>
    <p:sldId id="506" r:id="rId35"/>
    <p:sldId id="507" r:id="rId36"/>
    <p:sldId id="508" r:id="rId37"/>
    <p:sldId id="509" r:id="rId38"/>
    <p:sldId id="510" r:id="rId39"/>
    <p:sldId id="511" r:id="rId40"/>
    <p:sldId id="512" r:id="rId41"/>
    <p:sldId id="513" r:id="rId42"/>
    <p:sldId id="514" r:id="rId43"/>
    <p:sldId id="515" r:id="rId44"/>
    <p:sldId id="517" r:id="rId45"/>
    <p:sldId id="518" r:id="rId46"/>
    <p:sldId id="516" r:id="rId47"/>
    <p:sldId id="318" r:id="rId48"/>
    <p:sldId id="355" r:id="rId49"/>
    <p:sldId id="430" r:id="rId50"/>
    <p:sldId id="492" r:id="rId51"/>
    <p:sldId id="519" r:id="rId52"/>
    <p:sldId id="261" r:id="rId53"/>
  </p:sldIdLst>
  <p:sldSz cx="9144000" cy="5143500" type="screen16x9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E3E5ED"/>
    <a:srgbClr val="0070C0"/>
    <a:srgbClr val="00B050"/>
    <a:srgbClr val="000000"/>
    <a:srgbClr val="AAB0C8"/>
    <a:srgbClr val="FFFFFF"/>
    <a:srgbClr val="537AF7"/>
    <a:srgbClr val="6666FF"/>
    <a:srgbClr val="D8D8D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 autoAdjust="0"/>
    <p:restoredTop sz="94590" autoAdjust="0"/>
  </p:normalViewPr>
  <p:slideViewPr>
    <p:cSldViewPr>
      <p:cViewPr varScale="1">
        <p:scale>
          <a:sx n="97" d="100"/>
          <a:sy n="97" d="100"/>
        </p:scale>
        <p:origin x="606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29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824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04875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04875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25783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534400" cy="74295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534400" cy="40386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33350"/>
            <a:ext cx="8534400" cy="4953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80080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5344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534400" cy="723900"/>
          </a:xfrm>
          <a:prstGeom prst="rect">
            <a:avLst/>
          </a:prstGeom>
          <a:ln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534400" cy="41719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  <a:r>
              <a:rPr kumimoji="0" lang="bg-BG" dirty="0" smtClean="0"/>
              <a:t>кирилица</a:t>
            </a:r>
            <a:endParaRPr kumimoji="0" lang="en-US" dirty="0" smtClean="0"/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4869180"/>
            <a:ext cx="457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C4667DF-4D84-4B1F-9010-1E7FCEE5EE25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Rectangle 1"/>
          <p:cNvSpPr/>
          <p:nvPr/>
        </p:nvSpPr>
        <p:spPr>
          <a:xfrm>
            <a:off x="0" y="133350"/>
            <a:ext cx="152400" cy="723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4" r:id="rId3"/>
    <p:sldLayoutId id="2147483680" r:id="rId4"/>
    <p:sldLayoutId id="2147483678" r:id="rId5"/>
    <p:sldLayoutId id="2147483679" r:id="rId6"/>
  </p:sldLayoutIdLst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j-ea"/>
          <a:cs typeface="+mj-cs"/>
        </a:defRPr>
      </a:lvl1pPr>
    </p:titleStyle>
    <p:bodyStyle>
      <a:lvl1pPr marL="0" indent="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None/>
        <a:defRPr kumimoji="0" sz="2600" b="1" kern="1200">
          <a:solidFill>
            <a:schemeClr val="tx1"/>
          </a:solidFill>
          <a:effectLst>
            <a:outerShdw blurRad="63500" algn="ctr" rotWithShape="0">
              <a:schemeClr val="tx1">
                <a:lumMod val="65000"/>
                <a:lumOff val="35000"/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1pPr>
      <a:lvl2pPr marL="457200" indent="-182563" algn="l" rtl="0" eaLnBrk="1" latinLnBrk="0" hangingPunct="1">
        <a:spcBef>
          <a:spcPts val="5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•"/>
        <a:defRPr kumimoji="0" sz="2300" kern="1200">
          <a:solidFill>
            <a:schemeClr val="tx2"/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2pPr>
      <a:lvl3pPr marL="594360" indent="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None/>
        <a:defRPr kumimoji="0" sz="20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3pPr>
      <a:lvl4pPr marL="868680" indent="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None/>
        <a:defRPr kumimoji="0" sz="18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4pPr>
      <a:lvl5pPr marL="1143000" indent="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None/>
        <a:defRPr kumimoji="0" sz="16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Example-0903%20Perpendiculars/Example-0903%20Perpendiculars.html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Example-0904%20Eight%20points/Example-0904%20Eight%20points.html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Example-0905%20Point%20size/Example-0905%20Point%20size.html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Example-0906%20Point%20color/Example-0906%20Point%20color.html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Example-0907%20Random%20points%20on%20line/Example-0907%20Random%20points%20on%20line.html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Example-0908%20Random%20points%20on%20circle/Example-0908%20Random%20points%20on%20circle.html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Example-0909%20Points%20on%20circle/Example-0909%20Points%20on%20circle.html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Example-0910%20Random%20points%20on%20sphere/Example-0910%20Random%20points%20on%20sphere.html" TargetMode="Externa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Example-0911%20Colorful%20points/Example-0911%20Colorful%20points.html" TargetMode="Externa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Example-0912%20Radial%20lines/Example-0912%20Radial%20lines.html" TargetMode="Externa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Example-0913%20Tunnel%20rays/Example-0913%20Tunnel%20rays.html" TargetMode="Externa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Example-0914%20Tangent%20segments/Example-0914%20Tangent%20segments.html" TargetMode="Externa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Example-0901%20Vector%20addition/Example-0901%20Vector%20addition.html" TargetMode="Externa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Example-0902%20Vector%20length/Example-0902%20Vector%20length.html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 smtClean="0"/>
              <a:t>Точки и линии</a:t>
            </a: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noProof="0" dirty="0" smtClean="0"/>
              <a:t>Тема №</a:t>
            </a:r>
            <a:r>
              <a:rPr lang="bg-BG" noProof="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7273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2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043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 smtClean="0"/>
              <a:t>Точка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786429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 dirty="0" smtClean="0"/>
              <a:t>Точка в </a:t>
            </a:r>
            <a:r>
              <a:rPr lang="bg-BG" noProof="0" dirty="0" err="1" smtClean="0"/>
              <a:t>СУИКА</a:t>
            </a:r>
            <a:endParaRPr lang="bg-BG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noProof="0" dirty="0" smtClean="0"/>
              <a:t>Точка</a:t>
            </a:r>
          </a:p>
          <a:p>
            <a:pPr lvl="1"/>
            <a:r>
              <a:rPr lang="bg-BG" noProof="0" dirty="0" smtClean="0"/>
              <a:t>Графичен обект със свойства</a:t>
            </a:r>
          </a:p>
          <a:p>
            <a:pPr lvl="1"/>
            <a:r>
              <a:rPr lang="bg-BG" noProof="0" dirty="0" smtClean="0"/>
              <a:t>Използва се за рисуване на точка</a:t>
            </a:r>
          </a:p>
          <a:p>
            <a:r>
              <a:rPr lang="bg-BG" noProof="0" dirty="0" smtClean="0"/>
              <a:t>Създаване на точка</a:t>
            </a:r>
          </a:p>
          <a:p>
            <a:pPr lvl="1"/>
            <a:r>
              <a:rPr lang="bg-BG" noProof="0" dirty="0" smtClean="0"/>
              <a:t>Чрез клас </a:t>
            </a:r>
            <a:r>
              <a:rPr lang="bg-BG" noProof="0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new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noProof="0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Suica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.</a:t>
            </a:r>
            <a:r>
              <a:rPr lang="bg-BG" noProof="0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Point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( </a:t>
            </a:r>
            <a:r>
              <a:rPr lang="bg-BG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координати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)</a:t>
            </a:r>
          </a:p>
          <a:p>
            <a:pPr lvl="1"/>
            <a:r>
              <a:rPr lang="bg-BG" noProof="0" dirty="0" smtClean="0"/>
              <a:t>Чрез функция </a:t>
            </a:r>
            <a:r>
              <a:rPr lang="bg-BG" noProof="0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point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( </a:t>
            </a:r>
            <a:r>
              <a:rPr lang="bg-BG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координати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)</a:t>
            </a:r>
          </a:p>
          <a:p>
            <a:pPr lvl="1"/>
            <a:r>
              <a:rPr lang="bg-BG" noProof="0" dirty="0" smtClean="0"/>
              <a:t>Координатите са вектор (масив от три числа)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171162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noProof="0" dirty="0" smtClean="0"/>
              <a:t>Пример</a:t>
            </a:r>
          </a:p>
          <a:p>
            <a:pPr lvl="1"/>
            <a:r>
              <a:rPr lang="bg-BG" noProof="0" dirty="0" smtClean="0"/>
              <a:t>Да се създадат 8 точки във върховете на куб</a:t>
            </a:r>
          </a:p>
          <a:p>
            <a:pPr lvl="1"/>
            <a:r>
              <a:rPr lang="bg-BG" noProof="0" dirty="0" smtClean="0"/>
              <a:t>При страна 20, върховете са с координати </a:t>
            </a:r>
            <a:r>
              <a:rPr lang="bg-BG" noProof="0" dirty="0" smtClean="0">
                <a:sym typeface="Symbol"/>
              </a:rPr>
              <a:t></a:t>
            </a:r>
            <a:r>
              <a:rPr lang="bg-BG" noProof="0" dirty="0" smtClean="0"/>
              <a:t>10</a:t>
            </a:r>
          </a:p>
          <a:p>
            <a:pPr lvl="1"/>
            <a:r>
              <a:rPr lang="bg-BG" noProof="0" dirty="0" smtClean="0"/>
              <a:t>Осемте комбинации генерират осемте върха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05878" y="2205995"/>
            <a:ext cx="7223681" cy="27431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fr-FR" dirty="0" smtClean="0"/>
              <a:t>point</a:t>
            </a:r>
            <a:r>
              <a:rPr lang="fr-FR" dirty="0"/>
              <a:t>(</a:t>
            </a:r>
            <a:r>
              <a:rPr lang="fr-FR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[+10,+10,+10]</a:t>
            </a:r>
            <a:r>
              <a:rPr lang="fr-FR" dirty="0"/>
              <a:t>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fr-FR" dirty="0" smtClean="0"/>
              <a:t>point</a:t>
            </a:r>
            <a:r>
              <a:rPr lang="fr-FR" dirty="0"/>
              <a:t>([+10,+10,-10]);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fr-FR" dirty="0" smtClean="0"/>
              <a:t>point</a:t>
            </a:r>
            <a:r>
              <a:rPr lang="fr-FR" dirty="0"/>
              <a:t>([+10,-10,+10]);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fr-FR" dirty="0" smtClean="0"/>
              <a:t>point</a:t>
            </a:r>
            <a:r>
              <a:rPr lang="fr-FR" dirty="0"/>
              <a:t>([+10,-10,-10]);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fr-FR" dirty="0" smtClean="0"/>
              <a:t>point</a:t>
            </a:r>
            <a:r>
              <a:rPr lang="fr-FR" dirty="0"/>
              <a:t>([-10,+10,+10]);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fr-FR" dirty="0" smtClean="0"/>
              <a:t>point</a:t>
            </a:r>
            <a:r>
              <a:rPr lang="fr-FR" dirty="0"/>
              <a:t>([-10,+10,-10]);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fr-FR" dirty="0" smtClean="0"/>
              <a:t>point</a:t>
            </a:r>
            <a:r>
              <a:rPr lang="fr-FR" dirty="0"/>
              <a:t>([-10,-10,+10]);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fr-FR" dirty="0" smtClean="0"/>
              <a:t>point</a:t>
            </a:r>
            <a:r>
              <a:rPr lang="fr-FR" dirty="0"/>
              <a:t>([-10,-10,-10]);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693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2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817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 dirty="0" smtClean="0"/>
              <a:t>Свойства</a:t>
            </a:r>
            <a:endParaRPr lang="bg-BG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noProof="0" dirty="0" smtClean="0"/>
              <a:t>Център на точка</a:t>
            </a:r>
          </a:p>
          <a:p>
            <a:pPr lvl="1"/>
            <a:r>
              <a:rPr lang="bg-BG" noProof="0" dirty="0" smtClean="0"/>
              <a:t>Задава се при конструирането на точка</a:t>
            </a:r>
          </a:p>
          <a:p>
            <a:pPr lvl="1"/>
            <a:r>
              <a:rPr lang="bg-BG" noProof="0" dirty="0" smtClean="0"/>
              <a:t>Записва се в променливата </a:t>
            </a:r>
            <a:r>
              <a:rPr lang="bg-BG" noProof="0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center</a:t>
            </a:r>
            <a:endParaRPr lang="bg-BG" noProof="0" dirty="0" smtClean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r>
              <a:rPr lang="bg-BG" noProof="0" dirty="0" smtClean="0"/>
              <a:t>Размер на точка</a:t>
            </a:r>
          </a:p>
          <a:p>
            <a:pPr lvl="1"/>
            <a:r>
              <a:rPr lang="bg-BG" altLang="bg-BG" noProof="0" dirty="0" smtClean="0"/>
              <a:t>Определя само видимия размер</a:t>
            </a:r>
          </a:p>
          <a:p>
            <a:pPr lvl="1"/>
            <a:r>
              <a:rPr lang="bg-BG" altLang="bg-BG" noProof="0" dirty="0" smtClean="0"/>
              <a:t>Не зависи от разстоянието</a:t>
            </a:r>
          </a:p>
          <a:p>
            <a:pPr lvl="1"/>
            <a:r>
              <a:rPr lang="bg-BG" altLang="bg-BG" noProof="0" dirty="0" smtClean="0"/>
              <a:t>По подразбиране е 3</a:t>
            </a:r>
          </a:p>
          <a:p>
            <a:pPr lvl="1"/>
            <a:r>
              <a:rPr lang="bg-BG" altLang="bg-BG" noProof="0" dirty="0" smtClean="0"/>
              <a:t>Записва се в променлива </a:t>
            </a:r>
            <a:r>
              <a:rPr lang="bg-BG" altLang="bg-BG" noProof="0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pointSize</a:t>
            </a:r>
            <a:endParaRPr lang="bg-BG" altLang="bg-BG" noProof="0" dirty="0" smtClean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192058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noProof="0" dirty="0" smtClean="0"/>
              <a:t>Пример</a:t>
            </a:r>
          </a:p>
          <a:p>
            <a:pPr lvl="1"/>
            <a:r>
              <a:rPr lang="bg-BG" noProof="0" dirty="0" smtClean="0"/>
              <a:t>Точки от върховете на куб да се направят големи</a:t>
            </a:r>
          </a:p>
          <a:p>
            <a:pPr lvl="1"/>
            <a:r>
              <a:rPr lang="bg-BG" noProof="0" dirty="0" smtClean="0"/>
              <a:t>Последователно запомняме точките в променлива</a:t>
            </a:r>
          </a:p>
          <a:p>
            <a:pPr lvl="1"/>
            <a:r>
              <a:rPr lang="bg-BG" noProof="0" dirty="0" smtClean="0"/>
              <a:t>Чрез нея дефинираме свойството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05878" y="2023116"/>
            <a:ext cx="7223681" cy="17373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a </a:t>
            </a:r>
            <a:r>
              <a:rPr lang="en-US" dirty="0"/>
              <a:t>= point([+10,+10,+10]);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a.pointSize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= 20;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		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a </a:t>
            </a:r>
            <a:r>
              <a:rPr lang="en-US" dirty="0"/>
              <a:t>= point([+10,+10,-10]);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a.pointSize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= 20;</a:t>
            </a:r>
            <a:endParaRPr lang="en-GB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062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863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noProof="0" dirty="0" smtClean="0"/>
              <a:t>Цвят на точка</a:t>
            </a:r>
          </a:p>
          <a:p>
            <a:pPr lvl="1"/>
            <a:r>
              <a:rPr lang="bg-BG" altLang="bg-BG" noProof="0" dirty="0" smtClean="0"/>
              <a:t>Определя цвета на точката</a:t>
            </a:r>
          </a:p>
          <a:p>
            <a:pPr lvl="1"/>
            <a:r>
              <a:rPr lang="bg-BG" altLang="bg-BG" noProof="0" dirty="0" smtClean="0"/>
              <a:t>Масив от три числа от 0 до 1</a:t>
            </a:r>
          </a:p>
          <a:p>
            <a:pPr lvl="1"/>
            <a:r>
              <a:rPr lang="bg-BG" altLang="bg-BG" noProof="0" dirty="0" smtClean="0"/>
              <a:t>По подразбиране е червен</a:t>
            </a:r>
          </a:p>
          <a:p>
            <a:pPr lvl="1"/>
            <a:r>
              <a:rPr lang="bg-BG" altLang="bg-BG" noProof="0" dirty="0" smtClean="0"/>
              <a:t>Записва се в променлива </a:t>
            </a:r>
            <a:r>
              <a:rPr lang="bg-BG" altLang="bg-BG" noProof="0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color</a:t>
            </a:r>
            <a:endParaRPr lang="bg-BG" altLang="bg-BG" noProof="0" dirty="0" smtClean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r>
              <a:rPr lang="bg-BG" noProof="0" dirty="0" smtClean="0"/>
              <a:t>Пример</a:t>
            </a:r>
          </a:p>
          <a:p>
            <a:pPr lvl="1"/>
            <a:r>
              <a:rPr lang="bg-BG" noProof="0" dirty="0" smtClean="0"/>
              <a:t>Точките да са големи и цветни</a:t>
            </a:r>
            <a:endParaRPr lang="bg-BG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1005878" y="3303263"/>
            <a:ext cx="7223681" cy="1188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a </a:t>
            </a:r>
            <a:r>
              <a:rPr lang="en-US" dirty="0"/>
              <a:t>= point([+10,+10,+10]);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err="1" smtClean="0"/>
              <a:t>a.pointSize</a:t>
            </a:r>
            <a:r>
              <a:rPr lang="en-US" dirty="0" smtClean="0"/>
              <a:t> </a:t>
            </a:r>
            <a:r>
              <a:rPr lang="en-US" dirty="0"/>
              <a:t>= 20;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a.color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= [0.5,0.5,0.5];</a:t>
            </a:r>
            <a:endParaRPr lang="en-GB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201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2050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74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 smtClean="0"/>
              <a:t>Общи свойства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4047182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noProof="0" dirty="0" smtClean="0"/>
              <a:t>Видимост на точка</a:t>
            </a:r>
          </a:p>
          <a:p>
            <a:pPr lvl="1"/>
            <a:r>
              <a:rPr lang="bg-BG" altLang="bg-BG" noProof="0" dirty="0" smtClean="0"/>
              <a:t>Определя дали точката да се рисува</a:t>
            </a:r>
          </a:p>
          <a:p>
            <a:pPr lvl="1"/>
            <a:r>
              <a:rPr lang="bg-BG" altLang="bg-BG" noProof="0" dirty="0" smtClean="0"/>
              <a:t>По подразбиране е </a:t>
            </a:r>
            <a:r>
              <a:rPr lang="bg-BG" altLang="bg-BG" noProof="0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true</a:t>
            </a:r>
            <a:endParaRPr lang="bg-BG" altLang="bg-BG" noProof="0" dirty="0" smtClean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altLang="bg-BG" noProof="0" dirty="0" smtClean="0"/>
              <a:t>Записва се в променлива </a:t>
            </a:r>
            <a:r>
              <a:rPr lang="bg-BG" altLang="bg-BG" noProof="0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visible</a:t>
            </a:r>
            <a:endParaRPr lang="bg-BG" altLang="bg-BG" noProof="0" dirty="0" smtClean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142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 smtClean="0"/>
              <a:t>Примери с точки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181604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 dirty="0" smtClean="0"/>
              <a:t>Пример №1</a:t>
            </a:r>
            <a:endParaRPr lang="bg-BG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noProof="0" dirty="0" smtClean="0"/>
              <a:t>Случайни точки по линия</a:t>
            </a:r>
          </a:p>
          <a:p>
            <a:pPr lvl="1"/>
            <a:r>
              <a:rPr lang="bg-BG" altLang="bg-BG" noProof="0" dirty="0" smtClean="0"/>
              <a:t>Две точки в пространството</a:t>
            </a:r>
          </a:p>
          <a:p>
            <a:pPr lvl="1"/>
            <a:r>
              <a:rPr lang="bg-BG" altLang="bg-BG" noProof="0" dirty="0" smtClean="0"/>
              <a:t>Да нарисуваме n случайни точки между тях</a:t>
            </a:r>
          </a:p>
          <a:p>
            <a:r>
              <a:rPr lang="bg-BG" altLang="bg-BG" noProof="0" dirty="0" smtClean="0"/>
              <a:t>Идея за решение</a:t>
            </a:r>
          </a:p>
          <a:p>
            <a:pPr lvl="1"/>
            <a:r>
              <a:rPr lang="bg-BG" altLang="bg-BG" noProof="0" dirty="0" smtClean="0"/>
              <a:t>Линейна комбинация от двете точки</a:t>
            </a:r>
          </a:p>
          <a:p>
            <a:pPr lvl="1"/>
            <a:r>
              <a:rPr lang="bg-BG" noProof="0" dirty="0" smtClean="0"/>
              <a:t>Коефициентът на комбинация е между 0 и 1</a:t>
            </a:r>
          </a:p>
          <a:p>
            <a:pPr lvl="1"/>
            <a:r>
              <a:rPr lang="bg-BG" noProof="0" dirty="0" smtClean="0"/>
              <a:t>Коефициентът е случайно избран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102930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noProof="0" dirty="0" smtClean="0"/>
              <a:t>Решение</a:t>
            </a:r>
          </a:p>
          <a:p>
            <a:pPr lvl="1"/>
            <a:r>
              <a:rPr lang="bg-BG" noProof="0" dirty="0" smtClean="0"/>
              <a:t>Достъп до координатите на точките чрез </a:t>
            </a:r>
            <a:r>
              <a:rPr lang="bg-BG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center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noProof="0" dirty="0" smtClean="0"/>
              <a:t>Случайно число чрез функцията </a:t>
            </a:r>
            <a:r>
              <a:rPr lang="bg-BG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random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</a:t>
            </a:r>
            <a:r>
              <a:rPr lang="bg-BG" i="1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от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,</a:t>
            </a:r>
            <a:r>
              <a:rPr lang="bg-BG" i="1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до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)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5878" y="1657360"/>
            <a:ext cx="7223681" cy="32918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for </a:t>
            </a:r>
            <a:r>
              <a:rPr lang="en-US" dirty="0"/>
              <a:t>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&lt;n;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{</a:t>
            </a:r>
            <a:endParaRPr lang="en-US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k = random(0,1)</a:t>
            </a:r>
            <a:r>
              <a:rPr lang="en-US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endParaRPr lang="en-US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x =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a.center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[0]*(1-k)+k*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b.center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[0]</a:t>
            </a:r>
            <a:r>
              <a:rPr lang="en-US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y = </a:t>
            </a:r>
            <a:r>
              <a:rPr lang="en-US" dirty="0" err="1"/>
              <a:t>a.center</a:t>
            </a:r>
            <a:r>
              <a:rPr lang="en-US" dirty="0"/>
              <a:t>[1]*(1-k)+k*</a:t>
            </a:r>
            <a:r>
              <a:rPr lang="en-US" dirty="0" err="1"/>
              <a:t>b.center</a:t>
            </a:r>
            <a:r>
              <a:rPr lang="en-US" dirty="0"/>
              <a:t>[1];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z = </a:t>
            </a:r>
            <a:r>
              <a:rPr lang="en-US" dirty="0" err="1"/>
              <a:t>a.center</a:t>
            </a:r>
            <a:r>
              <a:rPr lang="en-US" dirty="0"/>
              <a:t>[2]*(1-k)+k*</a:t>
            </a:r>
            <a:r>
              <a:rPr lang="en-US" dirty="0" err="1"/>
              <a:t>b.center</a:t>
            </a:r>
            <a:r>
              <a:rPr lang="en-US" dirty="0"/>
              <a:t>[2];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endParaRPr lang="en-US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point([</a:t>
            </a:r>
            <a:r>
              <a:rPr lang="en-US" dirty="0" err="1"/>
              <a:t>x,y,z</a:t>
            </a:r>
            <a:r>
              <a:rPr lang="en-US" dirty="0"/>
              <a:t>]);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}</a:t>
            </a:r>
            <a:endParaRPr lang="en-GB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3417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3074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 dirty="0" smtClean="0"/>
              <a:t>Пример №2</a:t>
            </a:r>
            <a:endParaRPr lang="bg-BG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noProof="0" dirty="0" smtClean="0"/>
              <a:t>Случайни точки по окръжност</a:t>
            </a:r>
          </a:p>
          <a:p>
            <a:pPr lvl="1"/>
            <a:r>
              <a:rPr lang="bg-BG" altLang="bg-BG" noProof="0" dirty="0" smtClean="0"/>
              <a:t>Невидима окръжност с фиксиран радиус</a:t>
            </a:r>
          </a:p>
          <a:p>
            <a:pPr lvl="1"/>
            <a:r>
              <a:rPr lang="bg-BG" altLang="bg-BG" noProof="0" dirty="0" smtClean="0"/>
              <a:t>Да нарисуваме n случайни точки по окръжността</a:t>
            </a:r>
          </a:p>
          <a:p>
            <a:r>
              <a:rPr lang="bg-BG" altLang="bg-BG" noProof="0" dirty="0" smtClean="0"/>
              <a:t>Идея за решение</a:t>
            </a:r>
          </a:p>
          <a:p>
            <a:pPr lvl="1"/>
            <a:r>
              <a:rPr lang="bg-BG" altLang="bg-BG" noProof="0" dirty="0" smtClean="0"/>
              <a:t>За удобство центърът на окръжността е </a:t>
            </a:r>
            <a:r>
              <a:rPr lang="en-US" altLang="bg-BG" noProof="0" dirty="0" smtClean="0"/>
              <a:t>(0,0,0)</a:t>
            </a:r>
          </a:p>
          <a:p>
            <a:pPr lvl="1"/>
            <a:r>
              <a:rPr lang="bg-BG" dirty="0" smtClean="0"/>
              <a:t>В полярни координати точките имат еднакъв радиус и случаен ъгъл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428903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noProof="0" dirty="0" smtClean="0"/>
              <a:t>Решение</a:t>
            </a:r>
          </a:p>
          <a:p>
            <a:pPr lvl="1"/>
            <a:r>
              <a:rPr lang="bg-BG" noProof="0" dirty="0" smtClean="0"/>
              <a:t>Ще използваме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radians(</a:t>
            </a:r>
            <a:r>
              <a:rPr lang="bg-BG" i="1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ъгъл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)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noProof="0" dirty="0" smtClean="0"/>
              <a:t>за получаване на </a:t>
            </a:r>
            <a:r>
              <a:rPr lang="bg-BG" noProof="0" dirty="0" err="1" smtClean="0"/>
              <a:t>радиани</a:t>
            </a:r>
            <a:endParaRPr lang="bg-BG" noProof="0" dirty="0" smtClean="0"/>
          </a:p>
          <a:p>
            <a:pPr lvl="1"/>
            <a:r>
              <a:rPr lang="bg-BG" noProof="0" dirty="0" smtClean="0"/>
              <a:t>От полярни координати ще получим декартови</a:t>
            </a:r>
            <a:endParaRPr lang="bg-BG" noProof="0" dirty="0"/>
          </a:p>
        </p:txBody>
      </p:sp>
      <p:sp>
        <p:nvSpPr>
          <p:cNvPr id="3" name="TextBox 2"/>
          <p:cNvSpPr txBox="1"/>
          <p:nvPr/>
        </p:nvSpPr>
        <p:spPr>
          <a:xfrm>
            <a:off x="1005878" y="1657360"/>
            <a:ext cx="7223681" cy="2926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for </a:t>
            </a:r>
            <a:r>
              <a:rPr lang="en-GB" dirty="0"/>
              <a:t>(</a:t>
            </a:r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=0; </a:t>
            </a:r>
            <a:r>
              <a:rPr lang="en-GB" dirty="0" err="1"/>
              <a:t>i</a:t>
            </a:r>
            <a:r>
              <a:rPr lang="en-GB" dirty="0"/>
              <a:t>&lt;n; </a:t>
            </a:r>
            <a:r>
              <a:rPr lang="en-GB" dirty="0" err="1"/>
              <a:t>i</a:t>
            </a:r>
            <a:r>
              <a:rPr lang="en-GB" dirty="0"/>
              <a:t>++)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{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/>
              <a:t>var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alpha = random(0,radians(360));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				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	</a:t>
            </a:r>
            <a:r>
              <a:rPr lang="en-GB" dirty="0" err="1"/>
              <a:t>var</a:t>
            </a:r>
            <a:r>
              <a:rPr lang="en-GB" dirty="0"/>
              <a:t> x =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r*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Math.cos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(alpha)</a:t>
            </a:r>
            <a:r>
              <a:rPr lang="en-GB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	</a:t>
            </a:r>
            <a:r>
              <a:rPr lang="en-GB" dirty="0" err="1"/>
              <a:t>var</a:t>
            </a:r>
            <a:r>
              <a:rPr lang="en-GB" dirty="0"/>
              <a:t> y =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r*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Math.sin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(alpha)</a:t>
            </a:r>
            <a:r>
              <a:rPr lang="en-GB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			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point([x,y,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0</a:t>
            </a:r>
            <a:r>
              <a:rPr lang="en-GB" dirty="0"/>
              <a:t>]);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862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4098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117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noProof="0" dirty="0" smtClean="0"/>
              <a:t>Вариант</a:t>
            </a:r>
          </a:p>
          <a:p>
            <a:pPr lvl="1"/>
            <a:r>
              <a:rPr lang="bg-BG" noProof="0" dirty="0" smtClean="0"/>
              <a:t>Равномерно разположени </a:t>
            </a:r>
            <a:r>
              <a:rPr lang="en-US" noProof="0" dirty="0" smtClean="0"/>
              <a:t>n </a:t>
            </a:r>
            <a:r>
              <a:rPr lang="bg-BG" noProof="0" dirty="0" smtClean="0"/>
              <a:t>точки</a:t>
            </a:r>
          </a:p>
          <a:p>
            <a:pPr lvl="1"/>
            <a:r>
              <a:rPr lang="bg-BG" noProof="0" dirty="0" smtClean="0"/>
              <a:t>Точка</a:t>
            </a:r>
            <a:r>
              <a:rPr lang="en-US" noProof="0" dirty="0" smtClean="0"/>
              <a:t> </a:t>
            </a:r>
            <a:r>
              <a:rPr lang="bg-BG" dirty="0"/>
              <a:t>№</a:t>
            </a:r>
            <a:r>
              <a:rPr lang="en-US" noProof="0" dirty="0" err="1" smtClean="0"/>
              <a:t>i</a:t>
            </a:r>
            <a:r>
              <a:rPr lang="en-US" noProof="0" dirty="0" smtClean="0"/>
              <a:t> </a:t>
            </a:r>
            <a:r>
              <a:rPr lang="bg-BG" noProof="0" dirty="0" smtClean="0"/>
              <a:t>е на ъгъл </a:t>
            </a:r>
            <a:r>
              <a:rPr lang="en-US" noProof="0" dirty="0" smtClean="0"/>
              <a:t>360.i/n</a:t>
            </a:r>
            <a:endParaRPr lang="bg-BG" noProof="0" dirty="0"/>
          </a:p>
        </p:txBody>
      </p:sp>
      <p:sp>
        <p:nvSpPr>
          <p:cNvPr id="3" name="TextBox 2"/>
          <p:cNvSpPr txBox="1"/>
          <p:nvPr/>
        </p:nvSpPr>
        <p:spPr>
          <a:xfrm>
            <a:off x="1005878" y="1657360"/>
            <a:ext cx="7223681" cy="2926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for </a:t>
            </a:r>
            <a:r>
              <a:rPr lang="en-GB" dirty="0"/>
              <a:t>(</a:t>
            </a:r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=0; </a:t>
            </a:r>
            <a:r>
              <a:rPr lang="en-GB" dirty="0" err="1"/>
              <a:t>i</a:t>
            </a:r>
            <a:r>
              <a:rPr lang="en-GB" dirty="0"/>
              <a:t>&lt;n; </a:t>
            </a:r>
            <a:r>
              <a:rPr lang="en-GB" dirty="0" err="1"/>
              <a:t>i</a:t>
            </a:r>
            <a:r>
              <a:rPr lang="en-GB" dirty="0"/>
              <a:t>++)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{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/>
              <a:t>var</a:t>
            </a:r>
            <a:r>
              <a:rPr lang="en-GB" dirty="0"/>
              <a:t> alpha = radians(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360*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/n</a:t>
            </a:r>
            <a:r>
              <a:rPr lang="en-GB" dirty="0" smtClean="0"/>
              <a:t>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				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	</a:t>
            </a:r>
            <a:r>
              <a:rPr lang="en-GB" dirty="0" err="1"/>
              <a:t>var</a:t>
            </a:r>
            <a:r>
              <a:rPr lang="en-GB" dirty="0"/>
              <a:t> x = r*</a:t>
            </a:r>
            <a:r>
              <a:rPr lang="en-GB" dirty="0" err="1"/>
              <a:t>Math.cos</a:t>
            </a:r>
            <a:r>
              <a:rPr lang="en-GB" dirty="0"/>
              <a:t>(alpha);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/>
              <a:t>var</a:t>
            </a:r>
            <a:r>
              <a:rPr lang="en-GB" dirty="0"/>
              <a:t> y = r*</a:t>
            </a:r>
            <a:r>
              <a:rPr lang="en-GB" dirty="0" err="1"/>
              <a:t>Math.sin</a:t>
            </a:r>
            <a:r>
              <a:rPr lang="en-GB" dirty="0"/>
              <a:t>(alpha);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			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point([x,y,0]);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969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5122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452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 dirty="0" smtClean="0"/>
              <a:t>Координати</a:t>
            </a:r>
            <a:endParaRPr lang="bg-BG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noProof="0" dirty="0" smtClean="0"/>
              <a:t>Координати в </a:t>
            </a:r>
            <a:r>
              <a:rPr lang="bg-BG" noProof="0" dirty="0" err="1" smtClean="0"/>
              <a:t>СУИКА</a:t>
            </a:r>
            <a:endParaRPr lang="bg-BG" noProof="0" dirty="0" smtClean="0"/>
          </a:p>
          <a:p>
            <a:pPr lvl="1"/>
            <a:r>
              <a:rPr lang="bg-BG" noProof="0" dirty="0" smtClean="0"/>
              <a:t>Фиксирана декартова координатна система</a:t>
            </a:r>
          </a:p>
          <a:p>
            <a:pPr lvl="1"/>
            <a:r>
              <a:rPr lang="bg-BG" noProof="0" dirty="0" smtClean="0"/>
              <a:t>Координати се представят чрез масив от числа</a:t>
            </a:r>
          </a:p>
          <a:p>
            <a:pPr lvl="1"/>
            <a:r>
              <a:rPr lang="bg-BG" noProof="0" dirty="0" smtClean="0"/>
              <a:t>Редът на координатите е фиксиран: [x, y, z]</a:t>
            </a:r>
          </a:p>
          <a:p>
            <a:r>
              <a:rPr lang="bg-BG" noProof="0" dirty="0" smtClean="0"/>
              <a:t>Употреба</a:t>
            </a:r>
          </a:p>
          <a:p>
            <a:pPr lvl="1"/>
            <a:r>
              <a:rPr lang="bg-BG" noProof="0" dirty="0" smtClean="0"/>
              <a:t>Координати на точки</a:t>
            </a:r>
          </a:p>
          <a:p>
            <a:pPr lvl="1"/>
            <a:r>
              <a:rPr lang="bg-BG" noProof="0" dirty="0" smtClean="0"/>
              <a:t>Координати на обекти</a:t>
            </a:r>
          </a:p>
          <a:p>
            <a:pPr lvl="1"/>
            <a:r>
              <a:rPr lang="bg-BG" noProof="0" dirty="0" smtClean="0"/>
              <a:t>Вектори</a:t>
            </a:r>
          </a:p>
        </p:txBody>
      </p:sp>
    </p:spTree>
    <p:extLst>
      <p:ext uri="{BB962C8B-B14F-4D97-AF65-F5344CB8AC3E}">
        <p14:creationId xmlns:p14="http://schemas.microsoft.com/office/powerpoint/2010/main" val="11305297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 dirty="0" smtClean="0"/>
              <a:t>Пример №</a:t>
            </a:r>
            <a:r>
              <a:rPr lang="en-US" noProof="0" dirty="0" smtClean="0"/>
              <a:t>3</a:t>
            </a:r>
            <a:endParaRPr lang="bg-BG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noProof="0" dirty="0" smtClean="0"/>
              <a:t>Случайни точки по </a:t>
            </a:r>
            <a:r>
              <a:rPr lang="bg-BG" dirty="0" smtClean="0"/>
              <a:t>сфера</a:t>
            </a:r>
            <a:endParaRPr lang="bg-BG" noProof="0" dirty="0" smtClean="0"/>
          </a:p>
          <a:p>
            <a:pPr lvl="1"/>
            <a:r>
              <a:rPr lang="bg-BG" altLang="bg-BG" noProof="0" dirty="0" smtClean="0"/>
              <a:t>Използваме аналогично решение като при окръжност</a:t>
            </a:r>
          </a:p>
          <a:p>
            <a:pPr lvl="1"/>
            <a:r>
              <a:rPr lang="bg-BG" dirty="0" smtClean="0"/>
              <a:t>Преобразуваме сферични координати в декартови</a:t>
            </a:r>
            <a:endParaRPr lang="bg-BG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1005878" y="2480312"/>
            <a:ext cx="7223681" cy="24688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err="1" smtClean="0"/>
              <a:t>var</a:t>
            </a:r>
            <a:r>
              <a:rPr lang="en-GB" dirty="0" smtClean="0"/>
              <a:t>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alpha = radians(random(0,360))</a:t>
            </a:r>
            <a:r>
              <a:rPr lang="en-GB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err="1" smtClean="0"/>
              <a:t>var</a:t>
            </a:r>
            <a:r>
              <a:rPr lang="en-GB" dirty="0" smtClean="0"/>
              <a:t>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beta = radians(random(-90,90))</a:t>
            </a:r>
            <a:r>
              <a:rPr lang="en-GB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			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err="1" smtClean="0"/>
              <a:t>var</a:t>
            </a:r>
            <a:r>
              <a:rPr lang="en-GB" dirty="0" smtClean="0"/>
              <a:t> </a:t>
            </a:r>
            <a:r>
              <a:rPr lang="en-GB" dirty="0"/>
              <a:t>x =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r*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Math.cos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(alpha)*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Math.cos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(beta)</a:t>
            </a:r>
            <a:r>
              <a:rPr lang="en-GB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err="1" smtClean="0"/>
              <a:t>var</a:t>
            </a:r>
            <a:r>
              <a:rPr lang="en-GB" dirty="0" smtClean="0"/>
              <a:t> </a:t>
            </a:r>
            <a:r>
              <a:rPr lang="en-GB" dirty="0"/>
              <a:t>y =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r*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Math.sin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(alpha)*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Math.cos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(beta)</a:t>
            </a:r>
            <a:r>
              <a:rPr lang="en-GB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err="1" smtClean="0"/>
              <a:t>var</a:t>
            </a:r>
            <a:r>
              <a:rPr lang="en-GB" dirty="0" smtClean="0"/>
              <a:t> </a:t>
            </a:r>
            <a:r>
              <a:rPr lang="en-GB" dirty="0"/>
              <a:t>z =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r*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Math.sin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(beta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)</a:t>
            </a:r>
            <a:r>
              <a:rPr lang="en-GB" dirty="0" smtClean="0"/>
              <a:t>;</a:t>
            </a:r>
            <a:endParaRPr lang="bg-BG" dirty="0" smtClean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endParaRPr lang="bg-BG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point([</a:t>
            </a:r>
            <a:r>
              <a:rPr lang="en-GB" dirty="0" err="1"/>
              <a:t>x,y,z</a:t>
            </a:r>
            <a:r>
              <a:rPr lang="en-GB" dirty="0"/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185617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614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958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noProof="0" dirty="0" smtClean="0"/>
              <a:t>Вариант</a:t>
            </a:r>
          </a:p>
          <a:p>
            <a:pPr lvl="1"/>
            <a:r>
              <a:rPr lang="bg-BG" dirty="0" smtClean="0"/>
              <a:t>Големи цветни точки</a:t>
            </a:r>
          </a:p>
          <a:p>
            <a:pPr lvl="1"/>
            <a:r>
              <a:rPr lang="bg-BG" noProof="0" dirty="0" smtClean="0"/>
              <a:t>Случаен избор на цвят с </a:t>
            </a:r>
            <a:r>
              <a:rPr lang="en-US" noProof="0" dirty="0" smtClean="0"/>
              <a:t>random</a:t>
            </a:r>
            <a:endParaRPr lang="bg-BG" noProof="0" dirty="0"/>
          </a:p>
        </p:txBody>
      </p:sp>
      <p:sp>
        <p:nvSpPr>
          <p:cNvPr id="3" name="TextBox 2"/>
          <p:cNvSpPr txBox="1"/>
          <p:nvPr/>
        </p:nvSpPr>
        <p:spPr>
          <a:xfrm>
            <a:off x="1005878" y="1657360"/>
            <a:ext cx="7223681" cy="11887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a = point([</a:t>
            </a:r>
            <a:r>
              <a:rPr lang="en-US" dirty="0" err="1"/>
              <a:t>x,y,z</a:t>
            </a:r>
            <a:r>
              <a:rPr lang="en-US" dirty="0"/>
              <a:t>]);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err="1" smtClean="0"/>
              <a:t>a.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color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= [random(0,1),random(0,1),random(0,1)]</a:t>
            </a:r>
            <a:r>
              <a:rPr lang="en-US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err="1" smtClean="0"/>
              <a:t>a.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pointSize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= 7</a:t>
            </a:r>
            <a:r>
              <a:rPr lang="en-US" dirty="0"/>
              <a:t>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656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7170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36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Линия, лъч, отсечка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87583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1828830" y="4400531"/>
            <a:ext cx="5486340" cy="1"/>
          </a:xfrm>
          <a:prstGeom prst="straightConnector1">
            <a:avLst/>
          </a:prstGeom>
          <a:ln w="38100" cap="sq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 dirty="0" smtClean="0"/>
              <a:t>Линия в </a:t>
            </a:r>
            <a:r>
              <a:rPr lang="bg-BG" noProof="0" dirty="0" err="1" smtClean="0"/>
              <a:t>СУИКА</a:t>
            </a:r>
            <a:endParaRPr lang="bg-BG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noProof="0" dirty="0" smtClean="0"/>
              <a:t>Линия</a:t>
            </a:r>
          </a:p>
          <a:p>
            <a:pPr lvl="1"/>
            <a:r>
              <a:rPr lang="bg-BG" noProof="0" dirty="0" smtClean="0"/>
              <a:t>Графичен обект със свойства</a:t>
            </a:r>
          </a:p>
          <a:p>
            <a:pPr lvl="1"/>
            <a:r>
              <a:rPr lang="bg-BG" noProof="0" dirty="0" smtClean="0"/>
              <a:t>Използва се за рисуване на линии през две точки</a:t>
            </a:r>
          </a:p>
          <a:p>
            <a:r>
              <a:rPr lang="bg-BG" noProof="0" dirty="0" smtClean="0"/>
              <a:t>Създаване на линия</a:t>
            </a:r>
          </a:p>
          <a:p>
            <a:pPr lvl="1"/>
            <a:r>
              <a:rPr lang="bg-BG" noProof="0" dirty="0" smtClean="0"/>
              <a:t>Чрез клас </a:t>
            </a:r>
            <a:r>
              <a:rPr lang="bg-BG" noProof="0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new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noProof="0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Suica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.</a:t>
            </a:r>
            <a:r>
              <a:rPr lang="en-US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Line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( </a:t>
            </a:r>
            <a:r>
              <a:rPr lang="bg-BG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точка, </a:t>
            </a:r>
            <a:r>
              <a:rPr lang="bg-BG" i="1" noProof="0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точка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)</a:t>
            </a:r>
          </a:p>
          <a:p>
            <a:pPr lvl="1"/>
            <a:r>
              <a:rPr lang="bg-BG" noProof="0" dirty="0" smtClean="0"/>
              <a:t>Чрез функция </a:t>
            </a:r>
            <a:r>
              <a:rPr lang="en-US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line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( </a:t>
            </a:r>
            <a:r>
              <a:rPr lang="bg-BG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точка, </a:t>
            </a:r>
            <a:r>
              <a:rPr lang="bg-BG" i="1" noProof="0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точка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)</a:t>
            </a:r>
          </a:p>
        </p:txBody>
      </p:sp>
      <p:sp>
        <p:nvSpPr>
          <p:cNvPr id="4" name="Oval 3"/>
          <p:cNvSpPr/>
          <p:nvPr/>
        </p:nvSpPr>
        <p:spPr>
          <a:xfrm>
            <a:off x="3566171" y="4309091"/>
            <a:ext cx="182878" cy="18287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Oval 4"/>
          <p:cNvSpPr/>
          <p:nvPr/>
        </p:nvSpPr>
        <p:spPr>
          <a:xfrm>
            <a:off x="5394951" y="4309091"/>
            <a:ext cx="182878" cy="18287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Chevron 8"/>
          <p:cNvSpPr/>
          <p:nvPr/>
        </p:nvSpPr>
        <p:spPr>
          <a:xfrm>
            <a:off x="2743220" y="4497951"/>
            <a:ext cx="1828780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4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Първа точка</a:t>
            </a:r>
            <a:endParaRPr lang="bg-BG" sz="14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4572000" y="4508308"/>
            <a:ext cx="1828780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4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Втора точка</a:t>
            </a:r>
            <a:endParaRPr lang="bg-BG" sz="14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334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noProof="0" dirty="0" smtClean="0"/>
              <a:t>Пример</a:t>
            </a:r>
          </a:p>
          <a:p>
            <a:pPr lvl="1"/>
            <a:r>
              <a:rPr lang="bg-BG" noProof="0" dirty="0" smtClean="0"/>
              <a:t>Да се създадат радиално </a:t>
            </a:r>
            <a:r>
              <a:rPr lang="bg-BG" dirty="0" smtClean="0"/>
              <a:t>и равномерно </a:t>
            </a:r>
            <a:r>
              <a:rPr lang="bg-BG" noProof="0" dirty="0" smtClean="0"/>
              <a:t>разположени линии</a:t>
            </a:r>
            <a:endParaRPr lang="bg-BG" dirty="0"/>
          </a:p>
          <a:p>
            <a:pPr lvl="1"/>
            <a:r>
              <a:rPr lang="bg-BG" dirty="0" smtClean="0"/>
              <a:t>Едната точка на всички линии е фиксирана, а другата е от окръжност около първата</a:t>
            </a:r>
            <a:endParaRPr lang="bg-BG" noProof="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1005878" y="2023116"/>
            <a:ext cx="7223681" cy="29260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for </a:t>
            </a:r>
            <a:r>
              <a:rPr lang="en-GB" dirty="0"/>
              <a:t>(</a:t>
            </a:r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=0; </a:t>
            </a:r>
            <a:r>
              <a:rPr lang="en-GB" dirty="0" err="1"/>
              <a:t>i</a:t>
            </a:r>
            <a:r>
              <a:rPr lang="en-GB" dirty="0"/>
              <a:t>&lt;n; </a:t>
            </a:r>
            <a:r>
              <a:rPr lang="en-GB" dirty="0" err="1"/>
              <a:t>i</a:t>
            </a:r>
            <a:r>
              <a:rPr lang="en-GB" dirty="0"/>
              <a:t>++)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{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/>
              <a:t>var</a:t>
            </a:r>
            <a:r>
              <a:rPr lang="en-GB" dirty="0"/>
              <a:t> alpha = radians(180*</a:t>
            </a:r>
            <a:r>
              <a:rPr lang="en-GB" dirty="0" err="1"/>
              <a:t>i</a:t>
            </a:r>
            <a:r>
              <a:rPr lang="en-GB" dirty="0"/>
              <a:t>/n);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			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/>
              <a:t>var</a:t>
            </a:r>
            <a:r>
              <a:rPr lang="en-GB" dirty="0"/>
              <a:t> x = </a:t>
            </a:r>
            <a:r>
              <a:rPr lang="en-GB" dirty="0" err="1"/>
              <a:t>Math.cos</a:t>
            </a:r>
            <a:r>
              <a:rPr lang="en-GB" dirty="0"/>
              <a:t>(alpha);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/>
              <a:t>var</a:t>
            </a:r>
            <a:r>
              <a:rPr lang="en-GB" dirty="0"/>
              <a:t> z = </a:t>
            </a:r>
            <a:r>
              <a:rPr lang="en-GB" dirty="0" err="1"/>
              <a:t>Math.sin</a:t>
            </a:r>
            <a:r>
              <a:rPr lang="en-GB" dirty="0"/>
              <a:t>(alpha);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			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line([0,0,0],[x,0,z]);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375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8194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258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Свойства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Свойства на линия</a:t>
            </a:r>
          </a:p>
          <a:p>
            <a:pPr lvl="1"/>
            <a:r>
              <a:rPr lang="bg-BG" dirty="0" smtClean="0"/>
              <a:t>Координатите на точките, през които минава линия, се записват в свойствата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to</a:t>
            </a:r>
            <a:r>
              <a:rPr lang="bg-BG" dirty="0" smtClean="0"/>
              <a:t> и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from</a:t>
            </a:r>
          </a:p>
          <a:p>
            <a:pPr lvl="1"/>
            <a:r>
              <a:rPr lang="bg-BG" dirty="0" smtClean="0"/>
              <a:t>Цветът е в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color</a:t>
            </a:r>
            <a:r>
              <a:rPr lang="bg-BG" dirty="0" smtClean="0"/>
              <a:t>, зелен по подразбиране</a:t>
            </a:r>
          </a:p>
          <a:p>
            <a:pPr lvl="1"/>
            <a:r>
              <a:rPr lang="bg-BG" dirty="0"/>
              <a:t>В</a:t>
            </a:r>
            <a:r>
              <a:rPr lang="bg-BG" dirty="0" smtClean="0"/>
              <a:t>идимостта е във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visible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937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3657610" y="4400530"/>
            <a:ext cx="3657560" cy="2"/>
          </a:xfrm>
          <a:prstGeom prst="straightConnector1">
            <a:avLst/>
          </a:prstGeom>
          <a:ln w="38100" cap="sq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 dirty="0" smtClean="0"/>
              <a:t>Лъч в </a:t>
            </a:r>
            <a:r>
              <a:rPr lang="bg-BG" noProof="0" dirty="0" err="1" smtClean="0"/>
              <a:t>СУИКА</a:t>
            </a:r>
            <a:endParaRPr lang="bg-BG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noProof="0" dirty="0" smtClean="0"/>
              <a:t>Лъч</a:t>
            </a:r>
          </a:p>
          <a:p>
            <a:pPr lvl="1"/>
            <a:r>
              <a:rPr lang="bg-BG" noProof="0" dirty="0" smtClean="0"/>
              <a:t>Използва се за рисуване на лъчи от точка през друга точка</a:t>
            </a:r>
          </a:p>
          <a:p>
            <a:pPr lvl="1"/>
            <a:r>
              <a:rPr lang="bg-BG" dirty="0" smtClean="0"/>
              <a:t>Същите свойства като при линията</a:t>
            </a:r>
            <a:endParaRPr lang="bg-BG" noProof="0" dirty="0" smtClean="0"/>
          </a:p>
          <a:p>
            <a:r>
              <a:rPr lang="bg-BG" noProof="0" dirty="0" smtClean="0"/>
              <a:t>Създаване на лъч</a:t>
            </a:r>
          </a:p>
          <a:p>
            <a:pPr lvl="1"/>
            <a:r>
              <a:rPr lang="bg-BG" noProof="0" dirty="0" smtClean="0"/>
              <a:t>Чрез клас </a:t>
            </a:r>
            <a:r>
              <a:rPr lang="bg-BG" noProof="0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new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noProof="0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Suica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.</a:t>
            </a:r>
            <a:r>
              <a:rPr lang="en-US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Ray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( </a:t>
            </a:r>
            <a:r>
              <a:rPr lang="bg-BG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точка, </a:t>
            </a:r>
            <a:r>
              <a:rPr lang="bg-BG" i="1" noProof="0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точка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)</a:t>
            </a:r>
          </a:p>
          <a:p>
            <a:pPr lvl="1"/>
            <a:r>
              <a:rPr lang="bg-BG" noProof="0" dirty="0" smtClean="0"/>
              <a:t>Чрез функция </a:t>
            </a:r>
            <a:r>
              <a:rPr lang="en-US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ray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( </a:t>
            </a:r>
            <a:r>
              <a:rPr lang="bg-BG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точка, </a:t>
            </a:r>
            <a:r>
              <a:rPr lang="bg-BG" i="1" noProof="0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точка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)</a:t>
            </a:r>
          </a:p>
        </p:txBody>
      </p:sp>
      <p:sp>
        <p:nvSpPr>
          <p:cNvPr id="4" name="Oval 3"/>
          <p:cNvSpPr/>
          <p:nvPr/>
        </p:nvSpPr>
        <p:spPr>
          <a:xfrm>
            <a:off x="3566171" y="4309091"/>
            <a:ext cx="182878" cy="18287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Oval 4"/>
          <p:cNvSpPr/>
          <p:nvPr/>
        </p:nvSpPr>
        <p:spPr>
          <a:xfrm>
            <a:off x="5394951" y="4309091"/>
            <a:ext cx="182878" cy="18287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Chevron 8"/>
          <p:cNvSpPr/>
          <p:nvPr/>
        </p:nvSpPr>
        <p:spPr>
          <a:xfrm>
            <a:off x="2743220" y="4497951"/>
            <a:ext cx="1828780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4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Първа точка</a:t>
            </a:r>
            <a:endParaRPr lang="bg-BG" sz="14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4572000" y="4508308"/>
            <a:ext cx="1828780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4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Втора точка</a:t>
            </a:r>
            <a:endParaRPr lang="bg-BG" sz="14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831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 dirty="0" smtClean="0"/>
              <a:t>Примери</a:t>
            </a:r>
            <a:endParaRPr lang="bg-BG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noProof="0" dirty="0" smtClean="0"/>
              <a:t>Събиране на вектори</a:t>
            </a:r>
          </a:p>
          <a:p>
            <a:pPr lvl="1"/>
            <a:r>
              <a:rPr lang="bg-BG" noProof="0" dirty="0" err="1" smtClean="0"/>
              <a:t>Покомпонентно</a:t>
            </a:r>
            <a:r>
              <a:rPr lang="bg-BG" noProof="0" dirty="0" smtClean="0"/>
              <a:t> събиране</a:t>
            </a:r>
            <a:endParaRPr lang="bg-BG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1005878" y="2205993"/>
            <a:ext cx="7223681" cy="23774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s-ES" dirty="0" err="1" smtClean="0"/>
              <a:t>function</a:t>
            </a:r>
            <a:r>
              <a:rPr lang="es-ES" dirty="0" smtClean="0"/>
              <a:t> </a:t>
            </a:r>
            <a:r>
              <a:rPr lang="es-ES" dirty="0" err="1"/>
              <a:t>vAdd</a:t>
            </a:r>
            <a:r>
              <a:rPr lang="es-ES" dirty="0"/>
              <a:t>(</a:t>
            </a:r>
            <a:r>
              <a:rPr lang="es-ES" dirty="0" err="1"/>
              <a:t>a,b</a:t>
            </a:r>
            <a:r>
              <a:rPr lang="es-ES" dirty="0"/>
              <a:t>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s-ES" dirty="0" smtClean="0"/>
              <a:t>{</a:t>
            </a:r>
            <a:endParaRPr lang="es-ES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s-ES" dirty="0"/>
              <a:t>	</a:t>
            </a:r>
            <a:r>
              <a:rPr lang="es-ES" dirty="0" err="1"/>
              <a:t>var</a:t>
            </a:r>
            <a:r>
              <a:rPr lang="es-ES" dirty="0"/>
              <a:t> x = </a:t>
            </a:r>
            <a:r>
              <a:rPr lang="es-E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a[0]+b[0]</a:t>
            </a:r>
            <a:r>
              <a:rPr lang="es-ES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s-ES" dirty="0"/>
              <a:t>	</a:t>
            </a:r>
            <a:r>
              <a:rPr lang="es-ES" dirty="0" err="1"/>
              <a:t>var</a:t>
            </a:r>
            <a:r>
              <a:rPr lang="es-ES" dirty="0"/>
              <a:t> y = </a:t>
            </a:r>
            <a:r>
              <a:rPr lang="es-E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a[1]+b[1]</a:t>
            </a:r>
            <a:r>
              <a:rPr lang="es-ES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s-ES" dirty="0"/>
              <a:t>	</a:t>
            </a:r>
            <a:r>
              <a:rPr lang="es-ES" dirty="0" err="1"/>
              <a:t>var</a:t>
            </a:r>
            <a:r>
              <a:rPr lang="es-ES" dirty="0"/>
              <a:t> z = </a:t>
            </a:r>
            <a:r>
              <a:rPr lang="es-E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a[2]+b[2]</a:t>
            </a:r>
            <a:r>
              <a:rPr lang="es-ES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s-ES" dirty="0"/>
              <a:t>	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[</a:t>
            </a:r>
            <a:r>
              <a:rPr lang="es-E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x,y,z</a:t>
            </a:r>
            <a:r>
              <a:rPr lang="es-E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]</a:t>
            </a:r>
            <a:r>
              <a:rPr lang="es-ES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s-ES" dirty="0" smtClean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62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noProof="0" dirty="0" smtClean="0"/>
              <a:t>Пример</a:t>
            </a:r>
          </a:p>
          <a:p>
            <a:pPr lvl="1"/>
            <a:r>
              <a:rPr lang="bg-BG" noProof="0" dirty="0" smtClean="0"/>
              <a:t>Да се създаде</a:t>
            </a:r>
            <a:r>
              <a:rPr lang="bg-BG" dirty="0" smtClean="0"/>
              <a:t> тунел от успоредни лъчи</a:t>
            </a:r>
            <a:endParaRPr lang="bg-BG" dirty="0"/>
          </a:p>
          <a:p>
            <a:pPr lvl="1"/>
            <a:r>
              <a:rPr lang="bg-BG" dirty="0" smtClean="0"/>
              <a:t>Началната точка на всеки лъч е от окръжност, а втората е отместена от нея на 1</a:t>
            </a:r>
            <a:endParaRPr lang="bg-BG" noProof="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1005878" y="2023116"/>
            <a:ext cx="7223681" cy="29260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for </a:t>
            </a:r>
            <a:r>
              <a:rPr lang="en-GB" dirty="0"/>
              <a:t>(</a:t>
            </a:r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=0; </a:t>
            </a:r>
            <a:r>
              <a:rPr lang="en-GB" dirty="0" err="1"/>
              <a:t>i</a:t>
            </a:r>
            <a:r>
              <a:rPr lang="en-GB" dirty="0"/>
              <a:t>&lt;n; </a:t>
            </a:r>
            <a:r>
              <a:rPr lang="en-GB" dirty="0" err="1"/>
              <a:t>i</a:t>
            </a:r>
            <a:r>
              <a:rPr lang="en-GB" dirty="0"/>
              <a:t>++)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{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/>
              <a:t>var</a:t>
            </a:r>
            <a:r>
              <a:rPr lang="en-GB" dirty="0"/>
              <a:t> alpha = radians(360*</a:t>
            </a:r>
            <a:r>
              <a:rPr lang="en-GB" dirty="0" err="1"/>
              <a:t>i</a:t>
            </a:r>
            <a:r>
              <a:rPr lang="en-GB" dirty="0"/>
              <a:t>/n);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/>
              <a:t>var</a:t>
            </a:r>
            <a:r>
              <a:rPr lang="en-GB" dirty="0"/>
              <a:t> x = 15*</a:t>
            </a:r>
            <a:r>
              <a:rPr lang="en-GB" dirty="0" err="1"/>
              <a:t>Math.cos</a:t>
            </a:r>
            <a:r>
              <a:rPr lang="en-GB" dirty="0"/>
              <a:t>(alpha);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/>
              <a:t>var</a:t>
            </a:r>
            <a:r>
              <a:rPr lang="en-GB" dirty="0"/>
              <a:t> z = 15*</a:t>
            </a:r>
            <a:r>
              <a:rPr lang="en-GB" dirty="0" err="1"/>
              <a:t>Math.sin</a:t>
            </a:r>
            <a:r>
              <a:rPr lang="en-GB" dirty="0"/>
              <a:t>(alpha);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			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ray([x,0,z],[x,1,z]);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69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9218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166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3657610" y="4400530"/>
            <a:ext cx="1828780" cy="0"/>
          </a:xfrm>
          <a:prstGeom prst="straightConnector1">
            <a:avLst/>
          </a:prstGeom>
          <a:ln w="38100" cap="sq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Отсечка</a:t>
            </a:r>
            <a:r>
              <a:rPr lang="bg-BG" noProof="0" dirty="0" smtClean="0"/>
              <a:t> в </a:t>
            </a:r>
            <a:r>
              <a:rPr lang="bg-BG" noProof="0" dirty="0" err="1" smtClean="0"/>
              <a:t>СУИКА</a:t>
            </a:r>
            <a:endParaRPr lang="bg-BG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noProof="0" dirty="0" smtClean="0"/>
              <a:t>Отсечка</a:t>
            </a:r>
          </a:p>
          <a:p>
            <a:pPr lvl="1"/>
            <a:r>
              <a:rPr lang="bg-BG" noProof="0" dirty="0" smtClean="0"/>
              <a:t>Използва се за рисуване на отсечки между две точки</a:t>
            </a:r>
          </a:p>
          <a:p>
            <a:pPr lvl="1"/>
            <a:r>
              <a:rPr lang="bg-BG" dirty="0" smtClean="0"/>
              <a:t>Същите свойства като при линията</a:t>
            </a:r>
            <a:endParaRPr lang="bg-BG" noProof="0" dirty="0" smtClean="0"/>
          </a:p>
          <a:p>
            <a:r>
              <a:rPr lang="bg-BG" noProof="0" dirty="0" smtClean="0"/>
              <a:t>Създаване на отсечка</a:t>
            </a:r>
          </a:p>
          <a:p>
            <a:pPr lvl="1"/>
            <a:r>
              <a:rPr lang="bg-BG" noProof="0" dirty="0" smtClean="0"/>
              <a:t>Чрез клас </a:t>
            </a:r>
            <a:r>
              <a:rPr lang="bg-BG" noProof="0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new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noProof="0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Suica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.</a:t>
            </a:r>
            <a:r>
              <a:rPr lang="en-US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Segment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( </a:t>
            </a:r>
            <a:r>
              <a:rPr lang="bg-BG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точка, </a:t>
            </a:r>
            <a:r>
              <a:rPr lang="bg-BG" i="1" noProof="0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точка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)</a:t>
            </a:r>
          </a:p>
          <a:p>
            <a:pPr lvl="1"/>
            <a:r>
              <a:rPr lang="bg-BG" noProof="0" dirty="0" smtClean="0"/>
              <a:t>Чрез функция </a:t>
            </a:r>
            <a:r>
              <a:rPr lang="en-US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segment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( </a:t>
            </a:r>
            <a:r>
              <a:rPr lang="bg-BG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точка, </a:t>
            </a:r>
            <a:r>
              <a:rPr lang="bg-BG" i="1" noProof="0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точка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)</a:t>
            </a:r>
          </a:p>
        </p:txBody>
      </p:sp>
      <p:sp>
        <p:nvSpPr>
          <p:cNvPr id="4" name="Oval 3"/>
          <p:cNvSpPr/>
          <p:nvPr/>
        </p:nvSpPr>
        <p:spPr>
          <a:xfrm>
            <a:off x="3566171" y="4309091"/>
            <a:ext cx="182878" cy="18287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Oval 4"/>
          <p:cNvSpPr/>
          <p:nvPr/>
        </p:nvSpPr>
        <p:spPr>
          <a:xfrm>
            <a:off x="5415017" y="4309091"/>
            <a:ext cx="182878" cy="18287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Chevron 8"/>
          <p:cNvSpPr/>
          <p:nvPr/>
        </p:nvSpPr>
        <p:spPr>
          <a:xfrm>
            <a:off x="2743220" y="4497951"/>
            <a:ext cx="1828780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4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Първа точка</a:t>
            </a:r>
            <a:endParaRPr lang="bg-BG" sz="14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4572000" y="4508308"/>
            <a:ext cx="1828780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4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Втора точка</a:t>
            </a:r>
            <a:endParaRPr lang="bg-BG" sz="14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666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noProof="0" dirty="0" smtClean="0"/>
              <a:t>Пример</a:t>
            </a:r>
          </a:p>
          <a:p>
            <a:pPr lvl="1"/>
            <a:r>
              <a:rPr lang="bg-BG" noProof="0" dirty="0" smtClean="0"/>
              <a:t>Да се създадат отсечки-допирателни на окръжност</a:t>
            </a:r>
          </a:p>
          <a:p>
            <a:r>
              <a:rPr lang="bg-BG" dirty="0" smtClean="0"/>
              <a:t>Идея за решение</a:t>
            </a:r>
          </a:p>
          <a:p>
            <a:pPr lvl="1"/>
            <a:r>
              <a:rPr lang="bg-BG" dirty="0" smtClean="0"/>
              <a:t>Имаме точка на допиране</a:t>
            </a:r>
          </a:p>
          <a:p>
            <a:pPr lvl="1"/>
            <a:r>
              <a:rPr lang="bg-BG" dirty="0" smtClean="0"/>
              <a:t>Векторът от центъра на окръжността до тази точка е перпендикулярен на векторите от тази точка до краищата на отсечката</a:t>
            </a:r>
            <a:endParaRPr lang="bg-BG" dirty="0"/>
          </a:p>
        </p:txBody>
      </p:sp>
      <p:sp>
        <p:nvSpPr>
          <p:cNvPr id="9" name="Oval 8"/>
          <p:cNvSpPr/>
          <p:nvPr/>
        </p:nvSpPr>
        <p:spPr>
          <a:xfrm>
            <a:off x="3657610" y="3108415"/>
            <a:ext cx="1828780" cy="1828780"/>
          </a:xfrm>
          <a:prstGeom prst="ellips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572001" y="3291293"/>
            <a:ext cx="458651" cy="731512"/>
          </a:xfrm>
          <a:prstGeom prst="straightConnector1">
            <a:avLst/>
          </a:prstGeom>
          <a:ln w="38100" cap="sq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480561" y="3931366"/>
            <a:ext cx="182878" cy="18287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13" name="Group 12"/>
          <p:cNvGrpSpPr/>
          <p:nvPr/>
        </p:nvGrpSpPr>
        <p:grpSpPr>
          <a:xfrm rot="1800000">
            <a:off x="4047967" y="3158240"/>
            <a:ext cx="2031724" cy="192278"/>
            <a:chOff x="5923519" y="3394701"/>
            <a:chExt cx="2031724" cy="192278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6014958" y="3486140"/>
              <a:ext cx="1828780" cy="0"/>
            </a:xfrm>
            <a:prstGeom prst="straightConnector1">
              <a:avLst/>
            </a:prstGeom>
            <a:ln w="38100" cap="sq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5923519" y="3394701"/>
              <a:ext cx="182878" cy="18287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" name="Oval 5"/>
            <p:cNvSpPr/>
            <p:nvPr/>
          </p:nvSpPr>
          <p:spPr>
            <a:xfrm>
              <a:off x="7772365" y="3394701"/>
              <a:ext cx="182878" cy="18287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Oval 10"/>
            <p:cNvSpPr/>
            <p:nvPr/>
          </p:nvSpPr>
          <p:spPr>
            <a:xfrm>
              <a:off x="6837909" y="3404101"/>
              <a:ext cx="182878" cy="18287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92698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/>
          <p:cNvCxnSpPr/>
          <p:nvPr/>
        </p:nvCxnSpPr>
        <p:spPr>
          <a:xfrm>
            <a:off x="6404407" y="3408198"/>
            <a:ext cx="0" cy="913818"/>
          </a:xfrm>
          <a:prstGeom prst="straightConnector1">
            <a:avLst/>
          </a:prstGeom>
          <a:ln w="12700" cap="sq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651743" y="2462062"/>
            <a:ext cx="0" cy="1846457"/>
          </a:xfrm>
          <a:prstGeom prst="straightConnector1">
            <a:avLst/>
          </a:prstGeom>
          <a:ln w="12700" cap="sq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Завъртане на 90</a:t>
            </a:r>
            <a:r>
              <a:rPr lang="bg-BG" dirty="0" smtClean="0">
                <a:sym typeface="Symbol"/>
              </a:rPr>
              <a:t></a:t>
            </a:r>
            <a:endParaRPr lang="en-US" dirty="0" smtClean="0">
              <a:sym typeface="Symbol"/>
            </a:endParaRPr>
          </a:p>
          <a:p>
            <a:pPr lvl="1"/>
            <a:r>
              <a:rPr lang="bg-BG" dirty="0" smtClean="0">
                <a:sym typeface="Symbol"/>
              </a:rPr>
              <a:t>Използваме еднакви триъгълници</a:t>
            </a:r>
          </a:p>
          <a:p>
            <a:pPr lvl="1"/>
            <a:r>
              <a:rPr lang="bg-BG" dirty="0">
                <a:sym typeface="Symbol"/>
              </a:rPr>
              <a:t>Ако единият вектор е (</a:t>
            </a:r>
            <a:r>
              <a:rPr lang="el-GR" dirty="0">
                <a:latin typeface="Century Gothic"/>
                <a:sym typeface="Symbol"/>
              </a:rPr>
              <a:t>Δ</a:t>
            </a:r>
            <a:r>
              <a:rPr lang="en-US" dirty="0">
                <a:sym typeface="Symbol"/>
              </a:rPr>
              <a:t>x,</a:t>
            </a:r>
            <a:r>
              <a:rPr lang="el-GR" dirty="0">
                <a:latin typeface="Century Gothic"/>
                <a:sym typeface="Symbol"/>
              </a:rPr>
              <a:t>Δ</a:t>
            </a:r>
            <a:r>
              <a:rPr lang="en-US" dirty="0">
                <a:sym typeface="Symbol"/>
              </a:rPr>
              <a:t>y</a:t>
            </a:r>
            <a:r>
              <a:rPr lang="en-US" dirty="0" smtClean="0">
                <a:sym typeface="Symbol"/>
              </a:rPr>
              <a:t>)</a:t>
            </a:r>
            <a:r>
              <a:rPr lang="bg-BG" dirty="0" smtClean="0">
                <a:sym typeface="Symbol"/>
              </a:rPr>
              <a:t>, то перпендикулярни на него са (–</a:t>
            </a:r>
            <a:r>
              <a:rPr lang="el-GR" dirty="0" smtClean="0">
                <a:latin typeface="Century Gothic"/>
                <a:sym typeface="Symbol"/>
              </a:rPr>
              <a:t>Δ</a:t>
            </a:r>
            <a:r>
              <a:rPr lang="en-US" dirty="0" smtClean="0">
                <a:sym typeface="Symbol"/>
              </a:rPr>
              <a:t>y,</a:t>
            </a:r>
            <a:r>
              <a:rPr lang="el-GR" dirty="0" smtClean="0">
                <a:latin typeface="Century Gothic"/>
                <a:sym typeface="Symbol"/>
              </a:rPr>
              <a:t>Δ</a:t>
            </a:r>
            <a:r>
              <a:rPr lang="en-US" dirty="0" smtClean="0">
                <a:sym typeface="Symbol"/>
              </a:rPr>
              <a:t>x)</a:t>
            </a:r>
            <a:r>
              <a:rPr lang="bg-BG" dirty="0" smtClean="0">
                <a:sym typeface="Symbol"/>
              </a:rPr>
              <a:t> и (</a:t>
            </a:r>
            <a:r>
              <a:rPr lang="el-GR" dirty="0" smtClean="0">
                <a:latin typeface="Century Gothic"/>
                <a:sym typeface="Symbol"/>
              </a:rPr>
              <a:t>Δ</a:t>
            </a:r>
            <a:r>
              <a:rPr lang="en-US" dirty="0">
                <a:sym typeface="Symbol"/>
              </a:rPr>
              <a:t>y</a:t>
            </a:r>
            <a:r>
              <a:rPr lang="en-US" dirty="0" smtClean="0">
                <a:sym typeface="Symbol"/>
              </a:rPr>
              <a:t>,</a:t>
            </a:r>
            <a:r>
              <a:rPr lang="bg-BG" dirty="0" smtClean="0">
                <a:sym typeface="Symbol"/>
              </a:rPr>
              <a:t>–</a:t>
            </a:r>
            <a:r>
              <a:rPr lang="el-GR" dirty="0" smtClean="0">
                <a:latin typeface="Century Gothic"/>
                <a:sym typeface="Symbol"/>
              </a:rPr>
              <a:t>Δ</a:t>
            </a:r>
            <a:r>
              <a:rPr lang="en-US" dirty="0">
                <a:sym typeface="Symbol"/>
              </a:rPr>
              <a:t>x)</a:t>
            </a:r>
            <a:r>
              <a:rPr lang="bg-BG" dirty="0" smtClean="0">
                <a:sym typeface="Symbol"/>
              </a:rPr>
              <a:t> </a:t>
            </a:r>
            <a:endParaRPr lang="bg-BG" dirty="0"/>
          </a:p>
          <a:p>
            <a:pPr lvl="1"/>
            <a:endParaRPr lang="bg-BG" dirty="0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4558412" y="3394701"/>
            <a:ext cx="1841805" cy="907115"/>
          </a:xfrm>
          <a:prstGeom prst="straightConnector1">
            <a:avLst/>
          </a:prstGeom>
          <a:ln w="38100" cap="sq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6328875" y="3316759"/>
            <a:ext cx="182878" cy="18287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548363" y="2023116"/>
            <a:ext cx="0" cy="2283561"/>
          </a:xfrm>
          <a:prstGeom prst="straightConnector1">
            <a:avLst/>
          </a:prstGeom>
          <a:ln w="38100" cap="sq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742657" y="4306678"/>
            <a:ext cx="4571950" cy="1841"/>
          </a:xfrm>
          <a:prstGeom prst="straightConnector1">
            <a:avLst/>
          </a:prstGeom>
          <a:ln w="38100" cap="sq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7040290" y="4456409"/>
            <a:ext cx="366319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X</a:t>
            </a:r>
            <a:endParaRPr lang="bg-BG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4090604" y="1931677"/>
            <a:ext cx="366319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Y</a:t>
            </a:r>
            <a:endParaRPr lang="bg-BG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3565608" y="2388872"/>
            <a:ext cx="182878" cy="1828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657017" y="2470891"/>
            <a:ext cx="894304" cy="1828800"/>
          </a:xfrm>
          <a:prstGeom prst="straightConnector1">
            <a:avLst/>
          </a:prstGeom>
          <a:ln w="38100" cap="sq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456924" y="4194451"/>
            <a:ext cx="182878" cy="18287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7" name="Chevron 26"/>
          <p:cNvSpPr/>
          <p:nvPr/>
        </p:nvSpPr>
        <p:spPr>
          <a:xfrm>
            <a:off x="6400217" y="3665378"/>
            <a:ext cx="476695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l-GR" sz="14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Century Gothic"/>
              </a:rPr>
              <a:t>Δ</a:t>
            </a:r>
            <a:r>
              <a:rPr lang="en-US" sz="14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y</a:t>
            </a:r>
            <a:endParaRPr lang="bg-BG" sz="14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8" name="Chevron 27"/>
          <p:cNvSpPr/>
          <p:nvPr/>
        </p:nvSpPr>
        <p:spPr>
          <a:xfrm>
            <a:off x="5240966" y="4308519"/>
            <a:ext cx="476695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l-GR" sz="14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Century Gothic"/>
              </a:rPr>
              <a:t>Δ</a:t>
            </a:r>
            <a:r>
              <a:rPr lang="en-US" sz="14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x</a:t>
            </a:r>
            <a:endParaRPr lang="bg-BG" sz="14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9" name="Chevron 28"/>
          <p:cNvSpPr/>
          <p:nvPr/>
        </p:nvSpPr>
        <p:spPr>
          <a:xfrm>
            <a:off x="3166013" y="3202411"/>
            <a:ext cx="476695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l-GR" sz="14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Century Gothic"/>
              </a:rPr>
              <a:t>Δ</a:t>
            </a:r>
            <a:r>
              <a:rPr lang="en-US" sz="14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x</a:t>
            </a:r>
            <a:endParaRPr lang="bg-BG" sz="14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0" name="Chevron 29"/>
          <p:cNvSpPr/>
          <p:nvPr/>
        </p:nvSpPr>
        <p:spPr>
          <a:xfrm>
            <a:off x="3865821" y="4299691"/>
            <a:ext cx="476695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l-GR" sz="14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Century Gothic"/>
              </a:rPr>
              <a:t>Δ</a:t>
            </a:r>
            <a:r>
              <a:rPr lang="en-US" sz="14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y</a:t>
            </a:r>
            <a:endParaRPr lang="bg-BG" sz="14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1" name="Arc 30"/>
          <p:cNvSpPr/>
          <p:nvPr/>
        </p:nvSpPr>
        <p:spPr>
          <a:xfrm rot="19800000">
            <a:off x="4124270" y="3863850"/>
            <a:ext cx="914390" cy="879930"/>
          </a:xfrm>
          <a:prstGeom prst="arc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9405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noProof="0" dirty="0" smtClean="0"/>
              <a:t>Решение</a:t>
            </a:r>
          </a:p>
          <a:p>
            <a:pPr lvl="1"/>
            <a:r>
              <a:rPr lang="bg-BG" noProof="0" dirty="0" smtClean="0"/>
              <a:t>Координатите на точка по окръжността са координати на вектора до нея</a:t>
            </a:r>
          </a:p>
          <a:p>
            <a:pPr lvl="1"/>
            <a:r>
              <a:rPr lang="bg-BG" dirty="0" smtClean="0"/>
              <a:t>Използваме ги за намиране на крайните точки на отсечките</a:t>
            </a:r>
            <a:endParaRPr lang="bg-BG" noProof="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1005878" y="2023116"/>
            <a:ext cx="7223681" cy="29260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for </a:t>
            </a:r>
            <a:r>
              <a:rPr lang="en-GB" dirty="0"/>
              <a:t>(</a:t>
            </a:r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=0; </a:t>
            </a:r>
            <a:r>
              <a:rPr lang="en-GB" dirty="0" err="1"/>
              <a:t>i</a:t>
            </a:r>
            <a:r>
              <a:rPr lang="en-GB" dirty="0"/>
              <a:t>&lt;n; </a:t>
            </a:r>
            <a:r>
              <a:rPr lang="en-GB" dirty="0" err="1"/>
              <a:t>i</a:t>
            </a:r>
            <a:r>
              <a:rPr lang="en-GB" dirty="0"/>
              <a:t>++)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{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/>
              <a:t>var</a:t>
            </a:r>
            <a:r>
              <a:rPr lang="en-GB" dirty="0"/>
              <a:t> alpha = radians(360*</a:t>
            </a:r>
            <a:r>
              <a:rPr lang="en-GB" dirty="0" err="1"/>
              <a:t>i</a:t>
            </a:r>
            <a:r>
              <a:rPr lang="en-GB" dirty="0"/>
              <a:t>/n);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			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dX</a:t>
            </a:r>
            <a:r>
              <a:rPr lang="en-GB" dirty="0"/>
              <a:t> = 15*</a:t>
            </a:r>
            <a:r>
              <a:rPr lang="en-GB" dirty="0" err="1"/>
              <a:t>Math.cos</a:t>
            </a:r>
            <a:r>
              <a:rPr lang="en-GB" dirty="0"/>
              <a:t>(alpha);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dZ</a:t>
            </a:r>
            <a:r>
              <a:rPr lang="en-GB" dirty="0"/>
              <a:t> = 15*</a:t>
            </a:r>
            <a:r>
              <a:rPr lang="en-GB" dirty="0" err="1"/>
              <a:t>Math.sin</a:t>
            </a:r>
            <a:r>
              <a:rPr lang="en-GB" dirty="0"/>
              <a:t>(alpha);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segment([dX-dZ,0,dZ+dX],[dX+dZ,0,dZ-dX]);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328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42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720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 smtClean="0"/>
              <a:t>Обобщение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75176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 dirty="0" smtClean="0"/>
              <a:t>Графични обекти</a:t>
            </a:r>
            <a:endParaRPr lang="bg-BG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noProof="0" dirty="0" smtClean="0"/>
              <a:t>Стойности</a:t>
            </a:r>
          </a:p>
          <a:p>
            <a:pPr lvl="1"/>
            <a:r>
              <a:rPr lang="bg-BG" noProof="0" dirty="0" smtClean="0"/>
              <a:t>Координатите и векторите са масиви от три числа</a:t>
            </a:r>
          </a:p>
          <a:p>
            <a:pPr lvl="1"/>
            <a:r>
              <a:rPr lang="bg-BG" noProof="0" dirty="0" smtClean="0"/>
              <a:t>Цветовете са  масиви от три числа между 0 и 1</a:t>
            </a:r>
          </a:p>
          <a:p>
            <a:r>
              <a:rPr lang="bg-BG" noProof="0" dirty="0" smtClean="0"/>
              <a:t>Помощни функции</a:t>
            </a:r>
          </a:p>
          <a:p>
            <a:pPr lvl="1"/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random</a:t>
            </a:r>
            <a:r>
              <a:rPr lang="en-US" noProof="0" dirty="0" smtClean="0"/>
              <a:t> </a:t>
            </a:r>
            <a:r>
              <a:rPr lang="bg-BG" noProof="0" dirty="0" smtClean="0"/>
              <a:t>– случайно дробно число в интервал</a:t>
            </a:r>
          </a:p>
          <a:p>
            <a:pPr lvl="1"/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radians</a:t>
            </a:r>
            <a:r>
              <a:rPr lang="en-US" noProof="0" dirty="0" smtClean="0"/>
              <a:t> </a:t>
            </a:r>
            <a:r>
              <a:rPr lang="bg-BG" noProof="0" dirty="0" smtClean="0"/>
              <a:t>– преобразува градуси в </a:t>
            </a:r>
            <a:r>
              <a:rPr lang="bg-BG" noProof="0" dirty="0" err="1" smtClean="0"/>
              <a:t>радиани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42048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noProof="0" dirty="0" smtClean="0"/>
              <a:t>Общи свойства</a:t>
            </a:r>
          </a:p>
          <a:p>
            <a:pPr lvl="1"/>
            <a:r>
              <a:rPr lang="bg-BG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center</a:t>
            </a:r>
            <a:r>
              <a:rPr lang="bg-BG" dirty="0"/>
              <a:t> </a:t>
            </a:r>
            <a:r>
              <a:rPr lang="bg-BG" dirty="0" smtClean="0"/>
              <a:t>– координати на обект</a:t>
            </a:r>
            <a:endParaRPr lang="bg-BG" dirty="0"/>
          </a:p>
          <a:p>
            <a:pPr lvl="1"/>
            <a:r>
              <a:rPr lang="bg-BG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color</a:t>
            </a:r>
            <a:r>
              <a:rPr lang="bg-BG" dirty="0"/>
              <a:t> – </a:t>
            </a:r>
            <a:r>
              <a:rPr lang="bg-BG" dirty="0" smtClean="0"/>
              <a:t>цвят на обект</a:t>
            </a:r>
            <a:endParaRPr lang="bg-BG" dirty="0"/>
          </a:p>
          <a:p>
            <a:pPr lvl="1"/>
            <a:r>
              <a:rPr lang="bg-BG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visible</a:t>
            </a:r>
            <a:r>
              <a:rPr lang="bg-BG" dirty="0"/>
              <a:t> – видимост или </a:t>
            </a:r>
            <a:r>
              <a:rPr lang="bg-BG" dirty="0" smtClean="0"/>
              <a:t>невидимост на обект</a:t>
            </a:r>
            <a:endParaRPr lang="bg-BG" dirty="0"/>
          </a:p>
          <a:p>
            <a:pPr lvl="1"/>
            <a:r>
              <a:rPr lang="bg-BG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pointSize</a:t>
            </a:r>
            <a:r>
              <a:rPr lang="bg-BG" dirty="0" smtClean="0"/>
              <a:t> </a:t>
            </a:r>
            <a:r>
              <a:rPr lang="bg-BG" dirty="0"/>
              <a:t>– размер на </a:t>
            </a:r>
            <a:r>
              <a:rPr lang="bg-BG" dirty="0" smtClean="0"/>
              <a:t>точка (за образи на обекти, представени чрез точки)</a:t>
            </a:r>
            <a:endParaRPr lang="bg-BG" dirty="0"/>
          </a:p>
          <a:p>
            <a:pPr lvl="1"/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11510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2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2383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830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 dirty="0" smtClean="0"/>
              <a:t>Графични обекти</a:t>
            </a:r>
            <a:endParaRPr lang="bg-BG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/>
              <a:t>Точка</a:t>
            </a:r>
          </a:p>
          <a:p>
            <a:pPr lvl="1"/>
            <a:r>
              <a:rPr lang="bg-BG" dirty="0"/>
              <a:t>Конструира се с </a:t>
            </a:r>
            <a:r>
              <a:rPr lang="bg-BG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new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Suica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.</a:t>
            </a:r>
            <a:r>
              <a:rPr lang="bg-BG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Point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dirty="0"/>
              <a:t>или </a:t>
            </a:r>
            <a:r>
              <a:rPr lang="bg-BG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point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/>
              <a:t>Поддържа общите свойства </a:t>
            </a:r>
            <a:r>
              <a:rPr lang="bg-BG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center</a:t>
            </a:r>
            <a:r>
              <a:rPr lang="bg-BG" dirty="0"/>
              <a:t>, </a:t>
            </a:r>
            <a:r>
              <a:rPr lang="bg-BG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color</a:t>
            </a:r>
            <a:r>
              <a:rPr lang="bg-BG" dirty="0"/>
              <a:t>, </a:t>
            </a:r>
            <a:r>
              <a:rPr lang="bg-BG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visible</a:t>
            </a:r>
            <a:r>
              <a:rPr lang="bg-BG" dirty="0"/>
              <a:t> и </a:t>
            </a:r>
            <a:r>
              <a:rPr lang="bg-BG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pointSize</a:t>
            </a:r>
            <a:endParaRPr lang="bg-BG" dirty="0" smtClean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r>
              <a:rPr lang="bg-BG" dirty="0" smtClean="0"/>
              <a:t>Линия</a:t>
            </a:r>
            <a:endParaRPr lang="bg-BG" dirty="0"/>
          </a:p>
          <a:p>
            <a:pPr lvl="1"/>
            <a:r>
              <a:rPr lang="bg-BG" dirty="0"/>
              <a:t>Конструира се с </a:t>
            </a:r>
            <a:r>
              <a:rPr lang="bg-BG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new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Suica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.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Line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dirty="0"/>
              <a:t>или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line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 smtClean="0"/>
              <a:t>Точките на създаване са в свойствата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from</a:t>
            </a:r>
            <a:r>
              <a:rPr lang="bg-BG" dirty="0" smtClean="0"/>
              <a:t> и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to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 smtClean="0"/>
              <a:t>Поддържа </a:t>
            </a:r>
            <a:r>
              <a:rPr lang="bg-BG" dirty="0"/>
              <a:t>общите свойства </a:t>
            </a:r>
            <a:r>
              <a:rPr lang="bg-BG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color</a:t>
            </a:r>
            <a:r>
              <a:rPr lang="bg-BG" dirty="0" smtClean="0"/>
              <a:t> и </a:t>
            </a:r>
            <a:r>
              <a:rPr lang="bg-BG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visible</a:t>
            </a:r>
            <a:endParaRPr lang="bg-BG" dirty="0"/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8970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/>
              <a:t>Лъч</a:t>
            </a:r>
          </a:p>
          <a:p>
            <a:pPr lvl="1"/>
            <a:r>
              <a:rPr lang="bg-BG" dirty="0"/>
              <a:t>Конструира се с </a:t>
            </a:r>
            <a:r>
              <a:rPr lang="bg-BG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new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Suica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.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Ray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dirty="0"/>
              <a:t>или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ray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/>
              <a:t>Свойствата са същите като при линията</a:t>
            </a:r>
          </a:p>
          <a:p>
            <a:r>
              <a:rPr lang="bg-BG" dirty="0" smtClean="0"/>
              <a:t>Отсечка</a:t>
            </a:r>
            <a:endParaRPr lang="bg-BG" dirty="0"/>
          </a:p>
          <a:p>
            <a:pPr lvl="1"/>
            <a:r>
              <a:rPr lang="bg-BG" dirty="0"/>
              <a:t>Конструира се с </a:t>
            </a:r>
            <a:r>
              <a:rPr lang="bg-BG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new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Suica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.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Segment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dirty="0"/>
              <a:t>или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segment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/>
              <a:t>Свойствата са същите като при линията</a:t>
            </a:r>
          </a:p>
          <a:p>
            <a:pPr lvl="1"/>
            <a:endParaRPr lang="bg-BG" dirty="0"/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8891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 smtClean="0"/>
              <a:t>Край</a:t>
            </a: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noProof="0" dirty="0" smtClean="0"/>
              <a:t>Коментари, въпроси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54759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noProof="0" dirty="0" smtClean="0"/>
              <a:t>Дължина на вектор</a:t>
            </a:r>
          </a:p>
          <a:p>
            <a:pPr lvl="1"/>
            <a:r>
              <a:rPr lang="bg-BG" noProof="0" dirty="0" smtClean="0"/>
              <a:t>Координатите са дължините на вектора по осите</a:t>
            </a:r>
            <a:endParaRPr lang="bg-BG" noProof="0" dirty="0"/>
          </a:p>
        </p:txBody>
      </p:sp>
      <p:sp>
        <p:nvSpPr>
          <p:cNvPr id="3" name="TextBox 2"/>
          <p:cNvSpPr txBox="1"/>
          <p:nvPr/>
        </p:nvSpPr>
        <p:spPr>
          <a:xfrm>
            <a:off x="1005878" y="1383042"/>
            <a:ext cx="7223681" cy="14630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s-ES" dirty="0" err="1" smtClean="0"/>
              <a:t>function</a:t>
            </a:r>
            <a:r>
              <a:rPr lang="es-ES" dirty="0" smtClean="0"/>
              <a:t> </a:t>
            </a:r>
            <a:r>
              <a:rPr lang="es-ES" dirty="0" err="1"/>
              <a:t>vLen</a:t>
            </a:r>
            <a:r>
              <a:rPr lang="es-ES" dirty="0"/>
              <a:t>(a)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s-ES" dirty="0" smtClean="0"/>
              <a:t>{</a:t>
            </a:r>
            <a:endParaRPr lang="es-ES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s-ES" dirty="0"/>
              <a:t>	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Math.sqrt</a:t>
            </a:r>
            <a:r>
              <a:rPr lang="es-E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(a[0]*a[0]+a[1]*a[1]+a[2]*a[2])</a:t>
            </a:r>
            <a:r>
              <a:rPr lang="es-ES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s-ES" dirty="0" smtClean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372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2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548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bg-BG" noProof="0" dirty="0" smtClean="0"/>
                  <a:t>Вградени функции за вектори</a:t>
                </a:r>
              </a:p>
              <a:p>
                <a:pPr lvl="1"/>
                <a:r>
                  <a:rPr lang="bg-BG" noProof="0" dirty="0" smtClean="0"/>
                  <a:t>Разлика на вектори (вектор между точки) </a:t>
                </a:r>
                <a:r>
                  <a:rPr lang="bg-BG" noProof="0" dirty="0" err="1">
                    <a:solidFill>
                      <a:srgbClr val="FF0000"/>
                    </a:solidFill>
                    <a:effectLst>
                      <a:outerShdw blurRad="63500" algn="ctr" rotWithShape="0">
                        <a:srgbClr val="FF0000">
                          <a:alpha val="40000"/>
                        </a:srgbClr>
                      </a:outerShdw>
                    </a:effectLst>
                  </a:rPr>
                  <a:t>vectorPoints</a:t>
                </a:r>
                <a:endParaRPr lang="bg-BG" noProof="0" dirty="0">
                  <a:solidFill>
                    <a:srgbClr val="FF0000"/>
                  </a:solidFill>
                  <a:effectLst>
                    <a:outerShdw blurRad="63500" algn="ctr" rotWithShape="0">
                      <a:srgbClr val="FF0000">
                        <a:alpha val="40000"/>
                      </a:srgbClr>
                    </a:outerShdw>
                  </a:effectLst>
                </a:endParaRPr>
              </a:p>
              <a:p>
                <a:pPr lvl="1"/>
                <a:r>
                  <a:rPr lang="bg-BG" noProof="0" dirty="0" smtClean="0"/>
                  <a:t>Единичен вектор </a:t>
                </a:r>
                <a:r>
                  <a:rPr lang="bg-BG" noProof="0" dirty="0" err="1">
                    <a:solidFill>
                      <a:srgbClr val="FF0000"/>
                    </a:solidFill>
                    <a:effectLst>
                      <a:outerShdw blurRad="63500" algn="ctr" rotWithShape="0">
                        <a:srgbClr val="FF0000">
                          <a:alpha val="40000"/>
                        </a:srgbClr>
                      </a:outerShdw>
                    </a:effectLst>
                  </a:rPr>
                  <a:t>unitVector</a:t>
                </a:r>
                <a:endParaRPr lang="bg-BG" noProof="0" dirty="0">
                  <a:solidFill>
                    <a:srgbClr val="FF0000"/>
                  </a:solidFill>
                  <a:effectLst>
                    <a:outerShdw blurRad="63500" algn="ctr" rotWithShape="0">
                      <a:srgbClr val="FF0000">
                        <a:alpha val="40000"/>
                      </a:srgbClr>
                    </a:outerShdw>
                  </a:effectLst>
                </a:endParaRPr>
              </a:p>
              <a:p>
                <a:pPr lvl="1"/>
                <a:r>
                  <a:rPr lang="bg-BG" noProof="0" dirty="0" smtClean="0"/>
                  <a:t>Скаларно произведение </a:t>
                </a:r>
                <a:r>
                  <a:rPr lang="bg-BG" noProof="0" dirty="0" err="1">
                    <a:solidFill>
                      <a:srgbClr val="FF0000"/>
                    </a:solidFill>
                    <a:effectLst>
                      <a:outerShdw blurRad="63500" algn="ctr" rotWithShape="0">
                        <a:srgbClr val="FF0000">
                          <a:alpha val="40000"/>
                        </a:srgbClr>
                      </a:outerShdw>
                    </a:effectLst>
                  </a:rPr>
                  <a:t>scalarProduct</a:t>
                </a:r>
                <a:endParaRPr lang="bg-BG" noProof="0" dirty="0">
                  <a:solidFill>
                    <a:srgbClr val="FF0000"/>
                  </a:solidFill>
                  <a:effectLst>
                    <a:outerShdw blurRad="63500" algn="ctr" rotWithShape="0">
                      <a:srgbClr val="FF0000">
                        <a:alpha val="40000"/>
                      </a:srgbClr>
                    </a:outerShdw>
                  </a:effectLst>
                </a:endParaRPr>
              </a:p>
              <a:p>
                <a:pPr lvl="1"/>
                <a:r>
                  <a:rPr lang="bg-BG" noProof="0" dirty="0" smtClean="0"/>
                  <a:t>Векторно произведение </a:t>
                </a:r>
                <a:r>
                  <a:rPr lang="bg-BG" noProof="0" dirty="0" err="1" smtClean="0">
                    <a:solidFill>
                      <a:srgbClr val="FF0000"/>
                    </a:solidFill>
                    <a:effectLst>
                      <a:outerShdw blurRad="63500" algn="ctr" rotWithShape="0">
                        <a:srgbClr val="FF0000">
                          <a:alpha val="40000"/>
                        </a:srgbClr>
                      </a:outerShdw>
                    </a:effectLst>
                  </a:rPr>
                  <a:t>vectorProduct</a:t>
                </a:r>
                <a:endParaRPr lang="bg-BG" noProof="0" dirty="0" smtClean="0">
                  <a:solidFill>
                    <a:srgbClr val="FF0000"/>
                  </a:solidFill>
                  <a:effectLst>
                    <a:outerShdw blurRad="63500" algn="ctr" rotWithShape="0">
                      <a:srgbClr val="FF0000">
                        <a:alpha val="40000"/>
                      </a:srgbClr>
                    </a:outerShdw>
                  </a:effectLst>
                </a:endParaRPr>
              </a:p>
              <a:p>
                <a:r>
                  <a:rPr lang="bg-BG" noProof="0" dirty="0" smtClean="0"/>
                  <a:t>Задача</a:t>
                </a:r>
                <a:endParaRPr lang="bg-BG" noProof="0" dirty="0"/>
              </a:p>
              <a:p>
                <a:pPr lvl="1"/>
                <a:r>
                  <a:rPr lang="bg-BG" noProof="0" dirty="0" smtClean="0"/>
                  <a:t>Точки A(1,0,1), B(0,1,</a:t>
                </a:r>
                <a:r>
                  <a:rPr lang="bg-BG" noProof="0" dirty="0" err="1" smtClean="0"/>
                  <a:t>1</a:t>
                </a:r>
                <a:r>
                  <a:rPr lang="bg-BG" noProof="0" dirty="0" smtClean="0"/>
                  <a:t>) и О(0,</a:t>
                </a:r>
                <a:r>
                  <a:rPr lang="bg-BG" noProof="0" dirty="0" err="1" smtClean="0"/>
                  <a:t>0</a:t>
                </a:r>
                <a:r>
                  <a:rPr lang="bg-BG" noProof="0" dirty="0" smtClean="0"/>
                  <a:t>,1/2)</a:t>
                </a:r>
              </a:p>
              <a:p>
                <a:pPr lvl="1"/>
                <a:r>
                  <a:rPr lang="bg-BG" noProof="0" dirty="0" smtClean="0"/>
                  <a:t>Перпендикулярни ли са векторите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bg-BG" i="1" noProof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bg-BG" noProof="0"/>
                          <m:t>OA</m:t>
                        </m:r>
                      </m:e>
                    </m:acc>
                  </m:oMath>
                </a14:m>
                <a:r>
                  <a:rPr lang="bg-BG" noProof="0" dirty="0" smtClean="0"/>
                  <a:t> и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bg-BG" i="1" noProof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bg-BG" noProof="0"/>
                          <m:t>O</m:t>
                        </m:r>
                        <m:r>
                          <m:rPr>
                            <m:nor/>
                          </m:rPr>
                          <a:rPr lang="bg-BG" b="0" i="0" noProof="0" smtClean="0"/>
                          <m:t>B</m:t>
                        </m:r>
                      </m:e>
                    </m:acc>
                    <m:r>
                      <a:rPr lang="bg-BG" i="1" noProof="0">
                        <a:latin typeface="Cambria Math"/>
                      </a:rPr>
                      <m:t> </m:t>
                    </m:r>
                  </m:oMath>
                </a14:m>
                <a:endParaRPr lang="bg-BG" noProof="0" dirty="0" smtClean="0"/>
              </a:p>
              <a:p>
                <a:pPr lvl="1"/>
                <a:r>
                  <a:rPr lang="bg-BG" noProof="0" dirty="0" smtClean="0"/>
                  <a:t>Намерете точка C, такава че векторът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bg-BG" i="1" noProof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bg-BG" noProof="0"/>
                          <m:t>O</m:t>
                        </m:r>
                        <m:r>
                          <m:rPr>
                            <m:nor/>
                          </m:rPr>
                          <a:rPr lang="bg-BG" b="0" i="0" noProof="0" smtClean="0"/>
                          <m:t>C</m:t>
                        </m:r>
                      </m:e>
                    </m:acc>
                  </m:oMath>
                </a14:m>
                <a:r>
                  <a:rPr lang="bg-BG" noProof="0" dirty="0" smtClean="0"/>
                  <a:t> да е перпендикулярен едновременно на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bg-BG" i="1" noProof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bg-BG" noProof="0"/>
                          <m:t>OA</m:t>
                        </m:r>
                      </m:e>
                    </m:acc>
                  </m:oMath>
                </a14:m>
                <a:r>
                  <a:rPr lang="bg-BG" noProof="0" dirty="0"/>
                  <a:t> и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bg-BG" i="1" noProof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bg-BG" noProof="0"/>
                          <m:t>OB</m:t>
                        </m:r>
                      </m:e>
                    </m:acc>
                  </m:oMath>
                </a14:m>
                <a:r>
                  <a:rPr lang="bg-BG" noProof="0" dirty="0" smtClean="0"/>
                  <a:t> и е с дължина 1</a:t>
                </a:r>
                <a:endParaRPr lang="bg-BG" noProof="0" dirty="0"/>
              </a:p>
              <a:p>
                <a:pPr lvl="1"/>
                <a:endParaRPr lang="bg-BG" noProof="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643" t="-160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553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flipH="1">
            <a:off x="3868883" y="3595818"/>
            <a:ext cx="1152232" cy="1079029"/>
          </a:xfrm>
          <a:prstGeom prst="straightConnector1">
            <a:avLst/>
          </a:prstGeom>
          <a:ln w="12700" cap="sq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bg-BG" noProof="0" dirty="0" smtClean="0"/>
                  <a:t>Решение</a:t>
                </a:r>
              </a:p>
              <a:p>
                <a:pPr lvl="1">
                  <a:defRPr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bg-BG" i="1" noProof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bg-BG" noProof="0"/>
                          <m:t>OA</m:t>
                        </m:r>
                      </m:e>
                    </m:acc>
                  </m:oMath>
                </a14:m>
                <a:r>
                  <a:rPr lang="bg-BG" noProof="0" dirty="0"/>
                  <a:t> и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bg-BG" i="1" noProof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bg-BG" noProof="0"/>
                          <m:t>OB</m:t>
                        </m:r>
                      </m:e>
                    </m:acc>
                  </m:oMath>
                </a14:m>
                <a:r>
                  <a:rPr lang="bg-BG" altLang="bg-BG" noProof="0" dirty="0" smtClean="0"/>
                  <a:t> са перпендикулярни при скаларно произведение 0</a:t>
                </a:r>
              </a:p>
              <a:p>
                <a:pPr lvl="1">
                  <a:defRPr/>
                </a:pPr>
                <a:r>
                  <a:rPr lang="bg-BG" altLang="bg-BG" noProof="0" dirty="0" smtClean="0"/>
                  <a:t>Векторното им произведение дава вектор, перпендикулярен едновременно и на двата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643" t="-1601" r="-150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Arc 68"/>
          <p:cNvSpPr/>
          <p:nvPr/>
        </p:nvSpPr>
        <p:spPr>
          <a:xfrm>
            <a:off x="4378108" y="3369890"/>
            <a:ext cx="314701" cy="478988"/>
          </a:xfrm>
          <a:prstGeom prst="arc">
            <a:avLst>
              <a:gd name="adj1" fmla="val 15752640"/>
              <a:gd name="adj2" fmla="val 19688109"/>
            </a:avLst>
          </a:prstGeom>
          <a:ln w="63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4380423" y="2679916"/>
            <a:ext cx="157742" cy="893786"/>
          </a:xfrm>
          <a:prstGeom prst="straightConnector1">
            <a:avLst/>
          </a:prstGeom>
          <a:ln w="25400" cap="sq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359977" y="2573710"/>
            <a:ext cx="21276" cy="1172387"/>
          </a:xfrm>
          <a:prstGeom prst="straightConnector1">
            <a:avLst/>
          </a:prstGeom>
          <a:ln w="12700" cap="sq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arallelogram 49"/>
          <p:cNvSpPr/>
          <p:nvPr/>
        </p:nvSpPr>
        <p:spPr>
          <a:xfrm>
            <a:off x="4359641" y="2576231"/>
            <a:ext cx="181831" cy="1462248"/>
          </a:xfrm>
          <a:custGeom>
            <a:avLst/>
            <a:gdLst>
              <a:gd name="connsiteX0" fmla="*/ 0 w 2986291"/>
              <a:gd name="connsiteY0" fmla="*/ 695436 h 695436"/>
              <a:gd name="connsiteX1" fmla="*/ 786921 w 2986291"/>
              <a:gd name="connsiteY1" fmla="*/ 0 h 695436"/>
              <a:gd name="connsiteX2" fmla="*/ 2986291 w 2986291"/>
              <a:gd name="connsiteY2" fmla="*/ 0 h 695436"/>
              <a:gd name="connsiteX3" fmla="*/ 2199370 w 2986291"/>
              <a:gd name="connsiteY3" fmla="*/ 695436 h 695436"/>
              <a:gd name="connsiteX4" fmla="*/ 0 w 2986291"/>
              <a:gd name="connsiteY4" fmla="*/ 695436 h 695436"/>
              <a:gd name="connsiteX0" fmla="*/ 0 w 2986291"/>
              <a:gd name="connsiteY0" fmla="*/ 695436 h 695436"/>
              <a:gd name="connsiteX1" fmla="*/ 786921 w 2986291"/>
              <a:gd name="connsiteY1" fmla="*/ 0 h 695436"/>
              <a:gd name="connsiteX2" fmla="*/ 2986291 w 2986291"/>
              <a:gd name="connsiteY2" fmla="*/ 0 h 695436"/>
              <a:gd name="connsiteX3" fmla="*/ 2244638 w 2986291"/>
              <a:gd name="connsiteY3" fmla="*/ 695436 h 695436"/>
              <a:gd name="connsiteX4" fmla="*/ 0 w 2986291"/>
              <a:gd name="connsiteY4" fmla="*/ 695436 h 695436"/>
              <a:gd name="connsiteX0" fmla="*/ 0 w 2817293"/>
              <a:gd name="connsiteY0" fmla="*/ 695436 h 695436"/>
              <a:gd name="connsiteX1" fmla="*/ 786921 w 2817293"/>
              <a:gd name="connsiteY1" fmla="*/ 0 h 695436"/>
              <a:gd name="connsiteX2" fmla="*/ 2817293 w 2817293"/>
              <a:gd name="connsiteY2" fmla="*/ 6035 h 695436"/>
              <a:gd name="connsiteX3" fmla="*/ 2244638 w 2817293"/>
              <a:gd name="connsiteY3" fmla="*/ 695436 h 695436"/>
              <a:gd name="connsiteX4" fmla="*/ 0 w 2817293"/>
              <a:gd name="connsiteY4" fmla="*/ 695436 h 695436"/>
              <a:gd name="connsiteX0" fmla="*/ 0 w 2853507"/>
              <a:gd name="connsiteY0" fmla="*/ 695436 h 695436"/>
              <a:gd name="connsiteX1" fmla="*/ 786921 w 2853507"/>
              <a:gd name="connsiteY1" fmla="*/ 0 h 695436"/>
              <a:gd name="connsiteX2" fmla="*/ 2853507 w 2853507"/>
              <a:gd name="connsiteY2" fmla="*/ 0 h 695436"/>
              <a:gd name="connsiteX3" fmla="*/ 2244638 w 2853507"/>
              <a:gd name="connsiteY3" fmla="*/ 695436 h 695436"/>
              <a:gd name="connsiteX4" fmla="*/ 0 w 2853507"/>
              <a:gd name="connsiteY4" fmla="*/ 695436 h 695436"/>
              <a:gd name="connsiteX0" fmla="*/ 0 w 4515566"/>
              <a:gd name="connsiteY0" fmla="*/ 695436 h 695436"/>
              <a:gd name="connsiteX1" fmla="*/ 786921 w 4515566"/>
              <a:gd name="connsiteY1" fmla="*/ 0 h 695436"/>
              <a:gd name="connsiteX2" fmla="*/ 2853507 w 4515566"/>
              <a:gd name="connsiteY2" fmla="*/ 0 h 695436"/>
              <a:gd name="connsiteX3" fmla="*/ 4515566 w 4515566"/>
              <a:gd name="connsiteY3" fmla="*/ 685388 h 695436"/>
              <a:gd name="connsiteX4" fmla="*/ 0 w 4515566"/>
              <a:gd name="connsiteY4" fmla="*/ 695436 h 695436"/>
              <a:gd name="connsiteX0" fmla="*/ 0 w 4515566"/>
              <a:gd name="connsiteY0" fmla="*/ 695436 h 695436"/>
              <a:gd name="connsiteX1" fmla="*/ 786921 w 4515566"/>
              <a:gd name="connsiteY1" fmla="*/ 0 h 695436"/>
              <a:gd name="connsiteX2" fmla="*/ 4330615 w 4515566"/>
              <a:gd name="connsiteY2" fmla="*/ 0 h 695436"/>
              <a:gd name="connsiteX3" fmla="*/ 4515566 w 4515566"/>
              <a:gd name="connsiteY3" fmla="*/ 685388 h 695436"/>
              <a:gd name="connsiteX4" fmla="*/ 0 w 4515566"/>
              <a:gd name="connsiteY4" fmla="*/ 695436 h 695436"/>
              <a:gd name="connsiteX0" fmla="*/ 0 w 4330616"/>
              <a:gd name="connsiteY0" fmla="*/ 695436 h 1611444"/>
              <a:gd name="connsiteX1" fmla="*/ 786921 w 4330616"/>
              <a:gd name="connsiteY1" fmla="*/ 0 h 1611444"/>
              <a:gd name="connsiteX2" fmla="*/ 4330615 w 4330616"/>
              <a:gd name="connsiteY2" fmla="*/ 0 h 1611444"/>
              <a:gd name="connsiteX3" fmla="*/ 2536616 w 4330616"/>
              <a:gd name="connsiteY3" fmla="*/ 1611444 h 1611444"/>
              <a:gd name="connsiteX4" fmla="*/ 0 w 4330616"/>
              <a:gd name="connsiteY4" fmla="*/ 695436 h 1611444"/>
              <a:gd name="connsiteX0" fmla="*/ 0 w 2536616"/>
              <a:gd name="connsiteY0" fmla="*/ 695436 h 1611444"/>
              <a:gd name="connsiteX1" fmla="*/ 786921 w 2536616"/>
              <a:gd name="connsiteY1" fmla="*/ 0 h 1611444"/>
              <a:gd name="connsiteX2" fmla="*/ 2529668 w 2536616"/>
              <a:gd name="connsiteY2" fmla="*/ 829843 h 1611444"/>
              <a:gd name="connsiteX3" fmla="*/ 2536616 w 2536616"/>
              <a:gd name="connsiteY3" fmla="*/ 1611444 h 1611444"/>
              <a:gd name="connsiteX4" fmla="*/ 0 w 2536616"/>
              <a:gd name="connsiteY4" fmla="*/ 695436 h 1611444"/>
              <a:gd name="connsiteX0" fmla="*/ 0 w 2536616"/>
              <a:gd name="connsiteY0" fmla="*/ 1531291 h 2447299"/>
              <a:gd name="connsiteX1" fmla="*/ 2001513 w 2536616"/>
              <a:gd name="connsiteY1" fmla="*/ 0 h 2447299"/>
              <a:gd name="connsiteX2" fmla="*/ 2529668 w 2536616"/>
              <a:gd name="connsiteY2" fmla="*/ 1665698 h 2447299"/>
              <a:gd name="connsiteX3" fmla="*/ 2536616 w 2536616"/>
              <a:gd name="connsiteY3" fmla="*/ 2447299 h 2447299"/>
              <a:gd name="connsiteX4" fmla="*/ 0 w 2536616"/>
              <a:gd name="connsiteY4" fmla="*/ 1531291 h 2447299"/>
              <a:gd name="connsiteX0" fmla="*/ 61200 w 535103"/>
              <a:gd name="connsiteY0" fmla="*/ 2036413 h 2447299"/>
              <a:gd name="connsiteX1" fmla="*/ 0 w 535103"/>
              <a:gd name="connsiteY1" fmla="*/ 0 h 2447299"/>
              <a:gd name="connsiteX2" fmla="*/ 528155 w 535103"/>
              <a:gd name="connsiteY2" fmla="*/ 1665698 h 2447299"/>
              <a:gd name="connsiteX3" fmla="*/ 535103 w 535103"/>
              <a:gd name="connsiteY3" fmla="*/ 2447299 h 2447299"/>
              <a:gd name="connsiteX4" fmla="*/ 61200 w 535103"/>
              <a:gd name="connsiteY4" fmla="*/ 2036413 h 2447299"/>
              <a:gd name="connsiteX0" fmla="*/ 61200 w 535103"/>
              <a:gd name="connsiteY0" fmla="*/ 2036413 h 2471353"/>
              <a:gd name="connsiteX1" fmla="*/ 0 w 535103"/>
              <a:gd name="connsiteY1" fmla="*/ 0 h 2471353"/>
              <a:gd name="connsiteX2" fmla="*/ 528155 w 535103"/>
              <a:gd name="connsiteY2" fmla="*/ 1665698 h 2471353"/>
              <a:gd name="connsiteX3" fmla="*/ 535103 w 535103"/>
              <a:gd name="connsiteY3" fmla="*/ 2471353 h 2471353"/>
              <a:gd name="connsiteX4" fmla="*/ 61200 w 535103"/>
              <a:gd name="connsiteY4" fmla="*/ 2036413 h 2471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5103" h="2471353">
                <a:moveTo>
                  <a:pt x="61200" y="2036413"/>
                </a:moveTo>
                <a:lnTo>
                  <a:pt x="0" y="0"/>
                </a:lnTo>
                <a:lnTo>
                  <a:pt x="528155" y="1665698"/>
                </a:lnTo>
                <a:lnTo>
                  <a:pt x="535103" y="2471353"/>
                </a:lnTo>
                <a:lnTo>
                  <a:pt x="61200" y="2036413"/>
                </a:lnTo>
                <a:close/>
              </a:path>
            </a:pathLst>
          </a:custGeom>
          <a:solidFill>
            <a:srgbClr val="FF0000">
              <a:alpha val="30196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538163" y="2205994"/>
            <a:ext cx="7092" cy="1824333"/>
          </a:xfrm>
          <a:prstGeom prst="straightConnector1">
            <a:avLst/>
          </a:prstGeom>
          <a:ln w="12700" cap="sq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630865" y="4030328"/>
            <a:ext cx="2301957" cy="11748"/>
          </a:xfrm>
          <a:prstGeom prst="straightConnector1">
            <a:avLst/>
          </a:prstGeom>
          <a:ln w="12700" cap="sq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45255" y="3105325"/>
            <a:ext cx="930372" cy="0"/>
          </a:xfrm>
          <a:prstGeom prst="straightConnector1">
            <a:avLst/>
          </a:prstGeom>
          <a:ln w="12700" cap="sq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057056" y="3105326"/>
            <a:ext cx="484653" cy="405868"/>
          </a:xfrm>
          <a:prstGeom prst="straightConnector1">
            <a:avLst/>
          </a:prstGeom>
          <a:ln w="12700" cap="sq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475627" y="3105326"/>
            <a:ext cx="0" cy="936750"/>
          </a:xfrm>
          <a:prstGeom prst="straightConnector1">
            <a:avLst/>
          </a:prstGeom>
          <a:ln w="12700" cap="sq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057056" y="3511194"/>
            <a:ext cx="0" cy="936750"/>
          </a:xfrm>
          <a:prstGeom prst="straightConnector1">
            <a:avLst/>
          </a:prstGeom>
          <a:ln w="12700" cap="sq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hevron 47"/>
          <p:cNvSpPr/>
          <p:nvPr/>
        </p:nvSpPr>
        <p:spPr>
          <a:xfrm>
            <a:off x="3685724" y="3315028"/>
            <a:ext cx="366319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А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50" name="Chevron 49"/>
          <p:cNvSpPr/>
          <p:nvPr/>
        </p:nvSpPr>
        <p:spPr>
          <a:xfrm>
            <a:off x="5507526" y="2911962"/>
            <a:ext cx="366319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B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4117651" y="3778698"/>
            <a:ext cx="263602" cy="221810"/>
          </a:xfrm>
          <a:prstGeom prst="straightConnector1">
            <a:avLst/>
          </a:prstGeom>
          <a:ln w="12700" cap="sq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4279176" y="2495803"/>
            <a:ext cx="182878" cy="1828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8" name="Arc 77"/>
          <p:cNvSpPr/>
          <p:nvPr/>
        </p:nvSpPr>
        <p:spPr>
          <a:xfrm>
            <a:off x="4299381" y="3308260"/>
            <a:ext cx="486082" cy="549555"/>
          </a:xfrm>
          <a:prstGeom prst="arc">
            <a:avLst>
              <a:gd name="adj1" fmla="val 11447797"/>
              <a:gd name="adj2" fmla="val 15518563"/>
            </a:avLst>
          </a:prstGeom>
          <a:ln w="63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9" name="Chevron 78"/>
          <p:cNvSpPr/>
          <p:nvPr/>
        </p:nvSpPr>
        <p:spPr>
          <a:xfrm>
            <a:off x="3965617" y="2221482"/>
            <a:ext cx="366319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85" name="Parallelogram 49"/>
          <p:cNvSpPr/>
          <p:nvPr/>
        </p:nvSpPr>
        <p:spPr>
          <a:xfrm>
            <a:off x="4541838" y="3110298"/>
            <a:ext cx="933116" cy="930939"/>
          </a:xfrm>
          <a:custGeom>
            <a:avLst/>
            <a:gdLst>
              <a:gd name="connsiteX0" fmla="*/ 0 w 2986291"/>
              <a:gd name="connsiteY0" fmla="*/ 695436 h 695436"/>
              <a:gd name="connsiteX1" fmla="*/ 786921 w 2986291"/>
              <a:gd name="connsiteY1" fmla="*/ 0 h 695436"/>
              <a:gd name="connsiteX2" fmla="*/ 2986291 w 2986291"/>
              <a:gd name="connsiteY2" fmla="*/ 0 h 695436"/>
              <a:gd name="connsiteX3" fmla="*/ 2199370 w 2986291"/>
              <a:gd name="connsiteY3" fmla="*/ 695436 h 695436"/>
              <a:gd name="connsiteX4" fmla="*/ 0 w 2986291"/>
              <a:gd name="connsiteY4" fmla="*/ 695436 h 695436"/>
              <a:gd name="connsiteX0" fmla="*/ 0 w 2986291"/>
              <a:gd name="connsiteY0" fmla="*/ 695436 h 695436"/>
              <a:gd name="connsiteX1" fmla="*/ 786921 w 2986291"/>
              <a:gd name="connsiteY1" fmla="*/ 0 h 695436"/>
              <a:gd name="connsiteX2" fmla="*/ 2986291 w 2986291"/>
              <a:gd name="connsiteY2" fmla="*/ 0 h 695436"/>
              <a:gd name="connsiteX3" fmla="*/ 2244638 w 2986291"/>
              <a:gd name="connsiteY3" fmla="*/ 695436 h 695436"/>
              <a:gd name="connsiteX4" fmla="*/ 0 w 2986291"/>
              <a:gd name="connsiteY4" fmla="*/ 695436 h 695436"/>
              <a:gd name="connsiteX0" fmla="*/ 0 w 2817293"/>
              <a:gd name="connsiteY0" fmla="*/ 695436 h 695436"/>
              <a:gd name="connsiteX1" fmla="*/ 786921 w 2817293"/>
              <a:gd name="connsiteY1" fmla="*/ 0 h 695436"/>
              <a:gd name="connsiteX2" fmla="*/ 2817293 w 2817293"/>
              <a:gd name="connsiteY2" fmla="*/ 6035 h 695436"/>
              <a:gd name="connsiteX3" fmla="*/ 2244638 w 2817293"/>
              <a:gd name="connsiteY3" fmla="*/ 695436 h 695436"/>
              <a:gd name="connsiteX4" fmla="*/ 0 w 2817293"/>
              <a:gd name="connsiteY4" fmla="*/ 695436 h 695436"/>
              <a:gd name="connsiteX0" fmla="*/ 0 w 2853507"/>
              <a:gd name="connsiteY0" fmla="*/ 695436 h 695436"/>
              <a:gd name="connsiteX1" fmla="*/ 786921 w 2853507"/>
              <a:gd name="connsiteY1" fmla="*/ 0 h 695436"/>
              <a:gd name="connsiteX2" fmla="*/ 2853507 w 2853507"/>
              <a:gd name="connsiteY2" fmla="*/ 0 h 695436"/>
              <a:gd name="connsiteX3" fmla="*/ 2244638 w 2853507"/>
              <a:gd name="connsiteY3" fmla="*/ 695436 h 695436"/>
              <a:gd name="connsiteX4" fmla="*/ 0 w 2853507"/>
              <a:gd name="connsiteY4" fmla="*/ 695436 h 695436"/>
              <a:gd name="connsiteX0" fmla="*/ 0 w 4515566"/>
              <a:gd name="connsiteY0" fmla="*/ 695436 h 695436"/>
              <a:gd name="connsiteX1" fmla="*/ 786921 w 4515566"/>
              <a:gd name="connsiteY1" fmla="*/ 0 h 695436"/>
              <a:gd name="connsiteX2" fmla="*/ 2853507 w 4515566"/>
              <a:gd name="connsiteY2" fmla="*/ 0 h 695436"/>
              <a:gd name="connsiteX3" fmla="*/ 4515566 w 4515566"/>
              <a:gd name="connsiteY3" fmla="*/ 685388 h 695436"/>
              <a:gd name="connsiteX4" fmla="*/ 0 w 4515566"/>
              <a:gd name="connsiteY4" fmla="*/ 695436 h 695436"/>
              <a:gd name="connsiteX0" fmla="*/ 0 w 4515566"/>
              <a:gd name="connsiteY0" fmla="*/ 695436 h 695436"/>
              <a:gd name="connsiteX1" fmla="*/ 786921 w 4515566"/>
              <a:gd name="connsiteY1" fmla="*/ 0 h 695436"/>
              <a:gd name="connsiteX2" fmla="*/ 4330615 w 4515566"/>
              <a:gd name="connsiteY2" fmla="*/ 0 h 695436"/>
              <a:gd name="connsiteX3" fmla="*/ 4515566 w 4515566"/>
              <a:gd name="connsiteY3" fmla="*/ 685388 h 695436"/>
              <a:gd name="connsiteX4" fmla="*/ 0 w 4515566"/>
              <a:gd name="connsiteY4" fmla="*/ 695436 h 695436"/>
              <a:gd name="connsiteX0" fmla="*/ 0 w 4330616"/>
              <a:gd name="connsiteY0" fmla="*/ 695436 h 1611444"/>
              <a:gd name="connsiteX1" fmla="*/ 786921 w 4330616"/>
              <a:gd name="connsiteY1" fmla="*/ 0 h 1611444"/>
              <a:gd name="connsiteX2" fmla="*/ 4330615 w 4330616"/>
              <a:gd name="connsiteY2" fmla="*/ 0 h 1611444"/>
              <a:gd name="connsiteX3" fmla="*/ 2536616 w 4330616"/>
              <a:gd name="connsiteY3" fmla="*/ 1611444 h 1611444"/>
              <a:gd name="connsiteX4" fmla="*/ 0 w 4330616"/>
              <a:gd name="connsiteY4" fmla="*/ 695436 h 1611444"/>
              <a:gd name="connsiteX0" fmla="*/ 0 w 2536616"/>
              <a:gd name="connsiteY0" fmla="*/ 695436 h 1611444"/>
              <a:gd name="connsiteX1" fmla="*/ 786921 w 2536616"/>
              <a:gd name="connsiteY1" fmla="*/ 0 h 1611444"/>
              <a:gd name="connsiteX2" fmla="*/ 2529668 w 2536616"/>
              <a:gd name="connsiteY2" fmla="*/ 829843 h 1611444"/>
              <a:gd name="connsiteX3" fmla="*/ 2536616 w 2536616"/>
              <a:gd name="connsiteY3" fmla="*/ 1611444 h 1611444"/>
              <a:gd name="connsiteX4" fmla="*/ 0 w 2536616"/>
              <a:gd name="connsiteY4" fmla="*/ 695436 h 1611444"/>
              <a:gd name="connsiteX0" fmla="*/ 0 w 2536616"/>
              <a:gd name="connsiteY0" fmla="*/ 1531291 h 2447299"/>
              <a:gd name="connsiteX1" fmla="*/ 2001513 w 2536616"/>
              <a:gd name="connsiteY1" fmla="*/ 0 h 2447299"/>
              <a:gd name="connsiteX2" fmla="*/ 2529668 w 2536616"/>
              <a:gd name="connsiteY2" fmla="*/ 1665698 h 2447299"/>
              <a:gd name="connsiteX3" fmla="*/ 2536616 w 2536616"/>
              <a:gd name="connsiteY3" fmla="*/ 2447299 h 2447299"/>
              <a:gd name="connsiteX4" fmla="*/ 0 w 2536616"/>
              <a:gd name="connsiteY4" fmla="*/ 1531291 h 2447299"/>
              <a:gd name="connsiteX0" fmla="*/ 61200 w 535103"/>
              <a:gd name="connsiteY0" fmla="*/ 2036413 h 2447299"/>
              <a:gd name="connsiteX1" fmla="*/ 0 w 535103"/>
              <a:gd name="connsiteY1" fmla="*/ 0 h 2447299"/>
              <a:gd name="connsiteX2" fmla="*/ 528155 w 535103"/>
              <a:gd name="connsiteY2" fmla="*/ 1665698 h 2447299"/>
              <a:gd name="connsiteX3" fmla="*/ 535103 w 535103"/>
              <a:gd name="connsiteY3" fmla="*/ 2447299 h 2447299"/>
              <a:gd name="connsiteX4" fmla="*/ 61200 w 535103"/>
              <a:gd name="connsiteY4" fmla="*/ 2036413 h 2447299"/>
              <a:gd name="connsiteX0" fmla="*/ 61200 w 5110766"/>
              <a:gd name="connsiteY0" fmla="*/ 2036413 h 2651753"/>
              <a:gd name="connsiteX1" fmla="*/ 0 w 5110766"/>
              <a:gd name="connsiteY1" fmla="*/ 0 h 2651753"/>
              <a:gd name="connsiteX2" fmla="*/ 528155 w 5110766"/>
              <a:gd name="connsiteY2" fmla="*/ 1665698 h 2651753"/>
              <a:gd name="connsiteX3" fmla="*/ 5110766 w 5110766"/>
              <a:gd name="connsiteY3" fmla="*/ 2651753 h 2651753"/>
              <a:gd name="connsiteX4" fmla="*/ 61200 w 5110766"/>
              <a:gd name="connsiteY4" fmla="*/ 2036413 h 2651753"/>
              <a:gd name="connsiteX0" fmla="*/ 61200 w 5110766"/>
              <a:gd name="connsiteY0" fmla="*/ 2036413 h 2651753"/>
              <a:gd name="connsiteX1" fmla="*/ 0 w 5110766"/>
              <a:gd name="connsiteY1" fmla="*/ 0 h 2651753"/>
              <a:gd name="connsiteX2" fmla="*/ 5103818 w 5110766"/>
              <a:gd name="connsiteY2" fmla="*/ 1088416 h 2651753"/>
              <a:gd name="connsiteX3" fmla="*/ 5110766 w 5110766"/>
              <a:gd name="connsiteY3" fmla="*/ 2651753 h 2651753"/>
              <a:gd name="connsiteX4" fmla="*/ 61200 w 5110766"/>
              <a:gd name="connsiteY4" fmla="*/ 2036413 h 2651753"/>
              <a:gd name="connsiteX0" fmla="*/ 2396149 w 5110766"/>
              <a:gd name="connsiteY0" fmla="*/ 2661801 h 2661801"/>
              <a:gd name="connsiteX1" fmla="*/ 0 w 5110766"/>
              <a:gd name="connsiteY1" fmla="*/ 0 h 2661801"/>
              <a:gd name="connsiteX2" fmla="*/ 5103818 w 5110766"/>
              <a:gd name="connsiteY2" fmla="*/ 1088416 h 2661801"/>
              <a:gd name="connsiteX3" fmla="*/ 5110766 w 5110766"/>
              <a:gd name="connsiteY3" fmla="*/ 2651753 h 2661801"/>
              <a:gd name="connsiteX4" fmla="*/ 2396149 w 5110766"/>
              <a:gd name="connsiteY4" fmla="*/ 2661801 h 2661801"/>
              <a:gd name="connsiteX0" fmla="*/ 29787 w 2744404"/>
              <a:gd name="connsiteY0" fmla="*/ 1573385 h 1573385"/>
              <a:gd name="connsiteX1" fmla="*/ 0 w 2744404"/>
              <a:gd name="connsiteY1" fmla="*/ 823832 h 1573385"/>
              <a:gd name="connsiteX2" fmla="*/ 2737456 w 2744404"/>
              <a:gd name="connsiteY2" fmla="*/ 0 h 1573385"/>
              <a:gd name="connsiteX3" fmla="*/ 2744404 w 2744404"/>
              <a:gd name="connsiteY3" fmla="*/ 1563337 h 1573385"/>
              <a:gd name="connsiteX4" fmla="*/ 29787 w 2744404"/>
              <a:gd name="connsiteY4" fmla="*/ 1573385 h 1573385"/>
              <a:gd name="connsiteX0" fmla="*/ 0 w 2746028"/>
              <a:gd name="connsiteY0" fmla="*/ 1573385 h 1573385"/>
              <a:gd name="connsiteX1" fmla="*/ 1624 w 2746028"/>
              <a:gd name="connsiteY1" fmla="*/ 823832 h 1573385"/>
              <a:gd name="connsiteX2" fmla="*/ 2739080 w 2746028"/>
              <a:gd name="connsiteY2" fmla="*/ 0 h 1573385"/>
              <a:gd name="connsiteX3" fmla="*/ 2746028 w 2746028"/>
              <a:gd name="connsiteY3" fmla="*/ 1563337 h 1573385"/>
              <a:gd name="connsiteX4" fmla="*/ 0 w 2746028"/>
              <a:gd name="connsiteY4" fmla="*/ 1573385 h 1573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6028" h="1573385">
                <a:moveTo>
                  <a:pt x="0" y="1573385"/>
                </a:moveTo>
                <a:cubicBezTo>
                  <a:pt x="541" y="1323534"/>
                  <a:pt x="1083" y="1073683"/>
                  <a:pt x="1624" y="823832"/>
                </a:cubicBezTo>
                <a:lnTo>
                  <a:pt x="2739080" y="0"/>
                </a:lnTo>
                <a:lnTo>
                  <a:pt x="2746028" y="1563337"/>
                </a:lnTo>
                <a:lnTo>
                  <a:pt x="0" y="157338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0196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6" name="Parallelogram 49"/>
          <p:cNvSpPr/>
          <p:nvPr/>
        </p:nvSpPr>
        <p:spPr>
          <a:xfrm>
            <a:off x="4046888" y="3491118"/>
            <a:ext cx="498494" cy="547847"/>
          </a:xfrm>
          <a:custGeom>
            <a:avLst/>
            <a:gdLst>
              <a:gd name="connsiteX0" fmla="*/ 0 w 2986291"/>
              <a:gd name="connsiteY0" fmla="*/ 695436 h 695436"/>
              <a:gd name="connsiteX1" fmla="*/ 786921 w 2986291"/>
              <a:gd name="connsiteY1" fmla="*/ 0 h 695436"/>
              <a:gd name="connsiteX2" fmla="*/ 2986291 w 2986291"/>
              <a:gd name="connsiteY2" fmla="*/ 0 h 695436"/>
              <a:gd name="connsiteX3" fmla="*/ 2199370 w 2986291"/>
              <a:gd name="connsiteY3" fmla="*/ 695436 h 695436"/>
              <a:gd name="connsiteX4" fmla="*/ 0 w 2986291"/>
              <a:gd name="connsiteY4" fmla="*/ 695436 h 695436"/>
              <a:gd name="connsiteX0" fmla="*/ 0 w 2986291"/>
              <a:gd name="connsiteY0" fmla="*/ 695436 h 695436"/>
              <a:gd name="connsiteX1" fmla="*/ 786921 w 2986291"/>
              <a:gd name="connsiteY1" fmla="*/ 0 h 695436"/>
              <a:gd name="connsiteX2" fmla="*/ 2986291 w 2986291"/>
              <a:gd name="connsiteY2" fmla="*/ 0 h 695436"/>
              <a:gd name="connsiteX3" fmla="*/ 2244638 w 2986291"/>
              <a:gd name="connsiteY3" fmla="*/ 695436 h 695436"/>
              <a:gd name="connsiteX4" fmla="*/ 0 w 2986291"/>
              <a:gd name="connsiteY4" fmla="*/ 695436 h 695436"/>
              <a:gd name="connsiteX0" fmla="*/ 0 w 2817293"/>
              <a:gd name="connsiteY0" fmla="*/ 695436 h 695436"/>
              <a:gd name="connsiteX1" fmla="*/ 786921 w 2817293"/>
              <a:gd name="connsiteY1" fmla="*/ 0 h 695436"/>
              <a:gd name="connsiteX2" fmla="*/ 2817293 w 2817293"/>
              <a:gd name="connsiteY2" fmla="*/ 6035 h 695436"/>
              <a:gd name="connsiteX3" fmla="*/ 2244638 w 2817293"/>
              <a:gd name="connsiteY3" fmla="*/ 695436 h 695436"/>
              <a:gd name="connsiteX4" fmla="*/ 0 w 2817293"/>
              <a:gd name="connsiteY4" fmla="*/ 695436 h 695436"/>
              <a:gd name="connsiteX0" fmla="*/ 0 w 2853507"/>
              <a:gd name="connsiteY0" fmla="*/ 695436 h 695436"/>
              <a:gd name="connsiteX1" fmla="*/ 786921 w 2853507"/>
              <a:gd name="connsiteY1" fmla="*/ 0 h 695436"/>
              <a:gd name="connsiteX2" fmla="*/ 2853507 w 2853507"/>
              <a:gd name="connsiteY2" fmla="*/ 0 h 695436"/>
              <a:gd name="connsiteX3" fmla="*/ 2244638 w 2853507"/>
              <a:gd name="connsiteY3" fmla="*/ 695436 h 695436"/>
              <a:gd name="connsiteX4" fmla="*/ 0 w 2853507"/>
              <a:gd name="connsiteY4" fmla="*/ 695436 h 695436"/>
              <a:gd name="connsiteX0" fmla="*/ 0 w 4515566"/>
              <a:gd name="connsiteY0" fmla="*/ 695436 h 695436"/>
              <a:gd name="connsiteX1" fmla="*/ 786921 w 4515566"/>
              <a:gd name="connsiteY1" fmla="*/ 0 h 695436"/>
              <a:gd name="connsiteX2" fmla="*/ 2853507 w 4515566"/>
              <a:gd name="connsiteY2" fmla="*/ 0 h 695436"/>
              <a:gd name="connsiteX3" fmla="*/ 4515566 w 4515566"/>
              <a:gd name="connsiteY3" fmla="*/ 685388 h 695436"/>
              <a:gd name="connsiteX4" fmla="*/ 0 w 4515566"/>
              <a:gd name="connsiteY4" fmla="*/ 695436 h 695436"/>
              <a:gd name="connsiteX0" fmla="*/ 0 w 4515566"/>
              <a:gd name="connsiteY0" fmla="*/ 695436 h 695436"/>
              <a:gd name="connsiteX1" fmla="*/ 786921 w 4515566"/>
              <a:gd name="connsiteY1" fmla="*/ 0 h 695436"/>
              <a:gd name="connsiteX2" fmla="*/ 4330615 w 4515566"/>
              <a:gd name="connsiteY2" fmla="*/ 0 h 695436"/>
              <a:gd name="connsiteX3" fmla="*/ 4515566 w 4515566"/>
              <a:gd name="connsiteY3" fmla="*/ 685388 h 695436"/>
              <a:gd name="connsiteX4" fmla="*/ 0 w 4515566"/>
              <a:gd name="connsiteY4" fmla="*/ 695436 h 695436"/>
              <a:gd name="connsiteX0" fmla="*/ 0 w 4330616"/>
              <a:gd name="connsiteY0" fmla="*/ 695436 h 1611444"/>
              <a:gd name="connsiteX1" fmla="*/ 786921 w 4330616"/>
              <a:gd name="connsiteY1" fmla="*/ 0 h 1611444"/>
              <a:gd name="connsiteX2" fmla="*/ 4330615 w 4330616"/>
              <a:gd name="connsiteY2" fmla="*/ 0 h 1611444"/>
              <a:gd name="connsiteX3" fmla="*/ 2536616 w 4330616"/>
              <a:gd name="connsiteY3" fmla="*/ 1611444 h 1611444"/>
              <a:gd name="connsiteX4" fmla="*/ 0 w 4330616"/>
              <a:gd name="connsiteY4" fmla="*/ 695436 h 1611444"/>
              <a:gd name="connsiteX0" fmla="*/ 0 w 2536616"/>
              <a:gd name="connsiteY0" fmla="*/ 695436 h 1611444"/>
              <a:gd name="connsiteX1" fmla="*/ 786921 w 2536616"/>
              <a:gd name="connsiteY1" fmla="*/ 0 h 1611444"/>
              <a:gd name="connsiteX2" fmla="*/ 2529668 w 2536616"/>
              <a:gd name="connsiteY2" fmla="*/ 829843 h 1611444"/>
              <a:gd name="connsiteX3" fmla="*/ 2536616 w 2536616"/>
              <a:gd name="connsiteY3" fmla="*/ 1611444 h 1611444"/>
              <a:gd name="connsiteX4" fmla="*/ 0 w 2536616"/>
              <a:gd name="connsiteY4" fmla="*/ 695436 h 1611444"/>
              <a:gd name="connsiteX0" fmla="*/ 0 w 2536616"/>
              <a:gd name="connsiteY0" fmla="*/ 1531291 h 2447299"/>
              <a:gd name="connsiteX1" fmla="*/ 2001513 w 2536616"/>
              <a:gd name="connsiteY1" fmla="*/ 0 h 2447299"/>
              <a:gd name="connsiteX2" fmla="*/ 2529668 w 2536616"/>
              <a:gd name="connsiteY2" fmla="*/ 1665698 h 2447299"/>
              <a:gd name="connsiteX3" fmla="*/ 2536616 w 2536616"/>
              <a:gd name="connsiteY3" fmla="*/ 2447299 h 2447299"/>
              <a:gd name="connsiteX4" fmla="*/ 0 w 2536616"/>
              <a:gd name="connsiteY4" fmla="*/ 1531291 h 2447299"/>
              <a:gd name="connsiteX0" fmla="*/ 61200 w 535103"/>
              <a:gd name="connsiteY0" fmla="*/ 2036413 h 2447299"/>
              <a:gd name="connsiteX1" fmla="*/ 0 w 535103"/>
              <a:gd name="connsiteY1" fmla="*/ 0 h 2447299"/>
              <a:gd name="connsiteX2" fmla="*/ 528155 w 535103"/>
              <a:gd name="connsiteY2" fmla="*/ 1665698 h 2447299"/>
              <a:gd name="connsiteX3" fmla="*/ 535103 w 535103"/>
              <a:gd name="connsiteY3" fmla="*/ 2447299 h 2447299"/>
              <a:gd name="connsiteX4" fmla="*/ 61200 w 535103"/>
              <a:gd name="connsiteY4" fmla="*/ 2036413 h 2447299"/>
              <a:gd name="connsiteX0" fmla="*/ 61200 w 5110766"/>
              <a:gd name="connsiteY0" fmla="*/ 2036413 h 2651753"/>
              <a:gd name="connsiteX1" fmla="*/ 0 w 5110766"/>
              <a:gd name="connsiteY1" fmla="*/ 0 h 2651753"/>
              <a:gd name="connsiteX2" fmla="*/ 528155 w 5110766"/>
              <a:gd name="connsiteY2" fmla="*/ 1665698 h 2651753"/>
              <a:gd name="connsiteX3" fmla="*/ 5110766 w 5110766"/>
              <a:gd name="connsiteY3" fmla="*/ 2651753 h 2651753"/>
              <a:gd name="connsiteX4" fmla="*/ 61200 w 5110766"/>
              <a:gd name="connsiteY4" fmla="*/ 2036413 h 2651753"/>
              <a:gd name="connsiteX0" fmla="*/ 61200 w 5110766"/>
              <a:gd name="connsiteY0" fmla="*/ 2036413 h 2651753"/>
              <a:gd name="connsiteX1" fmla="*/ 0 w 5110766"/>
              <a:gd name="connsiteY1" fmla="*/ 0 h 2651753"/>
              <a:gd name="connsiteX2" fmla="*/ 5103818 w 5110766"/>
              <a:gd name="connsiteY2" fmla="*/ 1088416 h 2651753"/>
              <a:gd name="connsiteX3" fmla="*/ 5110766 w 5110766"/>
              <a:gd name="connsiteY3" fmla="*/ 2651753 h 2651753"/>
              <a:gd name="connsiteX4" fmla="*/ 61200 w 5110766"/>
              <a:gd name="connsiteY4" fmla="*/ 2036413 h 2651753"/>
              <a:gd name="connsiteX0" fmla="*/ 2396149 w 5110766"/>
              <a:gd name="connsiteY0" fmla="*/ 2661801 h 2661801"/>
              <a:gd name="connsiteX1" fmla="*/ 0 w 5110766"/>
              <a:gd name="connsiteY1" fmla="*/ 0 h 2661801"/>
              <a:gd name="connsiteX2" fmla="*/ 5103818 w 5110766"/>
              <a:gd name="connsiteY2" fmla="*/ 1088416 h 2661801"/>
              <a:gd name="connsiteX3" fmla="*/ 5110766 w 5110766"/>
              <a:gd name="connsiteY3" fmla="*/ 2651753 h 2661801"/>
              <a:gd name="connsiteX4" fmla="*/ 2396149 w 5110766"/>
              <a:gd name="connsiteY4" fmla="*/ 2661801 h 2661801"/>
              <a:gd name="connsiteX0" fmla="*/ 29787 w 2744404"/>
              <a:gd name="connsiteY0" fmla="*/ 1573385 h 1573385"/>
              <a:gd name="connsiteX1" fmla="*/ 0 w 2744404"/>
              <a:gd name="connsiteY1" fmla="*/ 823832 h 1573385"/>
              <a:gd name="connsiteX2" fmla="*/ 2737456 w 2744404"/>
              <a:gd name="connsiteY2" fmla="*/ 0 h 1573385"/>
              <a:gd name="connsiteX3" fmla="*/ 2744404 w 2744404"/>
              <a:gd name="connsiteY3" fmla="*/ 1563337 h 1573385"/>
              <a:gd name="connsiteX4" fmla="*/ 29787 w 2744404"/>
              <a:gd name="connsiteY4" fmla="*/ 1573385 h 1573385"/>
              <a:gd name="connsiteX0" fmla="*/ 0 w 2746028"/>
              <a:gd name="connsiteY0" fmla="*/ 1573385 h 1573385"/>
              <a:gd name="connsiteX1" fmla="*/ 1624 w 2746028"/>
              <a:gd name="connsiteY1" fmla="*/ 823832 h 1573385"/>
              <a:gd name="connsiteX2" fmla="*/ 2739080 w 2746028"/>
              <a:gd name="connsiteY2" fmla="*/ 0 h 1573385"/>
              <a:gd name="connsiteX3" fmla="*/ 2746028 w 2746028"/>
              <a:gd name="connsiteY3" fmla="*/ 1563337 h 1573385"/>
              <a:gd name="connsiteX4" fmla="*/ 0 w 2746028"/>
              <a:gd name="connsiteY4" fmla="*/ 1573385 h 1573385"/>
              <a:gd name="connsiteX0" fmla="*/ 0 w 2739080"/>
              <a:gd name="connsiteY0" fmla="*/ 1573385 h 2315007"/>
              <a:gd name="connsiteX1" fmla="*/ 1624 w 2739080"/>
              <a:gd name="connsiteY1" fmla="*/ 823832 h 2315007"/>
              <a:gd name="connsiteX2" fmla="*/ 2739080 w 2739080"/>
              <a:gd name="connsiteY2" fmla="*/ 0 h 2315007"/>
              <a:gd name="connsiteX3" fmla="*/ 1856025 w 2739080"/>
              <a:gd name="connsiteY3" fmla="*/ 2315007 h 2315007"/>
              <a:gd name="connsiteX4" fmla="*/ 0 w 2739080"/>
              <a:gd name="connsiteY4" fmla="*/ 1573385 h 2315007"/>
              <a:gd name="connsiteX0" fmla="*/ 417201 w 2737456"/>
              <a:gd name="connsiteY0" fmla="*/ 2313028 h 2315007"/>
              <a:gd name="connsiteX1" fmla="*/ 0 w 2737456"/>
              <a:gd name="connsiteY1" fmla="*/ 823832 h 2315007"/>
              <a:gd name="connsiteX2" fmla="*/ 2737456 w 2737456"/>
              <a:gd name="connsiteY2" fmla="*/ 0 h 2315007"/>
              <a:gd name="connsiteX3" fmla="*/ 1854401 w 2737456"/>
              <a:gd name="connsiteY3" fmla="*/ 2315007 h 2315007"/>
              <a:gd name="connsiteX4" fmla="*/ 417201 w 2737456"/>
              <a:gd name="connsiteY4" fmla="*/ 2313028 h 2315007"/>
              <a:gd name="connsiteX0" fmla="*/ 417201 w 1854401"/>
              <a:gd name="connsiteY0" fmla="*/ 1489196 h 1491175"/>
              <a:gd name="connsiteX1" fmla="*/ 0 w 1854401"/>
              <a:gd name="connsiteY1" fmla="*/ 0 h 1491175"/>
              <a:gd name="connsiteX2" fmla="*/ 1826512 w 1854401"/>
              <a:gd name="connsiteY2" fmla="*/ 715587 h 1491175"/>
              <a:gd name="connsiteX3" fmla="*/ 1854401 w 1854401"/>
              <a:gd name="connsiteY3" fmla="*/ 1491175 h 1491175"/>
              <a:gd name="connsiteX4" fmla="*/ 417201 w 1854401"/>
              <a:gd name="connsiteY4" fmla="*/ 1489196 h 1491175"/>
              <a:gd name="connsiteX0" fmla="*/ 29797 w 1466997"/>
              <a:gd name="connsiteY0" fmla="*/ 923940 h 925919"/>
              <a:gd name="connsiteX1" fmla="*/ 9 w 1466997"/>
              <a:gd name="connsiteY1" fmla="*/ 0 h 925919"/>
              <a:gd name="connsiteX2" fmla="*/ 1439108 w 1466997"/>
              <a:gd name="connsiteY2" fmla="*/ 150331 h 925919"/>
              <a:gd name="connsiteX3" fmla="*/ 1466997 w 1466997"/>
              <a:gd name="connsiteY3" fmla="*/ 925919 h 925919"/>
              <a:gd name="connsiteX4" fmla="*/ 29797 w 1466997"/>
              <a:gd name="connsiteY4" fmla="*/ 923940 h 925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6997" h="925919">
                <a:moveTo>
                  <a:pt x="29797" y="923940"/>
                </a:moveTo>
                <a:cubicBezTo>
                  <a:pt x="30338" y="674089"/>
                  <a:pt x="-532" y="249851"/>
                  <a:pt x="9" y="0"/>
                </a:cubicBezTo>
                <a:lnTo>
                  <a:pt x="1439108" y="150331"/>
                </a:lnTo>
                <a:lnTo>
                  <a:pt x="1466997" y="925919"/>
                </a:lnTo>
                <a:lnTo>
                  <a:pt x="29797" y="92394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0196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 flipH="1" flipV="1">
            <a:off x="4147775" y="3512135"/>
            <a:ext cx="390390" cy="61567"/>
          </a:xfrm>
          <a:prstGeom prst="straightConnector1">
            <a:avLst/>
          </a:prstGeom>
          <a:solidFill>
            <a:schemeClr val="accent1">
              <a:lumMod val="75000"/>
            </a:schemeClr>
          </a:solidFill>
          <a:ln w="38100">
            <a:headEnd type="none" w="med" len="med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Oval 17"/>
          <p:cNvSpPr/>
          <p:nvPr/>
        </p:nvSpPr>
        <p:spPr>
          <a:xfrm>
            <a:off x="3965617" y="3406469"/>
            <a:ext cx="182878" cy="18287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4545255" y="3145808"/>
            <a:ext cx="850395" cy="450014"/>
          </a:xfrm>
          <a:prstGeom prst="straightConnector1">
            <a:avLst/>
          </a:prstGeom>
          <a:solidFill>
            <a:schemeClr val="accent1">
              <a:lumMod val="75000"/>
            </a:schemeClr>
          </a:solidFill>
          <a:ln w="38100">
            <a:headEnd type="none" w="med" len="med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Oval 46"/>
          <p:cNvSpPr/>
          <p:nvPr/>
        </p:nvSpPr>
        <p:spPr>
          <a:xfrm>
            <a:off x="5382368" y="3007434"/>
            <a:ext cx="182878" cy="18287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6" name="Oval 55"/>
          <p:cNvSpPr/>
          <p:nvPr/>
        </p:nvSpPr>
        <p:spPr>
          <a:xfrm>
            <a:off x="4446724" y="3482263"/>
            <a:ext cx="182878" cy="18287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4381253" y="3762310"/>
            <a:ext cx="443910" cy="16388"/>
          </a:xfrm>
          <a:prstGeom prst="straightConnector1">
            <a:avLst/>
          </a:prstGeom>
          <a:ln w="12700" cap="sq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hevron 57"/>
          <p:cNvSpPr/>
          <p:nvPr/>
        </p:nvSpPr>
        <p:spPr>
          <a:xfrm>
            <a:off x="4545255" y="3492055"/>
            <a:ext cx="366319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O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344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SUICA COurs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70C0"/>
      </a:hlink>
      <a:folHlink>
        <a:srgbClr val="0070C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9382</TotalTime>
  <Words>1098</Words>
  <Application>Microsoft Office PowerPoint</Application>
  <PresentationFormat>On-screen Show (16:9)</PresentationFormat>
  <Paragraphs>294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3" baseType="lpstr">
      <vt:lpstr>Arial</vt:lpstr>
      <vt:lpstr>Calibri</vt:lpstr>
      <vt:lpstr>Cambria Math</vt:lpstr>
      <vt:lpstr>Candara</vt:lpstr>
      <vt:lpstr>Century Gothic</vt:lpstr>
      <vt:lpstr>Consolas</vt:lpstr>
      <vt:lpstr>Gill Sans MT</vt:lpstr>
      <vt:lpstr>Symbol</vt:lpstr>
      <vt:lpstr>Wingdings</vt:lpstr>
      <vt:lpstr>Wingdings 3</vt:lpstr>
      <vt:lpstr>Origin</vt:lpstr>
      <vt:lpstr>Точки и линии</vt:lpstr>
      <vt:lpstr>Общи свойства</vt:lpstr>
      <vt:lpstr>Координати</vt:lpstr>
      <vt:lpstr>Примери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Точка</vt:lpstr>
      <vt:lpstr>Точка в СУИКА</vt:lpstr>
      <vt:lpstr>PowerPoint Presentation</vt:lpstr>
      <vt:lpstr>PowerPoint Presentation</vt:lpstr>
      <vt:lpstr>Свойства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Примери с точки</vt:lpstr>
      <vt:lpstr>Пример №1</vt:lpstr>
      <vt:lpstr>PowerPoint Presentation</vt:lpstr>
      <vt:lpstr>PowerPoint Presentation</vt:lpstr>
      <vt:lpstr>Пример №2</vt:lpstr>
      <vt:lpstr>PowerPoint Presentation</vt:lpstr>
      <vt:lpstr>PowerPoint Presentation</vt:lpstr>
      <vt:lpstr>PowerPoint Presentation</vt:lpstr>
      <vt:lpstr>PowerPoint Presentation</vt:lpstr>
      <vt:lpstr>Пример №3</vt:lpstr>
      <vt:lpstr>PowerPoint Presentation</vt:lpstr>
      <vt:lpstr>PowerPoint Presentation</vt:lpstr>
      <vt:lpstr>PowerPoint Presentation</vt:lpstr>
      <vt:lpstr>Линия, лъч, отсечка</vt:lpstr>
      <vt:lpstr>Линия в СУИКА</vt:lpstr>
      <vt:lpstr>PowerPoint Presentation</vt:lpstr>
      <vt:lpstr>PowerPoint Presentation</vt:lpstr>
      <vt:lpstr>Свойства</vt:lpstr>
      <vt:lpstr>Лъч в СУИКА</vt:lpstr>
      <vt:lpstr>PowerPoint Presentation</vt:lpstr>
      <vt:lpstr>PowerPoint Presentation</vt:lpstr>
      <vt:lpstr>Отсечка в СУИКА</vt:lpstr>
      <vt:lpstr>PowerPoint Presentation</vt:lpstr>
      <vt:lpstr>PowerPoint Presentation</vt:lpstr>
      <vt:lpstr>PowerPoint Presentation</vt:lpstr>
      <vt:lpstr>PowerPoint Presentation</vt:lpstr>
      <vt:lpstr>Обобщение</vt:lpstr>
      <vt:lpstr>Графични обекти</vt:lpstr>
      <vt:lpstr>PowerPoint Presentation</vt:lpstr>
      <vt:lpstr>Графични обекти</vt:lpstr>
      <vt:lpstr>PowerPoint Presentation</vt:lpstr>
      <vt:lpstr>Край</vt:lpstr>
    </vt:vector>
  </TitlesOfParts>
  <Company>FMI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SUICA-09</dc:title>
  <dc:creator>Pavel Boytchev</dc:creator>
  <cp:lastModifiedBy>kachamaka</cp:lastModifiedBy>
  <cp:revision>381</cp:revision>
  <dcterms:created xsi:type="dcterms:W3CDTF">2015-02-10T15:00:35Z</dcterms:created>
  <dcterms:modified xsi:type="dcterms:W3CDTF">2021-12-16T08:54:18Z</dcterms:modified>
</cp:coreProperties>
</file>