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81" r:id="rId3"/>
    <p:sldId id="609" r:id="rId4"/>
    <p:sldId id="794" r:id="rId5"/>
    <p:sldId id="796" r:id="rId6"/>
    <p:sldId id="797" r:id="rId7"/>
    <p:sldId id="798" r:id="rId8"/>
    <p:sldId id="799" r:id="rId9"/>
    <p:sldId id="800" r:id="rId10"/>
    <p:sldId id="801" r:id="rId11"/>
    <p:sldId id="802" r:id="rId12"/>
    <p:sldId id="803" r:id="rId13"/>
    <p:sldId id="805" r:id="rId14"/>
    <p:sldId id="804" r:id="rId15"/>
    <p:sldId id="806" r:id="rId16"/>
    <p:sldId id="812" r:id="rId17"/>
    <p:sldId id="807" r:id="rId18"/>
    <p:sldId id="808" r:id="rId19"/>
    <p:sldId id="809" r:id="rId20"/>
    <p:sldId id="810" r:id="rId21"/>
    <p:sldId id="813" r:id="rId22"/>
    <p:sldId id="814" r:id="rId23"/>
    <p:sldId id="815" r:id="rId24"/>
    <p:sldId id="816" r:id="rId25"/>
    <p:sldId id="817" r:id="rId26"/>
    <p:sldId id="818" r:id="rId27"/>
    <p:sldId id="819" r:id="rId28"/>
    <p:sldId id="820" r:id="rId29"/>
    <p:sldId id="821" r:id="rId30"/>
    <p:sldId id="822" r:id="rId31"/>
    <p:sldId id="823" r:id="rId32"/>
    <p:sldId id="824" r:id="rId33"/>
    <p:sldId id="825" r:id="rId34"/>
    <p:sldId id="826" r:id="rId35"/>
    <p:sldId id="827" r:id="rId36"/>
    <p:sldId id="828" r:id="rId37"/>
    <p:sldId id="829" r:id="rId38"/>
    <p:sldId id="830" r:id="rId39"/>
    <p:sldId id="831" r:id="rId40"/>
    <p:sldId id="833" r:id="rId41"/>
    <p:sldId id="834" r:id="rId42"/>
    <p:sldId id="835" r:id="rId43"/>
    <p:sldId id="836" r:id="rId44"/>
    <p:sldId id="837" r:id="rId45"/>
    <p:sldId id="838" r:id="rId46"/>
    <p:sldId id="839" r:id="rId47"/>
    <p:sldId id="840" r:id="rId48"/>
    <p:sldId id="842" r:id="rId49"/>
    <p:sldId id="843" r:id="rId50"/>
    <p:sldId id="841" r:id="rId51"/>
    <p:sldId id="318" r:id="rId52"/>
    <p:sldId id="492" r:id="rId53"/>
    <p:sldId id="832" r:id="rId54"/>
    <p:sldId id="261" r:id="rId55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3E5ED"/>
    <a:srgbClr val="000000"/>
    <a:srgbClr val="AAB0C8"/>
    <a:srgbClr val="727CA3"/>
    <a:srgbClr val="D39FA0"/>
    <a:srgbClr val="8B8B9D"/>
    <a:srgbClr val="0070C0"/>
    <a:srgbClr val="00B050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5" autoAdjust="0"/>
    <p:restoredTop sz="94590" autoAdjust="0"/>
  </p:normalViewPr>
  <p:slideViewPr>
    <p:cSldViewPr>
      <p:cViewPr varScale="1">
        <p:scale>
          <a:sx n="51" d="100"/>
          <a:sy n="51" d="100"/>
        </p:scale>
        <p:origin x="-96" y="-2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29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Example-1601%20LookAt/Example-1601%20LookAt%20no1.html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Example-1601%20LookAt/Example-1601%20LookAt%20no2.html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Example-1601%20LookAt/Example-1601%20LookAt%20no3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Example-1601%20LookAt/Example-1601%20LookAt%20no4.html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Example-1602%202D%20drawing/Example-1602%202D%20drawing.html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Example-1603%20Shifted%202D%20drawing/Example-1603%20Shifted%202D%20drawing.html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Example-1604%20Sliding/Example-1604%20Sliding.ht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Example-1605%20Zooming%20out/Example-1605%20Zooming%20out.html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Example-1606%20Rotating/Example-1606%20Rotating.html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Example-1607%203D%20rotating/Example-1607%203D%20rotating.html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Example-1608%20Sinusoidal%20view%20point/Example-1608%20Sinusoidal%20view%20point.htm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Example-1609%20Urban%20chasing/Example-1609%20Urban%20chasing.html" TargetMode="Externa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Example-1610%20Urban%20running/Example-1610%20Urban%20running.html" TargetMode="Externa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Гледна точка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Тема №</a:t>
            </a:r>
            <a:r>
              <a:rPr lang="en-US" noProof="0" dirty="0" smtClean="0"/>
              <a:t>1</a:t>
            </a:r>
            <a:r>
              <a:rPr lang="bg-BG" dirty="0"/>
              <a:t>6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Целта е тримерна точка</a:t>
            </a:r>
            <a:endParaRPr lang="bg-BG" dirty="0"/>
          </a:p>
          <a:p>
            <a:pPr lvl="1"/>
            <a:r>
              <a:rPr lang="bg-BG" dirty="0"/>
              <a:t>Определя </a:t>
            </a:r>
            <a:r>
              <a:rPr lang="bg-BG" dirty="0" smtClean="0"/>
              <a:t>точката, </a:t>
            </a:r>
            <a:r>
              <a:rPr lang="bg-BG" dirty="0"/>
              <a:t>към </a:t>
            </a:r>
            <a:r>
              <a:rPr lang="bg-BG" dirty="0" smtClean="0"/>
              <a:t>която се гледа</a:t>
            </a:r>
          </a:p>
          <a:p>
            <a:pPr lvl="1"/>
            <a:r>
              <a:rPr lang="bg-BG" dirty="0"/>
              <a:t>Тя се появява в средата на графичния </a:t>
            </a:r>
            <a:r>
              <a:rPr lang="bg-BG" dirty="0" smtClean="0"/>
              <a:t>прозорец</a:t>
            </a:r>
          </a:p>
          <a:p>
            <a:pPr lvl="1"/>
            <a:r>
              <a:rPr lang="bg-BG" dirty="0" smtClean="0"/>
              <a:t>По подразбиране е </a:t>
            </a:r>
            <a:r>
              <a:rPr lang="en-US" dirty="0" smtClean="0"/>
              <a:t>[0,0,0]</a:t>
            </a:r>
            <a:endParaRPr lang="bg-BG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bg-BG" dirty="0"/>
          </a:p>
          <a:p>
            <a:r>
              <a:rPr lang="bg-BG" dirty="0"/>
              <a:t>Изисквания</a:t>
            </a:r>
            <a:endParaRPr lang="en-US" dirty="0"/>
          </a:p>
          <a:p>
            <a:pPr lvl="1"/>
            <a:r>
              <a:rPr lang="bg-BG" dirty="0"/>
              <a:t>Да е </a:t>
            </a:r>
            <a:r>
              <a:rPr lang="bg-BG" dirty="0" smtClean="0"/>
              <a:t>различна от позицията  на гледаната точка</a:t>
            </a:r>
            <a:endParaRPr lang="bg-BG" dirty="0"/>
          </a:p>
        </p:txBody>
      </p:sp>
      <p:sp>
        <p:nvSpPr>
          <p:cNvPr id="4" name="Chevron 3"/>
          <p:cNvSpPr/>
          <p:nvPr/>
        </p:nvSpPr>
        <p:spPr>
          <a:xfrm>
            <a:off x="5837470" y="2710999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104194" y="2061502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Z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557115" y="2069987"/>
            <a:ext cx="4838" cy="1025304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557116" y="3087584"/>
            <a:ext cx="1650738" cy="7706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561984" y="3101090"/>
            <a:ext cx="553564" cy="986840"/>
          </a:xfrm>
          <a:prstGeom prst="line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hevron 13"/>
          <p:cNvSpPr/>
          <p:nvPr/>
        </p:nvSpPr>
        <p:spPr>
          <a:xfrm>
            <a:off x="3429792" y="3722170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796111" y="3081644"/>
            <a:ext cx="765841" cy="908562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115548" y="3549104"/>
            <a:ext cx="1" cy="513753"/>
          </a:xfrm>
          <a:prstGeom prst="line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024110" y="3444814"/>
            <a:ext cx="182878" cy="1828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Oval 33"/>
          <p:cNvSpPr/>
          <p:nvPr/>
        </p:nvSpPr>
        <p:spPr>
          <a:xfrm>
            <a:off x="4470545" y="2990205"/>
            <a:ext cx="182878" cy="1828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662435" y="3165231"/>
            <a:ext cx="452176" cy="371790"/>
          </a:xfrm>
          <a:prstGeom prst="straightConnector1">
            <a:avLst/>
          </a:prstGeom>
          <a:ln w="19050" cap="sq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970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Посоката нагоре е вектор</a:t>
            </a:r>
            <a:endParaRPr lang="bg-BG" dirty="0"/>
          </a:p>
          <a:p>
            <a:pPr lvl="1"/>
            <a:r>
              <a:rPr lang="bg-BG" dirty="0"/>
              <a:t>Определя как е завъртяна сцената</a:t>
            </a:r>
          </a:p>
          <a:p>
            <a:pPr lvl="1"/>
            <a:r>
              <a:rPr lang="bg-BG" dirty="0" smtClean="0"/>
              <a:t>Сочи </a:t>
            </a:r>
            <a:r>
              <a:rPr lang="bg-BG" dirty="0"/>
              <a:t>посоката </a:t>
            </a:r>
            <a:r>
              <a:rPr lang="bg-BG" dirty="0" smtClean="0"/>
              <a:t>„нагоре“ </a:t>
            </a:r>
            <a:r>
              <a:rPr lang="bg-BG" dirty="0"/>
              <a:t>по екрана</a:t>
            </a:r>
          </a:p>
          <a:p>
            <a:pPr lvl="1"/>
            <a:r>
              <a:rPr lang="bg-BG" dirty="0" smtClean="0"/>
              <a:t>По подразбиране е </a:t>
            </a:r>
            <a:r>
              <a:rPr lang="en-US" dirty="0" smtClean="0"/>
              <a:t>[0,0,</a:t>
            </a:r>
            <a:r>
              <a:rPr lang="bg-BG" dirty="0" smtClean="0"/>
              <a:t>1</a:t>
            </a:r>
            <a:r>
              <a:rPr lang="en-US" dirty="0" smtClean="0"/>
              <a:t>]</a:t>
            </a:r>
            <a:endParaRPr lang="bg-BG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bg-BG" dirty="0"/>
          </a:p>
          <a:p>
            <a:r>
              <a:rPr lang="bg-BG" dirty="0"/>
              <a:t>Изисквания</a:t>
            </a:r>
            <a:endParaRPr lang="en-US" dirty="0"/>
          </a:p>
          <a:p>
            <a:pPr lvl="1"/>
            <a:r>
              <a:rPr lang="bg-BG" dirty="0"/>
              <a:t>Да </a:t>
            </a:r>
            <a:r>
              <a:rPr lang="bg-BG" dirty="0" smtClean="0"/>
              <a:t>не се вижда като нулев вектор от дадената позиция</a:t>
            </a:r>
            <a:endParaRPr lang="bg-BG" dirty="0"/>
          </a:p>
        </p:txBody>
      </p:sp>
      <p:sp>
        <p:nvSpPr>
          <p:cNvPr id="4" name="Chevron 3"/>
          <p:cNvSpPr/>
          <p:nvPr/>
        </p:nvSpPr>
        <p:spPr>
          <a:xfrm>
            <a:off x="5837470" y="2710999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104194" y="2061502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Z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557115" y="2069987"/>
            <a:ext cx="4838" cy="1025304"/>
          </a:xfrm>
          <a:prstGeom prst="straightConnector1">
            <a:avLst/>
          </a:prstGeom>
          <a:ln w="38100" cap="sq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557116" y="3087584"/>
            <a:ext cx="1650738" cy="7706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561984" y="3101090"/>
            <a:ext cx="553564" cy="986840"/>
          </a:xfrm>
          <a:prstGeom prst="line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hevron 13"/>
          <p:cNvSpPr/>
          <p:nvPr/>
        </p:nvSpPr>
        <p:spPr>
          <a:xfrm>
            <a:off x="3429792" y="3722170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796111" y="3081644"/>
            <a:ext cx="765841" cy="908562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115548" y="3549104"/>
            <a:ext cx="1" cy="513753"/>
          </a:xfrm>
          <a:prstGeom prst="line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024110" y="3444814"/>
            <a:ext cx="182878" cy="1828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Oval 33"/>
          <p:cNvSpPr/>
          <p:nvPr/>
        </p:nvSpPr>
        <p:spPr>
          <a:xfrm>
            <a:off x="4470545" y="2990205"/>
            <a:ext cx="182878" cy="1828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662435" y="3165231"/>
            <a:ext cx="452176" cy="371790"/>
          </a:xfrm>
          <a:prstGeom prst="straightConnector1">
            <a:avLst/>
          </a:prstGeom>
          <a:ln w="19050" cap="sq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91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6"/>
          <p:cNvGrpSpPr>
            <a:grpSpLocks/>
          </p:cNvGrpSpPr>
          <p:nvPr/>
        </p:nvGrpSpPr>
        <p:grpSpPr bwMode="auto">
          <a:xfrm rot="-900000">
            <a:off x="793198" y="2555962"/>
            <a:ext cx="1524000" cy="1524000"/>
            <a:chOff x="432" y="2208"/>
            <a:chExt cx="960" cy="960"/>
          </a:xfrm>
        </p:grpSpPr>
        <p:grpSp>
          <p:nvGrpSpPr>
            <p:cNvPr id="7" name="Group 17"/>
            <p:cNvGrpSpPr>
              <a:grpSpLocks/>
            </p:cNvGrpSpPr>
            <p:nvPr/>
          </p:nvGrpSpPr>
          <p:grpSpPr bwMode="auto">
            <a:xfrm rot="-1071124">
              <a:off x="591" y="2260"/>
              <a:ext cx="756" cy="864"/>
              <a:chOff x="672" y="1104"/>
              <a:chExt cx="924" cy="1056"/>
            </a:xfrm>
          </p:grpSpPr>
          <p:pic>
            <p:nvPicPr>
              <p:cNvPr id="9" name="Picture 9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contrast="24000"/>
                <a:grayscl/>
              </a:blip>
              <a:srcRect/>
              <a:stretch>
                <a:fillRect/>
              </a:stretch>
            </p:blipFill>
            <p:spPr bwMode="auto">
              <a:xfrm rot="21579957" flipH="1">
                <a:off x="720" y="1104"/>
                <a:ext cx="876" cy="10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672" y="1104"/>
                <a:ext cx="768" cy="33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 rot="10800000">
                <a:off x="672" y="1792"/>
                <a:ext cx="768" cy="33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 rot="16200000">
                <a:off x="384" y="1488"/>
                <a:ext cx="1008" cy="33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" name="Oval 25"/>
            <p:cNvSpPr>
              <a:spLocks noChangeArrowheads="1"/>
            </p:cNvSpPr>
            <p:nvPr/>
          </p:nvSpPr>
          <p:spPr bwMode="auto">
            <a:xfrm>
              <a:off x="432" y="2208"/>
              <a:ext cx="960" cy="960"/>
            </a:xfrm>
            <a:prstGeom prst="ellipse">
              <a:avLst/>
            </a:prstGeom>
            <a:noFill/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Oval 28"/>
          <p:cNvSpPr/>
          <p:nvPr/>
        </p:nvSpPr>
        <p:spPr>
          <a:xfrm>
            <a:off x="1607366" y="3246328"/>
            <a:ext cx="182878" cy="182878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47" name="Group 46"/>
          <p:cNvGrpSpPr/>
          <p:nvPr/>
        </p:nvGrpSpPr>
        <p:grpSpPr>
          <a:xfrm>
            <a:off x="5280261" y="1062540"/>
            <a:ext cx="2387594" cy="1173693"/>
            <a:chOff x="5207003" y="773333"/>
            <a:chExt cx="2387594" cy="1173693"/>
          </a:xfrm>
        </p:grpSpPr>
        <p:grpSp>
          <p:nvGrpSpPr>
            <p:cNvPr id="2" name="Group 28"/>
            <p:cNvGrpSpPr>
              <a:grpSpLocks/>
            </p:cNvGrpSpPr>
            <p:nvPr/>
          </p:nvGrpSpPr>
          <p:grpSpPr bwMode="auto">
            <a:xfrm>
              <a:off x="5207003" y="908943"/>
              <a:ext cx="2387594" cy="1038083"/>
              <a:chOff x="816" y="1968"/>
              <a:chExt cx="3024" cy="1426"/>
            </a:xfrm>
          </p:grpSpPr>
          <p:pic>
            <p:nvPicPr>
              <p:cNvPr id="3" name="Picture 23"/>
              <p:cNvPicPr>
                <a:picLocks noChangeAspect="1" noChangeArrowheads="1"/>
              </p:cNvPicPr>
              <p:nvPr/>
            </p:nvPicPr>
            <p:blipFill>
              <a:blip r:embed="rId3" cstate="print">
                <a:grayscl/>
              </a:blip>
              <a:srcRect b="22723"/>
              <a:stretch>
                <a:fillRect/>
              </a:stretch>
            </p:blipFill>
            <p:spPr bwMode="auto">
              <a:xfrm flipH="1">
                <a:off x="816" y="1968"/>
                <a:ext cx="2999" cy="14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" name="Rectangle 27"/>
              <p:cNvSpPr>
                <a:spLocks noChangeArrowheads="1"/>
              </p:cNvSpPr>
              <p:nvPr/>
            </p:nvSpPr>
            <p:spPr bwMode="auto">
              <a:xfrm>
                <a:off x="1056" y="3264"/>
                <a:ext cx="2784" cy="130"/>
              </a:xfrm>
              <a:prstGeom prst="rect">
                <a:avLst/>
              </a:prstGeom>
              <a:gradFill rotWithShape="1">
                <a:gsLst>
                  <a:gs pos="0">
                    <a:schemeClr val="bg1">
                      <a:gamma/>
                      <a:tint val="0"/>
                      <a:invGamma/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 flipH="1" flipV="1">
              <a:off x="5651620" y="773333"/>
              <a:ext cx="4838" cy="1025304"/>
            </a:xfrm>
            <a:prstGeom prst="straightConnector1">
              <a:avLst/>
            </a:prstGeom>
            <a:ln w="38100" cap="sq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5562600" y="1748019"/>
              <a:ext cx="182878" cy="18287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4" name="Chevron 33"/>
          <p:cNvSpPr/>
          <p:nvPr/>
        </p:nvSpPr>
        <p:spPr>
          <a:xfrm>
            <a:off x="755496" y="3717809"/>
            <a:ext cx="1599403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3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Позиция</a:t>
            </a:r>
            <a:endParaRPr lang="bg-BG" sz="23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5" name="Chevron 34"/>
          <p:cNvSpPr/>
          <p:nvPr/>
        </p:nvSpPr>
        <p:spPr>
          <a:xfrm>
            <a:off x="4925176" y="2236233"/>
            <a:ext cx="1599403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3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Цел</a:t>
            </a:r>
            <a:endParaRPr lang="bg-BG" sz="23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4925175" y="696780"/>
            <a:ext cx="1599403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3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Нагоре</a:t>
            </a:r>
            <a:endParaRPr lang="bg-BG" sz="23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7" name="Chevron 36"/>
          <p:cNvSpPr/>
          <p:nvPr/>
        </p:nvSpPr>
        <p:spPr>
          <a:xfrm>
            <a:off x="5577828" y="3325640"/>
            <a:ext cx="2743170" cy="1516332"/>
          </a:xfrm>
          <a:prstGeom prst="chevron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bg-BG" sz="2000" b="1" dirty="0">
              <a:solidFill>
                <a:schemeClr val="tx1"/>
              </a:solidFill>
              <a:effectLst>
                <a:outerShdw blurRad="63500" algn="ct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5713546" y="3547627"/>
            <a:ext cx="2516013" cy="1178215"/>
          </a:xfrm>
          <a:prstGeom prst="chevron">
            <a:avLst>
              <a:gd name="adj" fmla="val 0"/>
            </a:avLst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b"/>
          <a:lstStyle/>
          <a:p>
            <a:pPr>
              <a:spcBef>
                <a:spcPct val="0"/>
              </a:spcBef>
            </a:pPr>
            <a:r>
              <a:rPr lang="en-US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 </a:t>
            </a:r>
            <a:endParaRPr lang="bg-BG" b="1" dirty="0">
              <a:solidFill>
                <a:schemeClr val="tx1"/>
              </a:solidFill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5577827" y="3112419"/>
            <a:ext cx="2743172" cy="225348"/>
          </a:xfrm>
          <a:prstGeom prst="chevron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>
              <a:tabLst>
                <a:tab pos="2571750" algn="l"/>
              </a:tabLst>
            </a:pPr>
            <a:r>
              <a:rPr lang="bg-BG" sz="1200" b="1" dirty="0" smtClean="0">
                <a:solidFill>
                  <a:schemeClr val="bg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 Браузър 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	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endParaRPr lang="bg-BG" sz="1200" b="1" dirty="0">
              <a:solidFill>
                <a:schemeClr val="bg1"/>
              </a:solidFill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801574" y="2178298"/>
            <a:ext cx="3828422" cy="1115366"/>
          </a:xfrm>
          <a:prstGeom prst="straightConnector1">
            <a:avLst/>
          </a:prstGeom>
          <a:ln w="19050" cap="sq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28"/>
          <p:cNvGrpSpPr>
            <a:grpSpLocks/>
          </p:cNvGrpSpPr>
          <p:nvPr/>
        </p:nvGrpSpPr>
        <p:grpSpPr bwMode="auto">
          <a:xfrm>
            <a:off x="6814939" y="3747642"/>
            <a:ext cx="1122123" cy="487879"/>
            <a:chOff x="816" y="1968"/>
            <a:chExt cx="3024" cy="1426"/>
          </a:xfrm>
        </p:grpSpPr>
        <p:pic>
          <p:nvPicPr>
            <p:cNvPr id="52" name="Picture 23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</a:blip>
            <a:srcRect b="22723"/>
            <a:stretch>
              <a:fillRect/>
            </a:stretch>
          </p:blipFill>
          <p:spPr bwMode="auto">
            <a:xfrm flipH="1">
              <a:off x="816" y="1968"/>
              <a:ext cx="2999" cy="1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3" name="Rectangle 27"/>
            <p:cNvSpPr>
              <a:spLocks noChangeArrowheads="1"/>
            </p:cNvSpPr>
            <p:nvPr/>
          </p:nvSpPr>
          <p:spPr bwMode="auto">
            <a:xfrm>
              <a:off x="1056" y="3264"/>
              <a:ext cx="2784" cy="130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tint val="0"/>
                    <a:invGamma/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283384" y="3562325"/>
            <a:ext cx="1542143" cy="1295400"/>
            <a:chOff x="5410200" y="4724400"/>
            <a:chExt cx="1905000" cy="1600200"/>
          </a:xfrm>
        </p:grpSpPr>
        <p:sp>
          <p:nvSpPr>
            <p:cNvPr id="23" name="Line 40"/>
            <p:cNvSpPr>
              <a:spLocks noChangeShapeType="1"/>
            </p:cNvSpPr>
            <p:nvPr/>
          </p:nvSpPr>
          <p:spPr bwMode="auto">
            <a:xfrm>
              <a:off x="6324600" y="47244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41"/>
            <p:cNvSpPr>
              <a:spLocks noChangeShapeType="1"/>
            </p:cNvSpPr>
            <p:nvPr/>
          </p:nvSpPr>
          <p:spPr bwMode="auto">
            <a:xfrm flipH="1">
              <a:off x="5410200" y="5486400"/>
              <a:ext cx="1905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42"/>
            <p:cNvSpPr>
              <a:spLocks noChangeArrowheads="1"/>
            </p:cNvSpPr>
            <p:nvPr/>
          </p:nvSpPr>
          <p:spPr bwMode="auto">
            <a:xfrm>
              <a:off x="5867400" y="5029200"/>
              <a:ext cx="9144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43"/>
            <p:cNvSpPr>
              <a:spLocks noChangeArrowheads="1"/>
            </p:cNvSpPr>
            <p:nvPr/>
          </p:nvSpPr>
          <p:spPr bwMode="auto">
            <a:xfrm>
              <a:off x="6019800" y="5181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44"/>
            <p:cNvSpPr>
              <a:spLocks noChangeArrowheads="1"/>
            </p:cNvSpPr>
            <p:nvPr/>
          </p:nvSpPr>
          <p:spPr bwMode="auto">
            <a:xfrm>
              <a:off x="6270625" y="5448300"/>
              <a:ext cx="92075" cy="920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 flipH="1" flipV="1">
            <a:off x="7023900" y="3683908"/>
            <a:ext cx="2274" cy="481873"/>
          </a:xfrm>
          <a:prstGeom prst="straightConnector1">
            <a:avLst/>
          </a:prstGeom>
          <a:ln w="19050" cap="sq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000779" y="4160708"/>
            <a:ext cx="48516" cy="485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Content Placeholder 5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Интерпретация №1</a:t>
            </a:r>
          </a:p>
          <a:p>
            <a:pPr lvl="1"/>
            <a:r>
              <a:rPr lang="bg-BG" dirty="0" smtClean="0"/>
              <a:t>След поставяне на сцената</a:t>
            </a:r>
            <a:br>
              <a:rPr lang="bg-BG" dirty="0" smtClean="0"/>
            </a:br>
            <a:r>
              <a:rPr lang="bg-BG" dirty="0" smtClean="0"/>
              <a:t>на правилното място я</a:t>
            </a:r>
            <a:br>
              <a:rPr lang="bg-BG" dirty="0" smtClean="0"/>
            </a:br>
            <a:r>
              <a:rPr lang="bg-BG" dirty="0" smtClean="0"/>
              <a:t>въртим така, че векторът</a:t>
            </a:r>
            <a:br>
              <a:rPr lang="bg-BG" dirty="0" smtClean="0"/>
            </a:br>
            <a:r>
              <a:rPr lang="bg-BG" dirty="0" smtClean="0"/>
              <a:t>да сочи нагоре по екрана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521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6"/>
          <p:cNvGrpSpPr>
            <a:grpSpLocks/>
          </p:cNvGrpSpPr>
          <p:nvPr/>
        </p:nvGrpSpPr>
        <p:grpSpPr bwMode="auto">
          <a:xfrm rot="-900000">
            <a:off x="793198" y="2555962"/>
            <a:ext cx="1524000" cy="1524000"/>
            <a:chOff x="432" y="2208"/>
            <a:chExt cx="960" cy="960"/>
          </a:xfrm>
        </p:grpSpPr>
        <p:grpSp>
          <p:nvGrpSpPr>
            <p:cNvPr id="7" name="Group 17"/>
            <p:cNvGrpSpPr>
              <a:grpSpLocks/>
            </p:cNvGrpSpPr>
            <p:nvPr/>
          </p:nvGrpSpPr>
          <p:grpSpPr bwMode="auto">
            <a:xfrm rot="-1071124">
              <a:off x="591" y="2260"/>
              <a:ext cx="756" cy="864"/>
              <a:chOff x="672" y="1104"/>
              <a:chExt cx="924" cy="1056"/>
            </a:xfrm>
          </p:grpSpPr>
          <p:pic>
            <p:nvPicPr>
              <p:cNvPr id="9" name="Picture 9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contrast="24000"/>
                <a:grayscl/>
              </a:blip>
              <a:srcRect/>
              <a:stretch>
                <a:fillRect/>
              </a:stretch>
            </p:blipFill>
            <p:spPr bwMode="auto">
              <a:xfrm rot="21579957" flipH="1">
                <a:off x="720" y="1104"/>
                <a:ext cx="876" cy="10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672" y="1104"/>
                <a:ext cx="768" cy="33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 rot="10800000">
                <a:off x="672" y="1792"/>
                <a:ext cx="768" cy="33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 rot="16200000">
                <a:off x="384" y="1488"/>
                <a:ext cx="1008" cy="33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" name="Oval 25"/>
            <p:cNvSpPr>
              <a:spLocks noChangeArrowheads="1"/>
            </p:cNvSpPr>
            <p:nvPr/>
          </p:nvSpPr>
          <p:spPr bwMode="auto">
            <a:xfrm>
              <a:off x="432" y="2208"/>
              <a:ext cx="960" cy="960"/>
            </a:xfrm>
            <a:prstGeom prst="ellipse">
              <a:avLst/>
            </a:prstGeom>
            <a:noFill/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Oval 28"/>
          <p:cNvSpPr/>
          <p:nvPr/>
        </p:nvSpPr>
        <p:spPr>
          <a:xfrm>
            <a:off x="1607366" y="3246328"/>
            <a:ext cx="182878" cy="182878"/>
          </a:xfrm>
          <a:prstGeom prst="ellipse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280261" y="1198150"/>
            <a:ext cx="2387594" cy="1038083"/>
            <a:chOff x="816" y="1968"/>
            <a:chExt cx="3024" cy="1426"/>
          </a:xfrm>
        </p:grpSpPr>
        <p:pic>
          <p:nvPicPr>
            <p:cNvPr id="3" name="Picture 23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</a:blip>
            <a:srcRect b="22723"/>
            <a:stretch>
              <a:fillRect/>
            </a:stretch>
          </p:blipFill>
          <p:spPr bwMode="auto">
            <a:xfrm flipH="1">
              <a:off x="816" y="1968"/>
              <a:ext cx="2999" cy="1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" name="Rectangle 27"/>
            <p:cNvSpPr>
              <a:spLocks noChangeArrowheads="1"/>
            </p:cNvSpPr>
            <p:nvPr/>
          </p:nvSpPr>
          <p:spPr bwMode="auto">
            <a:xfrm>
              <a:off x="1056" y="3264"/>
              <a:ext cx="2784" cy="130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tint val="0"/>
                    <a:invGamma/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 flipH="1" flipV="1">
            <a:off x="1305481" y="2236233"/>
            <a:ext cx="348303" cy="988860"/>
          </a:xfrm>
          <a:prstGeom prst="straightConnector1">
            <a:avLst/>
          </a:prstGeom>
          <a:ln w="38100" cap="sq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635858" y="2037226"/>
            <a:ext cx="182878" cy="1828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Chevron 33"/>
          <p:cNvSpPr/>
          <p:nvPr/>
        </p:nvSpPr>
        <p:spPr>
          <a:xfrm>
            <a:off x="755496" y="3717809"/>
            <a:ext cx="1599403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3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Позиция</a:t>
            </a:r>
            <a:endParaRPr lang="bg-BG" sz="23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5" name="Chevron 34"/>
          <p:cNvSpPr/>
          <p:nvPr/>
        </p:nvSpPr>
        <p:spPr>
          <a:xfrm>
            <a:off x="4925176" y="2236233"/>
            <a:ext cx="1599403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3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Цел</a:t>
            </a:r>
            <a:endParaRPr lang="bg-BG" sz="23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-91389" y="2114555"/>
            <a:ext cx="1599403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3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Нагоре</a:t>
            </a:r>
            <a:endParaRPr lang="bg-BG" sz="23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7" name="Chevron 36"/>
          <p:cNvSpPr/>
          <p:nvPr/>
        </p:nvSpPr>
        <p:spPr>
          <a:xfrm>
            <a:off x="5577828" y="3325640"/>
            <a:ext cx="2743170" cy="1516332"/>
          </a:xfrm>
          <a:prstGeom prst="chevron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bg-BG" sz="2000" b="1" dirty="0">
              <a:solidFill>
                <a:schemeClr val="tx1"/>
              </a:solidFill>
              <a:effectLst>
                <a:outerShdw blurRad="63500" algn="ct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5713546" y="3547627"/>
            <a:ext cx="2516013" cy="1178215"/>
          </a:xfrm>
          <a:prstGeom prst="chevron">
            <a:avLst>
              <a:gd name="adj" fmla="val 0"/>
            </a:avLst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b"/>
          <a:lstStyle/>
          <a:p>
            <a:pPr>
              <a:spcBef>
                <a:spcPct val="0"/>
              </a:spcBef>
            </a:pPr>
            <a:r>
              <a:rPr lang="en-US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 </a:t>
            </a:r>
            <a:endParaRPr lang="bg-BG" b="1" dirty="0">
              <a:solidFill>
                <a:schemeClr val="tx1"/>
              </a:solidFill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5577827" y="3112419"/>
            <a:ext cx="2743172" cy="225348"/>
          </a:xfrm>
          <a:prstGeom prst="chevron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>
              <a:tabLst>
                <a:tab pos="2571750" algn="l"/>
              </a:tabLst>
            </a:pPr>
            <a:r>
              <a:rPr lang="bg-BG" sz="1200" b="1" dirty="0" smtClean="0">
                <a:solidFill>
                  <a:schemeClr val="bg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 Браузър 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	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endParaRPr lang="bg-BG" sz="1200" b="1" dirty="0">
              <a:solidFill>
                <a:schemeClr val="bg1"/>
              </a:solidFill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801574" y="2178298"/>
            <a:ext cx="3828422" cy="1115366"/>
          </a:xfrm>
          <a:prstGeom prst="straightConnector1">
            <a:avLst/>
          </a:prstGeom>
          <a:ln w="19050" cap="sq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28"/>
          <p:cNvGrpSpPr>
            <a:grpSpLocks/>
          </p:cNvGrpSpPr>
          <p:nvPr/>
        </p:nvGrpSpPr>
        <p:grpSpPr bwMode="auto">
          <a:xfrm>
            <a:off x="6814939" y="3747642"/>
            <a:ext cx="1122123" cy="487879"/>
            <a:chOff x="816" y="1968"/>
            <a:chExt cx="3024" cy="1426"/>
          </a:xfrm>
        </p:grpSpPr>
        <p:pic>
          <p:nvPicPr>
            <p:cNvPr id="52" name="Picture 23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</a:blip>
            <a:srcRect b="22723"/>
            <a:stretch>
              <a:fillRect/>
            </a:stretch>
          </p:blipFill>
          <p:spPr bwMode="auto">
            <a:xfrm flipH="1">
              <a:off x="816" y="1968"/>
              <a:ext cx="2999" cy="1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3" name="Rectangle 27"/>
            <p:cNvSpPr>
              <a:spLocks noChangeArrowheads="1"/>
            </p:cNvSpPr>
            <p:nvPr/>
          </p:nvSpPr>
          <p:spPr bwMode="auto">
            <a:xfrm>
              <a:off x="1056" y="3264"/>
              <a:ext cx="2784" cy="130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tint val="0"/>
                    <a:invGamma/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283384" y="3562325"/>
            <a:ext cx="1542143" cy="1295400"/>
            <a:chOff x="5410200" y="4724400"/>
            <a:chExt cx="1905000" cy="1600200"/>
          </a:xfrm>
        </p:grpSpPr>
        <p:sp>
          <p:nvSpPr>
            <p:cNvPr id="23" name="Line 40"/>
            <p:cNvSpPr>
              <a:spLocks noChangeShapeType="1"/>
            </p:cNvSpPr>
            <p:nvPr/>
          </p:nvSpPr>
          <p:spPr bwMode="auto">
            <a:xfrm>
              <a:off x="6324600" y="47244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41"/>
            <p:cNvSpPr>
              <a:spLocks noChangeShapeType="1"/>
            </p:cNvSpPr>
            <p:nvPr/>
          </p:nvSpPr>
          <p:spPr bwMode="auto">
            <a:xfrm flipH="1">
              <a:off x="5410200" y="5486400"/>
              <a:ext cx="1905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42"/>
            <p:cNvSpPr>
              <a:spLocks noChangeArrowheads="1"/>
            </p:cNvSpPr>
            <p:nvPr/>
          </p:nvSpPr>
          <p:spPr bwMode="auto">
            <a:xfrm>
              <a:off x="5867400" y="5029200"/>
              <a:ext cx="9144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43"/>
            <p:cNvSpPr>
              <a:spLocks noChangeArrowheads="1"/>
            </p:cNvSpPr>
            <p:nvPr/>
          </p:nvSpPr>
          <p:spPr bwMode="auto">
            <a:xfrm>
              <a:off x="6019800" y="5181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44"/>
            <p:cNvSpPr>
              <a:spLocks noChangeArrowheads="1"/>
            </p:cNvSpPr>
            <p:nvPr/>
          </p:nvSpPr>
          <p:spPr bwMode="auto">
            <a:xfrm>
              <a:off x="6270625" y="5448300"/>
              <a:ext cx="92075" cy="920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" name="Content Placeholder 5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Интерпретация №2</a:t>
            </a:r>
          </a:p>
          <a:p>
            <a:pPr lvl="1"/>
            <a:r>
              <a:rPr lang="bg-BG" dirty="0" smtClean="0"/>
              <a:t>След поставяне на сцената</a:t>
            </a:r>
            <a:br>
              <a:rPr lang="bg-BG" dirty="0" smtClean="0"/>
            </a:br>
            <a:r>
              <a:rPr lang="bg-BG" dirty="0" smtClean="0"/>
              <a:t>на правилното място я</a:t>
            </a:r>
            <a:br>
              <a:rPr lang="bg-BG" dirty="0" smtClean="0"/>
            </a:br>
            <a:r>
              <a:rPr lang="bg-BG" dirty="0" smtClean="0"/>
              <a:t>въртим така, че векторът</a:t>
            </a:r>
            <a:br>
              <a:rPr lang="bg-BG" dirty="0" smtClean="0"/>
            </a:br>
            <a:r>
              <a:rPr lang="bg-BG" dirty="0" smtClean="0"/>
              <a:t>да сочи нагоре по екрана</a:t>
            </a:r>
            <a:endParaRPr lang="bg-BG" dirty="0"/>
          </a:p>
        </p:txBody>
      </p:sp>
      <p:sp>
        <p:nvSpPr>
          <p:cNvPr id="13" name="Right Arrow 12"/>
          <p:cNvSpPr/>
          <p:nvPr/>
        </p:nvSpPr>
        <p:spPr>
          <a:xfrm rot="16200000">
            <a:off x="4805605" y="1314823"/>
            <a:ext cx="4348627" cy="3034125"/>
          </a:xfrm>
          <a:prstGeom prst="rightArrow">
            <a:avLst/>
          </a:prstGeom>
          <a:solidFill>
            <a:srgbClr val="FF0000">
              <a:alpha val="20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420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Роля на посоката нагоре</a:t>
            </a:r>
          </a:p>
          <a:p>
            <a:pPr lvl="1"/>
            <a:r>
              <a:rPr lang="bg-BG" dirty="0" smtClean="0"/>
              <a:t>Една и съща позиция</a:t>
            </a:r>
          </a:p>
          <a:p>
            <a:pPr lvl="1"/>
            <a:r>
              <a:rPr lang="bg-BG" dirty="0" smtClean="0"/>
              <a:t>Една и съща цел</a:t>
            </a:r>
          </a:p>
          <a:p>
            <a:pPr lvl="1"/>
            <a:r>
              <a:rPr lang="bg-BG" dirty="0" smtClean="0"/>
              <a:t>Различна посока нагоре</a:t>
            </a:r>
          </a:p>
        </p:txBody>
      </p:sp>
      <p:sp>
        <p:nvSpPr>
          <p:cNvPr id="4" name="Chevron 3"/>
          <p:cNvSpPr/>
          <p:nvPr/>
        </p:nvSpPr>
        <p:spPr>
          <a:xfrm>
            <a:off x="274368" y="2510654"/>
            <a:ext cx="2743170" cy="2438510"/>
          </a:xfrm>
          <a:prstGeom prst="chevron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bg-BG" sz="2000" b="1" dirty="0">
              <a:solidFill>
                <a:schemeClr val="tx1"/>
              </a:solidFill>
              <a:effectLst>
                <a:outerShdw blurRad="63500" algn="ct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10086" y="2732641"/>
            <a:ext cx="2516013" cy="2125084"/>
          </a:xfrm>
          <a:prstGeom prst="chevron">
            <a:avLst>
              <a:gd name="adj" fmla="val 0"/>
            </a:avLst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b"/>
          <a:lstStyle/>
          <a:p>
            <a:pPr>
              <a:spcBef>
                <a:spcPct val="0"/>
              </a:spcBef>
            </a:pPr>
            <a:r>
              <a:rPr lang="en-US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 </a:t>
            </a:r>
            <a:endParaRPr lang="bg-BG" b="1" dirty="0">
              <a:solidFill>
                <a:schemeClr val="tx1"/>
              </a:solidFill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hevron 5"/>
          <p:cNvSpPr/>
          <p:nvPr/>
        </p:nvSpPr>
        <p:spPr>
          <a:xfrm>
            <a:off x="274367" y="2297433"/>
            <a:ext cx="2743172" cy="225348"/>
          </a:xfrm>
          <a:prstGeom prst="chevron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>
              <a:tabLst>
                <a:tab pos="2571750" algn="l"/>
              </a:tabLst>
            </a:pPr>
            <a:r>
              <a:rPr lang="bg-BG" sz="1200" b="1" dirty="0" smtClean="0">
                <a:solidFill>
                  <a:schemeClr val="bg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 Браузър 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	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endParaRPr lang="bg-BG" sz="1200" b="1" dirty="0">
              <a:solidFill>
                <a:schemeClr val="bg1"/>
              </a:solidFill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 rot="20700000">
            <a:off x="1385510" y="3297478"/>
            <a:ext cx="1122123" cy="487879"/>
            <a:chOff x="816" y="1968"/>
            <a:chExt cx="3024" cy="1426"/>
          </a:xfrm>
        </p:grpSpPr>
        <p:pic>
          <p:nvPicPr>
            <p:cNvPr id="8" name="Picture 23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 b="22723"/>
            <a:stretch>
              <a:fillRect/>
            </a:stretch>
          </p:blipFill>
          <p:spPr bwMode="auto">
            <a:xfrm flipH="1">
              <a:off x="816" y="1968"/>
              <a:ext cx="2999" cy="1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Rectangle 27"/>
            <p:cNvSpPr>
              <a:spLocks noChangeArrowheads="1"/>
            </p:cNvSpPr>
            <p:nvPr/>
          </p:nvSpPr>
          <p:spPr bwMode="auto">
            <a:xfrm>
              <a:off x="1056" y="3264"/>
              <a:ext cx="2784" cy="130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tint val="0"/>
                    <a:invGamma/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14440" y="3196569"/>
            <a:ext cx="1542143" cy="1295400"/>
            <a:chOff x="5410200" y="4724400"/>
            <a:chExt cx="1905000" cy="1600200"/>
          </a:xfrm>
        </p:grpSpPr>
        <p:sp>
          <p:nvSpPr>
            <p:cNvPr id="11" name="Line 40"/>
            <p:cNvSpPr>
              <a:spLocks noChangeShapeType="1"/>
            </p:cNvSpPr>
            <p:nvPr/>
          </p:nvSpPr>
          <p:spPr bwMode="auto">
            <a:xfrm>
              <a:off x="6324600" y="47244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41"/>
            <p:cNvSpPr>
              <a:spLocks noChangeShapeType="1"/>
            </p:cNvSpPr>
            <p:nvPr/>
          </p:nvSpPr>
          <p:spPr bwMode="auto">
            <a:xfrm flipH="1">
              <a:off x="5410200" y="5486400"/>
              <a:ext cx="1905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Oval 42"/>
            <p:cNvSpPr>
              <a:spLocks noChangeArrowheads="1"/>
            </p:cNvSpPr>
            <p:nvPr/>
          </p:nvSpPr>
          <p:spPr bwMode="auto">
            <a:xfrm>
              <a:off x="5867400" y="5029200"/>
              <a:ext cx="9144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43"/>
            <p:cNvSpPr>
              <a:spLocks noChangeArrowheads="1"/>
            </p:cNvSpPr>
            <p:nvPr/>
          </p:nvSpPr>
          <p:spPr bwMode="auto">
            <a:xfrm>
              <a:off x="6019800" y="5181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44"/>
            <p:cNvSpPr>
              <a:spLocks noChangeArrowheads="1"/>
            </p:cNvSpPr>
            <p:nvPr/>
          </p:nvSpPr>
          <p:spPr bwMode="auto">
            <a:xfrm>
              <a:off x="6270625" y="5448300"/>
              <a:ext cx="92075" cy="920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 flipH="1" flipV="1">
            <a:off x="1654956" y="3318152"/>
            <a:ext cx="2274" cy="481873"/>
          </a:xfrm>
          <a:prstGeom prst="straightConnector1">
            <a:avLst/>
          </a:prstGeom>
          <a:ln w="19050" cap="sq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631835" y="3794952"/>
            <a:ext cx="48516" cy="485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Chevron 45"/>
          <p:cNvSpPr/>
          <p:nvPr/>
        </p:nvSpPr>
        <p:spPr>
          <a:xfrm>
            <a:off x="3200414" y="2510654"/>
            <a:ext cx="2743170" cy="2438510"/>
          </a:xfrm>
          <a:prstGeom prst="chevron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bg-BG" sz="2000" b="1" dirty="0">
              <a:solidFill>
                <a:schemeClr val="tx1"/>
              </a:solidFill>
              <a:effectLst>
                <a:outerShdw blurRad="63500" algn="ct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47" name="Chevron 46"/>
          <p:cNvSpPr/>
          <p:nvPr/>
        </p:nvSpPr>
        <p:spPr>
          <a:xfrm>
            <a:off x="3336132" y="2732641"/>
            <a:ext cx="2516013" cy="2125084"/>
          </a:xfrm>
          <a:prstGeom prst="chevron">
            <a:avLst>
              <a:gd name="adj" fmla="val 0"/>
            </a:avLst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b"/>
          <a:lstStyle/>
          <a:p>
            <a:pPr>
              <a:spcBef>
                <a:spcPct val="0"/>
              </a:spcBef>
            </a:pPr>
            <a:r>
              <a:rPr lang="en-US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 </a:t>
            </a:r>
            <a:endParaRPr lang="bg-BG" b="1" dirty="0">
              <a:solidFill>
                <a:schemeClr val="tx1"/>
              </a:solidFill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Chevron 47"/>
          <p:cNvSpPr/>
          <p:nvPr/>
        </p:nvSpPr>
        <p:spPr>
          <a:xfrm>
            <a:off x="3200413" y="2297433"/>
            <a:ext cx="2743172" cy="225348"/>
          </a:xfrm>
          <a:prstGeom prst="chevron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>
              <a:tabLst>
                <a:tab pos="2571750" algn="l"/>
              </a:tabLst>
            </a:pPr>
            <a:r>
              <a:rPr lang="bg-BG" sz="1200" b="1" dirty="0" smtClean="0">
                <a:solidFill>
                  <a:schemeClr val="bg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 Браузър 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	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endParaRPr lang="bg-BG" sz="1200" b="1" dirty="0">
              <a:solidFill>
                <a:schemeClr val="bg1"/>
              </a:solidFill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0" name="Chevron 59"/>
          <p:cNvSpPr/>
          <p:nvPr/>
        </p:nvSpPr>
        <p:spPr>
          <a:xfrm>
            <a:off x="6126462" y="2510654"/>
            <a:ext cx="2743170" cy="2438510"/>
          </a:xfrm>
          <a:prstGeom prst="chevron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bg-BG" sz="2000" b="1" dirty="0">
              <a:solidFill>
                <a:schemeClr val="tx1"/>
              </a:solidFill>
              <a:effectLst>
                <a:outerShdw blurRad="63500" algn="ct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61" name="Chevron 60"/>
          <p:cNvSpPr/>
          <p:nvPr/>
        </p:nvSpPr>
        <p:spPr>
          <a:xfrm>
            <a:off x="6262180" y="2732641"/>
            <a:ext cx="2516013" cy="2125084"/>
          </a:xfrm>
          <a:prstGeom prst="chevron">
            <a:avLst>
              <a:gd name="adj" fmla="val 0"/>
            </a:avLst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b"/>
          <a:lstStyle/>
          <a:p>
            <a:pPr>
              <a:spcBef>
                <a:spcPct val="0"/>
              </a:spcBef>
            </a:pPr>
            <a:r>
              <a:rPr lang="en-US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 </a:t>
            </a:r>
            <a:endParaRPr lang="bg-BG" b="1" dirty="0">
              <a:solidFill>
                <a:schemeClr val="tx1"/>
              </a:solidFill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Chevron 61"/>
          <p:cNvSpPr/>
          <p:nvPr/>
        </p:nvSpPr>
        <p:spPr>
          <a:xfrm>
            <a:off x="6126461" y="2297433"/>
            <a:ext cx="2743172" cy="225348"/>
          </a:xfrm>
          <a:prstGeom prst="chevron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>
              <a:tabLst>
                <a:tab pos="2571750" algn="l"/>
              </a:tabLst>
            </a:pPr>
            <a:r>
              <a:rPr lang="bg-BG" sz="1200" b="1" dirty="0" smtClean="0">
                <a:solidFill>
                  <a:schemeClr val="bg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 Браузър 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	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endParaRPr lang="bg-BG" sz="1200" b="1" dirty="0">
              <a:solidFill>
                <a:schemeClr val="bg1"/>
              </a:solidFill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63" name="Group 28"/>
          <p:cNvGrpSpPr>
            <a:grpSpLocks/>
          </p:cNvGrpSpPr>
          <p:nvPr/>
        </p:nvGrpSpPr>
        <p:grpSpPr bwMode="auto">
          <a:xfrm rot="8213026">
            <a:off x="6810445" y="3991955"/>
            <a:ext cx="1122123" cy="487879"/>
            <a:chOff x="816" y="1968"/>
            <a:chExt cx="3024" cy="1426"/>
          </a:xfrm>
        </p:grpSpPr>
        <p:pic>
          <p:nvPicPr>
            <p:cNvPr id="64" name="Picture 23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 b="22723"/>
            <a:stretch>
              <a:fillRect/>
            </a:stretch>
          </p:blipFill>
          <p:spPr bwMode="auto">
            <a:xfrm flipH="1">
              <a:off x="816" y="1968"/>
              <a:ext cx="2999" cy="1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5" name="Rectangle 27"/>
            <p:cNvSpPr>
              <a:spLocks noChangeArrowheads="1"/>
            </p:cNvSpPr>
            <p:nvPr/>
          </p:nvSpPr>
          <p:spPr bwMode="auto">
            <a:xfrm>
              <a:off x="1056" y="3264"/>
              <a:ext cx="2784" cy="130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tint val="0"/>
                    <a:invGamma/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766534" y="3196569"/>
            <a:ext cx="1542143" cy="1295400"/>
            <a:chOff x="5410200" y="4724400"/>
            <a:chExt cx="1905000" cy="1600200"/>
          </a:xfrm>
        </p:grpSpPr>
        <p:sp>
          <p:nvSpPr>
            <p:cNvPr id="67" name="Line 40"/>
            <p:cNvSpPr>
              <a:spLocks noChangeShapeType="1"/>
            </p:cNvSpPr>
            <p:nvPr/>
          </p:nvSpPr>
          <p:spPr bwMode="auto">
            <a:xfrm>
              <a:off x="6324600" y="47244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41"/>
            <p:cNvSpPr>
              <a:spLocks noChangeShapeType="1"/>
            </p:cNvSpPr>
            <p:nvPr/>
          </p:nvSpPr>
          <p:spPr bwMode="auto">
            <a:xfrm flipH="1">
              <a:off x="5410200" y="5486400"/>
              <a:ext cx="1905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5867400" y="5029200"/>
              <a:ext cx="9144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43"/>
            <p:cNvSpPr>
              <a:spLocks noChangeArrowheads="1"/>
            </p:cNvSpPr>
            <p:nvPr/>
          </p:nvSpPr>
          <p:spPr bwMode="auto">
            <a:xfrm>
              <a:off x="6019800" y="5181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Oval 44"/>
            <p:cNvSpPr>
              <a:spLocks noChangeArrowheads="1"/>
            </p:cNvSpPr>
            <p:nvPr/>
          </p:nvSpPr>
          <p:spPr bwMode="auto">
            <a:xfrm>
              <a:off x="6270625" y="5448300"/>
              <a:ext cx="92075" cy="920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 flipH="1" flipV="1">
            <a:off x="7507050" y="3318152"/>
            <a:ext cx="2274" cy="481873"/>
          </a:xfrm>
          <a:prstGeom prst="straightConnector1">
            <a:avLst/>
          </a:prstGeom>
          <a:ln w="19050" cap="sq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7483929" y="3794952"/>
            <a:ext cx="48516" cy="485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75" name="Group 28"/>
          <p:cNvGrpSpPr>
            <a:grpSpLocks/>
          </p:cNvGrpSpPr>
          <p:nvPr/>
        </p:nvGrpSpPr>
        <p:grpSpPr bwMode="auto">
          <a:xfrm>
            <a:off x="5283284" y="416303"/>
            <a:ext cx="2387594" cy="1038083"/>
            <a:chOff x="816" y="1968"/>
            <a:chExt cx="3024" cy="1426"/>
          </a:xfrm>
        </p:grpSpPr>
        <p:pic>
          <p:nvPicPr>
            <p:cNvPr id="78" name="Picture 23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 b="22723"/>
            <a:stretch>
              <a:fillRect/>
            </a:stretch>
          </p:blipFill>
          <p:spPr bwMode="auto">
            <a:xfrm flipH="1">
              <a:off x="816" y="1968"/>
              <a:ext cx="2999" cy="1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9" name="Rectangle 27"/>
            <p:cNvSpPr>
              <a:spLocks noChangeArrowheads="1"/>
            </p:cNvSpPr>
            <p:nvPr/>
          </p:nvSpPr>
          <p:spPr bwMode="auto">
            <a:xfrm>
              <a:off x="1056" y="3264"/>
              <a:ext cx="2784" cy="130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tint val="0"/>
                    <a:invGamma/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76" name="Straight Arrow Connector 75"/>
          <p:cNvCxnSpPr/>
          <p:nvPr/>
        </p:nvCxnSpPr>
        <p:spPr>
          <a:xfrm flipV="1">
            <a:off x="5716219" y="285775"/>
            <a:ext cx="420291" cy="1025304"/>
          </a:xfrm>
          <a:prstGeom prst="straightConnector1">
            <a:avLst/>
          </a:prstGeom>
          <a:ln w="38100" cap="sq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5612313" y="1230317"/>
            <a:ext cx="182878" cy="1828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81" name="Straight Arrow Connector 80"/>
          <p:cNvCxnSpPr/>
          <p:nvPr/>
        </p:nvCxnSpPr>
        <p:spPr>
          <a:xfrm flipH="1" flipV="1">
            <a:off x="4754878" y="798427"/>
            <a:ext cx="944534" cy="514281"/>
          </a:xfrm>
          <a:prstGeom prst="straightConnector1">
            <a:avLst/>
          </a:prstGeom>
          <a:ln w="38100" cap="sq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28"/>
          <p:cNvGrpSpPr>
            <a:grpSpLocks/>
          </p:cNvGrpSpPr>
          <p:nvPr/>
        </p:nvGrpSpPr>
        <p:grpSpPr bwMode="auto">
          <a:xfrm rot="2267272">
            <a:off x="4448334" y="3655580"/>
            <a:ext cx="1122123" cy="487879"/>
            <a:chOff x="816" y="1968"/>
            <a:chExt cx="3024" cy="1426"/>
          </a:xfrm>
        </p:grpSpPr>
        <p:pic>
          <p:nvPicPr>
            <p:cNvPr id="100" name="Picture 23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 b="22723"/>
            <a:stretch>
              <a:fillRect/>
            </a:stretch>
          </p:blipFill>
          <p:spPr bwMode="auto">
            <a:xfrm flipH="1">
              <a:off x="816" y="1968"/>
              <a:ext cx="2999" cy="1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1" name="Rectangle 27"/>
            <p:cNvSpPr>
              <a:spLocks noChangeArrowheads="1"/>
            </p:cNvSpPr>
            <p:nvPr/>
          </p:nvSpPr>
          <p:spPr bwMode="auto">
            <a:xfrm>
              <a:off x="1056" y="3264"/>
              <a:ext cx="2784" cy="130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tint val="0"/>
                    <a:invGamma/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840486" y="3196569"/>
            <a:ext cx="1542143" cy="1295400"/>
            <a:chOff x="5410200" y="4724400"/>
            <a:chExt cx="1905000" cy="1600200"/>
          </a:xfrm>
        </p:grpSpPr>
        <p:sp>
          <p:nvSpPr>
            <p:cNvPr id="53" name="Line 40"/>
            <p:cNvSpPr>
              <a:spLocks noChangeShapeType="1"/>
            </p:cNvSpPr>
            <p:nvPr/>
          </p:nvSpPr>
          <p:spPr bwMode="auto">
            <a:xfrm>
              <a:off x="6324600" y="47244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41"/>
            <p:cNvSpPr>
              <a:spLocks noChangeShapeType="1"/>
            </p:cNvSpPr>
            <p:nvPr/>
          </p:nvSpPr>
          <p:spPr bwMode="auto">
            <a:xfrm flipH="1">
              <a:off x="5410200" y="5486400"/>
              <a:ext cx="1905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Oval 42"/>
            <p:cNvSpPr>
              <a:spLocks noChangeArrowheads="1"/>
            </p:cNvSpPr>
            <p:nvPr/>
          </p:nvSpPr>
          <p:spPr bwMode="auto">
            <a:xfrm>
              <a:off x="5867400" y="5029200"/>
              <a:ext cx="9144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43"/>
            <p:cNvSpPr>
              <a:spLocks noChangeArrowheads="1"/>
            </p:cNvSpPr>
            <p:nvPr/>
          </p:nvSpPr>
          <p:spPr bwMode="auto">
            <a:xfrm>
              <a:off x="6019800" y="5181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44"/>
            <p:cNvSpPr>
              <a:spLocks noChangeArrowheads="1"/>
            </p:cNvSpPr>
            <p:nvPr/>
          </p:nvSpPr>
          <p:spPr bwMode="auto">
            <a:xfrm>
              <a:off x="6270625" y="5448300"/>
              <a:ext cx="92075" cy="920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" name="Oval 58"/>
          <p:cNvSpPr/>
          <p:nvPr/>
        </p:nvSpPr>
        <p:spPr>
          <a:xfrm>
            <a:off x="4567929" y="3794952"/>
            <a:ext cx="48516" cy="485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02" name="Straight Arrow Connector 101"/>
          <p:cNvCxnSpPr/>
          <p:nvPr/>
        </p:nvCxnSpPr>
        <p:spPr>
          <a:xfrm flipH="1" flipV="1">
            <a:off x="4586128" y="3318030"/>
            <a:ext cx="2274" cy="481873"/>
          </a:xfrm>
          <a:prstGeom prst="straightConnector1">
            <a:avLst/>
          </a:prstGeom>
          <a:ln w="19050" cap="sq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5110586" y="1334424"/>
            <a:ext cx="596879" cy="679783"/>
          </a:xfrm>
          <a:prstGeom prst="straightConnector1">
            <a:avLst/>
          </a:prstGeom>
          <a:ln w="38100" cap="sq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278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Различни гледни точки</a:t>
            </a:r>
          </a:p>
          <a:p>
            <a:pPr lvl="1"/>
            <a:r>
              <a:rPr lang="bg-BG" dirty="0" smtClean="0"/>
              <a:t>Сцена от няколко фигури + координатна система</a:t>
            </a:r>
          </a:p>
          <a:p>
            <a:pPr lvl="1"/>
            <a:r>
              <a:rPr lang="bg-BG" dirty="0" smtClean="0"/>
              <a:t>Различни гледни точки (тънкият вектор е посоката нагоре)</a:t>
            </a:r>
            <a:endParaRPr lang="bg-B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17537" y="2937506"/>
            <a:ext cx="3114989" cy="1657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2318704" y="4566700"/>
            <a:ext cx="640073" cy="365757"/>
          </a:xfrm>
          <a:prstGeom prst="straightConnector1">
            <a:avLst/>
          </a:prstGeom>
          <a:ln w="38100" cap="sq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318704" y="4390483"/>
            <a:ext cx="0" cy="520236"/>
          </a:xfrm>
          <a:prstGeom prst="straightConnector1">
            <a:avLst/>
          </a:prstGeom>
          <a:ln w="12700" cap="sq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141551" y="4260500"/>
            <a:ext cx="757622" cy="129983"/>
          </a:xfrm>
          <a:prstGeom prst="straightConnector1">
            <a:avLst/>
          </a:prstGeom>
          <a:ln w="38100" cap="sq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520362" y="4390483"/>
            <a:ext cx="365756" cy="265818"/>
          </a:xfrm>
          <a:prstGeom prst="straightConnector1">
            <a:avLst/>
          </a:prstGeom>
          <a:ln w="12700" cap="sq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41466" y="2477677"/>
            <a:ext cx="0" cy="640074"/>
          </a:xfrm>
          <a:prstGeom prst="straightConnector1">
            <a:avLst/>
          </a:prstGeom>
          <a:ln w="38100" cap="sq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49517" y="2482503"/>
            <a:ext cx="548634" cy="105638"/>
          </a:xfrm>
          <a:prstGeom prst="straightConnector1">
            <a:avLst/>
          </a:prstGeom>
          <a:ln w="12700" cap="sq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280196" y="4069582"/>
            <a:ext cx="740527" cy="62671"/>
          </a:xfrm>
          <a:prstGeom prst="straightConnector1">
            <a:avLst/>
          </a:prstGeom>
          <a:ln w="38100" cap="sq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280196" y="4132253"/>
            <a:ext cx="0" cy="518348"/>
          </a:xfrm>
          <a:prstGeom prst="straightConnector1">
            <a:avLst/>
          </a:prstGeom>
          <a:ln w="12700" cap="sq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hevron 22"/>
          <p:cNvSpPr/>
          <p:nvPr/>
        </p:nvSpPr>
        <p:spPr>
          <a:xfrm>
            <a:off x="2271971" y="4766286"/>
            <a:ext cx="685792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4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Arial"/>
                <a:cs typeface="Arial"/>
              </a:rPr>
              <a:t>№1</a:t>
            </a:r>
            <a:endParaRPr lang="bg-BG" sz="14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6812256" y="4208326"/>
            <a:ext cx="685792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4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Arial"/>
                <a:cs typeface="Arial"/>
              </a:rPr>
              <a:t>№2</a:t>
            </a:r>
            <a:endParaRPr lang="bg-BG" sz="14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3611891" y="2297429"/>
            <a:ext cx="685792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4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Arial"/>
                <a:cs typeface="Arial"/>
              </a:rPr>
              <a:t>№3</a:t>
            </a:r>
            <a:endParaRPr lang="bg-BG" sz="14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937300" y="3703822"/>
            <a:ext cx="685792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4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Arial"/>
                <a:cs typeface="Arial"/>
              </a:rPr>
              <a:t>№4</a:t>
            </a:r>
            <a:endParaRPr lang="bg-BG" sz="14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1713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Реализация</a:t>
            </a:r>
          </a:p>
          <a:p>
            <a:pPr lvl="1"/>
            <a:r>
              <a:rPr lang="bg-BG" dirty="0" smtClean="0"/>
              <a:t>Началото на големите вектори определят позициите</a:t>
            </a:r>
            <a:endParaRPr lang="bg-BG" dirty="0"/>
          </a:p>
          <a:p>
            <a:pPr lvl="1"/>
            <a:r>
              <a:rPr lang="bg-BG" dirty="0"/>
              <a:t>Целта и при </a:t>
            </a:r>
            <a:r>
              <a:rPr lang="bg-BG" dirty="0" smtClean="0"/>
              <a:t>четирите е все (0,</a:t>
            </a:r>
            <a:r>
              <a:rPr lang="bg-BG" dirty="0" err="1" smtClean="0"/>
              <a:t>0</a:t>
            </a:r>
            <a:r>
              <a:rPr lang="bg-BG" dirty="0" smtClean="0"/>
              <a:t>,</a:t>
            </a:r>
            <a:r>
              <a:rPr lang="bg-BG" dirty="0" err="1" smtClean="0"/>
              <a:t>0</a:t>
            </a:r>
            <a:r>
              <a:rPr lang="bg-BG" dirty="0" smtClean="0"/>
              <a:t>)</a:t>
            </a:r>
          </a:p>
          <a:p>
            <a:pPr lvl="1"/>
            <a:r>
              <a:rPr lang="bg-BG" dirty="0" smtClean="0"/>
              <a:t>Малките вектори определят посоката нагоре</a:t>
            </a:r>
          </a:p>
          <a:p>
            <a:r>
              <a:rPr lang="bg-BG" dirty="0" smtClean="0"/>
              <a:t>Изискванията</a:t>
            </a:r>
          </a:p>
          <a:p>
            <a:pPr lvl="1"/>
            <a:r>
              <a:rPr lang="bg-BG" dirty="0" smtClean="0"/>
              <a:t>Началата и целите да са различни точки</a:t>
            </a:r>
          </a:p>
          <a:p>
            <a:pPr lvl="1"/>
            <a:r>
              <a:rPr lang="bg-BG" dirty="0" smtClean="0"/>
              <a:t>Векторите нагоре да не са нулеви и да не се виждат като нулеви</a:t>
            </a:r>
          </a:p>
          <a:p>
            <a:pPr lvl="1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5879" y="3486140"/>
            <a:ext cx="7223681" cy="1463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lookAt</a:t>
            </a:r>
            <a:r>
              <a:rPr lang="en-GB" dirty="0"/>
              <a:t>( [60,0,0], [0,0,0], [0,0,1] 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lookAt</a:t>
            </a:r>
            <a:r>
              <a:rPr lang="en-GB" dirty="0"/>
              <a:t>( [0,60,0], [0,0,0], [1,0,0] 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lookAt</a:t>
            </a:r>
            <a:r>
              <a:rPr lang="en-GB" dirty="0"/>
              <a:t>( [0,0,60], [0,0,0], [0,1,0] 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lookAt</a:t>
            </a:r>
            <a:r>
              <a:rPr lang="en-US" dirty="0"/>
              <a:t>( [50,50,0], [0,0,0], [0,0,-1] 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1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96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307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05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409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38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27482" cy="742950"/>
          </a:xfrm>
        </p:spPr>
        <p:txBody>
          <a:bodyPr>
            <a:normAutofit/>
          </a:bodyPr>
          <a:lstStyle/>
          <a:p>
            <a:r>
              <a:rPr lang="bg-BG" dirty="0" smtClean="0"/>
              <a:t>Гледна точка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786429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512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560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Традиционен 2</a:t>
            </a:r>
            <a:r>
              <a:rPr lang="en-US" dirty="0" smtClean="0"/>
              <a:t>D</a:t>
            </a:r>
            <a:r>
              <a:rPr lang="bg-BG" dirty="0" smtClean="0"/>
              <a:t> чертеж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Синусоида като в учебниците</a:t>
            </a:r>
          </a:p>
          <a:p>
            <a:pPr lvl="1"/>
            <a:r>
              <a:rPr lang="bg-BG" dirty="0" smtClean="0"/>
              <a:t>В средата е (0,</a:t>
            </a:r>
            <a:r>
              <a:rPr lang="bg-BG" dirty="0" err="1" smtClean="0"/>
              <a:t>0</a:t>
            </a:r>
            <a:r>
              <a:rPr lang="bg-BG" dirty="0" smtClean="0"/>
              <a:t>), оста X сочи надясно, а Y сочи нагоре</a:t>
            </a:r>
          </a:p>
          <a:p>
            <a:pPr lvl="1"/>
            <a:r>
              <a:rPr lang="bg-BG" dirty="0" smtClean="0"/>
              <a:t>Гледна точка с позиция по </a:t>
            </a:r>
            <a:r>
              <a:rPr lang="en-US" dirty="0" smtClean="0"/>
              <a:t>Z,</a:t>
            </a:r>
            <a:r>
              <a:rPr lang="bg-BG" dirty="0" smtClean="0"/>
              <a:t> цел в (0,</a:t>
            </a:r>
            <a:r>
              <a:rPr lang="bg-BG" dirty="0" err="1" smtClean="0"/>
              <a:t>0</a:t>
            </a:r>
            <a:r>
              <a:rPr lang="bg-BG" dirty="0" smtClean="0"/>
              <a:t>) и посока нагоре </a:t>
            </a:r>
            <a:r>
              <a:rPr lang="en-US" dirty="0" smtClean="0"/>
              <a:t>Y</a:t>
            </a:r>
            <a:endParaRPr lang="bg-BG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05879" y="2571750"/>
            <a:ext cx="7223681" cy="23774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orthographic</a:t>
            </a:r>
            <a:r>
              <a:rPr lang="en-US" dirty="0"/>
              <a:t>(-100,100);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lookAt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 [0,0,10], [0,0,0], [0,1,0] 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o </a:t>
            </a:r>
            <a:r>
              <a:rPr lang="en-US" dirty="0"/>
              <a:t>= [0,0,0];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line(o</a:t>
            </a:r>
            <a:r>
              <a:rPr lang="en-US" dirty="0"/>
              <a:t>,[1,0,0]).custom({color:[0,0,0]});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line(o</a:t>
            </a:r>
            <a:r>
              <a:rPr lang="en-US" dirty="0"/>
              <a:t>,[0,1,0]).custom({color:[0,0,0]});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2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614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714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Графика на </a:t>
            </a:r>
            <a:r>
              <a:rPr lang="en-US" b="0" i="1" dirty="0" smtClean="0"/>
              <a:t>f</a:t>
            </a:r>
            <a:r>
              <a:rPr lang="en-US" b="0" dirty="0" smtClean="0"/>
              <a:t>(</a:t>
            </a:r>
            <a:r>
              <a:rPr lang="en-US" b="0" i="1" dirty="0" smtClean="0"/>
              <a:t>x</a:t>
            </a:r>
            <a:r>
              <a:rPr lang="en-US" b="0" dirty="0" smtClean="0"/>
              <a:t>)=</a:t>
            </a:r>
            <a:r>
              <a:rPr lang="en-US" b="0" i="1" dirty="0" err="1" smtClean="0"/>
              <a:t>e</a:t>
            </a:r>
            <a:r>
              <a:rPr lang="en-US" b="0" i="1" baseline="30000" dirty="0" err="1" smtClean="0"/>
              <a:t>cos</a:t>
            </a:r>
            <a:r>
              <a:rPr lang="en-US" b="0" i="1" baseline="30000" dirty="0" smtClean="0"/>
              <a:t>(x)</a:t>
            </a:r>
            <a:r>
              <a:rPr lang="bg-BG" dirty="0" smtClean="0"/>
              <a:t> за </a:t>
            </a:r>
            <a:r>
              <a:rPr lang="en-US" b="0" i="1" dirty="0" smtClean="0"/>
              <a:t>x</a:t>
            </a:r>
            <a:r>
              <a:rPr lang="en-US" b="0" dirty="0" smtClean="0">
                <a:sym typeface="Symbol"/>
              </a:rPr>
              <a:t></a:t>
            </a:r>
            <a:r>
              <a:rPr lang="en-US" b="0" dirty="0" smtClean="0"/>
              <a:t>[0,2</a:t>
            </a:r>
            <a:r>
              <a:rPr lang="en-US" b="0" dirty="0" smtClean="0">
                <a:sym typeface="Symbol"/>
              </a:rPr>
              <a:t></a:t>
            </a:r>
            <a:r>
              <a:rPr lang="en-US" b="0" dirty="0" smtClean="0"/>
              <a:t>]</a:t>
            </a:r>
            <a:endParaRPr lang="bg-BG" b="0" dirty="0" smtClean="0"/>
          </a:p>
          <a:p>
            <a:pPr lvl="1"/>
            <a:r>
              <a:rPr lang="bg-BG" dirty="0" smtClean="0"/>
              <a:t>Позицията и целта са отместени заедно, за да може посоката на гледане да остане перпендикулярна на равнината </a:t>
            </a:r>
            <a:r>
              <a:rPr lang="en-US" dirty="0" err="1" smtClean="0"/>
              <a:t>XY</a:t>
            </a:r>
            <a:endParaRPr lang="bg-BG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23001" y="1474482"/>
            <a:ext cx="7863753" cy="3474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lookAt</a:t>
            </a:r>
            <a:r>
              <a:rPr lang="en-US" dirty="0" smtClean="0"/>
              <a:t>([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100*Math.PI,50</a:t>
            </a:r>
            <a:r>
              <a:rPr lang="en-US" dirty="0"/>
              <a:t>,10</a:t>
            </a:r>
            <a:r>
              <a:rPr lang="en-US" dirty="0" smtClean="0"/>
              <a:t>],[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100*Math.PI,50</a:t>
            </a:r>
            <a:r>
              <a:rPr lang="en-US" dirty="0"/>
              <a:t>,0</a:t>
            </a:r>
            <a:r>
              <a:rPr lang="en-US" dirty="0" smtClean="0"/>
              <a:t>],[</a:t>
            </a:r>
            <a:r>
              <a:rPr lang="en-US" dirty="0"/>
              <a:t>0,1,0</a:t>
            </a:r>
            <a:r>
              <a:rPr lang="en-US" dirty="0" smtClean="0"/>
              <a:t>]);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function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f(x)</a:t>
            </a:r>
            <a:r>
              <a:rPr lang="bg-BG" dirty="0" smtClean="0"/>
              <a:t> </a:t>
            </a:r>
            <a:r>
              <a:rPr lang="en-US" dirty="0" smtClean="0"/>
              <a:t>{</a:t>
            </a:r>
            <a:r>
              <a:rPr lang="bg-BG" dirty="0" smtClean="0"/>
              <a:t> </a:t>
            </a:r>
            <a:r>
              <a:rPr lang="en-US" dirty="0" smtClean="0"/>
              <a:t>return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Math.exp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Math.cos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(x))</a:t>
            </a:r>
            <a:r>
              <a:rPr lang="en-US" dirty="0" smtClean="0"/>
              <a:t>;</a:t>
            </a:r>
            <a:r>
              <a:rPr lang="bg-BG" dirty="0" smtClean="0"/>
              <a:t> </a:t>
            </a:r>
            <a:r>
              <a:rPr lang="en-US" dirty="0" smtClean="0"/>
              <a:t>}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	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dX</a:t>
            </a:r>
            <a:r>
              <a:rPr lang="en-US" dirty="0" smtClean="0"/>
              <a:t> </a:t>
            </a:r>
            <a:r>
              <a:rPr lang="en-US" dirty="0"/>
              <a:t>= 0.1;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 x=0; x&lt;4*</a:t>
            </a:r>
            <a:r>
              <a:rPr lang="en-US" dirty="0" err="1"/>
              <a:t>Math.PI</a:t>
            </a:r>
            <a:r>
              <a:rPr lang="en-US" dirty="0"/>
              <a:t>; x+=</a:t>
            </a:r>
            <a:r>
              <a:rPr lang="en-US" dirty="0" err="1"/>
              <a:t>dX</a:t>
            </a:r>
            <a:r>
              <a:rPr lang="en-US" dirty="0"/>
              <a:t>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{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p = [50*x,50*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f(x)</a:t>
            </a:r>
            <a:r>
              <a:rPr lang="en-US" dirty="0"/>
              <a:t>,0];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q = [50*(</a:t>
            </a:r>
            <a:r>
              <a:rPr lang="en-US" dirty="0" err="1"/>
              <a:t>x+dX</a:t>
            </a:r>
            <a:r>
              <a:rPr lang="en-US" dirty="0"/>
              <a:t>),50*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f(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x+dX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r>
              <a:rPr lang="en-US" dirty="0"/>
              <a:t>,0];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segment(</a:t>
            </a:r>
            <a:r>
              <a:rPr lang="en-US" dirty="0" err="1"/>
              <a:t>p,q</a:t>
            </a:r>
            <a:r>
              <a:rPr lang="en-US" dirty="0"/>
              <a:t>).custom({color:[1,0,0]});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20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717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14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Анимация на гледната точка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0610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Движение на гледната точка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Гледната точка като графичен обект</a:t>
            </a:r>
          </a:p>
          <a:p>
            <a:pPr lvl="1"/>
            <a:r>
              <a:rPr lang="bg-BG" dirty="0" smtClean="0"/>
              <a:t>Може да се променя с времето</a:t>
            </a:r>
          </a:p>
          <a:p>
            <a:pPr lvl="1"/>
            <a:r>
              <a:rPr lang="bg-BG" dirty="0" smtClean="0"/>
              <a:t>Създава илюзия за движение</a:t>
            </a:r>
          </a:p>
          <a:p>
            <a:pPr lvl="2"/>
            <a:r>
              <a:rPr lang="bg-BG" dirty="0" smtClean="0"/>
              <a:t>преместване на целия чертеж</a:t>
            </a:r>
          </a:p>
          <a:p>
            <a:pPr lvl="2"/>
            <a:r>
              <a:rPr lang="bg-BG" dirty="0" smtClean="0"/>
              <a:t>преместване на зрителя спрямо чертежа</a:t>
            </a:r>
          </a:p>
          <a:p>
            <a:r>
              <a:rPr lang="bg-BG" dirty="0" smtClean="0"/>
              <a:t>Например</a:t>
            </a:r>
          </a:p>
          <a:p>
            <a:pPr lvl="1"/>
            <a:r>
              <a:rPr lang="bg-BG" dirty="0" smtClean="0"/>
              <a:t>Промяна на посоката се вижда като въртене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71503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Следене на 2</a:t>
            </a:r>
            <a:r>
              <a:rPr lang="en-US" dirty="0" smtClean="0"/>
              <a:t>D</a:t>
            </a:r>
            <a:r>
              <a:rPr lang="bg-BG" dirty="0" smtClean="0"/>
              <a:t> чертеж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Графика на </a:t>
            </a:r>
            <a:r>
              <a:rPr lang="bg-BG" b="0" i="1" dirty="0" err="1" smtClean="0"/>
              <a:t>sin</a:t>
            </a:r>
            <a:r>
              <a:rPr lang="bg-BG" b="0" dirty="0" smtClean="0"/>
              <a:t>(</a:t>
            </a:r>
            <a:r>
              <a:rPr lang="bg-BG" b="0" i="1" dirty="0" smtClean="0"/>
              <a:t>x</a:t>
            </a:r>
            <a:r>
              <a:rPr lang="bg-BG" b="0" dirty="0" smtClean="0"/>
              <a:t>) </a:t>
            </a:r>
          </a:p>
          <a:p>
            <a:pPr lvl="1"/>
            <a:r>
              <a:rPr lang="bg-BG" dirty="0" smtClean="0"/>
              <a:t>Абсцисата е разграфена (до някъде)</a:t>
            </a:r>
          </a:p>
          <a:p>
            <a:pPr lvl="1"/>
            <a:r>
              <a:rPr lang="bg-BG" dirty="0" smtClean="0"/>
              <a:t>При рисуване се следи точката на рисуване</a:t>
            </a:r>
          </a:p>
          <a:p>
            <a:r>
              <a:rPr lang="bg-BG" dirty="0" smtClean="0"/>
              <a:t>Потенциален проблем</a:t>
            </a:r>
          </a:p>
          <a:p>
            <a:pPr lvl="1"/>
            <a:r>
              <a:rPr lang="bg-BG" dirty="0" smtClean="0"/>
              <a:t>При създаване на много нови точки се получава забавяне</a:t>
            </a:r>
          </a:p>
          <a:p>
            <a:r>
              <a:rPr lang="bg-BG" dirty="0" smtClean="0"/>
              <a:t>Решение</a:t>
            </a:r>
            <a:endParaRPr lang="en-US" dirty="0" smtClean="0"/>
          </a:p>
          <a:p>
            <a:pPr lvl="1"/>
            <a:r>
              <a:rPr lang="bg-BG" dirty="0"/>
              <a:t>Р</a:t>
            </a:r>
            <a:r>
              <a:rPr lang="bg-BG" dirty="0" smtClean="0"/>
              <a:t>аботим само с </a:t>
            </a:r>
            <a:r>
              <a:rPr lang="en-US" dirty="0" smtClean="0"/>
              <a:t>n</a:t>
            </a:r>
            <a:r>
              <a:rPr lang="bg-BG" dirty="0" smtClean="0"/>
              <a:t> точки</a:t>
            </a:r>
          </a:p>
          <a:p>
            <a:pPr lvl="1"/>
            <a:r>
              <a:rPr lang="bg-BG" dirty="0" smtClean="0"/>
              <a:t>Вместо да създаваме нова точка, преместваме някоя, излязла извън екрана, на желаното място в екрана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0282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Реализация</a:t>
            </a:r>
            <a:endParaRPr lang="bg-BG" b="0" dirty="0" smtClean="0"/>
          </a:p>
          <a:p>
            <a:pPr lvl="1"/>
            <a:r>
              <a:rPr lang="bg-BG" dirty="0" smtClean="0"/>
              <a:t>Масив от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предварително създадени точки</a:t>
            </a:r>
          </a:p>
          <a:p>
            <a:pPr lvl="1"/>
            <a:endParaRPr lang="bg-BG" dirty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r>
              <a:rPr lang="bg-BG" dirty="0" smtClean="0"/>
              <a:t>Брояч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bg-BG" dirty="0" smtClean="0"/>
              <a:t>, който определя коя точка се генерира</a:t>
            </a:r>
          </a:p>
          <a:p>
            <a:pPr lvl="1"/>
            <a:r>
              <a:rPr lang="bg-BG" dirty="0" smtClean="0"/>
              <a:t>Гледаме на 2 единици зад генерираната точка</a:t>
            </a:r>
          </a:p>
          <a:p>
            <a:pPr lvl="1"/>
            <a:r>
              <a:rPr lang="bg-BG" dirty="0" smtClean="0"/>
              <a:t>С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i%n</a:t>
            </a:r>
            <a:r>
              <a:rPr lang="bg-BG" dirty="0" smtClean="0"/>
              <a:t> определяме коя точка от масива променяме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5879" y="1108726"/>
            <a:ext cx="7223681" cy="1005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 160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q </a:t>
            </a:r>
            <a:r>
              <a:rPr lang="en-US" dirty="0"/>
              <a:t>= [];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 smtClean="0"/>
              <a:t>++)</a:t>
            </a:r>
            <a:r>
              <a:rPr lang="bg-BG" dirty="0" smtClean="0"/>
              <a:t>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q[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 = point([0,0,0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])...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5879" y="3577579"/>
            <a:ext cx="7223681" cy="13715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/20;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lookAt</a:t>
            </a:r>
            <a:r>
              <a:rPr lang="en-US" dirty="0"/>
              <a:t>( [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x-2</a:t>
            </a:r>
            <a:r>
              <a:rPr lang="en-US" dirty="0"/>
              <a:t>,0,10], [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x-2</a:t>
            </a:r>
            <a:r>
              <a:rPr lang="en-US" dirty="0"/>
              <a:t>,0,0], [0,1,0] 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q[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i%n</a:t>
            </a:r>
            <a:r>
              <a:rPr lang="en-US" dirty="0"/>
              <a:t>].center = [</a:t>
            </a:r>
            <a:r>
              <a:rPr lang="en-US" dirty="0" err="1"/>
              <a:t>x,Math.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sin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(x)</a:t>
            </a:r>
            <a:r>
              <a:rPr lang="en-US" dirty="0"/>
              <a:t>,0];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i</a:t>
            </a:r>
            <a:r>
              <a:rPr lang="en-US" dirty="0" smtClean="0"/>
              <a:t>++;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8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7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85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Гледна точка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Гледна точка</a:t>
            </a:r>
          </a:p>
          <a:p>
            <a:pPr lvl="1"/>
            <a:r>
              <a:rPr lang="bg-BG" dirty="0"/>
              <a:t>Всяка нарисувана сцена включва гледна точка</a:t>
            </a:r>
          </a:p>
          <a:p>
            <a:pPr lvl="1"/>
            <a:r>
              <a:rPr lang="bg-BG" dirty="0"/>
              <a:t>Явна или неявна, винаги я </a:t>
            </a:r>
            <a:r>
              <a:rPr lang="bg-BG" dirty="0" smtClean="0"/>
              <a:t>има</a:t>
            </a:r>
          </a:p>
          <a:p>
            <a:r>
              <a:rPr lang="bg-BG" dirty="0"/>
              <a:t>Използване</a:t>
            </a:r>
          </a:p>
          <a:p>
            <a:pPr lvl="1"/>
            <a:r>
              <a:rPr lang="bg-BG" dirty="0"/>
              <a:t>За определяне как ще се вижда сцената</a:t>
            </a:r>
          </a:p>
          <a:p>
            <a:pPr lvl="1"/>
            <a:r>
              <a:rPr lang="bg-BG" dirty="0"/>
              <a:t>За движение из тримерен свят</a:t>
            </a:r>
          </a:p>
          <a:p>
            <a:pPr lvl="1"/>
            <a:r>
              <a:rPr lang="bg-BG" dirty="0"/>
              <a:t>За плъзгане на образа, приближаване и т.н</a:t>
            </a:r>
            <a:r>
              <a:rPr lang="bg-BG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43071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Графика на спирала</a:t>
            </a:r>
            <a:endParaRPr lang="bg-BG" b="0" dirty="0" smtClean="0"/>
          </a:p>
          <a:p>
            <a:pPr lvl="1"/>
            <a:r>
              <a:rPr lang="bg-BG" dirty="0" smtClean="0"/>
              <a:t>Кръгово движение с променлив радиус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</a:t>
            </a:r>
            <a:r>
              <a:rPr lang="bg-BG" dirty="0" smtClean="0"/>
              <a:t> и ъгъл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Радиусът се увеличава плавно</a:t>
            </a:r>
          </a:p>
          <a:p>
            <a:pPr lvl="1"/>
            <a:r>
              <a:rPr lang="bg-BG" dirty="0" smtClean="0"/>
              <a:t>Позицията на гледната точка се отдалечава</a:t>
            </a:r>
            <a:r>
              <a:rPr lang="en-US" dirty="0" smtClean="0"/>
              <a:t> (</a:t>
            </a:r>
            <a:r>
              <a:rPr lang="bg-BG" dirty="0" smtClean="0"/>
              <a:t>зависи от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</a:t>
            </a:r>
            <a:r>
              <a:rPr lang="en-US" dirty="0" smtClean="0"/>
              <a:t>)</a:t>
            </a:r>
            <a:endParaRPr lang="bg-BG" dirty="0" smtClean="0"/>
          </a:p>
          <a:p>
            <a:r>
              <a:rPr lang="bg-BG" dirty="0" smtClean="0"/>
              <a:t>Въпрос</a:t>
            </a:r>
            <a:endParaRPr lang="en-US" dirty="0" smtClean="0"/>
          </a:p>
          <a:p>
            <a:pPr lvl="1"/>
            <a:r>
              <a:rPr lang="bg-BG" dirty="0" smtClean="0"/>
              <a:t>Защо изведнъж графиката изчезва?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5879" y="3028945"/>
            <a:ext cx="7223681" cy="1920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 </a:t>
            </a:r>
            <a:r>
              <a:rPr lang="pt-B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 r*1.01</a:t>
            </a:r>
            <a:r>
              <a:rPr lang="pt-BR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 smtClean="0"/>
              <a:t>lookAt</a:t>
            </a:r>
            <a:r>
              <a:rPr lang="pt-BR" dirty="0"/>
              <a:t>( [0,0,</a:t>
            </a:r>
            <a:r>
              <a:rPr lang="pt-B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1+4*r</a:t>
            </a:r>
            <a:r>
              <a:rPr lang="pt-BR" dirty="0"/>
              <a:t>], [0,0,0], [0,1,0] 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dirty="0" smtClean="0"/>
              <a:t>i/10;</a:t>
            </a:r>
            <a:endParaRPr lang="pt-BR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 smtClean="0"/>
              <a:t>q[i%n</a:t>
            </a:r>
            <a:r>
              <a:rPr lang="pt-BR" dirty="0"/>
              <a:t>].center = [</a:t>
            </a:r>
            <a:r>
              <a:rPr lang="pt-B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r*</a:t>
            </a:r>
            <a:r>
              <a:rPr lang="pt-BR" dirty="0"/>
              <a:t>Math.</a:t>
            </a:r>
            <a:r>
              <a:rPr lang="pt-B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cos(x)</a:t>
            </a:r>
            <a:r>
              <a:rPr lang="pt-BR" dirty="0"/>
              <a:t>,</a:t>
            </a:r>
            <a:r>
              <a:rPr lang="pt-B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r*</a:t>
            </a:r>
            <a:r>
              <a:rPr lang="pt-BR" dirty="0"/>
              <a:t>Math.</a:t>
            </a:r>
            <a:r>
              <a:rPr lang="pt-B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sin(x)</a:t>
            </a:r>
            <a:r>
              <a:rPr lang="pt-BR" dirty="0"/>
              <a:t>,0];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 smtClean="0"/>
              <a:t>i++;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57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58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Графика на </a:t>
            </a:r>
            <a:r>
              <a:rPr lang="en-US" b="0" i="1" u="sng" dirty="0" smtClean="0"/>
              <a:t>r</a:t>
            </a:r>
            <a:r>
              <a:rPr lang="en-US" b="0" dirty="0" smtClean="0"/>
              <a:t>=3+2</a:t>
            </a:r>
            <a:r>
              <a:rPr lang="en-US" b="0" i="1" dirty="0" smtClean="0"/>
              <a:t>sin</a:t>
            </a:r>
            <a:r>
              <a:rPr lang="en-US" b="0" dirty="0" smtClean="0"/>
              <a:t>(5</a:t>
            </a:r>
            <a:r>
              <a:rPr lang="en-US" b="0" i="1" dirty="0" smtClean="0"/>
              <a:t>x</a:t>
            </a:r>
            <a:r>
              <a:rPr lang="en-US" b="0" dirty="0" smtClean="0"/>
              <a:t>)</a:t>
            </a:r>
            <a:endParaRPr lang="bg-BG" b="0" dirty="0" smtClean="0"/>
          </a:p>
          <a:p>
            <a:pPr lvl="1"/>
            <a:r>
              <a:rPr lang="bg-BG" dirty="0" smtClean="0"/>
              <a:t>При рисуване сцената се върти с промяна на посоката нагоре</a:t>
            </a:r>
          </a:p>
          <a:p>
            <a:pPr lvl="1"/>
            <a:r>
              <a:rPr lang="bg-BG" dirty="0" smtClean="0"/>
              <a:t>Мястото на рисуване е винаги „нагоре“</a:t>
            </a:r>
          </a:p>
          <a:p>
            <a:pPr lvl="1"/>
            <a:r>
              <a:rPr lang="bg-BG" dirty="0"/>
              <a:t>М</a:t>
            </a:r>
            <a:r>
              <a:rPr lang="bg-BG" dirty="0" smtClean="0"/>
              <a:t>аркирано е с лъча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</a:t>
            </a:r>
            <a:r>
              <a:rPr lang="en-US" dirty="0" smtClean="0"/>
              <a:t>,</a:t>
            </a:r>
            <a:r>
              <a:rPr lang="bg-BG" dirty="0" smtClean="0"/>
              <a:t> чиято втора точка се върти заедно с въртенето на сцената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62" y="2297433"/>
            <a:ext cx="7680876" cy="26517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/40;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 3+2*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Math.sin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(5*x)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l.to</a:t>
            </a:r>
            <a:r>
              <a:rPr lang="en-US" dirty="0" smtClean="0"/>
              <a:t> </a:t>
            </a:r>
            <a:r>
              <a:rPr lang="en-US" dirty="0"/>
              <a:t>= [</a:t>
            </a:r>
            <a:r>
              <a:rPr lang="en-US" dirty="0" err="1"/>
              <a:t>Math.cos</a:t>
            </a:r>
            <a:r>
              <a:rPr lang="en-US" dirty="0"/>
              <a:t>(x),</a:t>
            </a:r>
            <a:r>
              <a:rPr lang="en-US" dirty="0" err="1"/>
              <a:t>Math.sin</a:t>
            </a:r>
            <a:r>
              <a:rPr lang="en-US" dirty="0"/>
              <a:t>(x),0</a:t>
            </a:r>
            <a:r>
              <a:rPr lang="en-US" dirty="0" smtClean="0"/>
              <a:t>];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lookAt</a:t>
            </a:r>
            <a:r>
              <a:rPr lang="en-US" dirty="0" smtClean="0"/>
              <a:t>([</a:t>
            </a:r>
            <a:r>
              <a:rPr lang="en-US" dirty="0"/>
              <a:t>0,0,20</a:t>
            </a:r>
            <a:r>
              <a:rPr lang="en-US" dirty="0" smtClean="0"/>
              <a:t>],[</a:t>
            </a:r>
            <a:r>
              <a:rPr lang="en-US" dirty="0"/>
              <a:t>0,0,0</a:t>
            </a:r>
            <a:r>
              <a:rPr lang="en-US" dirty="0" smtClean="0"/>
              <a:t>],[</a:t>
            </a:r>
            <a:r>
              <a:rPr lang="en-US" dirty="0" err="1"/>
              <a:t>Math.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cos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(x)</a:t>
            </a:r>
            <a:r>
              <a:rPr lang="en-US" dirty="0"/>
              <a:t>,</a:t>
            </a:r>
            <a:r>
              <a:rPr lang="en-US" dirty="0" err="1"/>
              <a:t>Math.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sin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(x)</a:t>
            </a:r>
            <a:r>
              <a:rPr lang="en-US" dirty="0"/>
              <a:t>,0</a:t>
            </a:r>
            <a:r>
              <a:rPr lang="en-US" dirty="0" smtClean="0"/>
              <a:t>]);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q[</a:t>
            </a:r>
            <a:r>
              <a:rPr lang="en-US" dirty="0" err="1" smtClean="0"/>
              <a:t>i%n</a:t>
            </a:r>
            <a:r>
              <a:rPr lang="en-US" dirty="0"/>
              <a:t>].center = [r*</a:t>
            </a:r>
            <a:r>
              <a:rPr lang="en-US" dirty="0" err="1"/>
              <a:t>Math.cos</a:t>
            </a:r>
            <a:r>
              <a:rPr lang="en-US" dirty="0"/>
              <a:t>(x),r*</a:t>
            </a:r>
            <a:r>
              <a:rPr lang="en-US" dirty="0" err="1"/>
              <a:t>Math.sin</a:t>
            </a:r>
            <a:r>
              <a:rPr lang="en-US" dirty="0"/>
              <a:t>(x),0];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i</a:t>
            </a:r>
            <a:r>
              <a:rPr lang="en-US" dirty="0"/>
              <a:t>++;</a:t>
            </a:r>
          </a:p>
        </p:txBody>
      </p:sp>
    </p:spTree>
    <p:extLst>
      <p:ext uri="{BB962C8B-B14F-4D97-AF65-F5344CB8AC3E}">
        <p14:creationId xmlns:p14="http://schemas.microsoft.com/office/powerpoint/2010/main" val="4023356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307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79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Анимация в </a:t>
            </a:r>
            <a:r>
              <a:rPr lang="en-US" dirty="0" smtClean="0"/>
              <a:t>3D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0545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Въртене на сцена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Двойственост</a:t>
            </a:r>
          </a:p>
          <a:p>
            <a:pPr lvl="1"/>
            <a:r>
              <a:rPr lang="bg-BG" dirty="0" smtClean="0"/>
              <a:t>Различни движения с един и същ външен вид</a:t>
            </a:r>
          </a:p>
          <a:p>
            <a:pPr lvl="1"/>
            <a:r>
              <a:rPr lang="bg-BG" dirty="0" smtClean="0"/>
              <a:t>Понякога едното е много по-леко от другото</a:t>
            </a:r>
          </a:p>
          <a:p>
            <a:r>
              <a:rPr lang="bg-BG" dirty="0" smtClean="0"/>
              <a:t>Пример</a:t>
            </a:r>
          </a:p>
          <a:p>
            <a:pPr lvl="1"/>
            <a:r>
              <a:rPr lang="bg-BG" dirty="0" smtClean="0"/>
              <a:t>Сцена от много обекти, всички се въртят около оста </a:t>
            </a:r>
            <a:r>
              <a:rPr lang="en-US" dirty="0" smtClean="0"/>
              <a:t>Z</a:t>
            </a:r>
          </a:p>
          <a:p>
            <a:pPr lvl="1"/>
            <a:r>
              <a:rPr lang="bg-BG" dirty="0" smtClean="0"/>
              <a:t>Неподвижна сцена, гледната точка се върти около оста </a:t>
            </a:r>
            <a:r>
              <a:rPr lang="en-US" dirty="0" smtClean="0"/>
              <a:t>Z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30428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Въртене на сцена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Въртене на сцена чрез гледна точка</a:t>
            </a:r>
          </a:p>
          <a:p>
            <a:pPr lvl="1"/>
            <a:r>
              <a:rPr lang="bg-BG" dirty="0" smtClean="0"/>
              <a:t>Симулация на функцията </a:t>
            </a:r>
            <a:r>
              <a:rPr lang="en-US" dirty="0" smtClean="0"/>
              <a:t>demo</a:t>
            </a:r>
          </a:p>
          <a:p>
            <a:pPr lvl="1"/>
            <a:r>
              <a:rPr lang="bg-BG" dirty="0" smtClean="0"/>
              <a:t>Сцената е от неподвижни, разпръснати обекти</a:t>
            </a:r>
          </a:p>
          <a:p>
            <a:pPr lvl="1"/>
            <a:r>
              <a:rPr lang="bg-BG" dirty="0" smtClean="0"/>
              <a:t>Позицията на гледната точка се върти, целта е фиксирана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05879" y="2937505"/>
            <a:ext cx="7223682" cy="2011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function </a:t>
            </a:r>
            <a:r>
              <a:rPr lang="en-US" dirty="0" err="1"/>
              <a:t>rotateViewpoint</a:t>
            </a:r>
            <a:r>
              <a:rPr lang="en-US" dirty="0"/>
              <a:t>()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{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t = </a:t>
            </a:r>
            <a:r>
              <a:rPr lang="en-US" dirty="0" err="1"/>
              <a:t>Suica.time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/>
              <a:t>lookAt</a:t>
            </a:r>
            <a:r>
              <a:rPr lang="en-US" dirty="0"/>
              <a:t>( [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100*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Math.cos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(t),100*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Math.sin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(t),30</a:t>
            </a:r>
            <a:r>
              <a:rPr lang="en-US" dirty="0" smtClean="0"/>
              <a:t>],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/>
              <a:t> </a:t>
            </a:r>
            <a:r>
              <a:rPr lang="bg-BG" dirty="0" smtClean="0"/>
              <a:t>                               </a:t>
            </a:r>
            <a:r>
              <a:rPr lang="en-US" dirty="0" smtClean="0"/>
              <a:t>[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0,0,0</a:t>
            </a:r>
            <a:r>
              <a:rPr lang="en-US" dirty="0"/>
              <a:t>], [0,0,1] 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}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4746891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409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21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Синусоидално въртене</a:t>
            </a:r>
          </a:p>
          <a:p>
            <a:pPr lvl="1"/>
            <a:r>
              <a:rPr lang="bg-BG" dirty="0" smtClean="0"/>
              <a:t>Гледната точка се върти около сцената</a:t>
            </a:r>
          </a:p>
          <a:p>
            <a:pPr lvl="1"/>
            <a:r>
              <a:rPr lang="bg-BG" dirty="0" smtClean="0"/>
              <a:t>Синусоидално се приближава и отдалечава от нея</a:t>
            </a:r>
          </a:p>
          <a:p>
            <a:pPr lvl="1"/>
            <a:r>
              <a:rPr lang="bg-BG" dirty="0" smtClean="0"/>
              <a:t>Има и леко поклащане чрез промяна на посоката нагоре</a:t>
            </a:r>
            <a:br>
              <a:rPr lang="bg-BG" dirty="0" smtClean="0"/>
            </a:br>
            <a:r>
              <a:rPr lang="bg-BG" dirty="0" smtClean="0"/>
              <a:t>(посоката е променлива, но се запазва почти вертикална)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5879" y="2480311"/>
            <a:ext cx="7223682" cy="2468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/>
              <a:t>rotateViewpoint</a:t>
            </a:r>
            <a:r>
              <a:rPr lang="fr-FR" dirty="0"/>
              <a:t>()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fr-FR" dirty="0" smtClean="0"/>
              <a:t>{</a:t>
            </a:r>
            <a:endParaRPr lang="fr-FR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fr-FR" dirty="0"/>
              <a:t>	t = </a:t>
            </a:r>
            <a:r>
              <a:rPr lang="fr-FR" dirty="0" err="1"/>
              <a:t>Suica.time</a:t>
            </a:r>
            <a:r>
              <a:rPr lang="fr-FR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fr-FR" dirty="0"/>
              <a:t>	</a:t>
            </a:r>
            <a:r>
              <a:rPr lang="fr-F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 = 100+40*sin(2*t)</a:t>
            </a:r>
            <a:r>
              <a:rPr lang="fr-FR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fr-FR" dirty="0"/>
              <a:t>	</a:t>
            </a:r>
            <a:r>
              <a:rPr lang="fr-FR" dirty="0" err="1"/>
              <a:t>lookAt</a:t>
            </a:r>
            <a:r>
              <a:rPr lang="fr-FR" dirty="0"/>
              <a:t>( [</a:t>
            </a:r>
            <a:r>
              <a:rPr lang="fr-F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</a:t>
            </a:r>
            <a:r>
              <a:rPr lang="fr-FR" dirty="0"/>
              <a:t>*cos(t),</a:t>
            </a:r>
            <a:r>
              <a:rPr lang="fr-F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</a:t>
            </a:r>
            <a:r>
              <a:rPr lang="fr-FR" dirty="0"/>
              <a:t>*sin(t),30],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fr-FR" dirty="0"/>
              <a:t>	</a:t>
            </a:r>
            <a:r>
              <a:rPr lang="bg-BG" dirty="0" smtClean="0"/>
              <a:t>        </a:t>
            </a:r>
            <a:r>
              <a:rPr lang="fr-FR" dirty="0" smtClean="0"/>
              <a:t>[</a:t>
            </a:r>
            <a:r>
              <a:rPr lang="fr-FR" dirty="0"/>
              <a:t>0,0,0],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fr-FR" dirty="0"/>
              <a:t>	</a:t>
            </a:r>
            <a:r>
              <a:rPr lang="bg-BG" dirty="0" smtClean="0"/>
              <a:t>        </a:t>
            </a:r>
            <a:r>
              <a:rPr lang="fr-FR" dirty="0" smtClean="0"/>
              <a:t>[</a:t>
            </a:r>
            <a:r>
              <a:rPr lang="fr-F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sin(2*t),cos(3*t),2</a:t>
            </a:r>
            <a:r>
              <a:rPr lang="fr-FR" dirty="0"/>
              <a:t>] 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fr-FR" dirty="0" smtClean="0"/>
              <a:t>}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5990604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512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09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 на гледната точка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Не </a:t>
            </a:r>
            <a:r>
              <a:rPr lang="bg-BG" dirty="0"/>
              <a:t>е просто 3</a:t>
            </a:r>
            <a:r>
              <a:rPr lang="en-US" dirty="0"/>
              <a:t>D</a:t>
            </a:r>
            <a:r>
              <a:rPr lang="bg-BG" dirty="0"/>
              <a:t> точка</a:t>
            </a:r>
          </a:p>
          <a:p>
            <a:pPr lvl="1"/>
            <a:r>
              <a:rPr lang="bg-BG" dirty="0"/>
              <a:t>Определя местоположението на потребителя (зрителя) спрямо виртуалното пространство</a:t>
            </a:r>
          </a:p>
          <a:p>
            <a:pPr lvl="1"/>
            <a:r>
              <a:rPr lang="bg-BG" dirty="0"/>
              <a:t>Определя посоката на гледане</a:t>
            </a:r>
          </a:p>
          <a:p>
            <a:pPr lvl="1"/>
            <a:r>
              <a:rPr lang="bg-BG" dirty="0"/>
              <a:t>Определя ориентацията на </a:t>
            </a:r>
            <a:r>
              <a:rPr lang="bg-BG" dirty="0" smtClean="0"/>
              <a:t>образа</a:t>
            </a:r>
          </a:p>
          <a:p>
            <a:r>
              <a:rPr lang="bg-BG" dirty="0"/>
              <a:t>Математическа обусловеност</a:t>
            </a:r>
          </a:p>
          <a:p>
            <a:pPr lvl="1"/>
            <a:r>
              <a:rPr lang="bg-BG" dirty="0"/>
              <a:t>Гледната точка е </a:t>
            </a:r>
            <a:r>
              <a:rPr lang="bg-BG" dirty="0" err="1"/>
              <a:t>проективна</a:t>
            </a:r>
            <a:r>
              <a:rPr lang="bg-BG" dirty="0"/>
              <a:t> матрица</a:t>
            </a:r>
          </a:p>
          <a:p>
            <a:pPr lvl="1"/>
            <a:r>
              <a:rPr lang="bg-BG" dirty="0"/>
              <a:t>Трябва да не е с нулева </a:t>
            </a:r>
            <a:r>
              <a:rPr lang="bg-BG" dirty="0" err="1" smtClean="0"/>
              <a:t>дискриминанта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6052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Примери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963488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Преследване на обект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Сцена</a:t>
            </a:r>
          </a:p>
          <a:p>
            <a:pPr lvl="1"/>
            <a:r>
              <a:rPr lang="bg-BG" dirty="0" smtClean="0"/>
              <a:t>Квадратна мрежа от „постройки“</a:t>
            </a:r>
          </a:p>
          <a:p>
            <a:pPr lvl="1"/>
            <a:r>
              <a:rPr lang="bg-BG" dirty="0" smtClean="0"/>
              <a:t>Обект се движи по случаен начин в нея</a:t>
            </a:r>
          </a:p>
          <a:p>
            <a:pPr lvl="1"/>
            <a:r>
              <a:rPr lang="bg-BG" dirty="0" smtClean="0"/>
              <a:t>Гледната точка „преследва“ обекта</a:t>
            </a:r>
          </a:p>
          <a:p>
            <a:r>
              <a:rPr lang="bg-BG" dirty="0" smtClean="0"/>
              <a:t>Идея</a:t>
            </a:r>
          </a:p>
          <a:p>
            <a:pPr lvl="1"/>
            <a:r>
              <a:rPr lang="bg-BG" dirty="0" smtClean="0"/>
              <a:t>Гледната точка ще има за цел обекта</a:t>
            </a:r>
          </a:p>
          <a:p>
            <a:pPr lvl="1"/>
            <a:r>
              <a:rPr lang="bg-BG" dirty="0" smtClean="0"/>
              <a:t>Позицията и целта няма да се променят рязко, а с линейна комбинация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757513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Мрежа от постройки</a:t>
            </a:r>
          </a:p>
          <a:p>
            <a:pPr lvl="1"/>
            <a:r>
              <a:rPr lang="bg-BG" dirty="0" err="1" smtClean="0"/>
              <a:t>Кубоиди</a:t>
            </a:r>
            <a:r>
              <a:rPr lang="bg-BG" dirty="0" smtClean="0"/>
              <a:t> във възли с нечетни координати</a:t>
            </a:r>
          </a:p>
          <a:p>
            <a:pPr lvl="1"/>
            <a:r>
              <a:rPr lang="bg-BG" dirty="0" smtClean="0"/>
              <a:t>Всички са със случайна височина</a:t>
            </a:r>
          </a:p>
          <a:p>
            <a:pPr lvl="1"/>
            <a:r>
              <a:rPr lang="bg-BG" dirty="0" smtClean="0"/>
              <a:t>Цветовете им са случайно сини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640123" y="2023116"/>
            <a:ext cx="7863753" cy="2926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for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x=-12; x&lt;11; x+=2)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for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y=-12; y&lt;11; y+=2)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c = random(0.5,1);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cuboid([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x+1</a:t>
            </a:r>
            <a:r>
              <a:rPr lang="en-GB" dirty="0"/>
              <a:t>,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y+1</a:t>
            </a:r>
            <a:r>
              <a:rPr lang="en-GB" dirty="0"/>
              <a:t>,0],[0.8,0.8,random(0.4,2)]).custom({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origin: [0,0,-0.5],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</a:t>
            </a:r>
            <a:r>
              <a:rPr lang="en-GB" dirty="0" err="1"/>
              <a:t>color</a:t>
            </a:r>
            <a:r>
              <a:rPr lang="en-GB" dirty="0"/>
              <a:t>: </a:t>
            </a:r>
            <a:r>
              <a:rPr lang="bg-BG" dirty="0" smtClean="0"/>
              <a:t> </a:t>
            </a:r>
            <a:r>
              <a:rPr lang="en-GB" dirty="0" smtClean="0"/>
              <a:t>[</a:t>
            </a:r>
            <a:r>
              <a:rPr lang="en-GB" dirty="0"/>
              <a:t>0,c/2,c]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});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918506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Движение на обект</a:t>
            </a:r>
          </a:p>
          <a:p>
            <a:pPr lvl="1"/>
            <a:r>
              <a:rPr lang="bg-BG" dirty="0" smtClean="0"/>
              <a:t>Обектът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ball</a:t>
            </a:r>
            <a:r>
              <a:rPr lang="bg-BG" dirty="0" smtClean="0"/>
              <a:t> е сфера</a:t>
            </a:r>
          </a:p>
          <a:p>
            <a:pPr lvl="1"/>
            <a:r>
              <a:rPr lang="bg-BG" dirty="0" smtClean="0"/>
              <a:t>Посоката на движение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dir</a:t>
            </a:r>
            <a:r>
              <a:rPr lang="en-US" dirty="0" smtClean="0"/>
              <a:t> </a:t>
            </a:r>
            <a:r>
              <a:rPr lang="bg-BG" dirty="0" smtClean="0"/>
              <a:t>е ъгъл</a:t>
            </a:r>
          </a:p>
          <a:p>
            <a:pPr lvl="1"/>
            <a:r>
              <a:rPr lang="bg-BG" dirty="0" smtClean="0"/>
              <a:t>Параметърът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k</a:t>
            </a:r>
            <a:r>
              <a:rPr lang="en-US" dirty="0" smtClean="0"/>
              <a:t> </a:t>
            </a:r>
            <a:r>
              <a:rPr lang="bg-BG" dirty="0" smtClean="0"/>
              <a:t>определя броя стъпки за изминаване на пътя от кръстовище до кръстовище (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2</a:t>
            </a:r>
            <a:r>
              <a:rPr lang="bg-BG" dirty="0" smtClean="0"/>
              <a:t> единици разстояние)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9" y="2663189"/>
            <a:ext cx="7223681" cy="22859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dir</a:t>
            </a:r>
            <a:r>
              <a:rPr lang="en-US" dirty="0" smtClean="0"/>
              <a:t>=0</a:t>
            </a:r>
            <a:r>
              <a:rPr lang="en-GB" dirty="0" smtClean="0"/>
              <a:t>;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k=20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function </a:t>
            </a:r>
            <a:r>
              <a:rPr lang="en-GB" dirty="0"/>
              <a:t>chase()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ball.center</a:t>
            </a:r>
            <a:r>
              <a:rPr lang="en-GB" dirty="0"/>
              <a:t>[0] +=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2/k</a:t>
            </a:r>
            <a:r>
              <a:rPr lang="en-GB" dirty="0"/>
              <a:t>*</a:t>
            </a:r>
            <a:r>
              <a:rPr lang="en-GB" dirty="0" err="1"/>
              <a:t>Math.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cos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dir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ball.center</a:t>
            </a:r>
            <a:r>
              <a:rPr lang="en-GB" dirty="0"/>
              <a:t>[1] +=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2/k</a:t>
            </a:r>
            <a:r>
              <a:rPr lang="en-GB" dirty="0"/>
              <a:t>*</a:t>
            </a:r>
            <a:r>
              <a:rPr lang="en-GB" dirty="0" err="1"/>
              <a:t>Math.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sin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dir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8435149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Завиване на обект</a:t>
            </a:r>
          </a:p>
          <a:p>
            <a:pPr lvl="1"/>
            <a:r>
              <a:rPr lang="bg-BG" dirty="0" smtClean="0"/>
              <a:t>Завиване се прави на всеки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k</a:t>
            </a:r>
            <a:r>
              <a:rPr lang="bg-BG" dirty="0" smtClean="0"/>
              <a:t> стъпки (броят кадри е в променливата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frame</a:t>
            </a:r>
            <a:r>
              <a:rPr lang="en-US" dirty="0" smtClean="0"/>
              <a:t>)</a:t>
            </a:r>
            <a:endParaRPr lang="bg-BG" dirty="0" smtClean="0"/>
          </a:p>
          <a:p>
            <a:pPr lvl="1"/>
            <a:r>
              <a:rPr lang="bg-BG" dirty="0" smtClean="0"/>
              <a:t>При завой към посоката на движение добавяме -</a:t>
            </a:r>
            <a:r>
              <a:rPr lang="bg-BG" dirty="0" smtClean="0">
                <a:sym typeface="Symbol"/>
              </a:rPr>
              <a:t></a:t>
            </a:r>
            <a:r>
              <a:rPr lang="bg-BG" dirty="0" smtClean="0"/>
              <a:t>/2, 0 или </a:t>
            </a:r>
            <a:r>
              <a:rPr lang="bg-BG" dirty="0" smtClean="0">
                <a:sym typeface="Symbol"/>
              </a:rPr>
              <a:t></a:t>
            </a:r>
            <a:r>
              <a:rPr lang="bg-BG" dirty="0" smtClean="0"/>
              <a:t>/2 – така се завива наляво, или надясно, или се продължава напред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9" y="2937505"/>
            <a:ext cx="7223681" cy="2011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if </a:t>
            </a:r>
            <a:r>
              <a:rPr lang="en-GB" dirty="0"/>
              <a:t>(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frame%k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==0</a:t>
            </a:r>
            <a:r>
              <a:rPr lang="en-GB" dirty="0"/>
              <a:t>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dir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+= </a:t>
            </a:r>
            <a:r>
              <a:rPr lang="en-GB" dirty="0" err="1"/>
              <a:t>Math.PI</a:t>
            </a:r>
            <a:r>
              <a:rPr lang="en-GB" dirty="0"/>
              <a:t>/2*(</a:t>
            </a:r>
            <a:r>
              <a:rPr lang="en-GB" dirty="0" err="1"/>
              <a:t>Math.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round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(random(-1.5,1.5))</a:t>
            </a:r>
            <a:r>
              <a:rPr lang="en-GB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ball.center</a:t>
            </a:r>
            <a:r>
              <a:rPr lang="en-GB" dirty="0"/>
              <a:t>[0] = </a:t>
            </a:r>
            <a:r>
              <a:rPr lang="en-GB" dirty="0" err="1"/>
              <a:t>Math.round</a:t>
            </a:r>
            <a:r>
              <a:rPr lang="en-GB" dirty="0"/>
              <a:t>(</a:t>
            </a:r>
            <a:r>
              <a:rPr lang="en-GB" dirty="0" err="1"/>
              <a:t>ball.center</a:t>
            </a:r>
            <a:r>
              <a:rPr lang="en-GB" dirty="0"/>
              <a:t>[0]);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ball.center</a:t>
            </a:r>
            <a:r>
              <a:rPr lang="en-GB" dirty="0"/>
              <a:t>[1] = </a:t>
            </a:r>
            <a:r>
              <a:rPr lang="en-GB" dirty="0" err="1"/>
              <a:t>Math.round</a:t>
            </a:r>
            <a:r>
              <a:rPr lang="en-GB" dirty="0"/>
              <a:t>(</a:t>
            </a:r>
            <a:r>
              <a:rPr lang="en-GB" dirty="0" err="1"/>
              <a:t>ball.center</a:t>
            </a:r>
            <a:r>
              <a:rPr lang="en-GB" dirty="0"/>
              <a:t>[1]);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9366175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Ограничение на движението</a:t>
            </a:r>
          </a:p>
          <a:p>
            <a:pPr lvl="1"/>
            <a:r>
              <a:rPr lang="bg-BG" dirty="0" smtClean="0"/>
              <a:t>Не искаме обектът да излиза извън рамките на „града“</a:t>
            </a:r>
          </a:p>
          <a:p>
            <a:pPr lvl="1"/>
            <a:r>
              <a:rPr lang="bg-BG" dirty="0" smtClean="0"/>
              <a:t>„Постройките“ са така разположени, че границите са </a:t>
            </a:r>
            <a:r>
              <a:rPr lang="bg-BG" dirty="0" smtClean="0">
                <a:sym typeface="Symbol"/>
              </a:rPr>
              <a:t>10</a:t>
            </a:r>
          </a:p>
          <a:p>
            <a:pPr lvl="1"/>
            <a:r>
              <a:rPr lang="bg-BG" dirty="0" smtClean="0">
                <a:sym typeface="Symbol"/>
              </a:rPr>
              <a:t>Зануляваме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sym typeface="Symbol"/>
              </a:rPr>
              <a:t>frame</a:t>
            </a:r>
            <a:r>
              <a:rPr lang="en-US" dirty="0" smtClean="0">
                <a:sym typeface="Symbol"/>
              </a:rPr>
              <a:t>, </a:t>
            </a:r>
            <a:r>
              <a:rPr lang="bg-BG" dirty="0" smtClean="0">
                <a:sym typeface="Symbol"/>
              </a:rPr>
              <a:t>за да се опита веднага нова посока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9" y="2114555"/>
            <a:ext cx="7223681" cy="2834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if </a:t>
            </a:r>
            <a:r>
              <a:rPr lang="en-GB" dirty="0"/>
              <a:t>(</a:t>
            </a:r>
            <a:r>
              <a:rPr lang="en-GB" dirty="0" err="1"/>
              <a:t>Math.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abs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ball.center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[0]</a:t>
            </a:r>
            <a:r>
              <a:rPr lang="en-GB" dirty="0"/>
              <a:t>)&gt;10 ||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    </a:t>
            </a:r>
            <a:r>
              <a:rPr lang="en-GB" dirty="0" err="1" smtClean="0"/>
              <a:t>Math.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abs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ball.center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[1]</a:t>
            </a:r>
            <a:r>
              <a:rPr lang="en-GB" dirty="0"/>
              <a:t>)&gt;10 )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ball.center</a:t>
            </a:r>
            <a:r>
              <a:rPr lang="en-GB" dirty="0"/>
              <a:t>[0] = </a:t>
            </a:r>
            <a:r>
              <a:rPr lang="en-GB" dirty="0" err="1"/>
              <a:t>Math.max</a:t>
            </a:r>
            <a:r>
              <a:rPr lang="en-GB" dirty="0"/>
              <a:t>(</a:t>
            </a:r>
            <a:r>
              <a:rPr lang="en-GB" dirty="0" err="1"/>
              <a:t>ball.center</a:t>
            </a:r>
            <a:r>
              <a:rPr lang="en-GB" dirty="0"/>
              <a:t>[0],-10);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ball.center</a:t>
            </a:r>
            <a:r>
              <a:rPr lang="en-GB" dirty="0"/>
              <a:t>[0] = </a:t>
            </a:r>
            <a:r>
              <a:rPr lang="en-GB" dirty="0" err="1"/>
              <a:t>Math.min</a:t>
            </a:r>
            <a:r>
              <a:rPr lang="en-GB" dirty="0"/>
              <a:t>(</a:t>
            </a:r>
            <a:r>
              <a:rPr lang="en-GB" dirty="0" err="1"/>
              <a:t>ball.center</a:t>
            </a:r>
            <a:r>
              <a:rPr lang="en-GB" dirty="0"/>
              <a:t>[0],+10);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ball.center</a:t>
            </a:r>
            <a:r>
              <a:rPr lang="en-GB" dirty="0"/>
              <a:t>[1] = </a:t>
            </a:r>
            <a:r>
              <a:rPr lang="en-GB" dirty="0" err="1"/>
              <a:t>Math.max</a:t>
            </a:r>
            <a:r>
              <a:rPr lang="en-GB" dirty="0"/>
              <a:t>(</a:t>
            </a:r>
            <a:r>
              <a:rPr lang="en-GB" dirty="0" err="1"/>
              <a:t>ball.center</a:t>
            </a:r>
            <a:r>
              <a:rPr lang="en-GB" dirty="0"/>
              <a:t>[1],-10);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ball.center</a:t>
            </a:r>
            <a:r>
              <a:rPr lang="en-GB" dirty="0"/>
              <a:t>[1] = </a:t>
            </a:r>
            <a:r>
              <a:rPr lang="en-GB" dirty="0" err="1"/>
              <a:t>Math.min</a:t>
            </a:r>
            <a:r>
              <a:rPr lang="en-GB" dirty="0"/>
              <a:t>(</a:t>
            </a:r>
            <a:r>
              <a:rPr lang="en-GB" dirty="0" err="1"/>
              <a:t>ball.center</a:t>
            </a:r>
            <a:r>
              <a:rPr lang="en-GB" dirty="0"/>
              <a:t>[1],+10);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frame = 0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884809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Движение на гледната точка</a:t>
            </a:r>
          </a:p>
          <a:p>
            <a:pPr lvl="1"/>
            <a:r>
              <a:rPr lang="bg-BG" dirty="0" smtClean="0"/>
              <a:t>Позицията и целта се променят плавно в посока към </a:t>
            </a:r>
            <a:r>
              <a:rPr lang="bg-BG" dirty="0" smtClean="0">
                <a:sym typeface="Symbol"/>
              </a:rPr>
              <a:t>движещия се обект</a:t>
            </a:r>
          </a:p>
          <a:p>
            <a:pPr lvl="1"/>
            <a:r>
              <a:rPr lang="bg-BG" dirty="0" smtClean="0">
                <a:sym typeface="Symbol"/>
              </a:rPr>
              <a:t>За да не са прекалено близки, позицията е отместена</a:t>
            </a:r>
          </a:p>
          <a:p>
            <a:pPr lvl="1"/>
            <a:r>
              <a:rPr lang="bg-BG" dirty="0" smtClean="0">
                <a:sym typeface="Symbol"/>
              </a:rPr>
              <a:t>Коефициентите в линейните комбинации определят колко плавно ще се движи гледната точка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731563" y="2663189"/>
            <a:ext cx="7680876" cy="2285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for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&lt;3;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target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 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target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]*0.96+0.04*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ball.center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pos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 =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pos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]*0.98+0.02*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ball.center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]+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0.3/(4-i)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lookAt</a:t>
            </a:r>
            <a:r>
              <a:rPr lang="en-GB" dirty="0" smtClean="0"/>
              <a:t>(</a:t>
            </a:r>
            <a:r>
              <a:rPr lang="en-GB" dirty="0" err="1" smtClean="0"/>
              <a:t>pos,target,up</a:t>
            </a:r>
            <a:r>
              <a:rPr lang="en-GB" dirty="0" smtClean="0"/>
              <a:t>);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7134103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44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Движение из сцена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Сцена</a:t>
            </a:r>
          </a:p>
          <a:p>
            <a:pPr lvl="1"/>
            <a:r>
              <a:rPr lang="bg-BG" dirty="0" smtClean="0"/>
              <a:t>Същата мрежа от „постройки“</a:t>
            </a:r>
          </a:p>
          <a:p>
            <a:pPr lvl="1"/>
            <a:r>
              <a:rPr lang="bg-BG" dirty="0" smtClean="0"/>
              <a:t>Гледната точка е спрямо обекта</a:t>
            </a:r>
          </a:p>
          <a:p>
            <a:r>
              <a:rPr lang="bg-BG" dirty="0" smtClean="0"/>
              <a:t>Реализация</a:t>
            </a:r>
          </a:p>
          <a:p>
            <a:pPr lvl="1"/>
            <a:r>
              <a:rPr lang="bg-BG" dirty="0" smtClean="0"/>
              <a:t>Позицията ще съвпада с координатите на обекта (дори няма да е нужно да има обект)</a:t>
            </a:r>
          </a:p>
          <a:p>
            <a:pPr lvl="1"/>
            <a:r>
              <a:rPr lang="bg-BG" dirty="0" smtClean="0"/>
              <a:t>Посоката на движение и позицията определят целта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146407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Заглаждане на движението</a:t>
            </a:r>
          </a:p>
          <a:p>
            <a:pPr lvl="1"/>
            <a:r>
              <a:rPr lang="bg-BG" dirty="0" smtClean="0"/>
              <a:t>Имаме втора позиция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pos2</a:t>
            </a:r>
            <a:r>
              <a:rPr lang="bg-BG" dirty="0" smtClean="0"/>
              <a:t> и посока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dir2</a:t>
            </a:r>
            <a:r>
              <a:rPr lang="en-US" dirty="0" smtClean="0"/>
              <a:t>,</a:t>
            </a:r>
            <a:r>
              <a:rPr lang="bg-BG" dirty="0" smtClean="0"/>
              <a:t> които с линейна комбинация следват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pos</a:t>
            </a:r>
            <a:r>
              <a:rPr lang="bg-BG" dirty="0" smtClean="0"/>
              <a:t> и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dir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  <a:sym typeface="Symbol"/>
            </a:endParaRPr>
          </a:p>
          <a:p>
            <a:pPr lvl="1"/>
            <a:r>
              <a:rPr lang="bg-BG" dirty="0" smtClean="0">
                <a:sym typeface="Symbol"/>
              </a:rPr>
              <a:t>Целта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sym typeface="Symbol"/>
              </a:rPr>
              <a:t>target2</a:t>
            </a:r>
            <a:r>
              <a:rPr lang="en-US" dirty="0" smtClean="0">
                <a:sym typeface="Symbol"/>
              </a:rPr>
              <a:t> </a:t>
            </a:r>
            <a:r>
              <a:rPr lang="bg-BG" dirty="0" smtClean="0">
                <a:sym typeface="Symbol"/>
              </a:rPr>
              <a:t>е точка при кръгово въртене на ъгъл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sym typeface="Symbol"/>
              </a:rPr>
              <a:t>dir2</a:t>
            </a:r>
            <a:r>
              <a:rPr lang="bg-BG" dirty="0" smtClean="0">
                <a:sym typeface="Symbol"/>
              </a:rPr>
              <a:t> около център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sym typeface="Symbol"/>
              </a:rPr>
              <a:t>pos2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1563" y="2297433"/>
            <a:ext cx="7680876" cy="26517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for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&lt;3; </a:t>
            </a:r>
            <a:r>
              <a:rPr lang="en-GB" dirty="0" err="1"/>
              <a:t>i</a:t>
            </a:r>
            <a:r>
              <a:rPr lang="en-GB" dirty="0" smtClean="0"/>
              <a:t>++)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pos2[</a:t>
            </a: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 = pos2[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</a:t>
            </a:r>
            <a:r>
              <a:rPr lang="en-GB" dirty="0"/>
              <a:t>*0.95+0.05*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pos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dir2 = dir2</a:t>
            </a:r>
            <a:r>
              <a:rPr lang="en-GB" dirty="0"/>
              <a:t>*0.95+0.05*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dir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target2 </a:t>
            </a:r>
            <a:r>
              <a:rPr lang="en-GB" dirty="0"/>
              <a:t>= [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pos2[0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]+</a:t>
            </a:r>
            <a:r>
              <a:rPr lang="en-GB" dirty="0" err="1"/>
              <a:t>Math.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cos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(dir2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r>
              <a:rPr lang="en-GB" dirty="0"/>
              <a:t>,</a:t>
            </a:r>
            <a:endParaRPr lang="bg-BG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          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pos2[1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]+</a:t>
            </a:r>
            <a:r>
              <a:rPr lang="en-GB" dirty="0" err="1"/>
              <a:t>Math.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sin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(dir2)</a:t>
            </a:r>
            <a:r>
              <a:rPr lang="en-GB" dirty="0"/>
              <a:t>,0.5</a:t>
            </a:r>
            <a:r>
              <a:rPr lang="en-GB" dirty="0" smtClean="0"/>
              <a:t>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lookAt</a:t>
            </a:r>
            <a:r>
              <a:rPr lang="en-GB" dirty="0" smtClean="0"/>
              <a:t>(pos2,target2,up);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27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youreuropemap.com/blank_europe_map.gif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0800000"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7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8196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36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Обобщение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7517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Гледна точка</a:t>
            </a:r>
            <a:endParaRPr lang="bg-BG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Гледна точка</a:t>
            </a:r>
          </a:p>
          <a:p>
            <a:pPr lvl="1"/>
            <a:r>
              <a:rPr lang="bg-BG" dirty="0" smtClean="0"/>
              <a:t>Задава се с функцията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lookAt</a:t>
            </a:r>
            <a:endParaRPr lang="en-US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r>
              <a:rPr lang="bg-BG" dirty="0" smtClean="0"/>
              <a:t>Параметри</a:t>
            </a:r>
            <a:endParaRPr lang="bg-BG" dirty="0"/>
          </a:p>
          <a:p>
            <a:pPr lvl="1"/>
            <a:r>
              <a:rPr lang="bg-BG" dirty="0" smtClean="0"/>
              <a:t>Позиция – тримерна точка на мястото, откъдето гледаме</a:t>
            </a:r>
          </a:p>
          <a:p>
            <a:pPr lvl="1"/>
            <a:r>
              <a:rPr lang="bg-BG" dirty="0" smtClean="0"/>
              <a:t>Цел – тримерна точка към която гледаме, тя се проектира в средата на графичното поле</a:t>
            </a:r>
          </a:p>
          <a:p>
            <a:pPr lvl="1"/>
            <a:r>
              <a:rPr lang="bg-BG" dirty="0" smtClean="0"/>
              <a:t>Посока нагоре – вектор, който за да се вижда вертикален, образът се завърта по подходящ начин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970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Движение на гледна точка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Постигани ефекти</a:t>
            </a:r>
          </a:p>
          <a:p>
            <a:pPr lvl="1"/>
            <a:r>
              <a:rPr lang="bg-BG" dirty="0" smtClean="0"/>
              <a:t>Илюзия за движение на цялата сцена с всичките ѝ обекти</a:t>
            </a:r>
          </a:p>
          <a:p>
            <a:pPr lvl="1"/>
            <a:r>
              <a:rPr lang="bg-BG" dirty="0" smtClean="0"/>
              <a:t>Реализация на оглеждане, което не е възможно с </a:t>
            </a:r>
            <a:r>
              <a:rPr lang="en-US" dirty="0" smtClean="0"/>
              <a:t>demo</a:t>
            </a:r>
          </a:p>
          <a:p>
            <a:pPr lvl="1"/>
            <a:r>
              <a:rPr lang="bg-BG" dirty="0" smtClean="0"/>
              <a:t>Движение вътре в сцена</a:t>
            </a:r>
            <a:endParaRPr lang="en-US" dirty="0" smtClean="0"/>
          </a:p>
          <a:p>
            <a:r>
              <a:rPr lang="bg-BG" dirty="0" smtClean="0"/>
              <a:t>Плавност</a:t>
            </a:r>
          </a:p>
          <a:p>
            <a:pPr lvl="1"/>
            <a:r>
              <a:rPr lang="bg-BG" dirty="0" smtClean="0"/>
              <a:t>Движението на гледна точка е по-чувствително към резки промени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135648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youreuropemap.com/blank_europe_map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" t="35847" r="23603" b="11419"/>
          <a:stretch/>
        </p:blipFill>
        <p:spPr bwMode="auto">
          <a:xfrm rot="10800000"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08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youreuropemap.com/blank_europe_map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" t="35847" r="23603" b="11419"/>
          <a:stretch/>
        </p:blipFill>
        <p:spPr bwMode="auto">
          <a:xfrm rot="10800000"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88757" y="977095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  <a:ea typeface="+mj-ea"/>
                <a:cs typeface="+mj-cs"/>
              </a:rPr>
              <a:t>БГ</a:t>
            </a:r>
            <a:endParaRPr lang="bg-BG" sz="2800" b="1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0470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Гледна точка в </a:t>
            </a:r>
            <a:r>
              <a:rPr lang="bg-BG" dirty="0" err="1" smtClean="0"/>
              <a:t>СУИКА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Функция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lookAt</a:t>
            </a:r>
            <a:endParaRPr lang="en-US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Дефинира гледна точка</a:t>
            </a:r>
            <a:endParaRPr lang="en-US" dirty="0" smtClean="0"/>
          </a:p>
          <a:p>
            <a:pPr lvl="1"/>
            <a:r>
              <a:rPr lang="bg-BG" dirty="0" smtClean="0"/>
              <a:t>Функция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lookAt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bg-BG" i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позиция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 </a:t>
            </a:r>
            <a:r>
              <a:rPr lang="bg-BG" i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цел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 </a:t>
            </a:r>
            <a:r>
              <a:rPr lang="bg-BG" i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нагоре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</a:p>
          <a:p>
            <a:r>
              <a:rPr lang="bg-BG" dirty="0" smtClean="0"/>
              <a:t>И още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Функцията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demo</a:t>
            </a:r>
            <a:r>
              <a:rPr lang="en-US" dirty="0" smtClean="0"/>
              <a:t> </a:t>
            </a:r>
            <a:r>
              <a:rPr lang="bg-BG" dirty="0" smtClean="0"/>
              <a:t>използва вътрешно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lookAt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Проекцията с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perspective</a:t>
            </a:r>
            <a:r>
              <a:rPr lang="bg-BG" dirty="0" smtClean="0"/>
              <a:t> или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orthographic</a:t>
            </a:r>
            <a:r>
              <a:rPr lang="bg-BG" dirty="0" smtClean="0"/>
              <a:t> е независима от гледната точка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2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Позиция </a:t>
            </a:r>
            <a:r>
              <a:rPr lang="bg-BG" dirty="0" smtClean="0"/>
              <a:t>е тримерна точка</a:t>
            </a:r>
            <a:endParaRPr lang="bg-BG" dirty="0"/>
          </a:p>
          <a:p>
            <a:pPr lvl="1"/>
            <a:r>
              <a:rPr lang="bg-BG" dirty="0"/>
              <a:t>Определя мястото, където е окото на зрителя</a:t>
            </a:r>
          </a:p>
          <a:p>
            <a:pPr lvl="1"/>
            <a:r>
              <a:rPr lang="bg-BG" dirty="0" smtClean="0"/>
              <a:t>По подразбиране е </a:t>
            </a:r>
            <a:r>
              <a:rPr lang="en-US" dirty="0" smtClean="0"/>
              <a:t>[86.6, 50, 30]</a:t>
            </a:r>
            <a:r>
              <a:rPr lang="bg-BG" dirty="0" smtClean="0"/>
              <a:t> или </a:t>
            </a:r>
            <a:r>
              <a:rPr lang="en-US" dirty="0" smtClean="0"/>
              <a:t>100[cos 30</a:t>
            </a:r>
            <a:r>
              <a:rPr lang="en-US" dirty="0" smtClean="0">
                <a:sym typeface="Symbol"/>
              </a:rPr>
              <a:t></a:t>
            </a:r>
            <a:r>
              <a:rPr lang="en-US" dirty="0" smtClean="0"/>
              <a:t>,sin 30</a:t>
            </a:r>
            <a:r>
              <a:rPr lang="en-US" dirty="0" smtClean="0">
                <a:sym typeface="Symbol"/>
              </a:rPr>
              <a:t></a:t>
            </a:r>
            <a:r>
              <a:rPr lang="en-US" dirty="0" smtClean="0"/>
              <a:t>,0.3]</a:t>
            </a:r>
            <a:endParaRPr lang="bg-BG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bg-BG" dirty="0"/>
          </a:p>
          <a:p>
            <a:r>
              <a:rPr lang="bg-BG" dirty="0"/>
              <a:t>Изисквания</a:t>
            </a:r>
            <a:endParaRPr lang="en-US" dirty="0"/>
          </a:p>
          <a:p>
            <a:pPr lvl="1"/>
            <a:r>
              <a:rPr lang="bg-BG" dirty="0"/>
              <a:t>Да е достатъчно далеч от гледаната </a:t>
            </a:r>
            <a:r>
              <a:rPr lang="bg-BG" dirty="0" smtClean="0"/>
              <a:t>сцена</a:t>
            </a:r>
            <a:endParaRPr lang="bg-BG" dirty="0"/>
          </a:p>
          <a:p>
            <a:pPr lvl="1"/>
            <a:r>
              <a:rPr lang="bg-BG" dirty="0"/>
              <a:t>Да не е прекалено далеч от сцената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3" name="Arc 2"/>
          <p:cNvSpPr/>
          <p:nvPr/>
        </p:nvSpPr>
        <p:spPr>
          <a:xfrm>
            <a:off x="3998683" y="2336699"/>
            <a:ext cx="1116865" cy="693485"/>
          </a:xfrm>
          <a:prstGeom prst="arc">
            <a:avLst>
              <a:gd name="adj1" fmla="val 3602889"/>
              <a:gd name="adj2" fmla="val 8005362"/>
            </a:avLst>
          </a:prstGeom>
          <a:solidFill>
            <a:schemeClr val="accent1">
              <a:lumMod val="20000"/>
              <a:lumOff val="80000"/>
            </a:schemeClr>
          </a:solidFill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Chevron 3"/>
          <p:cNvSpPr/>
          <p:nvPr/>
        </p:nvSpPr>
        <p:spPr>
          <a:xfrm>
            <a:off x="5837470" y="2306857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104194" y="1657360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Z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557115" y="1665845"/>
            <a:ext cx="4838" cy="1025304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1"/>
          </p:cNvCxnSpPr>
          <p:nvPr/>
        </p:nvCxnSpPr>
        <p:spPr>
          <a:xfrm>
            <a:off x="4557116" y="2683442"/>
            <a:ext cx="1650738" cy="7706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561984" y="2696948"/>
            <a:ext cx="553564" cy="986840"/>
          </a:xfrm>
          <a:prstGeom prst="line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4206244" y="2962082"/>
            <a:ext cx="685792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Arial"/>
                <a:cs typeface="Arial"/>
              </a:rPr>
              <a:t>30</a:t>
            </a:r>
            <a:r>
              <a:rPr lang="en-US" sz="14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Arial"/>
                <a:cs typeface="Arial"/>
                <a:sym typeface="Symbol"/>
              </a:rPr>
              <a:t></a:t>
            </a:r>
            <a:endParaRPr lang="bg-BG" sz="14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3429792" y="3318028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796111" y="2677502"/>
            <a:ext cx="765841" cy="908562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hevron 20"/>
          <p:cNvSpPr/>
          <p:nvPr/>
        </p:nvSpPr>
        <p:spPr>
          <a:xfrm rot="3528235">
            <a:off x="4494940" y="3242590"/>
            <a:ext cx="685792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Arial"/>
                <a:cs typeface="Arial"/>
              </a:rPr>
              <a:t>100</a:t>
            </a:r>
            <a:endParaRPr lang="bg-BG" sz="14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  <a:latin typeface="Arial"/>
              <a:cs typeface="Arial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115548" y="3144962"/>
            <a:ext cx="1" cy="513753"/>
          </a:xfrm>
          <a:prstGeom prst="line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024110" y="3040672"/>
            <a:ext cx="182878" cy="1828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Chevron 31"/>
          <p:cNvSpPr/>
          <p:nvPr/>
        </p:nvSpPr>
        <p:spPr>
          <a:xfrm>
            <a:off x="4902085" y="3223809"/>
            <a:ext cx="685792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Arial"/>
                <a:cs typeface="Arial"/>
              </a:rPr>
              <a:t>30</a:t>
            </a:r>
            <a:endParaRPr lang="bg-BG" sz="14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470545" y="2586063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32579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17456</TotalTime>
  <Words>1459</Words>
  <Application>Microsoft Office PowerPoint</Application>
  <PresentationFormat>On-screen Show (16:9)</PresentationFormat>
  <Paragraphs>341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Origin</vt:lpstr>
      <vt:lpstr>Гледна точка</vt:lpstr>
      <vt:lpstr>Гледна точка</vt:lpstr>
      <vt:lpstr>Гледна точка</vt:lpstr>
      <vt:lpstr>Съдържание на гледната точка</vt:lpstr>
      <vt:lpstr>PowerPoint Presentation</vt:lpstr>
      <vt:lpstr>PowerPoint Presentation</vt:lpstr>
      <vt:lpstr>PowerPoint Presentation</vt:lpstr>
      <vt:lpstr>Гледна точка в СУИКА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Пример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Традиционен 2D чертеж</vt:lpstr>
      <vt:lpstr>PowerPoint Presentation</vt:lpstr>
      <vt:lpstr>PowerPoint Presentation</vt:lpstr>
      <vt:lpstr>PowerPoint Presentation</vt:lpstr>
      <vt:lpstr>Анимация на гледната точка</vt:lpstr>
      <vt:lpstr>Движение на гледната точка</vt:lpstr>
      <vt:lpstr>Следене на 2D чертеж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Анимация в 3D</vt:lpstr>
      <vt:lpstr>Въртене на сцена</vt:lpstr>
      <vt:lpstr>Въртене на сцена</vt:lpstr>
      <vt:lpstr>PowerPoint Presentation</vt:lpstr>
      <vt:lpstr>PowerPoint Presentation</vt:lpstr>
      <vt:lpstr>PowerPoint Presentation</vt:lpstr>
      <vt:lpstr>Примери</vt:lpstr>
      <vt:lpstr>Преследване на обект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Движение из сцена</vt:lpstr>
      <vt:lpstr>PowerPoint Presentation</vt:lpstr>
      <vt:lpstr>PowerPoint Presentation</vt:lpstr>
      <vt:lpstr>Обобщение</vt:lpstr>
      <vt:lpstr>Гледна точка</vt:lpstr>
      <vt:lpstr>Движение на гледна точка</vt:lpstr>
      <vt:lpstr>Край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SUICA-16</dc:title>
  <dc:creator>Pavel Boytchev</dc:creator>
  <cp:lastModifiedBy>Pavel Boytchev</cp:lastModifiedBy>
  <cp:revision>687</cp:revision>
  <dcterms:created xsi:type="dcterms:W3CDTF">2015-02-10T15:00:35Z</dcterms:created>
  <dcterms:modified xsi:type="dcterms:W3CDTF">2015-11-03T19:02:10Z</dcterms:modified>
</cp:coreProperties>
</file>