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81" r:id="rId3"/>
    <p:sldId id="609" r:id="rId4"/>
    <p:sldId id="844" r:id="rId5"/>
    <p:sldId id="794" r:id="rId6"/>
    <p:sldId id="807" r:id="rId7"/>
    <p:sldId id="845" r:id="rId8"/>
    <p:sldId id="846" r:id="rId9"/>
    <p:sldId id="848" r:id="rId10"/>
    <p:sldId id="847" r:id="rId11"/>
    <p:sldId id="849" r:id="rId12"/>
    <p:sldId id="850" r:id="rId13"/>
    <p:sldId id="851" r:id="rId14"/>
    <p:sldId id="852" r:id="rId15"/>
    <p:sldId id="853" r:id="rId16"/>
    <p:sldId id="854" r:id="rId17"/>
    <p:sldId id="855" r:id="rId18"/>
    <p:sldId id="856" r:id="rId19"/>
    <p:sldId id="857" r:id="rId20"/>
    <p:sldId id="859" r:id="rId21"/>
    <p:sldId id="858" r:id="rId22"/>
    <p:sldId id="860" r:id="rId23"/>
    <p:sldId id="861" r:id="rId24"/>
    <p:sldId id="863" r:id="rId25"/>
    <p:sldId id="864" r:id="rId26"/>
    <p:sldId id="865" r:id="rId27"/>
    <p:sldId id="862" r:id="rId28"/>
    <p:sldId id="866" r:id="rId29"/>
    <p:sldId id="867" r:id="rId30"/>
    <p:sldId id="868" r:id="rId31"/>
    <p:sldId id="869" r:id="rId32"/>
    <p:sldId id="870" r:id="rId33"/>
    <p:sldId id="871" r:id="rId34"/>
    <p:sldId id="872" r:id="rId35"/>
    <p:sldId id="873" r:id="rId36"/>
    <p:sldId id="874" r:id="rId37"/>
    <p:sldId id="875" r:id="rId38"/>
    <p:sldId id="876" r:id="rId39"/>
    <p:sldId id="877" r:id="rId40"/>
    <p:sldId id="878" r:id="rId41"/>
    <p:sldId id="879" r:id="rId42"/>
    <p:sldId id="882" r:id="rId43"/>
    <p:sldId id="883" r:id="rId44"/>
    <p:sldId id="884" r:id="rId45"/>
    <p:sldId id="880" r:id="rId46"/>
    <p:sldId id="885" r:id="rId47"/>
    <p:sldId id="887" r:id="rId48"/>
    <p:sldId id="888" r:id="rId49"/>
    <p:sldId id="886" r:id="rId50"/>
    <p:sldId id="318" r:id="rId51"/>
    <p:sldId id="492" r:id="rId52"/>
    <p:sldId id="889" r:id="rId53"/>
    <p:sldId id="261" r:id="rId54"/>
  </p:sldIdLst>
  <p:sldSz cx="9144000" cy="5143500" type="screen16x9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3E5ED"/>
    <a:srgbClr val="000000"/>
    <a:srgbClr val="AAB0C8"/>
    <a:srgbClr val="727CA3"/>
    <a:srgbClr val="D39FA0"/>
    <a:srgbClr val="8B8B9D"/>
    <a:srgbClr val="0070C0"/>
    <a:srgbClr val="00B050"/>
    <a:srgbClr val="FFFF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5" autoAdjust="0"/>
    <p:restoredTop sz="94590" autoAdjust="0"/>
  </p:normalViewPr>
  <p:slideViewPr>
    <p:cSldViewPr>
      <p:cViewPr varScale="1">
        <p:scale>
          <a:sx n="95" d="100"/>
          <a:sy n="95" d="100"/>
        </p:scale>
        <p:origin x="-570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29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Candara" panose="020E0502030303020204" pitchFamily="34" charset="0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04875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04875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  <a:ln>
            <a:noFill/>
          </a:ln>
        </p:spPr>
        <p:txBody>
          <a:bodyPr anchor="t" anchorCtr="0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25783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534400" cy="74295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047750"/>
            <a:ext cx="8534400" cy="40386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33350"/>
            <a:ext cx="8534400" cy="4953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800805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5344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667DF-4D84-4B1F-9010-1E7FCEE5EE25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534400" cy="723900"/>
          </a:xfrm>
          <a:prstGeom prst="rect">
            <a:avLst/>
          </a:prstGeom>
          <a:ln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534400" cy="417195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  <a:r>
              <a:rPr kumimoji="0" lang="bg-BG" dirty="0" smtClean="0"/>
              <a:t>кирилица</a:t>
            </a:r>
            <a:endParaRPr kumimoji="0" lang="en-US" dirty="0" smtClean="0"/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4869180"/>
            <a:ext cx="457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1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C4667DF-4D84-4B1F-9010-1E7FCEE5EE25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Rectangle 1"/>
          <p:cNvSpPr/>
          <p:nvPr/>
        </p:nvSpPr>
        <p:spPr>
          <a:xfrm>
            <a:off x="0" y="133350"/>
            <a:ext cx="152400" cy="72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1" r:id="rId2"/>
    <p:sldLayoutId id="2147483674" r:id="rId3"/>
    <p:sldLayoutId id="2147483680" r:id="rId4"/>
    <p:sldLayoutId id="2147483678" r:id="rId5"/>
    <p:sldLayoutId id="2147483679" r:id="rId6"/>
  </p:sldLayoutIdLst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None/>
        <a:defRPr kumimoji="0" sz="2600" b="1" kern="1200">
          <a:solidFill>
            <a:schemeClr val="tx1"/>
          </a:solidFill>
          <a:effectLst>
            <a:outerShdw blurRad="63500" algn="ctr" rotWithShape="0">
              <a:schemeClr val="tx1">
                <a:lumMod val="65000"/>
                <a:lumOff val="35000"/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1pPr>
      <a:lvl2pPr marL="457200" indent="-182563" algn="l" rtl="0" eaLnBrk="1" latinLnBrk="0" hangingPunct="1">
        <a:spcBef>
          <a:spcPts val="500"/>
        </a:spcBef>
        <a:buClr>
          <a:schemeClr val="accent1">
            <a:lumMod val="75000"/>
          </a:schemeClr>
        </a:buClr>
        <a:buSzPct val="100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2pPr>
      <a:lvl3pPr marL="594360" indent="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None/>
        <a:defRPr kumimoji="0" sz="20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3pPr>
      <a:lvl4pPr marL="868680" indent="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None/>
        <a:defRPr kumimoji="0" sz="18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4pPr>
      <a:lvl5pPr marL="1143000" indent="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None/>
        <a:defRPr kumimoji="0" sz="1600" kern="1200">
          <a:solidFill>
            <a:schemeClr val="accent1">
              <a:lumMod val="75000"/>
            </a:schemeClr>
          </a:solidFill>
          <a:effectLst>
            <a:outerShdw blurRad="63500" algn="ctr" rotWithShape="0">
              <a:schemeClr val="accent1">
                <a:alpha val="40000"/>
              </a:schemeClr>
            </a:outerShdw>
          </a:effectLst>
          <a:latin typeface="Candara" panose="020E0502030303020204" pitchFamily="34" charset="0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Example-1703%20Soft%20link%20objects/Example-1703%20Soft%20link%20object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Example-1704%20Calculated%20selection/Example-1704%20Calculated%20select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Example-1705%20Calculated%20selection%202/Example-1705%20Calculated%20selection%202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Example-1706%20objectAtPoint/Example-1706%20objectAtPoint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Example-1707%20Object%20reaction/Example-1707%20Object%20reaction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Example-1708%20Ring%20of%20columns/Example-1708%20Ring%20of%20columns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Example-1709%20Naive%20drag%20and%20drop/Example-1709%20Naive%20drag%20and%20drop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Example-1710%20Drag%20and%20drop/Example-1710%20Drag%20and%20drop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Example-1711%20Interactive%202D%20scene/Example-1711%20Interactive%202D%20scene.html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Example-1712%20Interactive%203D%20scene/Example-1712%20Interactive%203D%20scene.html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-1701%20Hard%20link/Example-1701%20Hard%20link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Example-1702%20Soft%20link/Example-1702%20Soft%20link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Влачене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Тема №</a:t>
            </a:r>
            <a:r>
              <a:rPr lang="en-US" noProof="0" dirty="0" smtClean="0"/>
              <a:t>1</a:t>
            </a:r>
            <a:r>
              <a:rPr lang="bg-BG" noProof="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27343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485" y="2124603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9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Избор на обект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23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Избиране с мишка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Използване на избиране с мишката</a:t>
            </a:r>
          </a:p>
          <a:p>
            <a:pPr lvl="1"/>
            <a:r>
              <a:rPr lang="bg-BG" dirty="0"/>
              <a:t>Избор на графичен обект, който да се манипулира </a:t>
            </a:r>
          </a:p>
          <a:p>
            <a:pPr lvl="1"/>
            <a:r>
              <a:rPr lang="bg-BG" dirty="0"/>
              <a:t>Частен случай – </a:t>
            </a:r>
            <a:r>
              <a:rPr lang="bg-BG" dirty="0" smtClean="0"/>
              <a:t>влачене на обекти</a:t>
            </a:r>
            <a:endParaRPr lang="bg-BG" sz="1800" dirty="0"/>
          </a:p>
          <a:p>
            <a:r>
              <a:rPr lang="bg-BG" dirty="0"/>
              <a:t>Проблем</a:t>
            </a:r>
          </a:p>
          <a:p>
            <a:pPr lvl="1"/>
            <a:r>
              <a:rPr lang="bg-BG" dirty="0"/>
              <a:t>Гледната точка може да е каквато и да е</a:t>
            </a:r>
          </a:p>
          <a:p>
            <a:pPr lvl="1"/>
            <a:r>
              <a:rPr lang="bg-BG" dirty="0"/>
              <a:t>Обектите може да не са с правилни форми</a:t>
            </a:r>
          </a:p>
          <a:p>
            <a:pPr lvl="1"/>
            <a:r>
              <a:rPr lang="bg-BG" dirty="0"/>
              <a:t>Обектите може да са съставни и/или сложни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3647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Изчислен избор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Идея</a:t>
            </a:r>
          </a:p>
          <a:p>
            <a:pPr lvl="1"/>
            <a:r>
              <a:rPr lang="bg-BG" dirty="0" smtClean="0"/>
              <a:t>Изчисляваме зоната на всеки обект</a:t>
            </a:r>
          </a:p>
          <a:p>
            <a:pPr lvl="1"/>
            <a:r>
              <a:rPr lang="bg-BG" dirty="0" smtClean="0"/>
              <a:t>Проверяваме дали курсорът на мишката е в зоната</a:t>
            </a:r>
          </a:p>
          <a:p>
            <a:r>
              <a:rPr lang="bg-BG" dirty="0" smtClean="0"/>
              <a:t>Приложимост</a:t>
            </a:r>
          </a:p>
          <a:p>
            <a:pPr lvl="1"/>
            <a:r>
              <a:rPr lang="bg-BG" dirty="0" smtClean="0"/>
              <a:t>Само за случаи, когато изчислението е лесно</a:t>
            </a:r>
          </a:p>
          <a:p>
            <a:pPr lvl="1"/>
            <a:r>
              <a:rPr lang="bg-BG" dirty="0" smtClean="0"/>
              <a:t>Подходяща проекция и гледна точка</a:t>
            </a:r>
          </a:p>
          <a:p>
            <a:pPr lvl="1"/>
            <a:r>
              <a:rPr lang="bg-BG" dirty="0" smtClean="0"/>
              <a:t>Подходяща форма, позиция и ориентация на обектите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319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Три сфери, ортографска проекция, поглед откъм </a:t>
            </a:r>
            <a:r>
              <a:rPr lang="en-US" dirty="0" smtClean="0"/>
              <a:t>Z</a:t>
            </a:r>
          </a:p>
          <a:p>
            <a:pPr lvl="1"/>
            <a:r>
              <a:rPr lang="bg-BG" dirty="0" smtClean="0"/>
              <a:t>Изчисляваме разстоянието между курсора и всеки от центровете на сферите</a:t>
            </a:r>
          </a:p>
          <a:p>
            <a:pPr lvl="1"/>
            <a:r>
              <a:rPr lang="bg-BG" dirty="0" smtClean="0"/>
              <a:t>Показваме името на избраната сфера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2388872"/>
            <a:ext cx="7223681" cy="256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</a:t>
            </a:r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distance(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a.center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,[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x,y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])&lt;=50 </a:t>
            </a:r>
            <a:r>
              <a:rPr lang="en-U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obj.innerHTML</a:t>
            </a:r>
            <a:r>
              <a:rPr lang="en-US" dirty="0"/>
              <a:t> = '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</a:t>
            </a:r>
            <a:r>
              <a:rPr lang="en-US" dirty="0"/>
              <a:t>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else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( distance(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</a:t>
            </a:r>
            <a:r>
              <a:rPr lang="en-US" dirty="0" err="1" smtClean="0"/>
              <a:t>.center</a:t>
            </a:r>
            <a:r>
              <a:rPr lang="en-US" dirty="0" smtClean="0"/>
              <a:t>,[</a:t>
            </a:r>
            <a:r>
              <a:rPr lang="en-US" dirty="0" err="1" smtClean="0"/>
              <a:t>x,y</a:t>
            </a:r>
            <a:r>
              <a:rPr lang="en-US" dirty="0" smtClean="0"/>
              <a:t>])&lt;=50 )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obj.innerHTML</a:t>
            </a:r>
            <a:r>
              <a:rPr lang="en-US" dirty="0"/>
              <a:t> = '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b</a:t>
            </a:r>
            <a:r>
              <a:rPr lang="en-US" dirty="0"/>
              <a:t>';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else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( distance(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</a:t>
            </a:r>
            <a:r>
              <a:rPr lang="en-US" dirty="0" err="1" smtClean="0"/>
              <a:t>.center</a:t>
            </a:r>
            <a:r>
              <a:rPr lang="en-US" dirty="0" smtClean="0"/>
              <a:t>,[</a:t>
            </a:r>
            <a:r>
              <a:rPr lang="en-US" dirty="0" err="1" smtClean="0"/>
              <a:t>x,y</a:t>
            </a:r>
            <a:r>
              <a:rPr lang="en-US" dirty="0" smtClean="0"/>
              <a:t>])&lt;=50 )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	</a:t>
            </a:r>
            <a:r>
              <a:rPr lang="en-US" dirty="0" err="1" smtClean="0"/>
              <a:t>obj.innerHTML</a:t>
            </a:r>
            <a:r>
              <a:rPr lang="en-US" dirty="0" smtClean="0"/>
              <a:t> = '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</a:t>
            </a:r>
            <a:r>
              <a:rPr lang="en-US" dirty="0" smtClean="0"/>
              <a:t>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54" y="2754628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3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Променен пример</a:t>
            </a:r>
          </a:p>
          <a:p>
            <a:pPr lvl="1"/>
            <a:r>
              <a:rPr lang="bg-BG" dirty="0" smtClean="0"/>
              <a:t>Много сфери, с различни радиуси</a:t>
            </a:r>
          </a:p>
          <a:p>
            <a:pPr lvl="1"/>
            <a:r>
              <a:rPr lang="bg-BG" dirty="0" smtClean="0"/>
              <a:t>Същата идея – пресмятане на разстоянието до центъра и сравняване с радиуса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3851896"/>
            <a:ext cx="7223681" cy="10972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if (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distance(a[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].center,[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x,y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])&lt;=a[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].radius</a:t>
            </a:r>
            <a:r>
              <a:rPr lang="en-US" dirty="0"/>
              <a:t> 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 err="1"/>
              <a:t>obj.innerHTML</a:t>
            </a:r>
            <a:r>
              <a:rPr lang="en-US" dirty="0"/>
              <a:t> = 'a['+</a:t>
            </a:r>
            <a:r>
              <a:rPr lang="en-US" dirty="0" err="1"/>
              <a:t>i</a:t>
            </a:r>
            <a:r>
              <a:rPr lang="en-US" dirty="0" smtClean="0"/>
              <a:t>+']';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4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307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53" y="2595234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84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Произволна форма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Избор на обект с произволна форма</a:t>
            </a:r>
          </a:p>
          <a:p>
            <a:pPr lvl="1"/>
            <a:r>
              <a:rPr lang="bg-BG" dirty="0" smtClean="0"/>
              <a:t>Метод на обект </a:t>
            </a:r>
            <a:r>
              <a:rPr lang="en-US" dirty="0" err="1" smtClean="0"/>
              <a:t>Suica</a:t>
            </a:r>
            <a:r>
              <a:rPr lang="en-US" dirty="0" smtClean="0"/>
              <a:t>:</a:t>
            </a:r>
            <a:r>
              <a:rPr lang="bg-BG" dirty="0" smtClean="0"/>
              <a:t>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objectAtPoint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x,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</a:p>
          <a:p>
            <a:pPr lvl="1"/>
            <a:r>
              <a:rPr lang="bg-BG" dirty="0" smtClean="0"/>
              <a:t>Връща</a:t>
            </a:r>
            <a:r>
              <a:rPr lang="en-US" dirty="0" smtClean="0"/>
              <a:t> </a:t>
            </a:r>
            <a:r>
              <a:rPr lang="bg-BG" dirty="0" smtClean="0"/>
              <a:t>обекта</a:t>
            </a:r>
            <a:r>
              <a:rPr lang="en-US" dirty="0" smtClean="0"/>
              <a:t> </a:t>
            </a:r>
            <a:r>
              <a:rPr lang="bg-BG" dirty="0" smtClean="0"/>
              <a:t>на даден пиксел</a:t>
            </a:r>
            <a:r>
              <a:rPr lang="en-US" dirty="0" smtClean="0"/>
              <a:t> </a:t>
            </a:r>
            <a:r>
              <a:rPr lang="bg-BG" dirty="0" smtClean="0"/>
              <a:t>или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null</a:t>
            </a:r>
            <a:r>
              <a:rPr lang="en-US" dirty="0" smtClean="0"/>
              <a:t>, </a:t>
            </a:r>
            <a:r>
              <a:rPr lang="bg-BG" dirty="0" smtClean="0"/>
              <a:t>ако няма такъв</a:t>
            </a:r>
            <a:endParaRPr lang="en-US" dirty="0" smtClean="0"/>
          </a:p>
          <a:p>
            <a:pPr lvl="1"/>
            <a:r>
              <a:rPr lang="bg-BG" dirty="0" smtClean="0"/>
              <a:t>Координатите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bg-BG" dirty="0" smtClean="0"/>
              <a:t> съответстват на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clientX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clientY</a:t>
            </a:r>
            <a:r>
              <a:rPr lang="bg-BG" dirty="0" smtClean="0"/>
              <a:t> на събитията с мишка</a:t>
            </a:r>
            <a:endParaRPr lang="bg-BG" dirty="0"/>
          </a:p>
          <a:p>
            <a:r>
              <a:rPr lang="bg-BG" dirty="0" smtClean="0"/>
              <a:t>Важно</a:t>
            </a:r>
          </a:p>
          <a:p>
            <a:pPr lvl="1"/>
            <a:r>
              <a:rPr lang="bg-BG" dirty="0" smtClean="0"/>
              <a:t>Методът проверява само обекти, за които свойството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interactive</a:t>
            </a:r>
            <a:r>
              <a:rPr lang="bg-BG" dirty="0" smtClean="0"/>
              <a:t> 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true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56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Особеност</a:t>
            </a:r>
          </a:p>
          <a:p>
            <a:pPr lvl="1"/>
            <a:r>
              <a:rPr lang="bg-BG" dirty="0" smtClean="0"/>
              <a:t>Резултат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null</a:t>
            </a:r>
            <a:r>
              <a:rPr lang="bg-BG" dirty="0" smtClean="0"/>
              <a:t> се получава и когато има обект, но той не може да бъде идентифициран еднозначно</a:t>
            </a:r>
          </a:p>
          <a:p>
            <a:pPr lvl="1"/>
            <a:r>
              <a:rPr lang="bg-BG" dirty="0" smtClean="0"/>
              <a:t>Най-често</a:t>
            </a:r>
            <a:r>
              <a:rPr lang="en-US" dirty="0" smtClean="0"/>
              <a:t> </a:t>
            </a:r>
            <a:r>
              <a:rPr lang="bg-BG" dirty="0" smtClean="0"/>
              <a:t>се случва, когато цветът на пиксел е получен от няколко източника:</a:t>
            </a:r>
          </a:p>
          <a:p>
            <a:pPr lvl="2"/>
            <a:r>
              <a:rPr lang="bg-BG" dirty="0" smtClean="0"/>
              <a:t>Пиксел по контур на обект включва и цвят от фона</a:t>
            </a:r>
          </a:p>
          <a:p>
            <a:pPr lvl="2"/>
            <a:r>
              <a:rPr lang="bg-BG" dirty="0" smtClean="0"/>
              <a:t>Пиксел на границата на два обекта включва цветове и от двата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1301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27482" cy="742950"/>
          </a:xfrm>
        </p:spPr>
        <p:txBody>
          <a:bodyPr>
            <a:normAutofit/>
          </a:bodyPr>
          <a:lstStyle/>
          <a:p>
            <a:r>
              <a:rPr lang="bg-BG" dirty="0" smtClean="0"/>
              <a:t>Следене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7864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</a:p>
          <a:p>
            <a:pPr lvl="1"/>
            <a:r>
              <a:rPr lang="bg-BG" dirty="0" smtClean="0"/>
              <a:t>Три сфери с включена 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interactive</a:t>
            </a:r>
            <a:r>
              <a:rPr lang="bg-BG" dirty="0" smtClean="0"/>
              <a:t> интерактивност</a:t>
            </a:r>
          </a:p>
          <a:p>
            <a:pPr lvl="1"/>
            <a:r>
              <a:rPr lang="bg-BG" dirty="0" smtClean="0"/>
              <a:t>Избраният обект се намира</a:t>
            </a:r>
            <a:r>
              <a:rPr lang="en-US" dirty="0" smtClean="0"/>
              <a:t> </a:t>
            </a:r>
            <a:r>
              <a:rPr lang="bg-BG" dirty="0" smtClean="0"/>
              <a:t>чрез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objectAtPoint</a:t>
            </a:r>
            <a:r>
              <a:rPr lang="bg-BG" dirty="0" smtClean="0"/>
              <a:t> и с координати, взети директно от обекта на събитието </a:t>
            </a:r>
            <a:r>
              <a:rPr lang="bg-BG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е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1840238"/>
            <a:ext cx="7223681" cy="3108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</a:t>
            </a:r>
            <a:r>
              <a:rPr lang="en-US" dirty="0"/>
              <a:t> = new </a:t>
            </a:r>
            <a:r>
              <a:rPr lang="en-US" dirty="0" err="1"/>
              <a:t>Suica</a:t>
            </a:r>
            <a:r>
              <a:rPr lang="en-US" dirty="0" smtClean="0"/>
              <a:t>();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...</a:t>
            </a:r>
            <a:endParaRPr lang="bg-BG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a </a:t>
            </a:r>
            <a:r>
              <a:rPr lang="en-US" dirty="0"/>
              <a:t>= sphere([-150,0,0],50).custom</a:t>
            </a:r>
            <a:r>
              <a:rPr lang="en-US" dirty="0" smtClean="0"/>
              <a:t>({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bg-BG" dirty="0" smtClean="0"/>
              <a:t>	</a:t>
            </a:r>
            <a:r>
              <a:rPr lang="en-US" dirty="0" smtClean="0"/>
              <a:t>info:</a:t>
            </a:r>
            <a:r>
              <a:rPr lang="bg-BG" dirty="0" smtClean="0"/>
              <a:t> </a:t>
            </a:r>
            <a:r>
              <a:rPr lang="en-US" dirty="0" smtClean="0"/>
              <a:t>'a',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	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interactive: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true</a:t>
            </a:r>
            <a:r>
              <a:rPr lang="en-US" dirty="0"/>
              <a:t>});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...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 smtClean="0"/>
              <a:t>mouseMove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</a:t>
            </a:r>
            <a:r>
              <a:rPr lang="en-US" dirty="0" smtClean="0"/>
              <a:t>)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o =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p.objectAtPoint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e.clientX,e.clientY</a:t>
            </a:r>
            <a:r>
              <a:rPr lang="en-US" dirty="0" smtClean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if </a:t>
            </a:r>
            <a:r>
              <a:rPr lang="en-US" dirty="0" smtClean="0"/>
              <a:t>(o)</a:t>
            </a:r>
            <a:r>
              <a:rPr lang="bg-BG" dirty="0" smtClean="0"/>
              <a:t> </a:t>
            </a:r>
            <a:r>
              <a:rPr lang="en-US" dirty="0" err="1" smtClean="0"/>
              <a:t>obj.innerHTML</a:t>
            </a:r>
            <a:r>
              <a:rPr lang="en-US" dirty="0" smtClean="0"/>
              <a:t> </a:t>
            </a:r>
            <a:r>
              <a:rPr lang="en-US" dirty="0"/>
              <a:t>= o.info;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bg-BG" dirty="0" smtClean="0"/>
              <a:t>...</a:t>
            </a: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5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439" y="2708906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80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Реакция на избран обект</a:t>
            </a:r>
          </a:p>
          <a:p>
            <a:pPr lvl="1"/>
            <a:r>
              <a:rPr lang="bg-BG" dirty="0" smtClean="0"/>
              <a:t>Текущо избраната сфера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lastObj</a:t>
            </a:r>
            <a:r>
              <a:rPr lang="bg-BG" dirty="0" smtClean="0"/>
              <a:t> е с по-голям радиус</a:t>
            </a:r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При избор на нова сфера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newObj</a:t>
            </a:r>
            <a:r>
              <a:rPr lang="bg-BG" dirty="0" smtClean="0"/>
              <a:t>, старата си възвръща оригиналния размер, а новата става голяма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1840238"/>
            <a:ext cx="7223681" cy="31089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lastObj</a:t>
            </a:r>
            <a:r>
              <a:rPr lang="en-US" dirty="0" smtClean="0"/>
              <a:t>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 smtClean="0"/>
              <a:t>mouseMove</a:t>
            </a:r>
            <a:r>
              <a:rPr lang="en-US" dirty="0" smtClean="0"/>
              <a:t>(event)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newObj</a:t>
            </a:r>
            <a:r>
              <a:rPr lang="en-US" dirty="0"/>
              <a:t> = </a:t>
            </a:r>
            <a:r>
              <a:rPr lang="en-US" dirty="0" err="1" smtClean="0"/>
              <a:t>p.objectAtPoint</a:t>
            </a:r>
            <a:r>
              <a:rPr lang="en-US" dirty="0" smtClean="0"/>
              <a:t>(...);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	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if 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lastObj</a:t>
            </a:r>
            <a:r>
              <a:rPr lang="en-US" dirty="0"/>
              <a:t>) </a:t>
            </a:r>
            <a:r>
              <a:rPr lang="en-US" dirty="0" err="1"/>
              <a:t>lastObj.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radius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50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lastObj</a:t>
            </a:r>
            <a:r>
              <a:rPr lang="en-US" dirty="0"/>
              <a:t> = </a:t>
            </a:r>
            <a:r>
              <a:rPr lang="en-US" dirty="0" err="1"/>
              <a:t>newObj?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newObj:null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if 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lastObj</a:t>
            </a:r>
            <a:r>
              <a:rPr lang="en-US" dirty="0"/>
              <a:t>) </a:t>
            </a:r>
            <a:r>
              <a:rPr lang="en-US" dirty="0" err="1"/>
              <a:t>lastObj.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radius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8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0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56" y="2127911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4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Пръстен от колони</a:t>
            </a:r>
          </a:p>
          <a:p>
            <a:pPr lvl="1"/>
            <a:r>
              <a:rPr lang="bg-BG" dirty="0" smtClean="0"/>
              <a:t>Правилни паралелепипеди са подредени в кръг</a:t>
            </a:r>
          </a:p>
          <a:p>
            <a:pPr lvl="1"/>
            <a:r>
              <a:rPr lang="bg-BG" dirty="0" smtClean="0"/>
              <a:t>Всички са с еднаква височина</a:t>
            </a:r>
          </a:p>
          <a:p>
            <a:pPr lvl="1"/>
            <a:r>
              <a:rPr lang="bg-BG" dirty="0" smtClean="0"/>
              <a:t>При преминаване с мишката над колона, тя става малка</a:t>
            </a:r>
          </a:p>
          <a:p>
            <a:pPr lvl="1"/>
            <a:r>
              <a:rPr lang="bg-BG" dirty="0" smtClean="0"/>
              <a:t>Всички колони растат плавно до първоначалния размер</a:t>
            </a:r>
          </a:p>
          <a:p>
            <a:pPr lvl="1"/>
            <a:r>
              <a:rPr lang="bg-BG" dirty="0" smtClean="0"/>
              <a:t>През цялото време сцената се върти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4150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Колоните са паралелепипеди с отместен център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en-US" dirty="0" smtClean="0"/>
              <a:t> </a:t>
            </a:r>
            <a:endParaRPr lang="bg-BG" dirty="0" smtClean="0"/>
          </a:p>
          <a:p>
            <a:pPr lvl="1"/>
            <a:r>
              <a:rPr lang="bg-BG" dirty="0" smtClean="0"/>
              <a:t>Завъртането със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bg-BG" dirty="0" smtClean="0"/>
              <a:t> ги разполага по невидима окръжност</a:t>
            </a:r>
          </a:p>
          <a:p>
            <a:pPr lvl="1"/>
            <a:r>
              <a:rPr lang="bg-BG" dirty="0" smtClean="0"/>
              <a:t>Всички обекти са интерактивни, за да могат да бъдат намерени от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objectAtPoint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2297433"/>
            <a:ext cx="7223681" cy="26517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n</a:t>
            </a:r>
            <a:r>
              <a:rPr lang="en-US" dirty="0" smtClean="0"/>
              <a:t> </a:t>
            </a:r>
            <a:r>
              <a:rPr lang="en-US" dirty="0"/>
              <a:t>= 50;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a </a:t>
            </a:r>
            <a:r>
              <a:rPr lang="en-US" dirty="0"/>
              <a:t>= [];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a.push</a:t>
            </a:r>
            <a:r>
              <a:rPr lang="en-US" dirty="0"/>
              <a:t>( cuboid([0,0,-5],[1,1,15]).custom({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interactive</a:t>
            </a:r>
            <a:r>
              <a:rPr lang="en-US" dirty="0"/>
              <a:t>: true,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origin</a:t>
            </a:r>
            <a:r>
              <a:rPr lang="en-US" dirty="0"/>
              <a:t>: [10,0,-0.5],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spin</a:t>
            </a:r>
            <a:r>
              <a:rPr lang="en-US" dirty="0"/>
              <a:t>: </a:t>
            </a:r>
            <a:r>
              <a:rPr lang="en-US" dirty="0" err="1"/>
              <a:t>i</a:t>
            </a:r>
            <a:r>
              <a:rPr lang="en-US" dirty="0"/>
              <a:t>/n*2*</a:t>
            </a:r>
            <a:r>
              <a:rPr lang="en-US" dirty="0" err="1"/>
              <a:t>Math.PI</a:t>
            </a:r>
            <a:r>
              <a:rPr lang="en-US" dirty="0"/>
              <a:t>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	}));</a:t>
            </a:r>
          </a:p>
        </p:txBody>
      </p:sp>
    </p:spTree>
    <p:extLst>
      <p:ext uri="{BB962C8B-B14F-4D97-AF65-F5344CB8AC3E}">
        <p14:creationId xmlns:p14="http://schemas.microsoft.com/office/powerpoint/2010/main" val="126623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Въртенето на сцената е 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r>
              <a:rPr lang="en-US" dirty="0" smtClean="0"/>
              <a:t> (</a:t>
            </a:r>
            <a:r>
              <a:rPr lang="bg-BG" dirty="0" smtClean="0"/>
              <a:t>времето е забавено 4 пъти)</a:t>
            </a:r>
          </a:p>
          <a:p>
            <a:pPr lvl="1"/>
            <a:endParaRPr lang="bg-BG" dirty="0" smtClean="0"/>
          </a:p>
          <a:p>
            <a:pPr lvl="1"/>
            <a:endParaRPr lang="bg-BG" dirty="0"/>
          </a:p>
          <a:p>
            <a:pPr lvl="1"/>
            <a:r>
              <a:rPr lang="bg-BG" dirty="0" smtClean="0"/>
              <a:t>Плавното нарастване на колоните е с 2% на кадър и се прилага докато височината е по-малка от 15</a:t>
            </a:r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r>
              <a:rPr lang="bg-BG" dirty="0" smtClean="0"/>
              <a:t>При движение на мишката търсим обекта </a:t>
            </a:r>
            <a:r>
              <a:rPr lang="en-US" sz="2000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bg-BG" dirty="0" smtClean="0"/>
              <a:t> под нея</a:t>
            </a:r>
          </a:p>
          <a:p>
            <a:pPr lvl="1"/>
            <a:r>
              <a:rPr lang="bg-BG" dirty="0" smtClean="0"/>
              <a:t>Ако има такъв – смаляваме му височината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2195943"/>
            <a:ext cx="7223681" cy="1005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for </a:t>
            </a:r>
            <a:r>
              <a:rPr lang="en-US" dirty="0"/>
              <a:t>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if 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].sizes[2]&lt;15</a:t>
            </a:r>
            <a:r>
              <a:rPr lang="en-U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].sizes[2] *= 1.02;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5879" y="641483"/>
            <a:ext cx="7223681" cy="731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t = </a:t>
            </a:r>
            <a:r>
              <a:rPr lang="en-US" dirty="0" err="1"/>
              <a:t>Suica.time</a:t>
            </a:r>
            <a:r>
              <a:rPr lang="en-US" dirty="0"/>
              <a:t>/4;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lookAt</a:t>
            </a:r>
            <a:r>
              <a:rPr lang="en-US" dirty="0" smtClean="0"/>
              <a:t> </a:t>
            </a:r>
            <a:r>
              <a:rPr lang="en-US" dirty="0"/>
              <a:t>([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50*</a:t>
            </a:r>
            <a:r>
              <a:rPr lang="en-US" dirty="0" err="1"/>
              <a:t>Math.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(t)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50*</a:t>
            </a:r>
            <a:r>
              <a:rPr lang="en-US" dirty="0" err="1"/>
              <a:t>Math.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sin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(t)</a:t>
            </a:r>
            <a:r>
              <a:rPr lang="en-US" dirty="0"/>
              <a:t>,20</a:t>
            </a:r>
            <a:r>
              <a:rPr lang="en-US" dirty="0" smtClean="0"/>
              <a:t>],...);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5879" y="4126213"/>
            <a:ext cx="7223681" cy="7315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/>
              <a:t>obj</a:t>
            </a:r>
            <a:r>
              <a:rPr lang="en-US" dirty="0"/>
              <a:t> = </a:t>
            </a:r>
            <a:r>
              <a:rPr lang="en-US" dirty="0" err="1"/>
              <a:t>p.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objectAtPoint</a:t>
            </a:r>
            <a:r>
              <a:rPr lang="en-US" dirty="0"/>
              <a:t>(</a:t>
            </a:r>
            <a:r>
              <a:rPr lang="en-US" dirty="0" err="1"/>
              <a:t>event.clientX</a:t>
            </a:r>
            <a:r>
              <a:rPr lang="en-US" dirty="0" smtClean="0"/>
              <a:t>,...);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obj</a:t>
            </a:r>
            <a:r>
              <a:rPr lang="en-US" dirty="0"/>
              <a:t>)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obj.sizes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[2] = 0.1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4039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19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707" y="1994943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15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Влачене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38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Етапи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Етапи на влаченето</a:t>
            </a:r>
          </a:p>
          <a:p>
            <a:pPr lvl="1"/>
            <a:r>
              <a:rPr lang="bg-BG" dirty="0" smtClean="0"/>
              <a:t>Натискане на бутон – избиране на обект</a:t>
            </a:r>
          </a:p>
          <a:p>
            <a:pPr lvl="1"/>
            <a:r>
              <a:rPr lang="bg-BG" dirty="0" smtClean="0"/>
              <a:t>Движение на мишката – промяна на обекта</a:t>
            </a:r>
          </a:p>
          <a:p>
            <a:pPr lvl="1"/>
            <a:r>
              <a:rPr lang="bg-BG" dirty="0" smtClean="0"/>
              <a:t>Пускане на бутона – пускане на обекта</a:t>
            </a:r>
          </a:p>
          <a:p>
            <a:r>
              <a:rPr lang="bg-BG" dirty="0" smtClean="0"/>
              <a:t>Комбиниране при натискане на бутон</a:t>
            </a:r>
          </a:p>
          <a:p>
            <a:pPr lvl="1"/>
            <a:r>
              <a:rPr lang="bg-BG" dirty="0" smtClean="0"/>
              <a:t>Ако е хванат обект, започва неговото влачене</a:t>
            </a:r>
          </a:p>
          <a:p>
            <a:pPr lvl="1"/>
            <a:r>
              <a:rPr lang="bg-BG" dirty="0" smtClean="0"/>
              <a:t>Ако няма хванат обект, започва да се влачи гледната точка (напр. да се върти сцената)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164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Следене на мишката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Връзки графичен </a:t>
            </a:r>
            <a:r>
              <a:rPr lang="bg-BG" dirty="0" smtClean="0"/>
              <a:t>обект – мишка</a:t>
            </a:r>
            <a:endParaRPr lang="bg-BG" dirty="0"/>
          </a:p>
          <a:p>
            <a:pPr lvl="1"/>
            <a:r>
              <a:rPr lang="bg-BG" dirty="0"/>
              <a:t>Обект следва мишката </a:t>
            </a:r>
          </a:p>
          <a:p>
            <a:pPr lvl="1"/>
            <a:r>
              <a:rPr lang="bg-BG" dirty="0"/>
              <a:t>Обект се мести с </a:t>
            </a:r>
            <a:r>
              <a:rPr lang="bg-BG" dirty="0" smtClean="0"/>
              <a:t>мишката</a:t>
            </a:r>
            <a:endParaRPr lang="bg-BG" sz="1800" dirty="0"/>
          </a:p>
          <a:p>
            <a:r>
              <a:rPr lang="bg-BG" dirty="0"/>
              <a:t>Следене на мишката</a:t>
            </a:r>
          </a:p>
          <a:p>
            <a:pPr lvl="1"/>
            <a:r>
              <a:rPr lang="bg-BG" dirty="0"/>
              <a:t>По-лесно се реализира</a:t>
            </a:r>
          </a:p>
          <a:p>
            <a:pPr lvl="1"/>
            <a:r>
              <a:rPr lang="bg-BG" dirty="0"/>
              <a:t>Не изисква избиране на текущ обект</a:t>
            </a:r>
          </a:p>
          <a:p>
            <a:pPr lvl="1"/>
            <a:r>
              <a:rPr lang="bg-BG" dirty="0"/>
              <a:t>Удобно с </a:t>
            </a:r>
            <a:r>
              <a:rPr lang="bg-BG" dirty="0" smtClean="0"/>
              <a:t>ортографска </a:t>
            </a:r>
            <a:r>
              <a:rPr lang="bg-BG" dirty="0"/>
              <a:t>проекция</a:t>
            </a:r>
          </a:p>
        </p:txBody>
      </p:sp>
    </p:spTree>
    <p:extLst>
      <p:ext uri="{BB962C8B-B14F-4D97-AF65-F5344CB8AC3E}">
        <p14:creationId xmlns:p14="http://schemas.microsoft.com/office/powerpoint/2010/main" val="6430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Наивно влачене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</a:p>
          <a:p>
            <a:pPr lvl="1"/>
            <a:r>
              <a:rPr lang="bg-BG" dirty="0" smtClean="0"/>
              <a:t>Улавяме трите събития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en-US" dirty="0" smtClean="0"/>
              <a:t>,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mouseup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При натискане на бутон намираме обекта в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2480311"/>
            <a:ext cx="7315120" cy="2468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p.gl.canvas.addEventListener</a:t>
            </a:r>
            <a:r>
              <a:rPr lang="en-US" dirty="0"/>
              <a:t>('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en-US" dirty="0" smtClean="0"/>
              <a:t>',...);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p.gl.canvas.addEventListener</a:t>
            </a:r>
            <a:r>
              <a:rPr lang="en-US" dirty="0"/>
              <a:t>('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mouseup</a:t>
            </a:r>
            <a:r>
              <a:rPr lang="en-US" dirty="0" smtClean="0"/>
              <a:t>',...);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p.gl.canvas.addEventListener</a:t>
            </a:r>
            <a:r>
              <a:rPr lang="en-US" dirty="0"/>
              <a:t>('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en-US" dirty="0" smtClean="0"/>
              <a:t>',...);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en-US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</a:t>
            </a:r>
            <a:r>
              <a:rPr lang="en-US" dirty="0" smtClean="0"/>
              <a:t>=</a:t>
            </a:r>
            <a:r>
              <a:rPr lang="en-US" dirty="0" err="1" smtClean="0"/>
              <a:t>p.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objectAtPoint</a:t>
            </a:r>
            <a:r>
              <a:rPr lang="en-US" dirty="0" smtClean="0"/>
              <a:t>(</a:t>
            </a:r>
            <a:r>
              <a:rPr lang="en-US" dirty="0" err="1" smtClean="0"/>
              <a:t>event.clientX,event.clientY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53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Събития</a:t>
            </a:r>
          </a:p>
          <a:p>
            <a:pPr lvl="1"/>
            <a:r>
              <a:rPr lang="bg-BG" dirty="0" smtClean="0"/>
              <a:t>При пускане на бутон забравяме, че има избран обект</a:t>
            </a:r>
          </a:p>
          <a:p>
            <a:pPr lvl="1"/>
            <a:r>
              <a:rPr lang="bg-BG" dirty="0" smtClean="0"/>
              <a:t>При движение, ако има избран обект, сменяме центъра му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1748799"/>
            <a:ext cx="7223681" cy="32003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mouseUp</a:t>
            </a:r>
            <a:r>
              <a:rPr lang="en-US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=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undefined</a:t>
            </a:r>
            <a:r>
              <a:rPr lang="en-US" dirty="0" smtClean="0"/>
              <a:t>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en-US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smtClean="0"/>
              <a:t>...;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y = </a:t>
            </a:r>
            <a:r>
              <a:rPr lang="en-US" dirty="0" smtClean="0"/>
              <a:t>-(...);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smtClean="0"/>
              <a:t>if 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obj.center</a:t>
            </a:r>
            <a:r>
              <a:rPr lang="en-US" dirty="0" smtClean="0"/>
              <a:t> </a:t>
            </a:r>
            <a:r>
              <a:rPr lang="en-US" dirty="0"/>
              <a:t>= 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US" dirty="0"/>
              <a:t>,0];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096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633" y="2317529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5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Дефект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Влаченето не е „естествено“</a:t>
            </a:r>
          </a:p>
          <a:p>
            <a:pPr lvl="1"/>
            <a:r>
              <a:rPr lang="bg-BG" dirty="0" smtClean="0"/>
              <a:t>Обектът винаги се „центрира“ независимо къде е хванат</a:t>
            </a:r>
          </a:p>
          <a:p>
            <a:pPr lvl="1"/>
            <a:endParaRPr lang="bg-BG" dirty="0"/>
          </a:p>
          <a:p>
            <a:pPr marL="274637" lvl="1" indent="0">
              <a:buNone/>
            </a:pPr>
            <a:endParaRPr lang="bg-BG" dirty="0" smtClean="0"/>
          </a:p>
          <a:p>
            <a:pPr marL="274637" lvl="1" indent="0">
              <a:buNone/>
            </a:pPr>
            <a:endParaRPr lang="bg-BG" dirty="0"/>
          </a:p>
          <a:p>
            <a:pPr marL="274637" lvl="1" indent="0">
              <a:buNone/>
            </a:pPr>
            <a:endParaRPr lang="bg-BG" dirty="0" smtClean="0"/>
          </a:p>
          <a:p>
            <a:pPr marL="274637" lvl="1" indent="0">
              <a:buNone/>
            </a:pPr>
            <a:endParaRPr lang="bg-BG" dirty="0"/>
          </a:p>
          <a:p>
            <a:pPr marL="274637" lvl="1" indent="0">
              <a:buNone/>
            </a:pPr>
            <a:endParaRPr lang="bg-BG" dirty="0" smtClean="0"/>
          </a:p>
          <a:p>
            <a:pPr marL="274637" lvl="1" indent="0">
              <a:buNone/>
            </a:pPr>
            <a:r>
              <a:rPr lang="bg-BG" dirty="0" smtClean="0"/>
              <a:t>	Наивно влачене 		    Желано влачене</a:t>
            </a:r>
            <a:endParaRPr lang="bg-BG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97318" y="3120384"/>
            <a:ext cx="914390" cy="914390"/>
            <a:chOff x="914440" y="3486140"/>
            <a:chExt cx="914390" cy="914390"/>
          </a:xfrm>
        </p:grpSpPr>
        <p:sp>
          <p:nvSpPr>
            <p:cNvPr id="4" name="Oval 3"/>
            <p:cNvSpPr/>
            <p:nvPr/>
          </p:nvSpPr>
          <p:spPr>
            <a:xfrm>
              <a:off x="914440" y="3486140"/>
              <a:ext cx="914390" cy="91439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5" name="Oval 14"/>
            <p:cNvSpPr/>
            <p:nvPr/>
          </p:nvSpPr>
          <p:spPr>
            <a:xfrm>
              <a:off x="1325916" y="3897616"/>
              <a:ext cx="91439" cy="91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8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91" y="3851896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5029195" y="3120384"/>
            <a:ext cx="914390" cy="914390"/>
            <a:chOff x="914440" y="3486140"/>
            <a:chExt cx="914390" cy="914390"/>
          </a:xfrm>
        </p:grpSpPr>
        <p:sp>
          <p:nvSpPr>
            <p:cNvPr id="18" name="Oval 17"/>
            <p:cNvSpPr/>
            <p:nvPr/>
          </p:nvSpPr>
          <p:spPr>
            <a:xfrm>
              <a:off x="914440" y="3486140"/>
              <a:ext cx="914390" cy="91439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Oval 18"/>
            <p:cNvSpPr/>
            <p:nvPr/>
          </p:nvSpPr>
          <p:spPr>
            <a:xfrm>
              <a:off x="1325916" y="3897616"/>
              <a:ext cx="91439" cy="91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20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68" y="3851896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Group 20"/>
          <p:cNvGrpSpPr/>
          <p:nvPr/>
        </p:nvGrpSpPr>
        <p:grpSpPr>
          <a:xfrm>
            <a:off x="6857975" y="2205994"/>
            <a:ext cx="914390" cy="914390"/>
            <a:chOff x="914440" y="3486140"/>
            <a:chExt cx="914390" cy="914390"/>
          </a:xfrm>
        </p:grpSpPr>
        <p:sp>
          <p:nvSpPr>
            <p:cNvPr id="22" name="Oval 21"/>
            <p:cNvSpPr/>
            <p:nvPr/>
          </p:nvSpPr>
          <p:spPr>
            <a:xfrm>
              <a:off x="914440" y="3486140"/>
              <a:ext cx="914390" cy="91439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Oval 22"/>
            <p:cNvSpPr/>
            <p:nvPr/>
          </p:nvSpPr>
          <p:spPr>
            <a:xfrm>
              <a:off x="1325916" y="3897616"/>
              <a:ext cx="91439" cy="91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24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48" y="2937506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3119024" y="2490359"/>
            <a:ext cx="914390" cy="914390"/>
            <a:chOff x="914440" y="3486140"/>
            <a:chExt cx="914390" cy="914390"/>
          </a:xfrm>
        </p:grpSpPr>
        <p:sp>
          <p:nvSpPr>
            <p:cNvPr id="26" name="Oval 25"/>
            <p:cNvSpPr/>
            <p:nvPr/>
          </p:nvSpPr>
          <p:spPr>
            <a:xfrm>
              <a:off x="914440" y="3486140"/>
              <a:ext cx="914390" cy="914390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7" name="Oval 26"/>
            <p:cNvSpPr/>
            <p:nvPr/>
          </p:nvSpPr>
          <p:spPr>
            <a:xfrm>
              <a:off x="1325916" y="3897616"/>
              <a:ext cx="91439" cy="91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28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171" y="2937506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/>
        </p:nvCxnSpPr>
        <p:spPr>
          <a:xfrm flipV="1">
            <a:off x="5490190" y="2693726"/>
            <a:ext cx="1772433" cy="8830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678734" y="2944247"/>
            <a:ext cx="1835063" cy="914401"/>
          </a:xfrm>
          <a:prstGeom prst="straightConnector1">
            <a:avLst/>
          </a:prstGeom>
          <a:ln w="95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809580" y="2915276"/>
            <a:ext cx="1701436" cy="845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1753684" y="2972430"/>
            <a:ext cx="1771165" cy="881982"/>
          </a:xfrm>
          <a:prstGeom prst="straightConnector1">
            <a:avLst/>
          </a:prstGeom>
          <a:ln w="95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20042776">
            <a:off x="2067526" y="3391112"/>
            <a:ext cx="1231426" cy="48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движение</a:t>
            </a:r>
            <a:b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</a:b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на </a:t>
            </a:r>
            <a:r>
              <a:rPr lang="bg-BG" sz="16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мишката</a:t>
            </a:r>
          </a:p>
        </p:txBody>
      </p:sp>
      <p:sp>
        <p:nvSpPr>
          <p:cNvPr id="40" name="TextBox 39"/>
          <p:cNvSpPr txBox="1"/>
          <p:nvPr/>
        </p:nvSpPr>
        <p:spPr>
          <a:xfrm rot="20042776">
            <a:off x="6078637" y="3355440"/>
            <a:ext cx="1231426" cy="48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движение</a:t>
            </a:r>
            <a:b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</a:b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на </a:t>
            </a:r>
            <a:r>
              <a:rPr lang="bg-BG" sz="1600" dirty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мишката</a:t>
            </a:r>
          </a:p>
        </p:txBody>
      </p:sp>
      <p:sp>
        <p:nvSpPr>
          <p:cNvPr id="41" name="TextBox 40"/>
          <p:cNvSpPr txBox="1"/>
          <p:nvPr/>
        </p:nvSpPr>
        <p:spPr>
          <a:xfrm rot="20042776">
            <a:off x="5785014" y="2676274"/>
            <a:ext cx="10871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движение</a:t>
            </a:r>
            <a:b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</a:b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на обекта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20042776">
            <a:off x="1931339" y="2927579"/>
            <a:ext cx="10871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движение</a:t>
            </a:r>
            <a:b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</a:b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на обекта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563905" y="3584076"/>
            <a:ext cx="257415" cy="176865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001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Решение №1</a:t>
            </a:r>
          </a:p>
          <a:p>
            <a:pPr lvl="1"/>
            <a:r>
              <a:rPr lang="bg-BG" dirty="0" smtClean="0"/>
              <a:t>Знаем вектора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</a:t>
            </a:r>
            <a:r>
              <a:rPr lang="en-US" dirty="0" smtClean="0"/>
              <a:t> </a:t>
            </a:r>
            <a:r>
              <a:rPr lang="bg-BG" dirty="0" smtClean="0"/>
              <a:t>от точката на хващане до центъра</a:t>
            </a:r>
          </a:p>
          <a:p>
            <a:pPr lvl="1"/>
            <a:r>
              <a:rPr lang="bg-BG" dirty="0" smtClean="0"/>
              <a:t>При движение, отместваме центъра спрямо позицията на мишката с този вектор</a:t>
            </a:r>
          </a:p>
          <a:p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1580518" y="3054950"/>
            <a:ext cx="1619897" cy="1619897"/>
            <a:chOff x="561687" y="3133387"/>
            <a:chExt cx="1619897" cy="1619897"/>
          </a:xfrm>
        </p:grpSpPr>
        <p:sp>
          <p:nvSpPr>
            <p:cNvPr id="4" name="Oval 3"/>
            <p:cNvSpPr/>
            <p:nvPr/>
          </p:nvSpPr>
          <p:spPr>
            <a:xfrm>
              <a:off x="561687" y="3133387"/>
              <a:ext cx="1619897" cy="161989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Oval 4"/>
            <p:cNvSpPr/>
            <p:nvPr/>
          </p:nvSpPr>
          <p:spPr>
            <a:xfrm>
              <a:off x="1325916" y="3897616"/>
              <a:ext cx="91439" cy="91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Oval 18"/>
            <p:cNvSpPr/>
            <p:nvPr/>
          </p:nvSpPr>
          <p:spPr>
            <a:xfrm>
              <a:off x="1740346" y="4368126"/>
              <a:ext cx="91439" cy="91439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0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48" y="3894484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2433764" y="3911407"/>
            <a:ext cx="337251" cy="3894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20269" y="3516198"/>
            <a:ext cx="827471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център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20" y="4340489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329517" y="2023116"/>
            <a:ext cx="1619897" cy="1619897"/>
            <a:chOff x="561687" y="3133387"/>
            <a:chExt cx="1619897" cy="1619897"/>
          </a:xfrm>
        </p:grpSpPr>
        <p:sp>
          <p:nvSpPr>
            <p:cNvPr id="21" name="Oval 20"/>
            <p:cNvSpPr/>
            <p:nvPr/>
          </p:nvSpPr>
          <p:spPr>
            <a:xfrm>
              <a:off x="561687" y="3133387"/>
              <a:ext cx="1619897" cy="161989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Oval 21"/>
            <p:cNvSpPr/>
            <p:nvPr/>
          </p:nvSpPr>
          <p:spPr>
            <a:xfrm>
              <a:off x="1325916" y="3897616"/>
              <a:ext cx="91439" cy="91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Oval 22"/>
            <p:cNvSpPr/>
            <p:nvPr/>
          </p:nvSpPr>
          <p:spPr>
            <a:xfrm>
              <a:off x="1740346" y="4368126"/>
              <a:ext cx="91439" cy="91439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24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19" y="3308655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883909" y="3326004"/>
            <a:ext cx="3607326" cy="9903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67289" y="2480311"/>
            <a:ext cx="827471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център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13856" y="3486140"/>
            <a:ext cx="970138" cy="48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точка на</a:t>
            </a:r>
            <a:b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</a:b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хващане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59177" y="4502017"/>
            <a:ext cx="970138" cy="48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точка на</a:t>
            </a:r>
            <a:b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</a:b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хващане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 flipV="1">
            <a:off x="6178618" y="2873883"/>
            <a:ext cx="337251" cy="3894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2440221" y="2852456"/>
            <a:ext cx="3607326" cy="990399"/>
          </a:xfrm>
          <a:prstGeom prst="straightConnector1">
            <a:avLst/>
          </a:prstGeom>
          <a:ln w="95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377464" y="4064783"/>
            <a:ext cx="284052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v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136511" y="3038993"/>
            <a:ext cx="284052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v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323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Решение №2</a:t>
            </a:r>
          </a:p>
          <a:p>
            <a:pPr lvl="1"/>
            <a:r>
              <a:rPr lang="bg-BG" dirty="0" smtClean="0"/>
              <a:t>Знаем вектора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v</a:t>
            </a:r>
            <a:r>
              <a:rPr lang="en-US" dirty="0" smtClean="0"/>
              <a:t> </a:t>
            </a:r>
            <a:r>
              <a:rPr lang="bg-BG" dirty="0" smtClean="0"/>
              <a:t>от точката на хващане до текущата позиция</a:t>
            </a:r>
          </a:p>
          <a:p>
            <a:pPr lvl="1"/>
            <a:r>
              <a:rPr lang="bg-BG" dirty="0" smtClean="0"/>
              <a:t>При движение, отместваме центъра с този вектор</a:t>
            </a:r>
          </a:p>
          <a:p>
            <a:endParaRPr lang="bg-BG" dirty="0"/>
          </a:p>
        </p:txBody>
      </p:sp>
      <p:grpSp>
        <p:nvGrpSpPr>
          <p:cNvPr id="3" name="Group 2"/>
          <p:cNvGrpSpPr/>
          <p:nvPr/>
        </p:nvGrpSpPr>
        <p:grpSpPr>
          <a:xfrm>
            <a:off x="1580518" y="3054950"/>
            <a:ext cx="1619897" cy="1619897"/>
            <a:chOff x="561687" y="3133387"/>
            <a:chExt cx="1619897" cy="1619897"/>
          </a:xfrm>
        </p:grpSpPr>
        <p:sp>
          <p:nvSpPr>
            <p:cNvPr id="4" name="Oval 3"/>
            <p:cNvSpPr/>
            <p:nvPr/>
          </p:nvSpPr>
          <p:spPr>
            <a:xfrm>
              <a:off x="561687" y="3133387"/>
              <a:ext cx="1619897" cy="161989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5" name="Oval 4"/>
            <p:cNvSpPr/>
            <p:nvPr/>
          </p:nvSpPr>
          <p:spPr>
            <a:xfrm>
              <a:off x="1325916" y="3897616"/>
              <a:ext cx="91439" cy="91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9" name="Oval 18"/>
            <p:cNvSpPr/>
            <p:nvPr/>
          </p:nvSpPr>
          <p:spPr>
            <a:xfrm>
              <a:off x="1740346" y="4368126"/>
              <a:ext cx="91439" cy="91439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10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048" y="3894484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920269" y="3516198"/>
            <a:ext cx="827471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център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720" y="4340489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5329517" y="2023116"/>
            <a:ext cx="1619897" cy="1619897"/>
            <a:chOff x="561687" y="3133387"/>
            <a:chExt cx="1619897" cy="1619897"/>
          </a:xfrm>
        </p:grpSpPr>
        <p:sp>
          <p:nvSpPr>
            <p:cNvPr id="21" name="Oval 20"/>
            <p:cNvSpPr/>
            <p:nvPr/>
          </p:nvSpPr>
          <p:spPr>
            <a:xfrm>
              <a:off x="561687" y="3133387"/>
              <a:ext cx="1619897" cy="1619897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2" name="Oval 21"/>
            <p:cNvSpPr/>
            <p:nvPr/>
          </p:nvSpPr>
          <p:spPr>
            <a:xfrm>
              <a:off x="1325916" y="3897616"/>
              <a:ext cx="91439" cy="914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23" name="Oval 22"/>
            <p:cNvSpPr/>
            <p:nvPr/>
          </p:nvSpPr>
          <p:spPr>
            <a:xfrm>
              <a:off x="1740346" y="4368126"/>
              <a:ext cx="91439" cy="91439"/>
            </a:xfrm>
            <a:prstGeom prst="ellipse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</p:grpSp>
      <p:pic>
        <p:nvPicPr>
          <p:cNvPr id="24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19" y="3308655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V="1">
            <a:off x="2883909" y="3326004"/>
            <a:ext cx="3607326" cy="9903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  <a:effectLst>
            <a:outerShdw blurRad="63500" algn="ctr" rotWithShape="0">
              <a:srgbClr val="FF000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67289" y="2480311"/>
            <a:ext cx="827471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център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13856" y="3486140"/>
            <a:ext cx="970138" cy="48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точка на</a:t>
            </a:r>
            <a:b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</a:b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хващане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59177" y="4502017"/>
            <a:ext cx="970138" cy="483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точка на</a:t>
            </a:r>
            <a:b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</a:br>
            <a:r>
              <a:rPr lang="bg-BG" sz="1600" dirty="0" smtClean="0">
                <a:solidFill>
                  <a:schemeClr val="tx2"/>
                </a:solidFill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andara" panose="020E0502030303020204" pitchFamily="34" charset="0"/>
              </a:rPr>
              <a:t>хващане</a:t>
            </a:r>
            <a:endParaRPr lang="bg-BG" sz="1600" dirty="0">
              <a:solidFill>
                <a:schemeClr val="tx2"/>
              </a:solidFill>
              <a:effectLst>
                <a:outerShdw blurRad="63500" algn="ctr" rotWithShape="0">
                  <a:schemeClr val="accent1">
                    <a:alpha val="40000"/>
                  </a:schemeClr>
                </a:outerShdw>
              </a:effectLst>
              <a:latin typeface="Candara" panose="020E0502030303020204" pitchFamily="34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2440221" y="2852456"/>
            <a:ext cx="3607326" cy="990399"/>
          </a:xfrm>
          <a:prstGeom prst="straightConnector1">
            <a:avLst/>
          </a:prstGeom>
          <a:ln w="952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45546" y="3832363"/>
            <a:ext cx="284052" cy="290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  <a:latin typeface="Candara" panose="020E0502030303020204" pitchFamily="34" charset="0"/>
              </a:rPr>
              <a:t>v</a:t>
            </a:r>
            <a:endParaRPr lang="bg-BG" sz="1600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0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Сравнение на двете решения</a:t>
            </a:r>
          </a:p>
          <a:p>
            <a:endParaRPr lang="bg-BG" dirty="0" smtClean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52471"/>
              </p:ext>
            </p:extLst>
          </p:nvPr>
        </p:nvGraphicFramePr>
        <p:xfrm>
          <a:off x="1554513" y="925848"/>
          <a:ext cx="60960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Решение №1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Решение №2</a:t>
                      </a:r>
                      <a:endParaRPr lang="bg-B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Векторът 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v </a:t>
                      </a:r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се изчислява еднократно в началото на влаченето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Векторът </a:t>
                      </a:r>
                      <a:r>
                        <a:rPr kumimoji="0" lang="en-US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v </a:t>
                      </a:r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се изчислява на всяка стъпка от влаченето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Не е нужно да помним последните координати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Трябва да помним последните координати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Подходящо при влачене, зависещо само от общото отместване 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Подходящо при влачене, зависещо от относителното отместване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Улеснява само традиционното влачене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bg-BG" sz="1800" kern="1200" dirty="0" smtClean="0">
                          <a:solidFill>
                            <a:schemeClr val="tx1"/>
                          </a:solidFill>
                          <a:effectLst>
                            <a:outerShdw blurRad="63500" algn="ctr" rotWithShape="0">
                              <a:schemeClr val="accent1">
                                <a:alpha val="40000"/>
                              </a:schemeClr>
                            </a:outerShdw>
                          </a:effectLst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Улеснява допълнителни ефекти – мащабиране, инерция и т.н.</a:t>
                      </a:r>
                      <a:endParaRPr kumimoji="0" lang="bg-BG" sz="1800" kern="1200" dirty="0">
                        <a:solidFill>
                          <a:schemeClr val="tx1"/>
                        </a:solidFill>
                        <a:effectLst>
                          <a:outerShdw blurRad="63500" algn="ctr" rotWithShape="0">
                            <a:schemeClr val="accent1">
                              <a:alpha val="40000"/>
                            </a:schemeClr>
                          </a:outerShdw>
                        </a:effectLst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35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Влачене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решение №2</a:t>
            </a:r>
          </a:p>
          <a:p>
            <a:pPr lvl="1"/>
            <a:r>
              <a:rPr lang="bg-BG" dirty="0"/>
              <a:t>При натискане на бутон н</a:t>
            </a:r>
            <a:r>
              <a:rPr lang="bg-BG" dirty="0" smtClean="0"/>
              <a:t>амираме </a:t>
            </a:r>
            <a:r>
              <a:rPr lang="bg-BG" dirty="0"/>
              <a:t>обекта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Запомняме координатите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bg-BG" dirty="0" smtClean="0"/>
              <a:t> 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bg-BG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</a:t>
            </a:r>
            <a:r>
              <a:rPr lang="bg-BG" dirty="0"/>
              <a:t>– не преобразуваме в локални координати, работим с относително движение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3028945"/>
            <a:ext cx="7223681" cy="1920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/>
              <a:t>mouseDown</a:t>
            </a:r>
            <a:r>
              <a:rPr lang="en-US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US" dirty="0"/>
              <a:t> = </a:t>
            </a:r>
            <a:r>
              <a:rPr lang="en-US" dirty="0" err="1"/>
              <a:t>event.clientX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US" dirty="0"/>
              <a:t> = </a:t>
            </a:r>
            <a:r>
              <a:rPr lang="en-US" dirty="0" err="1"/>
              <a:t>event.clientY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p.objectAtPoint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350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При движение се променя центъра според отместването на курсора, спрямо последните запомнени координати</a:t>
            </a:r>
          </a:p>
          <a:p>
            <a:pPr lvl="1"/>
            <a:r>
              <a:rPr lang="bg-BG" dirty="0" smtClean="0"/>
              <a:t>По </a:t>
            </a:r>
            <a:r>
              <a:rPr lang="en-US" dirty="0" smtClean="0"/>
              <a:t>X</a:t>
            </a:r>
            <a:r>
              <a:rPr lang="bg-BG" dirty="0" smtClean="0"/>
              <a:t> прибавяме, а по </a:t>
            </a:r>
            <a:r>
              <a:rPr lang="en-US" dirty="0" smtClean="0"/>
              <a:t>Y</a:t>
            </a:r>
            <a:r>
              <a:rPr lang="bg-BG" dirty="0" smtClean="0"/>
              <a:t> изваждаме (посоките на осите</a:t>
            </a:r>
            <a:r>
              <a:rPr lang="en-US" dirty="0" smtClean="0"/>
              <a:t> </a:t>
            </a:r>
            <a:r>
              <a:rPr lang="bg-BG" dirty="0" smtClean="0"/>
              <a:t>са такива, че по </a:t>
            </a:r>
            <a:r>
              <a:rPr lang="en-US" dirty="0" smtClean="0"/>
              <a:t>X</a:t>
            </a:r>
            <a:r>
              <a:rPr lang="bg-BG" dirty="0" smtClean="0"/>
              <a:t> съвпадат, а по </a:t>
            </a:r>
            <a:r>
              <a:rPr lang="en-US" dirty="0" smtClean="0"/>
              <a:t>Y</a:t>
            </a:r>
            <a:r>
              <a:rPr lang="bg-BG" dirty="0" smtClean="0"/>
              <a:t> са противоположни)</a:t>
            </a:r>
          </a:p>
          <a:p>
            <a:pPr lvl="1"/>
            <a:r>
              <a:rPr lang="bg-BG" dirty="0" smtClean="0"/>
              <a:t>Запомняме последните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bg-BG" dirty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endParaRPr lang="bg-BG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05879" y="2388873"/>
            <a:ext cx="7223681" cy="2560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/>
              <a:t>mouseMove</a:t>
            </a:r>
            <a:r>
              <a:rPr lang="en-US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obj.center</a:t>
            </a:r>
            <a:r>
              <a:rPr lang="en-US" dirty="0"/>
              <a:t>[0]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+=</a:t>
            </a:r>
            <a:r>
              <a:rPr lang="en-US" dirty="0"/>
              <a:t> </a:t>
            </a:r>
            <a:r>
              <a:rPr lang="en-US" dirty="0" err="1"/>
              <a:t>event.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clientX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-x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obj.center</a:t>
            </a:r>
            <a:r>
              <a:rPr lang="en-US" dirty="0"/>
              <a:t>[1]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-=</a:t>
            </a:r>
            <a:r>
              <a:rPr lang="en-US" dirty="0"/>
              <a:t> </a:t>
            </a:r>
            <a:r>
              <a:rPr lang="en-US" dirty="0" err="1"/>
              <a:t>event.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clientY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-y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US" dirty="0"/>
              <a:t> = </a:t>
            </a:r>
            <a:r>
              <a:rPr lang="en-US" dirty="0" err="1"/>
              <a:t>event.clientX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US" dirty="0"/>
              <a:t> = </a:t>
            </a:r>
            <a:r>
              <a:rPr lang="en-US" dirty="0" err="1"/>
              <a:t>event.clientY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406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44" y="2127911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5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следене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/>
              <a:t>Твърда връзка</a:t>
            </a:r>
          </a:p>
          <a:p>
            <a:pPr lvl="1"/>
            <a:r>
              <a:rPr lang="bg-BG" dirty="0"/>
              <a:t>Обектът е </a:t>
            </a:r>
            <a:r>
              <a:rPr lang="bg-BG" dirty="0" smtClean="0"/>
              <a:t>„закачен“ </a:t>
            </a:r>
            <a:r>
              <a:rPr lang="bg-BG" dirty="0"/>
              <a:t>за мишката</a:t>
            </a:r>
          </a:p>
          <a:p>
            <a:pPr lvl="1"/>
            <a:r>
              <a:rPr lang="bg-BG" dirty="0"/>
              <a:t>Движи се точно като нея</a:t>
            </a:r>
          </a:p>
          <a:p>
            <a:pPr lvl="1"/>
            <a:r>
              <a:rPr lang="bg-BG" dirty="0"/>
              <a:t>Движи се само когато тя се </a:t>
            </a:r>
            <a:r>
              <a:rPr lang="bg-BG" dirty="0" smtClean="0"/>
              <a:t>движи</a:t>
            </a:r>
            <a:endParaRPr lang="bg-BG" sz="1800" dirty="0"/>
          </a:p>
          <a:p>
            <a:r>
              <a:rPr lang="bg-BG" dirty="0"/>
              <a:t>Мека връзка</a:t>
            </a:r>
          </a:p>
          <a:p>
            <a:pPr lvl="1"/>
            <a:r>
              <a:rPr lang="bg-BG" dirty="0"/>
              <a:t>Обектът е закачен като с ластик</a:t>
            </a:r>
          </a:p>
          <a:p>
            <a:pPr lvl="1"/>
            <a:r>
              <a:rPr lang="bg-BG" dirty="0"/>
              <a:t>Движи се почти като мишката</a:t>
            </a:r>
          </a:p>
          <a:p>
            <a:pPr lvl="1"/>
            <a:r>
              <a:rPr lang="bg-BG" dirty="0"/>
              <a:t>Движи се и след като тя спре да се </a:t>
            </a:r>
            <a:r>
              <a:rPr lang="bg-BG" dirty="0" smtClean="0"/>
              <a:t>движи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094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Влачене на сцена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3149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Интерактивност в </a:t>
            </a:r>
            <a:r>
              <a:rPr lang="bg-BG" dirty="0" smtClean="0"/>
              <a:t>2</a:t>
            </a:r>
            <a:r>
              <a:rPr lang="en-US" dirty="0" smtClean="0"/>
              <a:t>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Примерна цел</a:t>
            </a:r>
          </a:p>
          <a:p>
            <a:pPr lvl="1"/>
            <a:r>
              <a:rPr lang="bg-BG" dirty="0" smtClean="0"/>
              <a:t>Имаме 2</a:t>
            </a:r>
            <a:r>
              <a:rPr lang="en-US" dirty="0" smtClean="0"/>
              <a:t>D</a:t>
            </a:r>
            <a:r>
              <a:rPr lang="bg-BG" dirty="0" smtClean="0"/>
              <a:t> сцена</a:t>
            </a:r>
          </a:p>
          <a:p>
            <a:pPr lvl="1"/>
            <a:r>
              <a:rPr lang="bg-BG" dirty="0" smtClean="0"/>
              <a:t>Искаме да плъзгаме сцената интерактивно</a:t>
            </a:r>
          </a:p>
          <a:p>
            <a:pPr lvl="1"/>
            <a:r>
              <a:rPr lang="bg-BG" dirty="0" smtClean="0"/>
              <a:t>Искаме да мащабираме сцената интерактивно</a:t>
            </a:r>
          </a:p>
          <a:p>
            <a:r>
              <a:rPr lang="bg-BG" dirty="0" smtClean="0"/>
              <a:t>Примерен интерфейс</a:t>
            </a:r>
          </a:p>
          <a:p>
            <a:pPr lvl="1"/>
            <a:r>
              <a:rPr lang="bg-BG" dirty="0" smtClean="0"/>
              <a:t>С ляв бутон на мишката плъзгаме</a:t>
            </a:r>
          </a:p>
          <a:p>
            <a:pPr lvl="1"/>
            <a:r>
              <a:rPr lang="bg-BG" dirty="0" smtClean="0"/>
              <a:t>С десен бутон и вертикално движение –мащабираме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20220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Ловим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en-US" dirty="0" smtClean="0"/>
              <a:t>,</a:t>
            </a:r>
            <a:r>
              <a:rPr lang="bg-BG" dirty="0" smtClean="0"/>
              <a:t> без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mouseup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Забраняваме контекстното меню през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contextmenu</a:t>
            </a:r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При натискане на бутон само запомняме координатите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bg-BG" dirty="0" smtClean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1840238"/>
            <a:ext cx="7223681" cy="31089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...</a:t>
            </a:r>
            <a:r>
              <a:rPr lang="en-US" dirty="0" err="1" smtClean="0"/>
              <a:t>addEventListener</a:t>
            </a:r>
            <a:r>
              <a:rPr lang="en-US" dirty="0"/>
              <a:t>('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en-US" dirty="0"/>
              <a:t>',</a:t>
            </a:r>
            <a:r>
              <a:rPr lang="en-US" dirty="0" err="1"/>
              <a:t>mouseDown,false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...</a:t>
            </a:r>
            <a:r>
              <a:rPr lang="en-US" dirty="0" err="1" smtClean="0"/>
              <a:t>addEventListener</a:t>
            </a:r>
            <a:r>
              <a:rPr lang="en-US" dirty="0"/>
              <a:t>('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en-US" dirty="0"/>
              <a:t>',</a:t>
            </a:r>
            <a:r>
              <a:rPr lang="en-US" dirty="0" err="1"/>
              <a:t>mouseMove,false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...</a:t>
            </a:r>
            <a:r>
              <a:rPr lang="en-US" dirty="0" err="1" smtClean="0"/>
              <a:t>addEventListener</a:t>
            </a:r>
            <a:r>
              <a:rPr lang="en-US" dirty="0"/>
              <a:t>('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contextmenu</a:t>
            </a:r>
            <a:r>
              <a:rPr lang="en-US" dirty="0" smtClean="0"/>
              <a:t>',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			function(e){</a:t>
            </a:r>
            <a:r>
              <a:rPr lang="en-US" dirty="0" err="1" smtClean="0"/>
              <a:t>e.preventDefault</a:t>
            </a:r>
            <a:r>
              <a:rPr lang="en-US" dirty="0" smtClean="0"/>
              <a:t>();},</a:t>
            </a:r>
            <a:r>
              <a:rPr lang="en-US" dirty="0"/>
              <a:t>false</a:t>
            </a:r>
            <a:r>
              <a:rPr lang="en-US" dirty="0" smtClean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en-US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function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mouseDown</a:t>
            </a:r>
            <a:r>
              <a:rPr lang="en-US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US" dirty="0"/>
              <a:t> = </a:t>
            </a:r>
            <a:r>
              <a:rPr lang="en-US" dirty="0" err="1"/>
              <a:t>event.clientX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US" dirty="0"/>
              <a:t> = </a:t>
            </a:r>
            <a:r>
              <a:rPr lang="en-US" dirty="0" err="1"/>
              <a:t>event.clientY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81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Движение на мишката</a:t>
            </a:r>
          </a:p>
          <a:p>
            <a:pPr lvl="1"/>
            <a:r>
              <a:rPr lang="bg-BG" dirty="0" smtClean="0"/>
              <a:t>Мястото на гледната точка се определя от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lookX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lookY</a:t>
            </a:r>
            <a:r>
              <a:rPr lang="en-US" dirty="0" smtClean="0"/>
              <a:t> </a:t>
            </a:r>
            <a:endParaRPr lang="bg-BG" dirty="0" smtClean="0"/>
          </a:p>
          <a:p>
            <a:pPr lvl="1"/>
            <a:r>
              <a:rPr lang="bg-BG" dirty="0" smtClean="0"/>
              <a:t>Мащабът на сцената е реализиран като отдалеченост чрез коефициента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lookS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2388872"/>
            <a:ext cx="7223681" cy="25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/>
              <a:t>mouseMove</a:t>
            </a:r>
            <a:r>
              <a:rPr lang="en-US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...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 smtClean="0"/>
              <a:t>lookAt</a:t>
            </a:r>
            <a:r>
              <a:rPr lang="en-US" dirty="0" smtClean="0"/>
              <a:t> </a:t>
            </a:r>
            <a:r>
              <a:rPr lang="en-US" dirty="0"/>
              <a:t>([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lookY</a:t>
            </a:r>
            <a:r>
              <a:rPr lang="en-US" dirty="0" err="1"/>
              <a:t>,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*650</a:t>
            </a:r>
            <a:r>
              <a:rPr lang="en-US" dirty="0" smtClean="0"/>
              <a:t>],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        </a:t>
            </a:r>
            <a:r>
              <a:rPr lang="en-US" dirty="0" smtClean="0"/>
              <a:t>[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lookX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lookY</a:t>
            </a:r>
            <a:r>
              <a:rPr lang="en-US" dirty="0"/>
              <a:t>,0], [0,1,0</a:t>
            </a:r>
            <a:r>
              <a:rPr lang="en-US" dirty="0" smtClean="0"/>
              <a:t>]);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x = </a:t>
            </a:r>
            <a:r>
              <a:rPr lang="en-US" dirty="0" err="1"/>
              <a:t>event.clientX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y = </a:t>
            </a:r>
            <a:r>
              <a:rPr lang="en-US" dirty="0" err="1"/>
              <a:t>event.clientY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25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При натиснат ляв бутон отместването на мишката се прехвърля към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lookX</a:t>
            </a:r>
            <a:r>
              <a:rPr lang="bg-BG" dirty="0" smtClean="0"/>
              <a:t> и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lookY</a:t>
            </a:r>
            <a:r>
              <a:rPr lang="en-US" dirty="0" smtClean="0"/>
              <a:t> </a:t>
            </a:r>
            <a:endParaRPr lang="bg-BG" dirty="0" smtClean="0"/>
          </a:p>
          <a:p>
            <a:pPr lvl="1"/>
            <a:r>
              <a:rPr lang="bg-BG" dirty="0" smtClean="0"/>
              <a:t>Отместването се мащабира с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lookS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При натиснат десен бутон се променя мащабът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lookS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2114555"/>
            <a:ext cx="7223681" cy="2834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event.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which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==1</a:t>
            </a:r>
            <a:r>
              <a:rPr lang="en-U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lookX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-=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*</a:t>
            </a:r>
            <a:r>
              <a:rPr lang="en-US" dirty="0"/>
              <a:t>(</a:t>
            </a:r>
            <a:r>
              <a:rPr lang="en-US" dirty="0" err="1"/>
              <a:t>event.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clientX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-x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lookY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+=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*</a:t>
            </a:r>
            <a:r>
              <a:rPr lang="en-US" dirty="0"/>
              <a:t>(</a:t>
            </a:r>
            <a:r>
              <a:rPr lang="en-US" dirty="0" err="1"/>
              <a:t>event.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clientY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-y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event.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which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==3</a:t>
            </a:r>
            <a:r>
              <a:rPr lang="en-US" dirty="0"/>
              <a:t>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	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lookS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 *= </a:t>
            </a:r>
            <a:r>
              <a:rPr lang="en-US" dirty="0" err="1"/>
              <a:t>Math.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pow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1.01</a:t>
            </a:r>
            <a:r>
              <a:rPr lang="en-US" dirty="0"/>
              <a:t>,event.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clientY-y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47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9218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922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Интерактивност в </a:t>
            </a:r>
            <a:r>
              <a:rPr lang="bg-BG" dirty="0" smtClean="0"/>
              <a:t>3</a:t>
            </a:r>
            <a:r>
              <a:rPr lang="en-US" dirty="0" smtClean="0"/>
              <a:t>D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Примерна цел</a:t>
            </a:r>
          </a:p>
          <a:p>
            <a:pPr lvl="1"/>
            <a:r>
              <a:rPr lang="bg-BG" dirty="0" smtClean="0"/>
              <a:t>Имаме 3</a:t>
            </a:r>
            <a:r>
              <a:rPr lang="en-US" dirty="0" smtClean="0"/>
              <a:t>D</a:t>
            </a:r>
            <a:r>
              <a:rPr lang="bg-BG" dirty="0" smtClean="0"/>
              <a:t> сцена</a:t>
            </a:r>
          </a:p>
          <a:p>
            <a:pPr lvl="1"/>
            <a:r>
              <a:rPr lang="bg-BG" dirty="0" smtClean="0"/>
              <a:t>Искаме да въртим сцената интерактивно</a:t>
            </a:r>
          </a:p>
          <a:p>
            <a:pPr lvl="1"/>
            <a:r>
              <a:rPr lang="bg-BG" dirty="0" smtClean="0"/>
              <a:t>Искаме да мащабираме сцената интерактивно</a:t>
            </a:r>
          </a:p>
          <a:p>
            <a:r>
              <a:rPr lang="bg-BG" dirty="0" smtClean="0"/>
              <a:t>Примерен интерфейс</a:t>
            </a:r>
          </a:p>
          <a:p>
            <a:pPr lvl="1"/>
            <a:r>
              <a:rPr lang="bg-BG" dirty="0" smtClean="0"/>
              <a:t>С ляв бутон на мишката въртим хоризонтално и вертикално</a:t>
            </a:r>
          </a:p>
          <a:p>
            <a:pPr lvl="1"/>
            <a:r>
              <a:rPr lang="bg-BG" dirty="0" smtClean="0"/>
              <a:t>С десен бутон и вертикално движение –мащабираме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928224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</a:t>
            </a:r>
          </a:p>
          <a:p>
            <a:pPr lvl="1"/>
            <a:r>
              <a:rPr lang="bg-BG" dirty="0" smtClean="0"/>
              <a:t>Гледната точка е по сфера с радиус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lookD</a:t>
            </a:r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Ъгловите координати са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</a:t>
            </a:r>
            <a:r>
              <a:rPr lang="bg-BG" dirty="0" smtClean="0"/>
              <a:t> и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lookB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/>
              <a:t>Целта е фиксирана на (0,</a:t>
            </a:r>
            <a:r>
              <a:rPr lang="bg-BG" dirty="0" err="1"/>
              <a:t>0</a:t>
            </a:r>
            <a:r>
              <a:rPr lang="bg-BG" dirty="0"/>
              <a:t>,</a:t>
            </a:r>
            <a:r>
              <a:rPr lang="bg-BG" dirty="0" err="1"/>
              <a:t>0</a:t>
            </a:r>
            <a:r>
              <a:rPr lang="bg-BG" dirty="0"/>
              <a:t>), а посоката нагоре на (0,</a:t>
            </a:r>
            <a:r>
              <a:rPr lang="bg-BG" dirty="0" err="1"/>
              <a:t>0</a:t>
            </a:r>
            <a:r>
              <a:rPr lang="bg-BG" dirty="0"/>
              <a:t>,1)</a:t>
            </a:r>
          </a:p>
          <a:p>
            <a:pPr lvl="1"/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endParaRPr lang="en-US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Разстоянието е с повдигане на степен (защо?)</a:t>
            </a:r>
          </a:p>
          <a:p>
            <a:pPr lvl="1"/>
            <a:r>
              <a:rPr lang="bg-BG" dirty="0" smtClean="0"/>
              <a:t>Добавени са ограничения за допустимо разстояние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3943335"/>
            <a:ext cx="7223681" cy="10058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lookD</a:t>
            </a:r>
            <a:r>
              <a:rPr lang="en-US" dirty="0" smtClean="0"/>
              <a:t> </a:t>
            </a:r>
            <a:r>
              <a:rPr lang="en-US" dirty="0"/>
              <a:t>*= </a:t>
            </a:r>
            <a:r>
              <a:rPr lang="en-US" dirty="0" err="1"/>
              <a:t>Math.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pow</a:t>
            </a:r>
            <a:r>
              <a:rPr lang="en-US" dirty="0"/>
              <a:t>(1.01,event.clientY-y);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lookD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&lt;10</a:t>
            </a:r>
            <a:r>
              <a:rPr lang="en-US" dirty="0"/>
              <a:t>) </a:t>
            </a:r>
            <a:r>
              <a:rPr lang="en-US" dirty="0" err="1"/>
              <a:t>lookD</a:t>
            </a:r>
            <a:r>
              <a:rPr lang="en-US" dirty="0"/>
              <a:t>=10;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lookD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&gt;1000</a:t>
            </a:r>
            <a:r>
              <a:rPr lang="en-US" dirty="0"/>
              <a:t>) </a:t>
            </a:r>
            <a:r>
              <a:rPr lang="en-US" dirty="0" err="1"/>
              <a:t>lookD</a:t>
            </a:r>
            <a:r>
              <a:rPr lang="en-US" dirty="0"/>
              <a:t>=1000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878" y="1931678"/>
            <a:ext cx="7223681" cy="1097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lookAt</a:t>
            </a:r>
            <a:r>
              <a:rPr lang="en-US" dirty="0" smtClean="0"/>
              <a:t> </a:t>
            </a:r>
            <a:r>
              <a:rPr lang="en-US" dirty="0"/>
              <a:t>( 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lookD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cos(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US" dirty="0"/>
              <a:t>*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cos(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lookB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)</a:t>
            </a:r>
            <a:r>
              <a:rPr lang="en-US" dirty="0"/>
              <a:t>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          </a:t>
            </a:r>
            <a:r>
              <a:rPr lang="en-US" dirty="0" err="1" smtClean="0"/>
              <a:t>lookD</a:t>
            </a:r>
            <a:r>
              <a:rPr lang="en-US" dirty="0" smtClean="0"/>
              <a:t>*sin(</a:t>
            </a:r>
            <a:r>
              <a:rPr lang="en-US" dirty="0" err="1" smtClean="0"/>
              <a:t>lookA</a:t>
            </a:r>
            <a:r>
              <a:rPr lang="en-US" dirty="0"/>
              <a:t>)*cos(</a:t>
            </a:r>
            <a:r>
              <a:rPr lang="en-US" dirty="0" err="1"/>
              <a:t>lookB</a:t>
            </a:r>
            <a:r>
              <a:rPr lang="en-US" dirty="0"/>
              <a:t>),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          </a:t>
            </a:r>
            <a:r>
              <a:rPr lang="en-US" dirty="0" err="1" smtClean="0"/>
              <a:t>lookD</a:t>
            </a:r>
            <a:r>
              <a:rPr lang="en-US" dirty="0" smtClean="0"/>
              <a:t>*sin(</a:t>
            </a:r>
            <a:r>
              <a:rPr lang="en-US" dirty="0" err="1" smtClean="0"/>
              <a:t>lookB</a:t>
            </a:r>
            <a:r>
              <a:rPr lang="en-US" dirty="0"/>
              <a:t>)], [0,0,0], [0,0,1]);</a:t>
            </a:r>
          </a:p>
        </p:txBody>
      </p:sp>
    </p:spTree>
    <p:extLst>
      <p:ext uri="{BB962C8B-B14F-4D97-AF65-F5344CB8AC3E}">
        <p14:creationId xmlns:p14="http://schemas.microsoft.com/office/powerpoint/2010/main" val="29202011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bg-BG" dirty="0" smtClean="0"/>
              <a:t>Двата ъгъла на сферични координати са свързани към хоризонталното и вертикалното движение на мишката</a:t>
            </a:r>
          </a:p>
          <a:p>
            <a:pPr lvl="1"/>
            <a:r>
              <a:rPr lang="bg-BG" dirty="0" smtClean="0"/>
              <a:t>Коефициентът 200 отговаря за </a:t>
            </a:r>
            <a:r>
              <a:rPr lang="bg-BG" dirty="0" err="1" smtClean="0"/>
              <a:t>ск</a:t>
            </a:r>
            <a:r>
              <a:rPr lang="en-GB" dirty="0" smtClean="0"/>
              <a:t>à</a:t>
            </a:r>
            <a:r>
              <a:rPr lang="bg-BG" dirty="0" err="1" smtClean="0"/>
              <a:t>лите</a:t>
            </a:r>
            <a:r>
              <a:rPr lang="bg-BG" dirty="0" smtClean="0"/>
              <a:t> – преместване на 200 пиксела съответства на завъртане на 1 </a:t>
            </a:r>
            <a:r>
              <a:rPr lang="bg-BG" dirty="0" err="1" smtClean="0"/>
              <a:t>радиан</a:t>
            </a:r>
            <a:endParaRPr lang="bg-BG" dirty="0"/>
          </a:p>
          <a:p>
            <a:pPr lvl="1"/>
            <a:r>
              <a:rPr lang="bg-BG" dirty="0" smtClean="0"/>
              <a:t>Ограничението за вертикален ъгъл е да се попречи сцената да се погледне точно отгоре или точно отдолу (тогава векторът нагоре (0,</a:t>
            </a:r>
            <a:r>
              <a:rPr lang="bg-BG" dirty="0" err="1" smtClean="0"/>
              <a:t>0</a:t>
            </a:r>
            <a:r>
              <a:rPr lang="bg-BG" dirty="0" smtClean="0"/>
              <a:t>,1) се вижда като нулев вектор)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5879" y="3303261"/>
            <a:ext cx="7223681" cy="16458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lookA</a:t>
            </a:r>
            <a:r>
              <a:rPr lang="en-US" dirty="0" smtClean="0"/>
              <a:t> </a:t>
            </a:r>
            <a:r>
              <a:rPr lang="en-US" dirty="0"/>
              <a:t>-= (</a:t>
            </a:r>
            <a:r>
              <a:rPr lang="en-US" dirty="0" err="1"/>
              <a:t>event.clientX</a:t>
            </a:r>
            <a:r>
              <a:rPr lang="en-US" dirty="0"/>
              <a:t>-x)/200;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lookB</a:t>
            </a:r>
            <a:r>
              <a:rPr lang="en-US" dirty="0" smtClean="0"/>
              <a:t> </a:t>
            </a:r>
            <a:r>
              <a:rPr lang="en-US" dirty="0"/>
              <a:t>+= (</a:t>
            </a:r>
            <a:r>
              <a:rPr lang="en-US" dirty="0" err="1"/>
              <a:t>event.clientY</a:t>
            </a:r>
            <a:r>
              <a:rPr lang="en-US" dirty="0"/>
              <a:t>-y)/200;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lookB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&gt;+1.5</a:t>
            </a:r>
            <a:r>
              <a:rPr lang="en-US" dirty="0"/>
              <a:t>) </a:t>
            </a:r>
            <a:r>
              <a:rPr lang="en-US" dirty="0" err="1"/>
              <a:t>lookB</a:t>
            </a:r>
            <a:r>
              <a:rPr lang="en-US" dirty="0"/>
              <a:t>=+1.5;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lookB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&lt;-1.5</a:t>
            </a:r>
            <a:r>
              <a:rPr lang="en-US" dirty="0"/>
              <a:t>) </a:t>
            </a:r>
            <a:r>
              <a:rPr lang="en-US" dirty="0" err="1"/>
              <a:t>lookB</a:t>
            </a:r>
            <a:r>
              <a:rPr lang="en-US" dirty="0"/>
              <a:t>=-1.5;</a:t>
            </a:r>
          </a:p>
        </p:txBody>
      </p:sp>
    </p:spTree>
    <p:extLst>
      <p:ext uri="{BB962C8B-B14F-4D97-AF65-F5344CB8AC3E}">
        <p14:creationId xmlns:p14="http://schemas.microsoft.com/office/powerpoint/2010/main" val="2475521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74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твърда връзка</a:t>
            </a:r>
          </a:p>
          <a:p>
            <a:pPr lvl="1"/>
            <a:r>
              <a:rPr lang="bg-BG" dirty="0" smtClean="0"/>
              <a:t>Координатите на мишката, след преобразуване до графични координати, определят центъра на обекта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005879" y="1657360"/>
            <a:ext cx="7223681" cy="3291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/>
              <a:t>mouseMove</a:t>
            </a:r>
            <a:r>
              <a:rPr lang="en-US" dirty="0"/>
              <a:t>(event)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x = </a:t>
            </a:r>
            <a:r>
              <a:rPr lang="en-US" dirty="0" err="1" smtClean="0"/>
              <a:t>event.clientX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        </a:t>
            </a:r>
            <a:r>
              <a:rPr lang="en-US" dirty="0" smtClean="0"/>
              <a:t>-</a:t>
            </a:r>
            <a:r>
              <a:rPr lang="bg-BG" dirty="0" smtClean="0"/>
              <a:t> </a:t>
            </a:r>
            <a:r>
              <a:rPr lang="en-US" dirty="0" err="1" smtClean="0"/>
              <a:t>event.target.offsetLeft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 smtClean="0"/>
              <a:t>	        </a:t>
            </a:r>
            <a:r>
              <a:rPr lang="en-US" dirty="0" smtClean="0"/>
              <a:t>-</a:t>
            </a:r>
            <a:r>
              <a:rPr lang="bg-BG" dirty="0" smtClean="0"/>
              <a:t> </a:t>
            </a:r>
            <a:r>
              <a:rPr lang="en-US" dirty="0" err="1" smtClean="0"/>
              <a:t>event.target.offsetWidth</a:t>
            </a:r>
            <a:r>
              <a:rPr lang="en-US" dirty="0" smtClean="0"/>
              <a:t>/2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y = -(</a:t>
            </a:r>
            <a:r>
              <a:rPr lang="en-US" dirty="0" err="1" smtClean="0"/>
              <a:t>event.clientY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bg-BG" dirty="0" smtClean="0"/>
              <a:t>          </a:t>
            </a:r>
            <a:r>
              <a:rPr lang="en-US" dirty="0" smtClean="0"/>
              <a:t>-</a:t>
            </a:r>
            <a:r>
              <a:rPr lang="bg-BG" dirty="0" smtClean="0"/>
              <a:t> </a:t>
            </a:r>
            <a:r>
              <a:rPr lang="en-US" dirty="0" err="1" smtClean="0"/>
              <a:t>event.target.offsetTop</a:t>
            </a:r>
            <a:endParaRPr lang="bg-BG" dirty="0" smtClean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bg-BG" dirty="0"/>
              <a:t>	</a:t>
            </a:r>
            <a:r>
              <a:rPr lang="bg-BG" dirty="0" smtClean="0"/>
              <a:t>          </a:t>
            </a:r>
            <a:r>
              <a:rPr lang="en-US" dirty="0" smtClean="0"/>
              <a:t>-</a:t>
            </a:r>
            <a:r>
              <a:rPr lang="bg-BG" dirty="0" smtClean="0"/>
              <a:t> </a:t>
            </a:r>
            <a:r>
              <a:rPr lang="en-US" dirty="0" err="1" smtClean="0"/>
              <a:t>event.target.offsetHeight</a:t>
            </a:r>
            <a:r>
              <a:rPr lang="en-US" dirty="0" smtClean="0"/>
              <a:t>/2</a:t>
            </a:r>
            <a:r>
              <a:rPr lang="en-US" dirty="0"/>
              <a:t>);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s.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[x,y,0]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2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Обобщение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75176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 smtClean="0"/>
              <a:t>Следене и избор на обект</a:t>
            </a:r>
            <a:endParaRPr lang="bg-BG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Следене на мишката</a:t>
            </a:r>
          </a:p>
          <a:p>
            <a:pPr lvl="1"/>
            <a:r>
              <a:rPr lang="bg-BG" dirty="0" smtClean="0"/>
              <a:t>Твърда връзка – разстоянието е фиксирано</a:t>
            </a:r>
          </a:p>
          <a:p>
            <a:pPr lvl="1"/>
            <a:r>
              <a:rPr lang="bg-BG" dirty="0" smtClean="0"/>
              <a:t>Мека връзка – разстоянието се променя плавно</a:t>
            </a:r>
          </a:p>
          <a:p>
            <a:r>
              <a:rPr lang="bg-BG" dirty="0" smtClean="0"/>
              <a:t>Избор на обект</a:t>
            </a:r>
          </a:p>
          <a:p>
            <a:pPr lvl="1"/>
            <a:r>
              <a:rPr lang="bg-BG" dirty="0" smtClean="0"/>
              <a:t>Чрез изчисляване на зоната, върху която се намира</a:t>
            </a:r>
          </a:p>
          <a:p>
            <a:pPr lvl="1"/>
            <a:r>
              <a:rPr lang="bg-BG" dirty="0" smtClean="0"/>
              <a:t>Чрез вградения метод </a:t>
            </a:r>
            <a:r>
              <a:rPr lang="en-US" dirty="0" err="1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objectAtPoint</a:t>
            </a:r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Само обекти със включено свойство </a:t>
            </a:r>
            <a:r>
              <a:rPr lang="en-US" dirty="0" smtClean="0"/>
              <a:t>interactive</a:t>
            </a:r>
            <a:r>
              <a:rPr lang="bg-BG" dirty="0" smtClean="0"/>
              <a:t> са видими от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objectAtPoint</a:t>
            </a:r>
            <a:endParaRPr lang="bg-BG" dirty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970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Влачене</a:t>
            </a:r>
            <a:endParaRPr lang="bg-BG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Влачене с мишката</a:t>
            </a:r>
          </a:p>
          <a:p>
            <a:pPr lvl="1"/>
            <a:r>
              <a:rPr lang="bg-BG" dirty="0" smtClean="0"/>
              <a:t>Стъпка 1 – хващане (избор) на обект</a:t>
            </a:r>
          </a:p>
          <a:p>
            <a:pPr lvl="1"/>
            <a:r>
              <a:rPr lang="bg-BG" dirty="0" smtClean="0"/>
              <a:t>Стъпка 2 – движение</a:t>
            </a:r>
            <a:r>
              <a:rPr lang="bg-BG" dirty="0"/>
              <a:t> (следване)</a:t>
            </a:r>
            <a:r>
              <a:rPr lang="bg-BG" dirty="0" smtClean="0"/>
              <a:t> на обект</a:t>
            </a:r>
          </a:p>
          <a:p>
            <a:pPr lvl="1"/>
            <a:r>
              <a:rPr lang="bg-BG" dirty="0" smtClean="0"/>
              <a:t>Стъпка 3 – пускане на обект</a:t>
            </a:r>
          </a:p>
          <a:p>
            <a:r>
              <a:rPr lang="bg-BG" dirty="0" smtClean="0"/>
              <a:t>Влачене на сцената</a:t>
            </a:r>
          </a:p>
          <a:p>
            <a:pPr lvl="1"/>
            <a:r>
              <a:rPr lang="bg-BG" dirty="0" smtClean="0"/>
              <a:t>Чрез влачене на гледната точка</a:t>
            </a:r>
            <a:endParaRPr lang="bg-BG" dirty="0"/>
          </a:p>
          <a:p>
            <a:pPr lvl="1"/>
            <a:r>
              <a:rPr lang="bg-BG" dirty="0" smtClean="0"/>
              <a:t>Позволява интерактивно въртене</a:t>
            </a:r>
          </a:p>
          <a:p>
            <a:pPr lvl="1"/>
            <a:r>
              <a:rPr lang="bg-BG" dirty="0" smtClean="0"/>
              <a:t>Позволява интерактивно движение в сцена</a:t>
            </a:r>
          </a:p>
        </p:txBody>
      </p:sp>
    </p:spTree>
    <p:extLst>
      <p:ext uri="{BB962C8B-B14F-4D97-AF65-F5344CB8AC3E}">
        <p14:creationId xmlns:p14="http://schemas.microsoft.com/office/powerpoint/2010/main" val="71810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noProof="0" dirty="0" smtClean="0"/>
              <a:t>Край</a:t>
            </a:r>
            <a:endParaRPr lang="bg-BG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noProof="0" dirty="0" smtClean="0"/>
              <a:t>Коментари, въпроси</a:t>
            </a:r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354759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102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520" y="3217348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96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Реализация на мека връзка</a:t>
            </a:r>
          </a:p>
          <a:p>
            <a:pPr lvl="1"/>
            <a:r>
              <a:rPr lang="bg-BG" dirty="0" smtClean="0"/>
              <a:t>В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mouseMove</a:t>
            </a:r>
            <a:r>
              <a:rPr lang="bg-BG" dirty="0" smtClean="0"/>
              <a:t> се запомнят графичните координати в глобалните променливи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bg-BG" dirty="0" smtClean="0"/>
              <a:t> 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endParaRPr lang="bg-BG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В цикъла за кадри 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animate</a:t>
            </a:r>
            <a:r>
              <a:rPr lang="bg-BG" dirty="0" smtClean="0"/>
              <a:t> се премества обекта с линейна комбинация към запомнените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bg-BG" dirty="0"/>
              <a:t> и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endParaRPr lang="en-US" dirty="0" smtClean="0">
              <a:solidFill>
                <a:srgbClr val="FF0000"/>
              </a:solidFill>
              <a:effectLst>
                <a:outerShdw blurRad="63500" algn="ctr" rotWithShape="0">
                  <a:srgbClr val="FF0000">
                    <a:alpha val="40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79" y="2388872"/>
            <a:ext cx="7223681" cy="2560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US" dirty="0"/>
              <a:t>=0,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US" dirty="0"/>
              <a:t>=0;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/>
              <a:t>mouseMove</a:t>
            </a:r>
            <a:r>
              <a:rPr lang="en-US" dirty="0"/>
              <a:t>(event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{</a:t>
            </a:r>
            <a:r>
              <a:rPr lang="bg-BG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x</a:t>
            </a:r>
            <a:r>
              <a:rPr lang="en-US" dirty="0" smtClean="0"/>
              <a:t>=</a:t>
            </a:r>
            <a:r>
              <a:rPr lang="bg-BG" dirty="0" smtClean="0"/>
              <a:t>...</a:t>
            </a:r>
            <a:r>
              <a:rPr lang="en-US" dirty="0" smtClean="0"/>
              <a:t>;</a:t>
            </a:r>
            <a:r>
              <a:rPr lang="bg-BG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y</a:t>
            </a:r>
            <a:r>
              <a:rPr lang="en-US" dirty="0" smtClean="0"/>
              <a:t>=</a:t>
            </a:r>
            <a:r>
              <a:rPr lang="bg-BG" dirty="0" smtClean="0"/>
              <a:t>...</a:t>
            </a:r>
            <a:r>
              <a:rPr lang="en-US" dirty="0" smtClean="0"/>
              <a:t>;</a:t>
            </a:r>
            <a:r>
              <a:rPr lang="bg-BG" dirty="0" smtClean="0"/>
              <a:t> </a:t>
            </a: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/>
              <a:t>animate()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k = 0.92;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s.center</a:t>
            </a:r>
            <a:r>
              <a:rPr lang="en-US" dirty="0"/>
              <a:t>[0] = </a:t>
            </a:r>
            <a:r>
              <a:rPr lang="en-US" dirty="0" err="1"/>
              <a:t>s.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[0]*k+(1-k)*x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s.center</a:t>
            </a:r>
            <a:r>
              <a:rPr lang="en-US" dirty="0"/>
              <a:t>[1] = </a:t>
            </a:r>
            <a:r>
              <a:rPr lang="en-US" dirty="0" err="1"/>
              <a:t>s.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[1]*k+(1-k)*y</a:t>
            </a:r>
            <a:r>
              <a:rPr lang="en-US" dirty="0"/>
              <a:t>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1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hlinkClick r:id="rId2" action="ppaction://hlinkfile"/>
          </p:cNvPr>
          <p:cNvSpPr txBox="1"/>
          <p:nvPr/>
        </p:nvSpPr>
        <p:spPr>
          <a:xfrm>
            <a:off x="3657610" y="4674847"/>
            <a:ext cx="1828780" cy="274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t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r>
              <a:rPr lang="bg-BG" sz="1400" b="1" dirty="0" smtClean="0">
                <a:solidFill>
                  <a:schemeClr val="tx2"/>
                </a:solidFill>
                <a:latin typeface="Candara" panose="020E0502030303020204" pitchFamily="34" charset="0"/>
                <a:cs typeface="+mn-cs"/>
              </a:rPr>
              <a:t>ПРОБА</a:t>
            </a:r>
            <a:endParaRPr lang="bg-BG" sz="1400" b="1" dirty="0">
              <a:solidFill>
                <a:schemeClr val="tx2"/>
              </a:solidFill>
              <a:latin typeface="Candara" panose="020E0502030303020204" pitchFamily="34" charset="0"/>
              <a:cs typeface="+mn-cs"/>
            </a:endParaRPr>
          </a:p>
        </p:txBody>
      </p:sp>
      <p:pic>
        <p:nvPicPr>
          <p:cNvPr id="2050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4336"/>
            <a:ext cx="73152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 descr="D:\Pavel\Courses\MATERIALS\Course.SUICA 2015-16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621" y="2205994"/>
            <a:ext cx="144379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4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bg-BG" dirty="0" smtClean="0"/>
              <a:t>Верига от меки връзки</a:t>
            </a:r>
          </a:p>
          <a:p>
            <a:pPr lvl="1"/>
            <a:r>
              <a:rPr lang="bg-BG" dirty="0" smtClean="0"/>
              <a:t>Няколко обекта, всеки свързан меко към предходния</a:t>
            </a:r>
          </a:p>
          <a:p>
            <a:pPr lvl="1"/>
            <a:r>
              <a:rPr lang="bg-BG" dirty="0"/>
              <a:t>Аналогична </a:t>
            </a:r>
            <a:r>
              <a:rPr lang="bg-BG" dirty="0" smtClean="0"/>
              <a:t>реализация с линейна комбинация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62" y="1840238"/>
            <a:ext cx="7680875" cy="31089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none" rtlCol="0" anchor="ctr" anchorCtr="0">
            <a:noAutofit/>
          </a:bodyPr>
          <a:lstStyle>
            <a:defPPr>
              <a:defRPr lang="bg-BG"/>
            </a:defPPr>
            <a:lvl1pPr algn="ctr">
              <a:defRPr sz="2000">
                <a:effectLst>
                  <a:outerShdw blurRad="63500" algn="ctr" rotWithShape="0">
                    <a:schemeClr val="accent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 err="1"/>
              <a:t>mouseMove</a:t>
            </a:r>
            <a:r>
              <a:rPr lang="en-US" dirty="0"/>
              <a:t>(event</a:t>
            </a:r>
            <a:r>
              <a:rPr lang="en-US" dirty="0" smtClean="0"/>
              <a:t>)</a:t>
            </a:r>
            <a:r>
              <a:rPr lang="bg-BG" dirty="0" smtClean="0"/>
              <a:t> </a:t>
            </a:r>
            <a:r>
              <a:rPr lang="en-US" dirty="0" smtClean="0"/>
              <a:t>{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s[0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</a:t>
            </a:r>
            <a:r>
              <a:rPr lang="en-US" dirty="0" smtClean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center </a:t>
            </a:r>
            <a:r>
              <a:rPr lang="en-US" dirty="0"/>
              <a:t>= </a:t>
            </a:r>
            <a:r>
              <a:rPr lang="bg-BG" dirty="0" smtClean="0"/>
              <a:t>...; </a:t>
            </a:r>
            <a:r>
              <a:rPr lang="en-US" dirty="0" smtClean="0"/>
              <a:t>}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function </a:t>
            </a:r>
            <a:r>
              <a:rPr lang="en-US" dirty="0"/>
              <a:t>animate()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{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 k = 0.85;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for (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=1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{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].center[0]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US" dirty="0"/>
              <a:t>.center[0]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*k+(1-k)*s[i-1]</a:t>
            </a:r>
            <a:r>
              <a:rPr lang="bg-BG" dirty="0" smtClean="0"/>
              <a:t>...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].center[1]</a:t>
            </a:r>
            <a:r>
              <a:rPr lang="en-US" dirty="0"/>
              <a:t> = 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s[</a:t>
            </a:r>
            <a:r>
              <a:rPr lang="en-US" dirty="0" err="1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]</a:t>
            </a:r>
            <a:r>
              <a:rPr lang="en-US" dirty="0"/>
              <a:t>.center[1]</a:t>
            </a:r>
            <a:r>
              <a:rPr lang="en-US" dirty="0">
                <a:solidFill>
                  <a:srgbClr val="FF0000"/>
                </a:solidFill>
                <a:effectLst>
                  <a:outerShdw blurRad="63500" algn="ctr" rotWithShape="0">
                    <a:srgbClr val="FF0000">
                      <a:alpha val="40000"/>
                    </a:srgbClr>
                  </a:outerShdw>
                </a:effectLst>
              </a:rPr>
              <a:t>*k+(1-k)*s[i-1]</a:t>
            </a:r>
            <a:r>
              <a:rPr lang="en-US" dirty="0" smtClean="0"/>
              <a:t>.</a:t>
            </a:r>
            <a:r>
              <a:rPr lang="bg-BG" dirty="0" smtClean="0"/>
              <a:t>..</a:t>
            </a:r>
            <a:endParaRPr lang="en-US" dirty="0"/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/>
              <a:t>	}</a:t>
            </a:r>
          </a:p>
          <a:p>
            <a:pPr algn="l">
              <a:tabLst>
                <a:tab pos="341313" algn="l"/>
                <a:tab pos="682625" algn="l"/>
                <a:tab pos="1025525" algn="l"/>
              </a:tabLst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1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SUICA COurs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70C0"/>
      </a:hlink>
      <a:folHlink>
        <a:srgbClr val="0070C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21935</TotalTime>
  <Words>1512</Words>
  <Application>Microsoft Office PowerPoint</Application>
  <PresentationFormat>On-screen Show (16:9)</PresentationFormat>
  <Paragraphs>370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Origin</vt:lpstr>
      <vt:lpstr>Влачене</vt:lpstr>
      <vt:lpstr>Следене</vt:lpstr>
      <vt:lpstr>Следене на мишката</vt:lpstr>
      <vt:lpstr>Видове следене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Избор на обект</vt:lpstr>
      <vt:lpstr>Избиране с мишка</vt:lpstr>
      <vt:lpstr>Изчислен избор</vt:lpstr>
      <vt:lpstr>PowerPoint Presentation</vt:lpstr>
      <vt:lpstr>PowerPoint Presentation</vt:lpstr>
      <vt:lpstr>PowerPoint Presentation</vt:lpstr>
      <vt:lpstr>PowerPoint Presentation</vt:lpstr>
      <vt:lpstr>Произволна форма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Пример</vt:lpstr>
      <vt:lpstr>PowerPoint Presentation</vt:lpstr>
      <vt:lpstr>PowerPoint Presentation</vt:lpstr>
      <vt:lpstr>PowerPoint Presentation</vt:lpstr>
      <vt:lpstr>Влачене</vt:lpstr>
      <vt:lpstr>Етапи</vt:lpstr>
      <vt:lpstr>Наивно влачене</vt:lpstr>
      <vt:lpstr>PowerPoint Presentation</vt:lpstr>
      <vt:lpstr>PowerPoint Presentation</vt:lpstr>
      <vt:lpstr>Дефект</vt:lpstr>
      <vt:lpstr>PowerPoint Presentation</vt:lpstr>
      <vt:lpstr>PowerPoint Presentation</vt:lpstr>
      <vt:lpstr>PowerPoint Presentation</vt:lpstr>
      <vt:lpstr>Влачене</vt:lpstr>
      <vt:lpstr>PowerPoint Presentation</vt:lpstr>
      <vt:lpstr>PowerPoint Presentation</vt:lpstr>
      <vt:lpstr>Влачене на сцена</vt:lpstr>
      <vt:lpstr>Интерактивност в 2D</vt:lpstr>
      <vt:lpstr>PowerPoint Presentation</vt:lpstr>
      <vt:lpstr>PowerPoint Presentation</vt:lpstr>
      <vt:lpstr>PowerPoint Presentation</vt:lpstr>
      <vt:lpstr>PowerPoint Presentation</vt:lpstr>
      <vt:lpstr>Интерактивност в 3D</vt:lpstr>
      <vt:lpstr>PowerPoint Presentation</vt:lpstr>
      <vt:lpstr>PowerPoint Presentation</vt:lpstr>
      <vt:lpstr>PowerPoint Presentation</vt:lpstr>
      <vt:lpstr>Обобщение</vt:lpstr>
      <vt:lpstr>Следене и избор на обект</vt:lpstr>
      <vt:lpstr>Влачене</vt:lpstr>
      <vt:lpstr>Край</vt:lpstr>
    </vt:vector>
  </TitlesOfParts>
  <Company>FMI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SUICA-17</dc:title>
  <dc:creator>Pavel Boytchev</dc:creator>
  <cp:lastModifiedBy>Pavel Boytchev</cp:lastModifiedBy>
  <cp:revision>730</cp:revision>
  <dcterms:created xsi:type="dcterms:W3CDTF">2015-02-10T15:00:35Z</dcterms:created>
  <dcterms:modified xsi:type="dcterms:W3CDTF">2015-12-01T11:44:43Z</dcterms:modified>
</cp:coreProperties>
</file>