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481" r:id="rId3"/>
    <p:sldId id="609" r:id="rId4"/>
    <p:sldId id="844" r:id="rId5"/>
    <p:sldId id="890" r:id="rId6"/>
    <p:sldId id="891" r:id="rId7"/>
    <p:sldId id="892" r:id="rId8"/>
    <p:sldId id="893" r:id="rId9"/>
    <p:sldId id="894" r:id="rId10"/>
    <p:sldId id="807" r:id="rId11"/>
    <p:sldId id="895" r:id="rId12"/>
    <p:sldId id="896" r:id="rId13"/>
    <p:sldId id="873" r:id="rId14"/>
    <p:sldId id="897" r:id="rId15"/>
    <p:sldId id="898" r:id="rId16"/>
    <p:sldId id="899" r:id="rId17"/>
    <p:sldId id="900" r:id="rId18"/>
    <p:sldId id="901" r:id="rId19"/>
    <p:sldId id="902" r:id="rId20"/>
    <p:sldId id="903" r:id="rId21"/>
    <p:sldId id="904" r:id="rId22"/>
    <p:sldId id="905" r:id="rId23"/>
    <p:sldId id="909" r:id="rId24"/>
    <p:sldId id="906" r:id="rId25"/>
    <p:sldId id="908" r:id="rId26"/>
    <p:sldId id="907" r:id="rId27"/>
    <p:sldId id="910" r:id="rId28"/>
    <p:sldId id="911" r:id="rId29"/>
    <p:sldId id="914" r:id="rId30"/>
    <p:sldId id="915" r:id="rId31"/>
    <p:sldId id="916" r:id="rId32"/>
    <p:sldId id="917" r:id="rId33"/>
    <p:sldId id="913" r:id="rId34"/>
    <p:sldId id="922" r:id="rId35"/>
    <p:sldId id="918" r:id="rId36"/>
    <p:sldId id="919" r:id="rId37"/>
    <p:sldId id="920" r:id="rId38"/>
    <p:sldId id="921" r:id="rId39"/>
    <p:sldId id="924" r:id="rId40"/>
    <p:sldId id="925" r:id="rId41"/>
    <p:sldId id="926" r:id="rId42"/>
    <p:sldId id="927" r:id="rId43"/>
    <p:sldId id="928" r:id="rId44"/>
    <p:sldId id="930" r:id="rId45"/>
    <p:sldId id="931" r:id="rId46"/>
    <p:sldId id="932" r:id="rId47"/>
    <p:sldId id="933" r:id="rId48"/>
    <p:sldId id="934" r:id="rId49"/>
    <p:sldId id="929" r:id="rId50"/>
    <p:sldId id="318" r:id="rId51"/>
    <p:sldId id="492" r:id="rId52"/>
    <p:sldId id="923" r:id="rId53"/>
    <p:sldId id="261" r:id="rId54"/>
  </p:sldIdLst>
  <p:sldSz cx="9144000" cy="5143500" type="screen16x9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E3EB"/>
    <a:srgbClr val="638CAE"/>
    <a:srgbClr val="FF0000"/>
    <a:srgbClr val="E3E5ED"/>
    <a:srgbClr val="000000"/>
    <a:srgbClr val="AAB0C8"/>
    <a:srgbClr val="727CA3"/>
    <a:srgbClr val="D39FA0"/>
    <a:srgbClr val="8B8B9D"/>
    <a:srgbClr val="0070C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65" autoAdjust="0"/>
    <p:restoredTop sz="94590" autoAdjust="0"/>
  </p:normalViewPr>
  <p:slideViewPr>
    <p:cSldViewPr>
      <p:cViewPr varScale="1">
        <p:scale>
          <a:sx n="95" d="100"/>
          <a:sy n="95" d="100"/>
        </p:scale>
        <p:origin x="-576" y="-9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22908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91439" cy="91439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2914650"/>
            <a:ext cx="6858000" cy="742950"/>
          </a:xfrm>
          <a:ln>
            <a:noFill/>
          </a:ln>
        </p:spPr>
        <p:txBody>
          <a:bodyPr anchor="t" anchorCtr="0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3843338"/>
            <a:ext cx="6858000" cy="400050"/>
          </a:xfrm>
        </p:spPr>
        <p:txBody>
          <a:bodyPr/>
          <a:lstStyle>
            <a:lvl1pPr marL="0" indent="0" algn="l">
              <a:buNone/>
              <a:defRPr sz="2000" b="0">
                <a:solidFill>
                  <a:schemeClr val="tx2"/>
                </a:solidFill>
                <a:latin typeface="Candara" panose="020E0502030303020204" pitchFamily="34" charset="0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2736056"/>
            <a:ext cx="7315200" cy="96012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04875" y="3786188"/>
            <a:ext cx="7315200" cy="51435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2736056"/>
            <a:ext cx="228600" cy="96012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04875" y="3786188"/>
            <a:ext cx="228600" cy="51435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2914650"/>
            <a:ext cx="6858000" cy="742950"/>
          </a:xfrm>
          <a:ln>
            <a:noFill/>
          </a:ln>
        </p:spPr>
        <p:txBody>
          <a:bodyPr anchor="t" anchorCtr="0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04875" y="2736056"/>
            <a:ext cx="7315200" cy="96012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2736056"/>
            <a:ext cx="228600" cy="96012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8257830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534400" cy="74295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67DF-4D84-4B1F-9010-1E7FCEE5EE25}" type="slidenum">
              <a:rPr lang="bg-BG" smtClean="0"/>
              <a:t>‹#›</a:t>
            </a:fld>
            <a:endParaRPr lang="bg-BG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047750"/>
            <a:ext cx="8534400" cy="4038600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67DF-4D84-4B1F-9010-1E7FCEE5EE25}" type="slidenum">
              <a:rPr lang="bg-BG" smtClean="0"/>
              <a:t>‹#›</a:t>
            </a:fld>
            <a:endParaRPr lang="bg-BG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33350"/>
            <a:ext cx="8534400" cy="4953000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8800805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534400" cy="6858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67DF-4D84-4B1F-9010-1E7FCEE5EE25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67DF-4D84-4B1F-9010-1E7FCEE5EE25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33350"/>
            <a:ext cx="8534400" cy="723900"/>
          </a:xfrm>
          <a:prstGeom prst="rect">
            <a:avLst/>
          </a:prstGeom>
          <a:ln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534400" cy="417195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  <a:r>
              <a:rPr kumimoji="0" lang="bg-BG" dirty="0" smtClean="0"/>
              <a:t>кирилица</a:t>
            </a:r>
            <a:endParaRPr kumimoji="0" lang="en-US" dirty="0" smtClean="0"/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86800" y="4869180"/>
            <a:ext cx="457200" cy="27432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1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EC4667DF-4D84-4B1F-9010-1E7FCEE5EE25}" type="slidenum">
              <a:rPr lang="bg-BG" smtClean="0"/>
              <a:pPr/>
              <a:t>‹#›</a:t>
            </a:fld>
            <a:endParaRPr lang="bg-BG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85725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Rectangle 1"/>
          <p:cNvSpPr/>
          <p:nvPr/>
        </p:nvSpPr>
        <p:spPr>
          <a:xfrm>
            <a:off x="0" y="133350"/>
            <a:ext cx="152400" cy="7239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1" r:id="rId2"/>
    <p:sldLayoutId id="2147483674" r:id="rId3"/>
    <p:sldLayoutId id="2147483680" r:id="rId4"/>
    <p:sldLayoutId id="2147483678" r:id="rId5"/>
    <p:sldLayoutId id="2147483679" r:id="rId6"/>
  </p:sldLayoutIdLst>
  <p:txStyles>
    <p:titleStyle>
      <a:lvl1pPr algn="l" rtl="0" eaLnBrk="1" latinLnBrk="0" hangingPunct="1">
        <a:spcBef>
          <a:spcPct val="0"/>
        </a:spcBef>
        <a:buNone/>
        <a:defRPr kumimoji="0" sz="3200" b="1" kern="1200">
          <a:solidFill>
            <a:schemeClr val="accent1">
              <a:lumMod val="75000"/>
            </a:schemeClr>
          </a:solidFill>
          <a:effectLst>
            <a:outerShdw blurRad="63500" algn="ctr" rotWithShape="0">
              <a:schemeClr val="accent1">
                <a:alpha val="40000"/>
              </a:schemeClr>
            </a:outerShdw>
          </a:effectLst>
          <a:latin typeface="Candara" panose="020E0502030303020204" pitchFamily="34" charset="0"/>
          <a:ea typeface="+mj-ea"/>
          <a:cs typeface="+mj-cs"/>
        </a:defRPr>
      </a:lvl1pPr>
    </p:titleStyle>
    <p:bodyStyle>
      <a:lvl1pPr marL="0" indent="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None/>
        <a:defRPr kumimoji="0" sz="2600" b="1" kern="1200">
          <a:solidFill>
            <a:schemeClr val="tx1"/>
          </a:solidFill>
          <a:effectLst>
            <a:outerShdw blurRad="63500" algn="ctr" rotWithShape="0">
              <a:schemeClr val="tx1">
                <a:lumMod val="65000"/>
                <a:lumOff val="35000"/>
                <a:alpha val="40000"/>
              </a:schemeClr>
            </a:outerShdw>
          </a:effectLst>
          <a:latin typeface="Candara" panose="020E0502030303020204" pitchFamily="34" charset="0"/>
          <a:ea typeface="+mn-ea"/>
          <a:cs typeface="+mn-cs"/>
        </a:defRPr>
      </a:lvl1pPr>
      <a:lvl2pPr marL="457200" indent="-182563" algn="l" rtl="0" eaLnBrk="1" latinLnBrk="0" hangingPunct="1">
        <a:spcBef>
          <a:spcPts val="500"/>
        </a:spcBef>
        <a:buClr>
          <a:schemeClr val="accent1">
            <a:lumMod val="75000"/>
          </a:schemeClr>
        </a:buClr>
        <a:buSzPct val="100000"/>
        <a:buFont typeface="Arial" panose="020B0604020202020204" pitchFamily="34" charset="0"/>
        <a:buChar char="•"/>
        <a:defRPr kumimoji="0" sz="2300" kern="1200">
          <a:solidFill>
            <a:schemeClr val="tx2"/>
          </a:solidFill>
          <a:effectLst>
            <a:outerShdw blurRad="63500" algn="ctr" rotWithShape="0">
              <a:schemeClr val="accent1">
                <a:alpha val="40000"/>
              </a:schemeClr>
            </a:outerShdw>
          </a:effectLst>
          <a:latin typeface="Candara" panose="020E0502030303020204" pitchFamily="34" charset="0"/>
          <a:ea typeface="+mn-ea"/>
          <a:cs typeface="+mn-cs"/>
        </a:defRPr>
      </a:lvl2pPr>
      <a:lvl3pPr marL="594360" indent="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None/>
        <a:defRPr kumimoji="0" sz="2000" kern="1200">
          <a:solidFill>
            <a:schemeClr val="accent1">
              <a:lumMod val="75000"/>
            </a:schemeClr>
          </a:solidFill>
          <a:effectLst>
            <a:outerShdw blurRad="63500" algn="ctr" rotWithShape="0">
              <a:schemeClr val="accent1">
                <a:alpha val="40000"/>
              </a:schemeClr>
            </a:outerShdw>
          </a:effectLst>
          <a:latin typeface="Candara" panose="020E0502030303020204" pitchFamily="34" charset="0"/>
          <a:ea typeface="+mn-ea"/>
          <a:cs typeface="+mn-cs"/>
        </a:defRPr>
      </a:lvl3pPr>
      <a:lvl4pPr marL="868680" indent="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None/>
        <a:defRPr kumimoji="0" sz="1800" kern="1200">
          <a:solidFill>
            <a:schemeClr val="accent1">
              <a:lumMod val="75000"/>
            </a:schemeClr>
          </a:solidFill>
          <a:effectLst>
            <a:outerShdw blurRad="63500" algn="ctr" rotWithShape="0">
              <a:schemeClr val="accent1">
                <a:alpha val="40000"/>
              </a:schemeClr>
            </a:outerShdw>
          </a:effectLst>
          <a:latin typeface="Candara" panose="020E0502030303020204" pitchFamily="34" charset="0"/>
          <a:ea typeface="+mn-ea"/>
          <a:cs typeface="+mn-cs"/>
        </a:defRPr>
      </a:lvl4pPr>
      <a:lvl5pPr marL="1143000" indent="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None/>
        <a:defRPr kumimoji="0" sz="1600" kern="1200">
          <a:solidFill>
            <a:schemeClr val="accent1">
              <a:lumMod val="75000"/>
            </a:schemeClr>
          </a:solidFill>
          <a:effectLst>
            <a:outerShdw blurRad="63500" algn="ctr" rotWithShape="0">
              <a:schemeClr val="accent1">
                <a:alpha val="40000"/>
              </a:schemeClr>
            </a:outerShdw>
          </a:effectLst>
          <a:latin typeface="Candara" panose="020E0502030303020204" pitchFamily="34" charset="0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Example-1801%20Line%20and%20linear%20combination/Example-1801%20Line%20and%20linear%20combination.html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Example-1802%20Segment%20and%20linear%20combination/Example-1802%20Segment%20and%20linear%20combination.html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Example-1803%20Segment%20and%20linear%20combination%202/Example-1803%20Segment%20and%20linear%20combination%202.html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Example-1804%20Line%20and%20closest%20point/Example-1804%20Line%20and%20closest%20point.html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Example-1805%20Segment%20and%20closest%20point/Example-1805%20Segment%20and%20closest%20point.html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Example-1806%20Drag%20along%20a%20line/Example-1806%20Drag%20along%20a%20line.html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Example-1807%20Drag%20along%20a%20segment/Example-1807%20Drag%20along%20a%20segment.html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Example-1808%20Drag%20along%20a%20circle/Example-1808%20Drag%20along%20a%20circle.html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Example-1809%20Drag%20along%20a%20circle%202/Example-1809%20Drag%20along%20a%20circle%202.html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Example-1810%20Dials/Example-1810%20Dials.html" TargetMode="Externa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Example-1811%20Dragging%20a%20pyramid/Example-1811%20Dragging%20a%20pyramid.html" TargetMode="Externa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Example-1812%20Flying%20crosses/Example-1812%20Flying%20crosses.html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noProof="0" dirty="0" smtClean="0"/>
              <a:t>Влачене</a:t>
            </a:r>
            <a:r>
              <a:rPr lang="en-US" noProof="0" dirty="0" smtClean="0"/>
              <a:t> </a:t>
            </a:r>
            <a:r>
              <a:rPr lang="bg-BG" noProof="0" dirty="0" smtClean="0"/>
              <a:t>с ограничения</a:t>
            </a:r>
            <a:endParaRPr lang="bg-BG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noProof="0" dirty="0" smtClean="0"/>
              <a:t>Тема №</a:t>
            </a:r>
            <a:r>
              <a:rPr lang="en-US" noProof="0" dirty="0" smtClean="0"/>
              <a:t>1</a:t>
            </a:r>
            <a:r>
              <a:rPr lang="bg-BG" dirty="0"/>
              <a:t>8</a:t>
            </a:r>
            <a:endParaRPr lang="bg-BG" noProof="0" dirty="0"/>
          </a:p>
        </p:txBody>
      </p:sp>
    </p:spTree>
    <p:extLst>
      <p:ext uri="{BB962C8B-B14F-4D97-AF65-F5344CB8AC3E}">
        <p14:creationId xmlns:p14="http://schemas.microsoft.com/office/powerpoint/2010/main" val="1727343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4336"/>
            <a:ext cx="7315200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ПРОБА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pic>
        <p:nvPicPr>
          <p:cNvPr id="1027" name="Picture 3" descr="D:\Pavel\Courses\MATERIALS\Course.SUICA 2015-16\curso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8976" y="2242211"/>
            <a:ext cx="144379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7960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Влачене по отсечка</a:t>
            </a:r>
          </a:p>
          <a:p>
            <a:pPr lvl="1"/>
            <a:r>
              <a:rPr lang="bg-BG" dirty="0" smtClean="0"/>
              <a:t>Аналогично на движението по линия</a:t>
            </a:r>
          </a:p>
          <a:p>
            <a:pPr lvl="1"/>
            <a:r>
              <a:rPr lang="bg-BG" dirty="0" smtClean="0"/>
              <a:t>Допълнително ограничение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k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  <a:sym typeface="Symbol"/>
              </a:rPr>
              <a:t>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[0,1]</a:t>
            </a:r>
          </a:p>
          <a:p>
            <a:pPr lvl="1"/>
            <a:r>
              <a:rPr lang="bg-BG" dirty="0" smtClean="0"/>
              <a:t>Връзката между мишката и обекта може да се разкъса при движение на мишката много извън отсечката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05879" y="2388872"/>
            <a:ext cx="7223681" cy="25602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ctr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 smtClean="0"/>
              <a:t>if (</a:t>
            </a:r>
            <a:r>
              <a:rPr lang="en-US" dirty="0" err="1" smtClean="0"/>
              <a:t>obj</a:t>
            </a:r>
            <a:r>
              <a:rPr lang="en-US" dirty="0" smtClean="0"/>
              <a:t>)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 smtClean="0"/>
              <a:t>{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 smtClean="0"/>
              <a:t>	</a:t>
            </a:r>
            <a:r>
              <a:rPr lang="en-US" dirty="0"/>
              <a:t>k -= (</a:t>
            </a:r>
            <a:r>
              <a:rPr lang="en-US" dirty="0" err="1"/>
              <a:t>event.clientX</a:t>
            </a:r>
            <a:r>
              <a:rPr lang="en-US" dirty="0"/>
              <a:t>-x)/500</a:t>
            </a:r>
            <a:r>
              <a:rPr lang="en-US" dirty="0" smtClean="0"/>
              <a:t>;</a:t>
            </a:r>
            <a:endParaRPr lang="bg-BG" dirty="0" smtClean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if (k&lt;0) k=0;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	if (k&gt;1) k=1;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 smtClean="0"/>
              <a:t>	</a:t>
            </a:r>
            <a:r>
              <a:rPr lang="en-US" dirty="0" err="1"/>
              <a:t>s.center</a:t>
            </a:r>
            <a:r>
              <a:rPr lang="en-US" dirty="0"/>
              <a:t>[0] = p1[0]*k+(1-k)*p2[0];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/>
              <a:t>	</a:t>
            </a:r>
            <a:r>
              <a:rPr lang="en-US" dirty="0" err="1"/>
              <a:t>s.center</a:t>
            </a:r>
            <a:r>
              <a:rPr lang="en-US" dirty="0"/>
              <a:t>[1] = p1[1]*k+(1-k)*p2[1];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2102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4336"/>
            <a:ext cx="7315200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ПРОБА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pic>
        <p:nvPicPr>
          <p:cNvPr id="1027" name="Picture 3" descr="D:\Pavel\Courses\MATERIALS\Course.SUICA 2015-16\curso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9485" y="3384653"/>
            <a:ext cx="144379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5614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Arrow Connector 28"/>
          <p:cNvCxnSpPr/>
          <p:nvPr/>
        </p:nvCxnSpPr>
        <p:spPr>
          <a:xfrm>
            <a:off x="2743270" y="2221934"/>
            <a:ext cx="0" cy="1691303"/>
          </a:xfrm>
          <a:prstGeom prst="straightConnector1">
            <a:avLst/>
          </a:prstGeom>
          <a:ln w="9525">
            <a:solidFill>
              <a:srgbClr val="FF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7315220" y="2212101"/>
            <a:ext cx="0" cy="1691303"/>
          </a:xfrm>
          <a:prstGeom prst="straightConnector1">
            <a:avLst/>
          </a:prstGeom>
          <a:ln w="9525">
            <a:solidFill>
              <a:srgbClr val="FF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Усложнение</a:t>
            </a:r>
          </a:p>
          <a:p>
            <a:pPr lvl="1"/>
            <a:r>
              <a:rPr lang="bg-BG" dirty="0" smtClean="0"/>
              <a:t>Подвижната сфера да се движи само до ограничителите на отсечката, без да ги застъпва</a:t>
            </a:r>
          </a:p>
          <a:p>
            <a:endParaRPr lang="bg-BG" dirty="0"/>
          </a:p>
        </p:txBody>
      </p:sp>
      <p:sp>
        <p:nvSpPr>
          <p:cNvPr id="27" name="TextBox 26"/>
          <p:cNvSpPr txBox="1"/>
          <p:nvPr/>
        </p:nvSpPr>
        <p:spPr>
          <a:xfrm>
            <a:off x="924987" y="3932949"/>
            <a:ext cx="1212191" cy="290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500"/>
              </a:lnSpc>
            </a:pPr>
            <a:r>
              <a:rPr lang="bg-BG" sz="1600" dirty="0">
                <a:solidFill>
                  <a:schemeClr val="tx2"/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Р</a:t>
            </a:r>
            <a:r>
              <a:rPr lang="bg-BG" sz="1600" dirty="0" smtClean="0">
                <a:solidFill>
                  <a:schemeClr val="tx2"/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азстояние</a:t>
            </a:r>
            <a:endParaRPr lang="bg-BG" sz="1600" dirty="0">
              <a:solidFill>
                <a:schemeClr val="tx2"/>
              </a:solidFill>
              <a:effectLst>
                <a:outerShdw blurRad="63500" algn="ctr" rotWithShape="0">
                  <a:schemeClr val="accent1">
                    <a:alpha val="40000"/>
                  </a:schemeClr>
                </a:outerShdw>
              </a:effectLst>
              <a:latin typeface="Candara" panose="020E0502030303020204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2743270" y="3143125"/>
            <a:ext cx="4571950" cy="1085"/>
          </a:xfrm>
          <a:prstGeom prst="line">
            <a:avLst/>
          </a:prstGeom>
          <a:ln w="76200">
            <a:solidFill>
              <a:schemeClr val="accent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2958203" y="2589919"/>
            <a:ext cx="1106412" cy="1106412"/>
            <a:chOff x="818429" y="3390129"/>
            <a:chExt cx="1106412" cy="1106412"/>
          </a:xfrm>
          <a:solidFill>
            <a:srgbClr val="D9E3EB">
              <a:alpha val="69804"/>
            </a:srgbClr>
          </a:solidFill>
        </p:grpSpPr>
        <p:sp>
          <p:nvSpPr>
            <p:cNvPr id="21" name="Oval 20"/>
            <p:cNvSpPr/>
            <p:nvPr/>
          </p:nvSpPr>
          <p:spPr>
            <a:xfrm>
              <a:off x="818429" y="3390129"/>
              <a:ext cx="1106412" cy="110641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2" name="Oval 21"/>
            <p:cNvSpPr/>
            <p:nvPr/>
          </p:nvSpPr>
          <p:spPr>
            <a:xfrm>
              <a:off x="1325916" y="3897616"/>
              <a:ext cx="91439" cy="9143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914440" y="4292687"/>
            <a:ext cx="1340432" cy="290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500"/>
              </a:lnSpc>
            </a:pPr>
            <a:r>
              <a:rPr lang="bg-BG" sz="1600" dirty="0" smtClean="0">
                <a:solidFill>
                  <a:schemeClr val="tx2"/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Параметър </a:t>
            </a:r>
            <a:r>
              <a:rPr lang="en-US" sz="1600" dirty="0" smtClean="0">
                <a:solidFill>
                  <a:schemeClr val="tx2"/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k</a:t>
            </a:r>
            <a:endParaRPr lang="bg-BG" sz="1600" dirty="0">
              <a:solidFill>
                <a:schemeClr val="tx2"/>
              </a:solidFill>
              <a:effectLst>
                <a:outerShdw blurRad="63500" algn="ctr" rotWithShape="0">
                  <a:schemeClr val="accent1">
                    <a:alpha val="40000"/>
                  </a:schemeClr>
                </a:outerShdw>
              </a:effectLst>
              <a:latin typeface="Candara" panose="020E050203030302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132218" y="3012280"/>
            <a:ext cx="397866" cy="290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en-US" sz="1600" b="1" dirty="0" smtClean="0">
                <a:solidFill>
                  <a:schemeClr val="bg1"/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p2</a:t>
            </a:r>
            <a:endParaRPr lang="bg-BG" sz="1600" b="1" dirty="0">
              <a:solidFill>
                <a:schemeClr val="bg1"/>
              </a:solidFill>
              <a:effectLst>
                <a:outerShdw blurRad="63500" algn="ctr" rotWithShape="0">
                  <a:schemeClr val="accent1">
                    <a:alpha val="40000"/>
                  </a:schemeClr>
                </a:outerShdw>
              </a:effectLst>
              <a:latin typeface="Candara" panose="020E050203030302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601889" y="3932949"/>
            <a:ext cx="296876" cy="290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en-US" sz="160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  <a:latin typeface="Candara" panose="020E0502030303020204" pitchFamily="34" charset="0"/>
              </a:rPr>
              <a:t>0</a:t>
            </a:r>
            <a:endParaRPr lang="bg-BG" sz="1600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  <a:latin typeface="Candara" panose="020E050203030302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594832" y="4292687"/>
            <a:ext cx="296876" cy="290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en-US" sz="1600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  <a:latin typeface="Candara" panose="020E0502030303020204" pitchFamily="34" charset="0"/>
              </a:rPr>
              <a:t>0</a:t>
            </a:r>
            <a:endParaRPr lang="bg-BG" sz="1600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  <a:latin typeface="Candara" panose="020E0502030303020204" pitchFamily="34" charset="0"/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2956208" y="2719904"/>
            <a:ext cx="1" cy="875472"/>
          </a:xfrm>
          <a:prstGeom prst="straightConnector1">
            <a:avLst/>
          </a:prstGeom>
          <a:ln w="9525"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/>
          <p:cNvGrpSpPr/>
          <p:nvPr/>
        </p:nvGrpSpPr>
        <p:grpSpPr>
          <a:xfrm>
            <a:off x="6025880" y="2589919"/>
            <a:ext cx="1106412" cy="1106412"/>
            <a:chOff x="818429" y="3390129"/>
            <a:chExt cx="1106412" cy="1106412"/>
          </a:xfrm>
          <a:solidFill>
            <a:srgbClr val="D9E3EB">
              <a:alpha val="69804"/>
            </a:srgbClr>
          </a:solidFill>
        </p:grpSpPr>
        <p:sp>
          <p:nvSpPr>
            <p:cNvPr id="45" name="Oval 44"/>
            <p:cNvSpPr/>
            <p:nvPr/>
          </p:nvSpPr>
          <p:spPr>
            <a:xfrm>
              <a:off x="818429" y="3390129"/>
              <a:ext cx="1106412" cy="110641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46" name="Oval 45"/>
            <p:cNvSpPr/>
            <p:nvPr/>
          </p:nvSpPr>
          <p:spPr>
            <a:xfrm>
              <a:off x="1325916" y="3897616"/>
              <a:ext cx="91439" cy="9143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cxnSp>
        <p:nvCxnSpPr>
          <p:cNvPr id="42" name="Straight Arrow Connector 41"/>
          <p:cNvCxnSpPr/>
          <p:nvPr/>
        </p:nvCxnSpPr>
        <p:spPr>
          <a:xfrm>
            <a:off x="3511409" y="2221934"/>
            <a:ext cx="0" cy="1691303"/>
          </a:xfrm>
          <a:prstGeom prst="straightConnector1">
            <a:avLst/>
          </a:prstGeom>
          <a:ln w="9525"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6579086" y="2212101"/>
            <a:ext cx="0" cy="1691303"/>
          </a:xfrm>
          <a:prstGeom prst="straightConnector1">
            <a:avLst/>
          </a:prstGeom>
          <a:ln w="9525"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720661" y="2670609"/>
            <a:ext cx="296876" cy="290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en-US" sz="1600" dirty="0" smtClean="0">
                <a:solidFill>
                  <a:schemeClr val="tx2"/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5</a:t>
            </a:r>
            <a:endParaRPr lang="bg-BG" sz="1600" dirty="0">
              <a:solidFill>
                <a:schemeClr val="tx2"/>
              </a:solidFill>
              <a:effectLst>
                <a:outerShdw blurRad="63500" algn="ctr" rotWithShape="0">
                  <a:schemeClr val="accent1">
                    <a:alpha val="40000"/>
                  </a:schemeClr>
                </a:outerShdw>
              </a:effectLst>
              <a:latin typeface="Candara" panose="020E0502030303020204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104087" y="4292687"/>
            <a:ext cx="814647" cy="2846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en-US" sz="1600" dirty="0" smtClean="0">
                <a:solidFill>
                  <a:schemeClr val="tx2"/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(R+5)/L</a:t>
            </a:r>
            <a:endParaRPr lang="bg-BG" sz="1600" dirty="0">
              <a:solidFill>
                <a:schemeClr val="tx2"/>
              </a:solidFill>
              <a:effectLst>
                <a:outerShdw blurRad="63500" algn="ctr" rotWithShape="0">
                  <a:schemeClr val="accent1">
                    <a:alpha val="40000"/>
                  </a:schemeClr>
                </a:outerShdw>
              </a:effectLst>
              <a:latin typeface="Candara" panose="020E0502030303020204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162617" y="3932949"/>
            <a:ext cx="296876" cy="290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en-US" sz="1600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  <a:latin typeface="Candara" panose="020E0502030303020204" pitchFamily="34" charset="0"/>
              </a:rPr>
              <a:t>L</a:t>
            </a:r>
            <a:endParaRPr lang="bg-BG" sz="1600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  <a:latin typeface="Candara" panose="020E0502030303020204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175597" y="4292687"/>
            <a:ext cx="256801" cy="290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en-US" sz="1600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  <a:latin typeface="Candara" panose="020E0502030303020204" pitchFamily="34" charset="0"/>
              </a:rPr>
              <a:t>1</a:t>
            </a:r>
            <a:endParaRPr lang="bg-BG" sz="1600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  <a:latin typeface="Candara" panose="020E0502030303020204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253967" y="3932949"/>
            <a:ext cx="514885" cy="290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en-US" sz="1600" dirty="0" smtClean="0">
                <a:solidFill>
                  <a:schemeClr val="tx2"/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R+5</a:t>
            </a:r>
            <a:endParaRPr lang="bg-BG" sz="1600" dirty="0">
              <a:solidFill>
                <a:schemeClr val="tx2"/>
              </a:solidFill>
              <a:effectLst>
                <a:outerShdw blurRad="63500" algn="ctr" rotWithShape="0">
                  <a:schemeClr val="accent1">
                    <a:alpha val="40000"/>
                  </a:schemeClr>
                </a:outerShdw>
              </a:effectLst>
              <a:latin typeface="Candara" panose="020E0502030303020204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094754" y="2853487"/>
            <a:ext cx="309700" cy="290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en-US" sz="1600" dirty="0" smtClean="0">
                <a:solidFill>
                  <a:schemeClr val="tx2"/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R</a:t>
            </a:r>
            <a:endParaRPr lang="bg-BG" sz="1600" dirty="0">
              <a:solidFill>
                <a:schemeClr val="tx2"/>
              </a:solidFill>
              <a:effectLst>
                <a:outerShdw blurRad="63500" algn="ctr" rotWithShape="0">
                  <a:schemeClr val="accent1">
                    <a:alpha val="40000"/>
                  </a:schemeClr>
                </a:outerShdw>
              </a:effectLst>
              <a:latin typeface="Candara" panose="020E0502030303020204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279745" y="3932949"/>
            <a:ext cx="614271" cy="290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en-US" sz="1600" dirty="0" smtClean="0">
                <a:solidFill>
                  <a:schemeClr val="tx2"/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L-R-5</a:t>
            </a:r>
            <a:endParaRPr lang="bg-BG" sz="1600" dirty="0">
              <a:solidFill>
                <a:schemeClr val="tx2"/>
              </a:solidFill>
              <a:effectLst>
                <a:outerShdw blurRad="63500" algn="ctr" rotWithShape="0">
                  <a:schemeClr val="accent1">
                    <a:alpha val="40000"/>
                  </a:schemeClr>
                </a:outerShdw>
              </a:effectLst>
              <a:latin typeface="Candara" panose="020E0502030303020204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126463" y="4292687"/>
            <a:ext cx="938078" cy="2846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en-US" sz="1600" dirty="0" smtClean="0">
                <a:solidFill>
                  <a:schemeClr val="tx2"/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1-(R+5)/L</a:t>
            </a:r>
            <a:endParaRPr lang="bg-BG" sz="1600" dirty="0">
              <a:solidFill>
                <a:schemeClr val="tx2"/>
              </a:solidFill>
              <a:effectLst>
                <a:outerShdw blurRad="63500" algn="ctr" rotWithShape="0">
                  <a:schemeClr val="accent1">
                    <a:alpha val="40000"/>
                  </a:schemeClr>
                </a:outerShdw>
              </a:effectLst>
              <a:latin typeface="Candara" panose="020E0502030303020204" pitchFamily="34" charset="0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914440" y="4235700"/>
            <a:ext cx="7315170" cy="0"/>
          </a:xfrm>
          <a:prstGeom prst="straightConnector1">
            <a:avLst/>
          </a:prstGeom>
          <a:ln w="38100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546762" y="2998306"/>
            <a:ext cx="370614" cy="290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en-US" sz="1600" b="1" dirty="0" smtClean="0">
                <a:solidFill>
                  <a:schemeClr val="bg1"/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p1</a:t>
            </a:r>
            <a:endParaRPr lang="bg-BG" sz="1600" b="1" dirty="0">
              <a:solidFill>
                <a:schemeClr val="bg1"/>
              </a:solidFill>
              <a:effectLst>
                <a:outerShdw blurRad="63500" algn="ctr" rotWithShape="0">
                  <a:schemeClr val="accent1">
                    <a:alpha val="40000"/>
                  </a:schemeClr>
                </a:outerShdw>
              </a:effectLst>
              <a:latin typeface="Candara" panose="020E0502030303020204" pitchFamily="34" charset="0"/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7132292" y="2725931"/>
            <a:ext cx="1" cy="875472"/>
          </a:xfrm>
          <a:prstGeom prst="straightConnector1">
            <a:avLst/>
          </a:prstGeom>
          <a:ln w="9525"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6731153" y="2853487"/>
            <a:ext cx="309700" cy="290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en-US" sz="1600" dirty="0" smtClean="0">
                <a:solidFill>
                  <a:schemeClr val="tx2"/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R</a:t>
            </a:r>
            <a:endParaRPr lang="bg-BG" sz="1600" dirty="0">
              <a:solidFill>
                <a:schemeClr val="tx2"/>
              </a:solidFill>
              <a:effectLst>
                <a:outerShdw blurRad="63500" algn="ctr" rotWithShape="0">
                  <a:schemeClr val="accent1">
                    <a:alpha val="40000"/>
                  </a:schemeClr>
                </a:outerShdw>
              </a:effectLst>
              <a:latin typeface="Candara" panose="020E0502030303020204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089637" y="2670609"/>
            <a:ext cx="296876" cy="290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en-US" sz="1600" dirty="0" smtClean="0">
                <a:solidFill>
                  <a:schemeClr val="tx2"/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5</a:t>
            </a:r>
            <a:endParaRPr lang="bg-BG" sz="1600" dirty="0">
              <a:solidFill>
                <a:schemeClr val="tx2"/>
              </a:solidFill>
              <a:effectLst>
                <a:outerShdw blurRad="63500" algn="ctr" rotWithShape="0">
                  <a:schemeClr val="accent1">
                    <a:alpha val="40000"/>
                  </a:schemeClr>
                </a:outerShdw>
              </a:effectLst>
              <a:latin typeface="Candara" panose="020E0502030303020204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581115" y="3188845"/>
            <a:ext cx="885179" cy="290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500"/>
              </a:lnSpc>
            </a:pPr>
            <a:r>
              <a:rPr lang="bg-BG" sz="1600" dirty="0" smtClean="0">
                <a:solidFill>
                  <a:schemeClr val="tx2"/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отсечка</a:t>
            </a:r>
            <a:endParaRPr lang="bg-BG" sz="1600" dirty="0">
              <a:solidFill>
                <a:schemeClr val="tx2"/>
              </a:solidFill>
              <a:effectLst>
                <a:outerShdw blurRad="63500" algn="ctr" rotWithShape="0">
                  <a:schemeClr val="accent1">
                    <a:alpha val="40000"/>
                  </a:schemeClr>
                </a:outerShdw>
              </a:effectLst>
              <a:latin typeface="Candara" panose="020E0502030303020204" pitchFamily="34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898765" y="1657360"/>
            <a:ext cx="1298753" cy="483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bg-BG" sz="1600" dirty="0" smtClean="0">
                <a:solidFill>
                  <a:schemeClr val="tx2"/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крайно ляво</a:t>
            </a:r>
          </a:p>
          <a:p>
            <a:pPr algn="ctr">
              <a:lnSpc>
                <a:spcPts val="1500"/>
              </a:lnSpc>
            </a:pPr>
            <a:r>
              <a:rPr lang="bg-BG" sz="1600" dirty="0" smtClean="0">
                <a:solidFill>
                  <a:schemeClr val="tx2"/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положение</a:t>
            </a:r>
            <a:endParaRPr lang="bg-BG" sz="1600" dirty="0">
              <a:solidFill>
                <a:schemeClr val="tx2"/>
              </a:solidFill>
              <a:effectLst>
                <a:outerShdw blurRad="63500" algn="ctr" rotWithShape="0">
                  <a:schemeClr val="accent1">
                    <a:alpha val="40000"/>
                  </a:schemeClr>
                </a:outerShdw>
              </a:effectLst>
              <a:latin typeface="Candara" panose="020E0502030303020204" pitchFamily="34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890822" y="1657360"/>
            <a:ext cx="1409360" cy="483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bg-BG" sz="1600" dirty="0" smtClean="0">
                <a:solidFill>
                  <a:schemeClr val="tx2"/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крайно дясно</a:t>
            </a:r>
          </a:p>
          <a:p>
            <a:pPr algn="ctr">
              <a:lnSpc>
                <a:spcPts val="1500"/>
              </a:lnSpc>
            </a:pPr>
            <a:r>
              <a:rPr lang="bg-BG" sz="1600" dirty="0" smtClean="0">
                <a:solidFill>
                  <a:schemeClr val="tx2"/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положение</a:t>
            </a:r>
            <a:endParaRPr lang="bg-BG" sz="1600" dirty="0">
              <a:solidFill>
                <a:schemeClr val="tx2"/>
              </a:solidFill>
              <a:effectLst>
                <a:outerShdw blurRad="63500" algn="ctr" rotWithShape="0">
                  <a:schemeClr val="accent1">
                    <a:alpha val="40000"/>
                  </a:schemeClr>
                </a:outerShdw>
              </a:effectLst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2204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Реализация</a:t>
            </a:r>
          </a:p>
          <a:p>
            <a:pPr lvl="1"/>
            <a:r>
              <a:rPr lang="bg-BG" dirty="0" smtClean="0"/>
              <a:t>Допустимият диапазон за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k</a:t>
            </a:r>
            <a:r>
              <a:rPr lang="bg-BG" dirty="0" smtClean="0"/>
              <a:t> е симетрично стеснен отгоре и отдолу с </a:t>
            </a:r>
            <a:r>
              <a:rPr lang="en-US" dirty="0" err="1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kLimit</a:t>
            </a:r>
            <a:r>
              <a:rPr lang="bg-BG" dirty="0"/>
              <a:t>, т.е. </a:t>
            </a:r>
            <a:r>
              <a:rPr lang="en-US" dirty="0"/>
              <a:t>k</a:t>
            </a:r>
            <a:r>
              <a:rPr lang="en-US" dirty="0">
                <a:sym typeface="Symbol"/>
              </a:rPr>
              <a:t></a:t>
            </a:r>
            <a:r>
              <a:rPr lang="en-US" dirty="0"/>
              <a:t>[</a:t>
            </a:r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0+kLimit</a:t>
            </a:r>
            <a:r>
              <a:rPr lang="en-US" dirty="0"/>
              <a:t>,</a:t>
            </a:r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1-kLimit</a:t>
            </a:r>
            <a:r>
              <a:rPr lang="en-US" dirty="0"/>
              <a:t>]</a:t>
            </a:r>
            <a:endParaRPr lang="bg-BG" dirty="0"/>
          </a:p>
          <a:p>
            <a:pPr lvl="1"/>
            <a:r>
              <a:rPr lang="bg-BG" dirty="0" smtClean="0"/>
              <a:t>Стойността на </a:t>
            </a:r>
            <a:r>
              <a:rPr lang="en-US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kLimit</a:t>
            </a:r>
            <a:r>
              <a:rPr lang="bg-BG" dirty="0" smtClean="0"/>
              <a:t> е сумата от двата радиуса (на ограничителя и на обекта) спрямо дължината на отсечката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05879" y="2937506"/>
            <a:ext cx="7223681" cy="20116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ctr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kLimit</a:t>
            </a:r>
            <a:r>
              <a:rPr lang="en-US" dirty="0"/>
              <a:t> = (s.radius+5</a:t>
            </a:r>
            <a:r>
              <a:rPr lang="en-US" dirty="0" smtClean="0"/>
              <a:t>)/</a:t>
            </a:r>
            <a:endParaRPr lang="bg-BG" dirty="0" smtClean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bg-BG" dirty="0"/>
              <a:t>	</a:t>
            </a:r>
            <a:r>
              <a:rPr lang="bg-BG" dirty="0" smtClean="0"/>
              <a:t>		</a:t>
            </a:r>
            <a:r>
              <a:rPr lang="en-US" dirty="0" err="1" smtClean="0"/>
              <a:t>Math.sqrt</a:t>
            </a:r>
            <a:r>
              <a:rPr lang="en-US" dirty="0" smtClean="0"/>
              <a:t>(</a:t>
            </a:r>
            <a:r>
              <a:rPr lang="bg-BG" dirty="0" smtClean="0"/>
              <a:t> </a:t>
            </a:r>
            <a:r>
              <a:rPr lang="en-US" dirty="0" smtClean="0"/>
              <a:t>(</a:t>
            </a:r>
            <a:r>
              <a:rPr lang="en-US" dirty="0"/>
              <a:t>p1[0]-p2[0])*(p1[0]-p2[0</a:t>
            </a:r>
            <a:r>
              <a:rPr lang="en-US" dirty="0" smtClean="0"/>
              <a:t>])</a:t>
            </a:r>
            <a:r>
              <a:rPr lang="bg-BG" dirty="0" smtClean="0"/>
              <a:t> </a:t>
            </a:r>
            <a:r>
              <a:rPr lang="en-US" dirty="0" smtClean="0"/>
              <a:t>+</a:t>
            </a:r>
            <a:endParaRPr lang="bg-BG" dirty="0" smtClean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bg-BG" dirty="0"/>
              <a:t>	</a:t>
            </a:r>
            <a:r>
              <a:rPr lang="bg-BG" dirty="0" smtClean="0"/>
              <a:t>		           </a:t>
            </a:r>
            <a:r>
              <a:rPr lang="en-US" dirty="0" smtClean="0"/>
              <a:t>(</a:t>
            </a:r>
            <a:r>
              <a:rPr lang="en-US" dirty="0"/>
              <a:t>p1[1]-p2[1])*(p1[1]-p2[1</a:t>
            </a:r>
            <a:r>
              <a:rPr lang="en-US" dirty="0" smtClean="0"/>
              <a:t>])</a:t>
            </a:r>
            <a:r>
              <a:rPr lang="bg-BG" dirty="0" smtClean="0"/>
              <a:t> </a:t>
            </a:r>
            <a:r>
              <a:rPr lang="en-US" dirty="0" smtClean="0"/>
              <a:t>);</a:t>
            </a:r>
            <a:endParaRPr lang="bg-BG" dirty="0" smtClean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bg-BG" dirty="0" smtClean="0"/>
              <a:t>...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/>
              <a:t>if </a:t>
            </a:r>
            <a:r>
              <a:rPr lang="en-GB" dirty="0"/>
              <a:t>(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k&lt;</a:t>
            </a:r>
            <a:r>
              <a:rPr lang="en-GB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kLimit</a:t>
            </a:r>
            <a:r>
              <a:rPr lang="en-GB" dirty="0"/>
              <a:t>) k=</a:t>
            </a:r>
            <a:r>
              <a:rPr lang="en-GB" dirty="0" err="1"/>
              <a:t>kLimit</a:t>
            </a:r>
            <a:r>
              <a:rPr lang="en-GB" dirty="0"/>
              <a:t>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/>
              <a:t>if </a:t>
            </a:r>
            <a:r>
              <a:rPr lang="en-GB" dirty="0"/>
              <a:t>(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k&gt;1-kLimit</a:t>
            </a:r>
            <a:r>
              <a:rPr lang="en-GB" dirty="0"/>
              <a:t>) k=1-kLimit</a:t>
            </a:r>
            <a:r>
              <a:rPr lang="en-GB" dirty="0" smtClean="0"/>
              <a:t>;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7995655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4336"/>
            <a:ext cx="7315200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ПРОБА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pic>
        <p:nvPicPr>
          <p:cNvPr id="1027" name="Picture 3" descr="D:\Pavel\Courses\MATERIALS\Course.SUICA 2015-16\curso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390" y="1565921"/>
            <a:ext cx="144379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2755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Най-близка точка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Задача за най-близката точка</a:t>
            </a:r>
          </a:p>
          <a:p>
            <a:pPr lvl="1"/>
            <a:r>
              <a:rPr lang="bg-BG" dirty="0" smtClean="0"/>
              <a:t>Дадена е права, дефинирана от две точки</a:t>
            </a:r>
            <a:r>
              <a:rPr lang="en-US" dirty="0" smtClean="0"/>
              <a:t> A </a:t>
            </a:r>
            <a:r>
              <a:rPr lang="bg-BG" dirty="0" smtClean="0"/>
              <a:t>и </a:t>
            </a:r>
            <a:r>
              <a:rPr lang="en-US" dirty="0" smtClean="0"/>
              <a:t>B</a:t>
            </a:r>
            <a:endParaRPr lang="bg-BG" dirty="0" smtClean="0"/>
          </a:p>
          <a:p>
            <a:pPr lvl="1"/>
            <a:r>
              <a:rPr lang="bg-BG" dirty="0" smtClean="0"/>
              <a:t>Дадена е произволна точка</a:t>
            </a:r>
            <a:r>
              <a:rPr lang="en-US" dirty="0" smtClean="0"/>
              <a:t> C</a:t>
            </a:r>
            <a:endParaRPr lang="bg-BG" dirty="0" smtClean="0"/>
          </a:p>
          <a:p>
            <a:pPr lvl="1"/>
            <a:r>
              <a:rPr lang="bg-BG" dirty="0" smtClean="0"/>
              <a:t>Да се намери точка</a:t>
            </a:r>
            <a:r>
              <a:rPr lang="en-US" dirty="0" smtClean="0"/>
              <a:t> D</a:t>
            </a:r>
            <a:r>
              <a:rPr lang="bg-BG" dirty="0" smtClean="0"/>
              <a:t> от правата, която е най-близо до произволната точка</a:t>
            </a:r>
            <a:endParaRPr lang="bg-BG" dirty="0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1248160" y="3303001"/>
            <a:ext cx="5664646" cy="1463285"/>
          </a:xfrm>
          <a:prstGeom prst="line">
            <a:avLst/>
          </a:prstGeom>
          <a:ln w="762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6101474" y="3486778"/>
            <a:ext cx="371789" cy="1125415"/>
          </a:xfrm>
          <a:prstGeom prst="straightConnector1">
            <a:avLst/>
          </a:prstGeom>
          <a:ln w="9525">
            <a:solidFill>
              <a:srgbClr val="FF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1705355" y="4400530"/>
            <a:ext cx="365756" cy="365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" name="Oval 11"/>
          <p:cNvSpPr/>
          <p:nvPr/>
        </p:nvSpPr>
        <p:spPr>
          <a:xfrm>
            <a:off x="3351257" y="3995940"/>
            <a:ext cx="365756" cy="365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3" name="Oval 12"/>
          <p:cNvSpPr/>
          <p:nvPr/>
        </p:nvSpPr>
        <p:spPr>
          <a:xfrm>
            <a:off x="6297401" y="4429379"/>
            <a:ext cx="365756" cy="365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4" name="Oval 13"/>
          <p:cNvSpPr/>
          <p:nvPr/>
        </p:nvSpPr>
        <p:spPr>
          <a:xfrm>
            <a:off x="5928614" y="3303001"/>
            <a:ext cx="365756" cy="3657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8" name="TextBox 17"/>
          <p:cNvSpPr txBox="1"/>
          <p:nvPr/>
        </p:nvSpPr>
        <p:spPr>
          <a:xfrm>
            <a:off x="1705355" y="4109191"/>
            <a:ext cx="311303" cy="290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en-US" sz="1600" dirty="0" smtClean="0">
                <a:solidFill>
                  <a:schemeClr val="tx2"/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A</a:t>
            </a:r>
            <a:endParaRPr lang="bg-BG" sz="1600" dirty="0">
              <a:solidFill>
                <a:schemeClr val="tx2"/>
              </a:solidFill>
              <a:effectLst>
                <a:outerShdw blurRad="63500" algn="ctr" rotWithShape="0">
                  <a:schemeClr val="accent1">
                    <a:alpha val="40000"/>
                  </a:schemeClr>
                </a:outerShdw>
              </a:effectLst>
              <a:latin typeface="Candara" panose="020E0502030303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381689" y="3705219"/>
            <a:ext cx="304892" cy="290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en-US" sz="1600" dirty="0">
                <a:solidFill>
                  <a:schemeClr val="tx2"/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B</a:t>
            </a:r>
            <a:endParaRPr lang="bg-BG" sz="1600" dirty="0">
              <a:solidFill>
                <a:schemeClr val="tx2"/>
              </a:solidFill>
              <a:effectLst>
                <a:outerShdw blurRad="63500" algn="ctr" rotWithShape="0">
                  <a:schemeClr val="accent1">
                    <a:alpha val="40000"/>
                  </a:schemeClr>
                </a:outerShdw>
              </a:effectLst>
              <a:latin typeface="Candara" panose="020E0502030303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663157" y="4466896"/>
            <a:ext cx="304892" cy="290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en-US" sz="1600" dirty="0" smtClean="0">
                <a:solidFill>
                  <a:schemeClr val="tx2"/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C</a:t>
            </a:r>
            <a:endParaRPr lang="bg-BG" sz="1600" dirty="0">
              <a:solidFill>
                <a:schemeClr val="tx2"/>
              </a:solidFill>
              <a:effectLst>
                <a:outerShdw blurRad="63500" algn="ctr" rotWithShape="0">
                  <a:schemeClr val="accent1">
                    <a:alpha val="40000"/>
                  </a:schemeClr>
                </a:outerShdw>
              </a:effectLst>
              <a:latin typeface="Candara" panose="020E0502030303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914783" y="3012280"/>
            <a:ext cx="316112" cy="290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en-US" sz="160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  <a:latin typeface="Candara" panose="020E0502030303020204" pitchFamily="34" charset="0"/>
              </a:rPr>
              <a:t>D</a:t>
            </a:r>
            <a:endParaRPr lang="bg-BG" sz="1600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2894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bg-BG" dirty="0" smtClean="0"/>
                  <a:t>Решение</a:t>
                </a:r>
                <a:endParaRPr lang="en-US" dirty="0" smtClean="0"/>
              </a:p>
              <a:p>
                <a:pPr lvl="1"/>
                <a:r>
                  <a:rPr lang="bg-BG" dirty="0" smtClean="0"/>
                  <a:t>Работим с вектори:</a:t>
                </a:r>
              </a:p>
              <a:p>
                <a:pPr marL="274637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dirty="0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m:rPr>
                              <m:nor/>
                            </m:rPr>
                            <a:rPr lang="en-US" dirty="0"/>
                            <m:t>AD</m:t>
                          </m:r>
                        </m:e>
                      </m:acc>
                      <m:r>
                        <m:rPr>
                          <m:nor/>
                        </m:rPr>
                        <a:rPr lang="en-US" b="0" i="0" dirty="0" smtClean="0">
                          <a:latin typeface="Cambria Math"/>
                        </a:rPr>
                        <m:t> = </m:t>
                      </m:r>
                      <m:acc>
                        <m:accPr>
                          <m:chr m:val="⃗"/>
                          <m:ctrlPr>
                            <a:rPr lang="en-US" b="0" i="1" dirty="0">
                              <a:latin typeface="Cambria Math"/>
                            </a:rPr>
                          </m:ctrlPr>
                        </m:accPr>
                        <m:e>
                          <m:r>
                            <m:rPr>
                              <m:nor/>
                            </m:rPr>
                            <a:rPr lang="en-US" dirty="0"/>
                            <m:t>A</m:t>
                          </m:r>
                          <m:r>
                            <m:rPr>
                              <m:nor/>
                            </m:rPr>
                            <a:rPr lang="en-US" b="0" i="0" dirty="0" smtClean="0"/>
                            <m:t>B</m:t>
                          </m:r>
                        </m:e>
                      </m:acc>
                      <m:r>
                        <m:rPr>
                          <m:nor/>
                        </m:rPr>
                        <a:rPr lang="en-US" b="0" i="0" dirty="0" smtClean="0">
                          <a:latin typeface="Cambria Math"/>
                        </a:rPr>
                        <m:t>.</m:t>
                      </m:r>
                      <m:r>
                        <m:rPr>
                          <m:nor/>
                        </m:rPr>
                        <a:rPr lang="en-US" b="0" i="0" dirty="0" smtClean="0">
                          <a:latin typeface="Cambria Math"/>
                        </a:rPr>
                        <m:t>k</m:t>
                      </m:r>
                    </m:oMath>
                  </m:oMathPara>
                </a14:m>
                <a:endParaRPr lang="en-US" dirty="0" smtClean="0"/>
              </a:p>
              <a:p>
                <a:pPr marL="274637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dirty="0">
                              <a:latin typeface="Cambria Math"/>
                            </a:rPr>
                          </m:ctrlPr>
                        </m:accPr>
                        <m:e>
                          <m:r>
                            <m:rPr>
                              <m:nor/>
                            </m:rPr>
                            <a:rPr lang="en-US" dirty="0"/>
                            <m:t>CD</m:t>
                          </m:r>
                        </m:e>
                      </m:acc>
                      <m:r>
                        <a:rPr lang="en-US" b="0" i="1" dirty="0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i="1" dirty="0">
                              <a:latin typeface="Cambria Math"/>
                            </a:rPr>
                          </m:ctrlPr>
                        </m:accPr>
                        <m:e>
                          <m:r>
                            <m:rPr>
                              <m:nor/>
                            </m:rPr>
                            <a:rPr lang="en-US" b="0" i="0" dirty="0" smtClean="0"/>
                            <m:t>CA</m:t>
                          </m:r>
                        </m:e>
                      </m:acc>
                      <m:r>
                        <a:rPr lang="en-US" b="0" i="1" dirty="0" smtClean="0">
                          <a:latin typeface="Cambria Math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i="1" dirty="0">
                              <a:latin typeface="Cambria Math"/>
                            </a:rPr>
                          </m:ctrlPr>
                        </m:accPr>
                        <m:e>
                          <m:r>
                            <m:rPr>
                              <m:nor/>
                            </m:rPr>
                            <a:rPr lang="en-US" b="0" i="0" dirty="0" smtClean="0"/>
                            <m:t>AD</m:t>
                          </m:r>
                        </m:e>
                      </m:acc>
                      <m:r>
                        <a:rPr lang="en-US" i="1" dirty="0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i="1" dirty="0">
                              <a:latin typeface="Cambria Math"/>
                            </a:rPr>
                          </m:ctrlPr>
                        </m:accPr>
                        <m:e>
                          <m:r>
                            <m:rPr>
                              <m:nor/>
                            </m:rPr>
                            <a:rPr lang="en-US" dirty="0"/>
                            <m:t>CA</m:t>
                          </m:r>
                        </m:e>
                      </m:acc>
                      <m:r>
                        <a:rPr lang="en-US" i="1" dirty="0">
                          <a:latin typeface="Cambria Math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i="1" dirty="0">
                              <a:latin typeface="Cambria Math"/>
                            </a:rPr>
                          </m:ctrlPr>
                        </m:accPr>
                        <m:e>
                          <m:r>
                            <m:rPr>
                              <m:nor/>
                            </m:rPr>
                            <a:rPr lang="en-US" dirty="0"/>
                            <m:t>A</m:t>
                          </m:r>
                          <m:r>
                            <m:rPr>
                              <m:nor/>
                            </m:rPr>
                            <a:rPr lang="en-US" b="0" i="0" dirty="0" smtClean="0"/>
                            <m:t>B</m:t>
                          </m:r>
                        </m:e>
                      </m:acc>
                      <m:r>
                        <m:rPr>
                          <m:nor/>
                        </m:rPr>
                        <a:rPr lang="en-US" dirty="0">
                          <a:latin typeface="Cambria Math"/>
                        </a:rPr>
                        <m:t>.</m:t>
                      </m:r>
                      <m:r>
                        <m:rPr>
                          <m:nor/>
                        </m:rPr>
                        <a:rPr lang="en-US" b="0" i="0" dirty="0" smtClean="0">
                          <a:latin typeface="Cambria Math"/>
                        </a:rPr>
                        <m:t>k</m:t>
                      </m:r>
                    </m:oMath>
                  </m:oMathPara>
                </a14:m>
                <a:endParaRPr lang="en-US" dirty="0"/>
              </a:p>
              <a:p>
                <a:pPr marL="274637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dirty="0">
                              <a:latin typeface="Cambria Math"/>
                            </a:rPr>
                          </m:ctrlPr>
                        </m:accPr>
                        <m:e>
                          <m:r>
                            <m:rPr>
                              <m:nor/>
                            </m:rPr>
                            <a:rPr lang="en-US" b="0" i="0" dirty="0" smtClean="0"/>
                            <m:t>C</m:t>
                          </m:r>
                          <m:r>
                            <m:rPr>
                              <m:nor/>
                            </m:rPr>
                            <a:rPr lang="en-US" dirty="0"/>
                            <m:t>D</m:t>
                          </m:r>
                        </m:e>
                      </m:acc>
                      <m:r>
                        <m:rPr>
                          <m:nor/>
                        </m:rPr>
                        <a:rPr lang="en-US" dirty="0">
                          <a:latin typeface="Cambria Math"/>
                        </a:rPr>
                        <m:t> </m:t>
                      </m:r>
                      <m:r>
                        <a:rPr lang="en-US" i="1" dirty="0" smtClean="0">
                          <a:latin typeface="Cambria Math"/>
                          <a:sym typeface="Symbol"/>
                        </a:rPr>
                        <m:t></m:t>
                      </m:r>
                      <m:r>
                        <m:rPr>
                          <m:nor/>
                        </m:rPr>
                        <a:rPr lang="en-US" dirty="0">
                          <a:latin typeface="Cambria Math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en-US" i="1" dirty="0">
                              <a:latin typeface="Cambria Math"/>
                            </a:rPr>
                          </m:ctrlPr>
                        </m:accPr>
                        <m:e>
                          <m:r>
                            <m:rPr>
                              <m:nor/>
                            </m:rPr>
                            <a:rPr lang="en-US" dirty="0"/>
                            <m:t>A</m:t>
                          </m:r>
                          <m:r>
                            <m:rPr>
                              <m:nor/>
                            </m:rPr>
                            <a:rPr lang="en-US" b="0" i="0" dirty="0" smtClean="0"/>
                            <m:t>D</m:t>
                          </m:r>
                        </m:e>
                      </m:acc>
                      <m:r>
                        <a:rPr lang="en-US" b="0" i="1" dirty="0" smtClean="0">
                          <a:latin typeface="Cambria Math"/>
                        </a:rPr>
                        <m:t> </m:t>
                      </m:r>
                      <m:r>
                        <a:rPr lang="en-US" i="1" dirty="0" smtClean="0">
                          <a:latin typeface="Cambria Math"/>
                          <a:sym typeface="Symbol"/>
                        </a:rPr>
                        <m:t></m:t>
                      </m:r>
                      <m:r>
                        <a:rPr lang="en-US" b="0" i="1" dirty="0" smtClean="0">
                          <a:latin typeface="Cambria Math"/>
                          <a:sym typeface="Symbol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en-US" i="1" dirty="0">
                              <a:latin typeface="Cambria Math"/>
                            </a:rPr>
                          </m:ctrlPr>
                        </m:accPr>
                        <m:e>
                          <m:r>
                            <m:rPr>
                              <m:nor/>
                            </m:rPr>
                            <a:rPr lang="en-US" dirty="0"/>
                            <m:t>CD</m:t>
                          </m:r>
                        </m:e>
                      </m:acc>
                      <m:r>
                        <m:rPr>
                          <m:nor/>
                        </m:rPr>
                        <a:rPr lang="en-US" dirty="0">
                          <a:latin typeface="Cambria Math"/>
                        </a:rPr>
                        <m:t> </m:t>
                      </m:r>
                      <m:r>
                        <a:rPr lang="en-US" i="1" dirty="0">
                          <a:latin typeface="Cambria Math"/>
                          <a:sym typeface="Symbol"/>
                        </a:rPr>
                        <m:t></m:t>
                      </m:r>
                      <m:r>
                        <m:rPr>
                          <m:nor/>
                        </m:rPr>
                        <a:rPr lang="en-US" dirty="0">
                          <a:latin typeface="Cambria Math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en-US" i="1" dirty="0">
                              <a:latin typeface="Cambria Math"/>
                            </a:rPr>
                          </m:ctrlPr>
                        </m:accPr>
                        <m:e>
                          <m:r>
                            <m:rPr>
                              <m:nor/>
                            </m:rPr>
                            <a:rPr lang="en-US" dirty="0"/>
                            <m:t>AB</m:t>
                          </m:r>
                        </m:e>
                      </m:acc>
                      <m:r>
                        <a:rPr lang="en-US" i="1" dirty="0">
                          <a:latin typeface="Cambria Math"/>
                        </a:rPr>
                        <m:t> </m:t>
                      </m:r>
                      <m:r>
                        <a:rPr lang="en-US" i="1" dirty="0">
                          <a:latin typeface="Cambria Math"/>
                          <a:sym typeface="Symbol"/>
                        </a:rPr>
                        <m:t></m:t>
                      </m:r>
                      <m:r>
                        <a:rPr lang="en-US" b="0" i="1" dirty="0" smtClean="0">
                          <a:latin typeface="Cambria Math"/>
                          <a:sym typeface="Symbol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en-US" i="1" dirty="0">
                              <a:latin typeface="Cambria Math"/>
                            </a:rPr>
                          </m:ctrlPr>
                        </m:accPr>
                        <m:e>
                          <m:r>
                            <m:rPr>
                              <m:nor/>
                            </m:rPr>
                            <a:rPr lang="en-US" dirty="0"/>
                            <m:t>CD</m:t>
                          </m:r>
                        </m:e>
                      </m:acc>
                      <m:r>
                        <a:rPr lang="en-US" b="0" i="1" dirty="0" smtClean="0">
                          <a:latin typeface="Cambria Math"/>
                        </a:rPr>
                        <m:t>.</m:t>
                      </m:r>
                      <m:acc>
                        <m:accPr>
                          <m:chr m:val="⃗"/>
                          <m:ctrlPr>
                            <a:rPr lang="en-US" i="1" dirty="0">
                              <a:latin typeface="Cambria Math"/>
                            </a:rPr>
                          </m:ctrlPr>
                        </m:accPr>
                        <m:e>
                          <m:r>
                            <m:rPr>
                              <m:nor/>
                            </m:rPr>
                            <a:rPr lang="en-US" dirty="0"/>
                            <m:t>A</m:t>
                          </m:r>
                          <m:r>
                            <m:rPr>
                              <m:nor/>
                            </m:rPr>
                            <a:rPr lang="en-US" b="0" i="0" dirty="0" smtClean="0"/>
                            <m:t>B</m:t>
                          </m:r>
                        </m:e>
                      </m:acc>
                      <m:r>
                        <a:rPr lang="en-US" b="0" i="1" dirty="0" smtClean="0">
                          <a:latin typeface="Cambria Math"/>
                        </a:rPr>
                        <m:t>=</m:t>
                      </m:r>
                      <m:r>
                        <m:rPr>
                          <m:nor/>
                        </m:rPr>
                        <a:rPr lang="en-US" b="0" i="0" dirty="0" smtClean="0">
                          <a:latin typeface="Cambria Math"/>
                        </a:rPr>
                        <m:t>0 </m:t>
                      </m:r>
                      <m:r>
                        <a:rPr lang="en-US" i="1" dirty="0">
                          <a:latin typeface="Cambria Math"/>
                          <a:sym typeface="Symbol"/>
                        </a:rPr>
                        <m:t> </m:t>
                      </m:r>
                      <m:d>
                        <m:d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m:rPr>
                                  <m:nor/>
                                </m:rPr>
                                <a:rPr lang="en-US" dirty="0"/>
                                <m:t>CA</m:t>
                              </m:r>
                            </m:e>
                          </m:acc>
                          <m:r>
                            <a:rPr lang="en-US" i="1" dirty="0">
                              <a:latin typeface="Cambria Math"/>
                            </a:rPr>
                            <m:t>+</m:t>
                          </m:r>
                          <m:acc>
                            <m:accPr>
                              <m:chr m:val="⃗"/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m:rPr>
                                  <m:nor/>
                                </m:rPr>
                                <a:rPr lang="en-US" dirty="0"/>
                                <m:t>A</m:t>
                              </m:r>
                              <m:r>
                                <m:rPr>
                                  <m:nor/>
                                </m:rPr>
                                <a:rPr lang="en-US" b="0" i="0" dirty="0" smtClean="0"/>
                                <m:t>B</m:t>
                              </m:r>
                            </m:e>
                          </m:acc>
                          <m:r>
                            <m:rPr>
                              <m:nor/>
                            </m:rPr>
                            <a:rPr lang="en-US" dirty="0">
                              <a:latin typeface="Cambria Math"/>
                            </a:rPr>
                            <m:t>.</m:t>
                          </m:r>
                          <m:r>
                            <m:rPr>
                              <m:nor/>
                            </m:rPr>
                            <a:rPr lang="en-US" b="0" i="0" dirty="0" smtClean="0">
                              <a:latin typeface="Cambria Math"/>
                            </a:rPr>
                            <m:t>k</m:t>
                          </m:r>
                        </m:e>
                      </m:d>
                      <m:r>
                        <a:rPr lang="en-US" i="1" dirty="0">
                          <a:latin typeface="Cambria Math"/>
                        </a:rPr>
                        <m:t>.</m:t>
                      </m:r>
                      <m:acc>
                        <m:accPr>
                          <m:chr m:val="⃗"/>
                          <m:ctrlPr>
                            <a:rPr lang="en-US" i="1" dirty="0">
                              <a:latin typeface="Cambria Math"/>
                            </a:rPr>
                          </m:ctrlPr>
                        </m:accPr>
                        <m:e>
                          <m:r>
                            <m:rPr>
                              <m:nor/>
                            </m:rPr>
                            <a:rPr lang="en-US" dirty="0"/>
                            <m:t>A</m:t>
                          </m:r>
                          <m:r>
                            <m:rPr>
                              <m:nor/>
                            </m:rPr>
                            <a:rPr lang="en-US" b="0" i="0" dirty="0" smtClean="0"/>
                            <m:t>B</m:t>
                          </m:r>
                        </m:e>
                      </m:acc>
                      <m:r>
                        <a:rPr lang="en-US" i="1" dirty="0">
                          <a:latin typeface="Cambria Math"/>
                        </a:rPr>
                        <m:t>=</m:t>
                      </m:r>
                      <m:r>
                        <m:rPr>
                          <m:nor/>
                        </m:rPr>
                        <a:rPr lang="en-US" dirty="0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US" dirty="0" smtClean="0"/>
              </a:p>
              <a:p>
                <a:pPr lvl="1"/>
                <a:r>
                  <a:rPr lang="bg-BG" dirty="0" smtClean="0"/>
                  <a:t>Решава се спрямо </a:t>
                </a:r>
                <a:r>
                  <a:rPr lang="en-US" dirty="0" smtClean="0"/>
                  <a:t>t </a:t>
                </a:r>
                <a:r>
                  <a:rPr lang="bg-BG" dirty="0" smtClean="0"/>
                  <a:t>и от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dirty="0"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dirty="0"/>
                          <m:t>AD</m:t>
                        </m:r>
                      </m:e>
                    </m:acc>
                    <m:r>
                      <m:rPr>
                        <m:nor/>
                      </m:rPr>
                      <a:rPr lang="en-US" dirty="0">
                        <a:latin typeface="Cambria Math"/>
                      </a:rPr>
                      <m:t> = </m:t>
                    </m:r>
                    <m:acc>
                      <m:accPr>
                        <m:chr m:val="⃗"/>
                        <m:ctrlPr>
                          <a:rPr lang="en-US" i="1" dirty="0"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dirty="0"/>
                          <m:t>AB</m:t>
                        </m:r>
                      </m:e>
                    </m:acc>
                    <m:r>
                      <m:rPr>
                        <m:nor/>
                      </m:rPr>
                      <a:rPr lang="en-US" dirty="0">
                        <a:latin typeface="Cambria Math"/>
                      </a:rPr>
                      <m:t>.</m:t>
                    </m:r>
                    <m:r>
                      <m:rPr>
                        <m:nor/>
                      </m:rPr>
                      <a:rPr lang="en-US" dirty="0">
                        <a:latin typeface="Cambria Math"/>
                      </a:rPr>
                      <m:t>t</m:t>
                    </m:r>
                  </m:oMath>
                </a14:m>
                <a:r>
                  <a:rPr lang="bg-BG" dirty="0" smtClean="0"/>
                  <a:t> се намира </a:t>
                </a:r>
                <a:r>
                  <a:rPr lang="en-US" dirty="0" smtClean="0"/>
                  <a:t>D</a:t>
                </a:r>
                <a:endParaRPr lang="en-US" dirty="0"/>
              </a:p>
              <a:p>
                <a:pPr lvl="1"/>
                <a:endParaRPr lang="bg-BG" dirty="0" smtClean="0"/>
              </a:p>
              <a:p>
                <a:endParaRPr lang="bg-BG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1643" t="-1601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Connector 2"/>
          <p:cNvCxnSpPr/>
          <p:nvPr/>
        </p:nvCxnSpPr>
        <p:spPr>
          <a:xfrm flipV="1">
            <a:off x="1248160" y="3303001"/>
            <a:ext cx="5664646" cy="1463285"/>
          </a:xfrm>
          <a:prstGeom prst="line">
            <a:avLst/>
          </a:prstGeom>
          <a:ln w="762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 flipH="1" flipV="1">
            <a:off x="6169688" y="3677697"/>
            <a:ext cx="301450" cy="924449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3351257" y="3995940"/>
            <a:ext cx="365756" cy="365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" name="Oval 7"/>
          <p:cNvSpPr/>
          <p:nvPr/>
        </p:nvSpPr>
        <p:spPr>
          <a:xfrm>
            <a:off x="5928614" y="3303001"/>
            <a:ext cx="365756" cy="3657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" name="TextBox 8"/>
          <p:cNvSpPr txBox="1"/>
          <p:nvPr/>
        </p:nvSpPr>
        <p:spPr>
          <a:xfrm>
            <a:off x="1705355" y="4109191"/>
            <a:ext cx="311303" cy="290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en-US" sz="1600" dirty="0" smtClean="0">
                <a:solidFill>
                  <a:schemeClr val="tx2"/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A</a:t>
            </a:r>
            <a:endParaRPr lang="bg-BG" sz="1600" dirty="0">
              <a:solidFill>
                <a:schemeClr val="tx2"/>
              </a:solidFill>
              <a:effectLst>
                <a:outerShdw blurRad="63500" algn="ctr" rotWithShape="0">
                  <a:schemeClr val="accent1">
                    <a:alpha val="40000"/>
                  </a:schemeClr>
                </a:outerShdw>
              </a:effectLst>
              <a:latin typeface="Candara" panose="020E0502030303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81689" y="3705219"/>
            <a:ext cx="304892" cy="290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en-US" sz="1600" dirty="0">
                <a:solidFill>
                  <a:schemeClr val="tx2"/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B</a:t>
            </a:r>
            <a:endParaRPr lang="bg-BG" sz="1600" dirty="0">
              <a:solidFill>
                <a:schemeClr val="tx2"/>
              </a:solidFill>
              <a:effectLst>
                <a:outerShdw blurRad="63500" algn="ctr" rotWithShape="0">
                  <a:schemeClr val="accent1">
                    <a:alpha val="40000"/>
                  </a:schemeClr>
                </a:outerShdw>
              </a:effectLst>
              <a:latin typeface="Candara" panose="020E0502030303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63157" y="4466896"/>
            <a:ext cx="304892" cy="290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en-US" sz="1600" dirty="0" smtClean="0">
                <a:solidFill>
                  <a:schemeClr val="tx2"/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C</a:t>
            </a:r>
            <a:endParaRPr lang="bg-BG" sz="1600" dirty="0">
              <a:solidFill>
                <a:schemeClr val="tx2"/>
              </a:solidFill>
              <a:effectLst>
                <a:outerShdw blurRad="63500" algn="ctr" rotWithShape="0">
                  <a:schemeClr val="accent1">
                    <a:alpha val="40000"/>
                  </a:schemeClr>
                </a:outerShdw>
              </a:effectLst>
              <a:latin typeface="Candara" panose="020E0502030303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914783" y="3012280"/>
            <a:ext cx="316112" cy="290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en-US" sz="160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  <a:latin typeface="Candara" panose="020E0502030303020204" pitchFamily="34" charset="0"/>
              </a:rPr>
              <a:t>D</a:t>
            </a:r>
            <a:endParaRPr lang="bg-BG" sz="1600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  <a:latin typeface="Candara" panose="020E0502030303020204" pitchFamily="34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2080009" y="4612256"/>
            <a:ext cx="4400271" cy="40131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1848897" y="4225290"/>
            <a:ext cx="1488663" cy="386905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1974769" y="3558540"/>
            <a:ext cx="3945971" cy="1024869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1705355" y="4400530"/>
            <a:ext cx="365756" cy="365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" name="Oval 6"/>
          <p:cNvSpPr/>
          <p:nvPr/>
        </p:nvSpPr>
        <p:spPr>
          <a:xfrm>
            <a:off x="6297401" y="4429379"/>
            <a:ext cx="365756" cy="365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31180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bg-BG" dirty="0" smtClean="0"/>
                  <a:t>Реализация</a:t>
                </a:r>
              </a:p>
              <a:p>
                <a:pPr lvl="1"/>
                <a:r>
                  <a:rPr lang="bg-BG" dirty="0" smtClean="0"/>
                  <a:t>Променяме точки </a:t>
                </a:r>
                <a:r>
                  <a:rPr lang="en-US" dirty="0">
                    <a:solidFill>
                      <a:srgbClr val="FF0000"/>
                    </a:solidFill>
                    <a:effectLst>
                      <a:outerShdw blurRad="63500" algn="ctr" rotWithShape="0">
                        <a:srgbClr val="FF0000">
                          <a:alpha val="40000"/>
                        </a:srgbClr>
                      </a:outerShdw>
                    </a:effectLst>
                  </a:rPr>
                  <a:t>A</a:t>
                </a:r>
                <a:r>
                  <a:rPr lang="bg-BG" dirty="0" smtClean="0"/>
                  <a:t> и </a:t>
                </a:r>
                <a:r>
                  <a:rPr lang="en-US" dirty="0">
                    <a:solidFill>
                      <a:srgbClr val="FF0000"/>
                    </a:solidFill>
                    <a:effectLst>
                      <a:outerShdw blurRad="63500" algn="ctr" rotWithShape="0">
                        <a:srgbClr val="FF0000">
                          <a:alpha val="40000"/>
                        </a:srgbClr>
                      </a:outerShdw>
                    </a:effectLst>
                  </a:rPr>
                  <a:t>B</a:t>
                </a:r>
                <a:r>
                  <a:rPr lang="bg-BG" dirty="0" smtClean="0"/>
                  <a:t>, за да имаме подвижна права</a:t>
                </a:r>
              </a:p>
              <a:p>
                <a:pPr lvl="1"/>
                <a:r>
                  <a:rPr lang="bg-BG" dirty="0" smtClean="0"/>
                  <a:t>Изчисляваме </a:t>
                </a:r>
                <a:r>
                  <a:rPr lang="en-US" dirty="0" smtClean="0">
                    <a:solidFill>
                      <a:srgbClr val="FF0000"/>
                    </a:solidFill>
                    <a:effectLst>
                      <a:outerShdw blurRad="63500" algn="ctr" rotWithShape="0">
                        <a:srgbClr val="FF0000">
                          <a:alpha val="40000"/>
                        </a:srgbClr>
                      </a:outerShdw>
                    </a:effectLst>
                  </a:rPr>
                  <a:t>k</a:t>
                </a:r>
                <a:r>
                  <a:rPr lang="en-US" dirty="0" smtClean="0"/>
                  <a:t> </a:t>
                </a:r>
                <a:r>
                  <a:rPr lang="bg-BG" dirty="0" smtClean="0"/>
                  <a:t>от координатите на </a:t>
                </a:r>
                <a:r>
                  <a:rPr lang="en-US" dirty="0">
                    <a:solidFill>
                      <a:srgbClr val="FF0000"/>
                    </a:solidFill>
                    <a:effectLst>
                      <a:outerShdw blurRad="63500" algn="ctr" rotWithShape="0">
                        <a:srgbClr val="FF0000">
                          <a:alpha val="40000"/>
                        </a:srgbClr>
                      </a:outerShdw>
                    </a:effectLst>
                  </a:rPr>
                  <a:t>A</a:t>
                </a:r>
                <a:r>
                  <a:rPr lang="en-US" dirty="0" smtClean="0"/>
                  <a:t>, </a:t>
                </a:r>
                <a:r>
                  <a:rPr lang="en-US" dirty="0">
                    <a:solidFill>
                      <a:srgbClr val="FF0000"/>
                    </a:solidFill>
                    <a:effectLst>
                      <a:outerShdw blurRad="63500" algn="ctr" rotWithShape="0">
                        <a:srgbClr val="FF0000">
                          <a:alpha val="40000"/>
                        </a:srgbClr>
                      </a:outerShdw>
                    </a:effectLst>
                  </a:rPr>
                  <a:t>B</a:t>
                </a:r>
                <a:r>
                  <a:rPr lang="bg-BG" dirty="0" smtClean="0"/>
                  <a:t> и </a:t>
                </a:r>
                <a:r>
                  <a:rPr lang="en-US" dirty="0">
                    <a:solidFill>
                      <a:srgbClr val="FF0000"/>
                    </a:solidFill>
                    <a:effectLst>
                      <a:outerShdw blurRad="63500" algn="ctr" rotWithShape="0">
                        <a:srgbClr val="FF0000">
                          <a:alpha val="40000"/>
                        </a:srgbClr>
                      </a:outerShdw>
                    </a:effectLst>
                  </a:rPr>
                  <a:t>C</a:t>
                </a:r>
                <a:r>
                  <a:rPr lang="en-US" dirty="0" smtClean="0"/>
                  <a:t> (</a:t>
                </a:r>
                <a:r>
                  <a:rPr lang="bg-BG" dirty="0" smtClean="0"/>
                  <a:t>за по-кратък израз използваме и вектора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dirty="0">
                            <a:solidFill>
                              <a:srgbClr val="FF0000"/>
                            </a:solidFill>
                            <a:effectLst>
                              <a:outerShdw blurRad="63500" algn="ctr" rotWithShape="0">
                                <a:srgbClr val="FF0000">
                                  <a:alpha val="40000"/>
                                </a:srgbClr>
                              </a:outerShdw>
                            </a:effectLst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dirty="0">
                            <a:solidFill>
                              <a:srgbClr val="FF0000"/>
                            </a:solidFill>
                            <a:effectLst>
                              <a:outerShdw blurRad="63500" algn="ctr" rotWithShape="0">
                                <a:srgbClr val="FF0000">
                                  <a:alpha val="40000"/>
                                </a:srgbClr>
                              </a:outerShdw>
                            </a:effectLst>
                          </a:rPr>
                          <m:t>AB</m:t>
                        </m:r>
                      </m:e>
                    </m:acc>
                  </m:oMath>
                </a14:m>
                <a:r>
                  <a:rPr lang="en-US" dirty="0" smtClean="0"/>
                  <a:t>)</a:t>
                </a:r>
              </a:p>
              <a:p>
                <a:pPr lvl="1"/>
                <a:r>
                  <a:rPr lang="bg-BG" dirty="0" smtClean="0"/>
                  <a:t>Намираме точка </a:t>
                </a:r>
                <a:r>
                  <a:rPr lang="en-US" dirty="0">
                    <a:solidFill>
                      <a:srgbClr val="FF0000"/>
                    </a:solidFill>
                    <a:effectLst>
                      <a:outerShdw blurRad="63500" algn="ctr" rotWithShape="0">
                        <a:srgbClr val="FF0000">
                          <a:alpha val="40000"/>
                        </a:srgbClr>
                      </a:outerShdw>
                    </a:effectLst>
                  </a:rPr>
                  <a:t>D</a:t>
                </a:r>
                <a:r>
                  <a:rPr lang="bg-BG" dirty="0" smtClean="0"/>
                  <a:t> по правата като </a:t>
                </a:r>
                <a:r>
                  <a:rPr lang="en-US" dirty="0" smtClean="0">
                    <a:solidFill>
                      <a:srgbClr val="FF0000"/>
                    </a:solidFill>
                    <a:effectLst>
                      <a:outerShdw blurRad="63500" algn="ctr" rotWithShape="0">
                        <a:srgbClr val="FF0000">
                          <a:alpha val="40000"/>
                        </a:srgbClr>
                      </a:outerShdw>
                    </a:effectLst>
                  </a:rPr>
                  <a:t>D = A</a:t>
                </a:r>
                <a:r>
                  <a:rPr lang="en-US" dirty="0">
                    <a:solidFill>
                      <a:srgbClr val="FF0000"/>
                    </a:solidFill>
                    <a:effectLst>
                      <a:outerShdw blurRad="63500" algn="ctr" rotWithShape="0">
                        <a:srgbClr val="FF0000">
                          <a:alpha val="40000"/>
                        </a:srgbClr>
                      </a:outerShdw>
                    </a:effectLst>
                  </a:rPr>
                  <a:t>+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dirty="0">
                            <a:solidFill>
                              <a:srgbClr val="FF0000"/>
                            </a:solidFill>
                            <a:effectLst>
                              <a:outerShdw blurRad="63500" algn="ctr" rotWithShape="0">
                                <a:srgbClr val="FF0000">
                                  <a:alpha val="40000"/>
                                </a:srgbClr>
                              </a:outerShdw>
                            </a:effectLst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dirty="0">
                            <a:solidFill>
                              <a:srgbClr val="FF0000"/>
                            </a:solidFill>
                            <a:effectLst>
                              <a:outerShdw blurRad="63500" algn="ctr" rotWithShape="0">
                                <a:srgbClr val="FF0000">
                                  <a:alpha val="40000"/>
                                </a:srgbClr>
                              </a:outerShdw>
                            </a:effectLst>
                          </a:rPr>
                          <m:t>AB</m:t>
                        </m:r>
                      </m:e>
                    </m:acc>
                    <m:r>
                      <m:rPr>
                        <m:nor/>
                      </m:rPr>
                      <a:rPr lang="en-US" dirty="0">
                        <a:solidFill>
                          <a:srgbClr val="FF0000"/>
                        </a:solidFill>
                        <a:effectLst>
                          <a:outerShdw blurRad="63500" algn="ctr" rotWithShape="0">
                            <a:srgbClr val="FF0000">
                              <a:alpha val="40000"/>
                            </a:srgbClr>
                          </a:outerShdw>
                        </a:effectLst>
                      </a:rPr>
                      <m:t>.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FF0000"/>
                        </a:solidFill>
                        <a:effectLst>
                          <a:outerShdw blurRad="63500" algn="ctr" rotWithShape="0">
                            <a:srgbClr val="FF0000">
                              <a:alpha val="40000"/>
                            </a:srgbClr>
                          </a:outerShdw>
                        </a:effectLst>
                      </a:rPr>
                      <m:t>k</m:t>
                    </m:r>
                  </m:oMath>
                </a14:m>
                <a:r>
                  <a:rPr lang="en-US" dirty="0" smtClean="0">
                    <a:solidFill>
                      <a:srgbClr val="FF0000"/>
                    </a:solidFill>
                    <a:effectLst>
                      <a:outerShdw blurRad="63500" algn="ctr" rotWithShape="0">
                        <a:srgbClr val="FF0000">
                          <a:alpha val="40000"/>
                        </a:srgbClr>
                      </a:outerShdw>
                    </a:effectLst>
                  </a:rPr>
                  <a:t> </a:t>
                </a:r>
                <a:endParaRPr lang="en-US" dirty="0">
                  <a:solidFill>
                    <a:srgbClr val="FF0000"/>
                  </a:solidFill>
                  <a:effectLst>
                    <a:outerShdw blurRad="63500" algn="ctr" rotWithShape="0">
                      <a:srgbClr val="FF0000">
                        <a:alpha val="40000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1643" t="-1601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731562" y="2480310"/>
            <a:ext cx="7680875" cy="24688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ctr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A</a:t>
            </a:r>
            <a:r>
              <a:rPr lang="en-GB" dirty="0" smtClean="0"/>
              <a:t> </a:t>
            </a:r>
            <a:r>
              <a:rPr lang="en-GB" dirty="0"/>
              <a:t>= </a:t>
            </a:r>
            <a:r>
              <a:rPr lang="en-GB" dirty="0" smtClean="0"/>
              <a:t>[</a:t>
            </a:r>
            <a:r>
              <a:rPr lang="bg-BG" dirty="0" smtClean="0"/>
              <a:t>...</a:t>
            </a:r>
            <a:r>
              <a:rPr lang="en-GB" dirty="0" smtClean="0"/>
              <a:t>];</a:t>
            </a:r>
            <a:endParaRPr lang="en-GB" dirty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B</a:t>
            </a:r>
            <a:r>
              <a:rPr lang="en-GB" dirty="0" smtClean="0"/>
              <a:t> </a:t>
            </a:r>
            <a:r>
              <a:rPr lang="en-GB" dirty="0"/>
              <a:t>= </a:t>
            </a:r>
            <a:r>
              <a:rPr lang="en-GB" dirty="0" smtClean="0"/>
              <a:t>[</a:t>
            </a:r>
            <a:r>
              <a:rPr lang="bg-BG" dirty="0" smtClean="0"/>
              <a:t>...</a:t>
            </a:r>
            <a:r>
              <a:rPr lang="en-GB" dirty="0" smtClean="0"/>
              <a:t>];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endParaRPr lang="en-GB" dirty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AB</a:t>
            </a:r>
            <a:r>
              <a:rPr lang="en-GB" dirty="0" smtClean="0"/>
              <a:t> </a:t>
            </a:r>
            <a:r>
              <a:rPr lang="en-GB" dirty="0"/>
              <a:t>= </a:t>
            </a:r>
            <a:r>
              <a:rPr lang="en-GB" dirty="0" err="1"/>
              <a:t>vectorPoints</a:t>
            </a:r>
            <a:r>
              <a:rPr lang="en-GB" dirty="0"/>
              <a:t>(</a:t>
            </a:r>
            <a:r>
              <a:rPr lang="en-GB" dirty="0" err="1"/>
              <a:t>B,A</a:t>
            </a:r>
            <a:r>
              <a:rPr lang="en-GB" dirty="0"/>
              <a:t>);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k</a:t>
            </a:r>
            <a:r>
              <a:rPr lang="en-GB" dirty="0" smtClean="0"/>
              <a:t> </a:t>
            </a:r>
            <a:r>
              <a:rPr lang="en-GB" dirty="0"/>
              <a:t>=((</a:t>
            </a:r>
            <a:r>
              <a:rPr lang="en-GB" dirty="0" err="1"/>
              <a:t>C.center</a:t>
            </a:r>
            <a:r>
              <a:rPr lang="en-GB" dirty="0"/>
              <a:t>[0]-A[0])*AB[0]+(</a:t>
            </a:r>
            <a:r>
              <a:rPr lang="en-GB" dirty="0" err="1"/>
              <a:t>C.center</a:t>
            </a:r>
            <a:r>
              <a:rPr lang="en-GB" dirty="0"/>
              <a:t>[1]-A[1])*AB[1</a:t>
            </a:r>
            <a:r>
              <a:rPr lang="en-GB" dirty="0" smtClean="0"/>
              <a:t>])</a:t>
            </a:r>
            <a:endParaRPr lang="bg-BG" dirty="0" smtClean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bg-BG" dirty="0"/>
              <a:t>	</a:t>
            </a:r>
            <a:r>
              <a:rPr lang="bg-BG" dirty="0" smtClean="0"/>
              <a:t>					 </a:t>
            </a:r>
            <a:r>
              <a:rPr lang="en-GB" dirty="0" smtClean="0"/>
              <a:t>/(</a:t>
            </a:r>
            <a:r>
              <a:rPr lang="en-GB" dirty="0"/>
              <a:t>AB[0]*AB[0]+AB[1]*AB[1]);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D</a:t>
            </a:r>
            <a:r>
              <a:rPr lang="en-GB" dirty="0" err="1" smtClean="0"/>
              <a:t>.center</a:t>
            </a:r>
            <a:r>
              <a:rPr lang="en-GB" dirty="0" smtClean="0"/>
              <a:t>[0</a:t>
            </a:r>
            <a:r>
              <a:rPr lang="en-GB" dirty="0"/>
              <a:t>] = A[0</a:t>
            </a:r>
            <a:r>
              <a:rPr lang="en-GB" dirty="0" smtClean="0"/>
              <a:t>]+k*AB[0</a:t>
            </a:r>
            <a:r>
              <a:rPr lang="en-GB" dirty="0"/>
              <a:t>];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D</a:t>
            </a:r>
            <a:r>
              <a:rPr lang="en-GB" dirty="0" err="1" smtClean="0"/>
              <a:t>.center</a:t>
            </a:r>
            <a:r>
              <a:rPr lang="en-GB" dirty="0" smtClean="0"/>
              <a:t>[1</a:t>
            </a:r>
            <a:r>
              <a:rPr lang="en-GB" dirty="0"/>
              <a:t>] = A[1</a:t>
            </a:r>
            <a:r>
              <a:rPr lang="en-GB" dirty="0" smtClean="0"/>
              <a:t>]+k*AB[1];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077696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4336"/>
            <a:ext cx="7315200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ПРОБА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pic>
        <p:nvPicPr>
          <p:cNvPr id="1027" name="Picture 3" descr="D:\Pavel\Courses\MATERIALS\Course.SUICA 2015-16\curso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5266" y="3435900"/>
            <a:ext cx="144379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8508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2914650"/>
            <a:ext cx="6827482" cy="742950"/>
          </a:xfrm>
        </p:spPr>
        <p:txBody>
          <a:bodyPr>
            <a:normAutofit/>
          </a:bodyPr>
          <a:lstStyle/>
          <a:p>
            <a:r>
              <a:rPr lang="bg-BG" dirty="0" smtClean="0"/>
              <a:t>Ограничения</a:t>
            </a:r>
            <a:endParaRPr lang="bg-BG" noProof="0" dirty="0"/>
          </a:p>
        </p:txBody>
      </p:sp>
    </p:spTree>
    <p:extLst>
      <p:ext uri="{BB962C8B-B14F-4D97-AF65-F5344CB8AC3E}">
        <p14:creationId xmlns:p14="http://schemas.microsoft.com/office/powerpoint/2010/main" val="37864299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bg-BG" dirty="0" smtClean="0"/>
                  <a:t>Най-близка точка до отсечка</a:t>
                </a:r>
              </a:p>
              <a:p>
                <a:pPr lvl="1"/>
                <a:r>
                  <a:rPr lang="bg-BG" dirty="0" smtClean="0"/>
                  <a:t>Аналогичен алгоритъм и изчисления</a:t>
                </a:r>
              </a:p>
              <a:p>
                <a:pPr lvl="1"/>
                <a:r>
                  <a:rPr lang="bg-BG" dirty="0" smtClean="0"/>
                  <a:t>За да бъде точката </a:t>
                </a:r>
                <a:r>
                  <a:rPr lang="en-US" dirty="0">
                    <a:solidFill>
                      <a:srgbClr val="FF0000"/>
                    </a:solidFill>
                    <a:effectLst>
                      <a:outerShdw blurRad="63500" algn="ctr" rotWithShape="0">
                        <a:srgbClr val="FF0000">
                          <a:alpha val="40000"/>
                        </a:srgbClr>
                      </a:outerShdw>
                    </a:effectLst>
                  </a:rPr>
                  <a:t>D</a:t>
                </a:r>
                <a:r>
                  <a:rPr lang="bg-BG" dirty="0" smtClean="0"/>
                  <a:t> между </a:t>
                </a:r>
                <a:r>
                  <a:rPr lang="en-US" dirty="0">
                    <a:solidFill>
                      <a:srgbClr val="FF0000"/>
                    </a:solidFill>
                    <a:effectLst>
                      <a:outerShdw blurRad="63500" algn="ctr" rotWithShape="0">
                        <a:srgbClr val="FF0000">
                          <a:alpha val="40000"/>
                        </a:srgbClr>
                      </a:outerShdw>
                    </a:effectLst>
                  </a:rPr>
                  <a:t>A</a:t>
                </a:r>
                <a:r>
                  <a:rPr lang="bg-BG" dirty="0" smtClean="0"/>
                  <a:t> и </a:t>
                </a:r>
                <a:r>
                  <a:rPr lang="en-US" dirty="0">
                    <a:solidFill>
                      <a:srgbClr val="FF0000"/>
                    </a:solidFill>
                    <a:effectLst>
                      <a:outerShdw blurRad="63500" algn="ctr" rotWithShape="0">
                        <a:srgbClr val="FF0000">
                          <a:alpha val="40000"/>
                        </a:srgbClr>
                      </a:outerShdw>
                    </a:effectLst>
                  </a:rPr>
                  <a:t>B</a:t>
                </a:r>
                <a:r>
                  <a:rPr lang="en-US" dirty="0" smtClean="0"/>
                  <a:t>, </a:t>
                </a:r>
                <a:r>
                  <a:rPr lang="bg-BG" dirty="0" smtClean="0"/>
                  <a:t>трябва </a:t>
                </a:r>
                <a:r>
                  <a:rPr lang="en-US" dirty="0">
                    <a:solidFill>
                      <a:srgbClr val="FF0000"/>
                    </a:solidFill>
                    <a:effectLst>
                      <a:outerShdw blurRad="63500" algn="ctr" rotWithShape="0">
                        <a:srgbClr val="FF0000">
                          <a:alpha val="40000"/>
                        </a:srgbClr>
                      </a:outerShdw>
                    </a:effectLst>
                  </a:rPr>
                  <a:t>k</a:t>
                </a:r>
                <a:r>
                  <a:rPr lang="en-US" dirty="0">
                    <a:solidFill>
                      <a:srgbClr val="FF0000"/>
                    </a:solidFill>
                    <a:effectLst>
                      <a:outerShdw blurRad="63500" algn="ctr" rotWithShape="0">
                        <a:srgbClr val="FF0000">
                          <a:alpha val="40000"/>
                        </a:srgbClr>
                      </a:outerShdw>
                    </a:effectLst>
                    <a:sym typeface="Symbol"/>
                  </a:rPr>
                  <a:t></a:t>
                </a:r>
                <a:r>
                  <a:rPr lang="en-US" dirty="0">
                    <a:solidFill>
                      <a:srgbClr val="FF0000"/>
                    </a:solidFill>
                    <a:effectLst>
                      <a:outerShdw blurRad="63500" algn="ctr" rotWithShape="0">
                        <a:srgbClr val="FF0000">
                          <a:alpha val="40000"/>
                        </a:srgbClr>
                      </a:outerShdw>
                    </a:effectLst>
                  </a:rPr>
                  <a:t>[0,1]</a:t>
                </a:r>
              </a:p>
              <a:p>
                <a:pPr lvl="1"/>
                <a:r>
                  <a:rPr lang="bg-BG" dirty="0" smtClean="0"/>
                  <a:t>Това изискване напомня на линейната комбинация</a:t>
                </a:r>
              </a:p>
              <a:p>
                <a:r>
                  <a:rPr lang="bg-BG" dirty="0" smtClean="0"/>
                  <a:t>Случайно ли е?</a:t>
                </a:r>
              </a:p>
              <a:p>
                <a:pPr lvl="1"/>
                <a:r>
                  <a:rPr lang="bg-BG" dirty="0" smtClean="0"/>
                  <a:t>Да проверим </a:t>
                </a:r>
                <a:r>
                  <a:rPr lang="en-US" dirty="0" smtClean="0">
                    <a:solidFill>
                      <a:srgbClr val="FF0000"/>
                    </a:solidFill>
                    <a:effectLst>
                      <a:outerShdw blurRad="63500" algn="ctr" rotWithShape="0">
                        <a:srgbClr val="FF0000">
                          <a:alpha val="40000"/>
                        </a:srgbClr>
                      </a:outerShdw>
                    </a:effectLst>
                  </a:rPr>
                  <a:t>A</a:t>
                </a:r>
                <a:r>
                  <a:rPr lang="en-US" dirty="0">
                    <a:solidFill>
                      <a:srgbClr val="FF0000"/>
                    </a:solidFill>
                    <a:effectLst>
                      <a:outerShdw blurRad="63500" algn="ctr" rotWithShape="0">
                        <a:srgbClr val="FF0000">
                          <a:alpha val="40000"/>
                        </a:srgbClr>
                      </a:outerShdw>
                    </a:effectLst>
                  </a:rPr>
                  <a:t>+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dirty="0">
                            <a:solidFill>
                              <a:srgbClr val="FF0000"/>
                            </a:solidFill>
                            <a:effectLst>
                              <a:outerShdw blurRad="63500" algn="ctr" rotWithShape="0">
                                <a:srgbClr val="FF0000">
                                  <a:alpha val="40000"/>
                                </a:srgbClr>
                              </a:outerShdw>
                            </a:effectLst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dirty="0">
                            <a:solidFill>
                              <a:srgbClr val="FF0000"/>
                            </a:solidFill>
                            <a:effectLst>
                              <a:outerShdw blurRad="63500" algn="ctr" rotWithShape="0">
                                <a:srgbClr val="FF0000">
                                  <a:alpha val="40000"/>
                                </a:srgbClr>
                              </a:outerShdw>
                            </a:effectLst>
                          </a:rPr>
                          <m:t>AB</m:t>
                        </m:r>
                      </m:e>
                    </m:acc>
                    <m:r>
                      <m:rPr>
                        <m:nor/>
                      </m:rPr>
                      <a:rPr lang="en-US" dirty="0">
                        <a:solidFill>
                          <a:srgbClr val="FF0000"/>
                        </a:solidFill>
                        <a:effectLst>
                          <a:outerShdw blurRad="63500" algn="ctr" rotWithShape="0">
                            <a:srgbClr val="FF0000">
                              <a:alpha val="40000"/>
                            </a:srgbClr>
                          </a:outerShdw>
                        </a:effectLst>
                      </a:rPr>
                      <m:t>.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FF0000"/>
                        </a:solidFill>
                        <a:effectLst>
                          <a:outerShdw blurRad="63500" algn="ctr" rotWithShape="0">
                            <a:srgbClr val="FF0000">
                              <a:alpha val="40000"/>
                            </a:srgbClr>
                          </a:outerShdw>
                        </a:effectLst>
                      </a:rPr>
                      <m:t>k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  <a:effectLst>
                      <a:outerShdw blurRad="63500" algn="ctr" rotWithShape="0">
                        <a:srgbClr val="FF0000">
                          <a:alpha val="40000"/>
                        </a:srgbClr>
                      </a:outerShdw>
                    </a:effectLst>
                  </a:rPr>
                  <a:t> = </a:t>
                </a:r>
                <a:r>
                  <a:rPr lang="en-US" dirty="0" smtClean="0">
                    <a:solidFill>
                      <a:srgbClr val="FF0000"/>
                    </a:solidFill>
                    <a:effectLst>
                      <a:outerShdw blurRad="63500" algn="ctr" rotWithShape="0">
                        <a:srgbClr val="FF0000">
                          <a:alpha val="40000"/>
                        </a:srgbClr>
                      </a:outerShdw>
                    </a:effectLst>
                  </a:rPr>
                  <a:t>A</a:t>
                </a:r>
                <a:r>
                  <a:rPr lang="bg-BG" dirty="0" smtClean="0">
                    <a:solidFill>
                      <a:srgbClr val="FF0000"/>
                    </a:solidFill>
                    <a:effectLst>
                      <a:outerShdw blurRad="63500" algn="ctr" rotWithShape="0">
                        <a:srgbClr val="FF0000">
                          <a:alpha val="40000"/>
                        </a:srgbClr>
                      </a:outerShdw>
                    </a:effectLst>
                  </a:rPr>
                  <a:t>+</a:t>
                </a:r>
                <a:r>
                  <a:rPr lang="en-US" dirty="0" smtClean="0">
                    <a:solidFill>
                      <a:srgbClr val="FF0000"/>
                    </a:solidFill>
                    <a:effectLst>
                      <a:outerShdw blurRad="63500" algn="ctr" rotWithShape="0">
                        <a:srgbClr val="FF0000">
                          <a:alpha val="40000"/>
                        </a:srgbClr>
                      </a:outerShdw>
                    </a:effectLst>
                  </a:rPr>
                  <a:t>(B-A)k = A(1-k)+kB</a:t>
                </a:r>
                <a:endParaRPr lang="en-US" dirty="0">
                  <a:solidFill>
                    <a:srgbClr val="FF0000"/>
                  </a:solidFill>
                  <a:effectLst>
                    <a:outerShdw blurRad="63500" algn="ctr" rotWithShape="0">
                      <a:srgbClr val="FF0000">
                        <a:alpha val="40000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1643" t="-1601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1005879" y="3851896"/>
            <a:ext cx="7223681" cy="10972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ctr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/>
              <a:t>k = ...;</a:t>
            </a:r>
            <a:endParaRPr lang="en-GB" dirty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if 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(k&lt;0) k=0;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if 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(k&gt;1) k=1;</a:t>
            </a:r>
          </a:p>
        </p:txBody>
      </p:sp>
    </p:spTree>
    <p:extLst>
      <p:ext uri="{BB962C8B-B14F-4D97-AF65-F5344CB8AC3E}">
        <p14:creationId xmlns:p14="http://schemas.microsoft.com/office/powerpoint/2010/main" val="42804911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4336"/>
            <a:ext cx="7315200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ПРОБА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pic>
        <p:nvPicPr>
          <p:cNvPr id="1027" name="Picture 3" descr="D:\Pavel\Courses\MATERIALS\Course.SUICA 2015-16\curso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9341" y="1890478"/>
            <a:ext cx="144379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107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Влачене с най-близка точка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Влачене по линия</a:t>
            </a:r>
          </a:p>
          <a:p>
            <a:pPr lvl="1"/>
            <a:r>
              <a:rPr lang="bg-BG" dirty="0" smtClean="0"/>
              <a:t>При обработването на събитията само се запомнят последните графичните координати и се следи дали има избран обект</a:t>
            </a:r>
            <a:endParaRPr lang="en-US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05879" y="2663189"/>
            <a:ext cx="7223681" cy="22859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ctr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/>
              <a:t>function </a:t>
            </a:r>
            <a:r>
              <a:rPr lang="en-GB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mouseDown</a:t>
            </a:r>
            <a:r>
              <a:rPr lang="en-GB" dirty="0"/>
              <a:t>(event)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/>
              <a:t>{</a:t>
            </a:r>
            <a:endParaRPr lang="en-GB" dirty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/>
              <a:t>	</a:t>
            </a:r>
            <a:r>
              <a:rPr lang="en-GB" dirty="0" err="1"/>
              <a:t>obj</a:t>
            </a:r>
            <a:r>
              <a:rPr lang="en-GB" dirty="0"/>
              <a:t> = </a:t>
            </a:r>
            <a:r>
              <a:rPr lang="en-GB" dirty="0" err="1"/>
              <a:t>p.objectAtPoint</a:t>
            </a:r>
            <a:r>
              <a:rPr lang="en-GB" dirty="0" smtClean="0"/>
              <a:t>(</a:t>
            </a:r>
            <a:r>
              <a:rPr lang="bg-BG" dirty="0" smtClean="0"/>
              <a:t>...</a:t>
            </a:r>
            <a:r>
              <a:rPr lang="en-GB" dirty="0" smtClean="0"/>
              <a:t>);</a:t>
            </a:r>
            <a:endParaRPr lang="en-GB" dirty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/>
              <a:t>	</a:t>
            </a:r>
            <a:r>
              <a:rPr lang="en-GB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mouseMove</a:t>
            </a:r>
            <a:r>
              <a:rPr lang="en-GB" dirty="0"/>
              <a:t>(event);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/>
              <a:t>}</a:t>
            </a:r>
            <a:endParaRPr lang="en-GB" dirty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/>
              <a:t>function </a:t>
            </a:r>
            <a:r>
              <a:rPr lang="en-GB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mouseUp</a:t>
            </a:r>
            <a:r>
              <a:rPr lang="en-GB" dirty="0"/>
              <a:t>(event</a:t>
            </a:r>
            <a:r>
              <a:rPr lang="en-GB" dirty="0" smtClean="0"/>
              <a:t>)</a:t>
            </a:r>
            <a:r>
              <a:rPr lang="bg-BG" dirty="0" smtClean="0"/>
              <a:t> </a:t>
            </a:r>
            <a:r>
              <a:rPr lang="en-GB" dirty="0" smtClean="0"/>
              <a:t>{</a:t>
            </a:r>
            <a:r>
              <a:rPr lang="en-GB" dirty="0" err="1" smtClean="0"/>
              <a:t>obj</a:t>
            </a:r>
            <a:r>
              <a:rPr lang="en-GB" dirty="0" smtClean="0"/>
              <a:t> </a:t>
            </a:r>
            <a:r>
              <a:rPr lang="en-GB" dirty="0"/>
              <a:t>= null</a:t>
            </a:r>
            <a:r>
              <a:rPr lang="en-GB" dirty="0" smtClean="0"/>
              <a:t>;}</a:t>
            </a:r>
            <a:endParaRPr lang="en-GB" dirty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/>
              <a:t>function </a:t>
            </a:r>
            <a:r>
              <a:rPr lang="en-GB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mouseMove</a:t>
            </a:r>
            <a:r>
              <a:rPr lang="en-GB" dirty="0"/>
              <a:t>(event</a:t>
            </a:r>
            <a:r>
              <a:rPr lang="en-GB" dirty="0" smtClean="0"/>
              <a:t>)</a:t>
            </a:r>
            <a:r>
              <a:rPr lang="bg-BG" dirty="0" smtClean="0"/>
              <a:t> </a:t>
            </a:r>
            <a:r>
              <a:rPr lang="en-US" dirty="0" smtClean="0"/>
              <a:t>{</a:t>
            </a:r>
            <a:r>
              <a:rPr lang="en-GB" dirty="0" smtClean="0"/>
              <a:t>x </a:t>
            </a:r>
            <a:r>
              <a:rPr lang="en-GB" dirty="0"/>
              <a:t>= </a:t>
            </a:r>
            <a:r>
              <a:rPr lang="bg-BG" dirty="0" smtClean="0"/>
              <a:t>...</a:t>
            </a:r>
            <a:r>
              <a:rPr lang="en-GB" dirty="0" smtClean="0"/>
              <a:t>;</a:t>
            </a:r>
            <a:r>
              <a:rPr lang="bg-BG" dirty="0" smtClean="0"/>
              <a:t> </a:t>
            </a:r>
            <a:r>
              <a:rPr lang="en-GB" dirty="0" smtClean="0"/>
              <a:t>y </a:t>
            </a:r>
            <a:r>
              <a:rPr lang="en-GB" dirty="0"/>
              <a:t>= </a:t>
            </a:r>
            <a:r>
              <a:rPr lang="en-GB" dirty="0" smtClean="0"/>
              <a:t>-(</a:t>
            </a:r>
            <a:r>
              <a:rPr lang="bg-BG" dirty="0" smtClean="0"/>
              <a:t>...</a:t>
            </a:r>
            <a:r>
              <a:rPr lang="en-GB" dirty="0" smtClean="0"/>
              <a:t>);}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837097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bg-BG" dirty="0" smtClean="0"/>
              <a:t>Векторът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AB</a:t>
            </a:r>
            <a:r>
              <a:rPr lang="en-US" dirty="0" smtClean="0"/>
              <a:t> </a:t>
            </a:r>
            <a:r>
              <a:rPr lang="bg-BG" dirty="0" smtClean="0"/>
              <a:t>и квадратът на дължината му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L</a:t>
            </a:r>
            <a:r>
              <a:rPr lang="bg-BG" dirty="0" smtClean="0"/>
              <a:t> се изчисляват еднократно, понеже линията в примера не се движи</a:t>
            </a:r>
            <a:endParaRPr lang="en-US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05879" y="1200166"/>
            <a:ext cx="7223681" cy="37489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ctr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de-DE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AB</a:t>
            </a:r>
            <a:r>
              <a:rPr lang="de-DE" dirty="0" smtClean="0"/>
              <a:t> </a:t>
            </a:r>
            <a:r>
              <a:rPr lang="de-DE" dirty="0"/>
              <a:t>= </a:t>
            </a:r>
            <a:r>
              <a:rPr lang="de-DE" dirty="0" err="1"/>
              <a:t>vectorPoints</a:t>
            </a:r>
            <a:r>
              <a:rPr lang="de-DE" dirty="0"/>
              <a:t>(</a:t>
            </a:r>
            <a:r>
              <a:rPr lang="de-DE" dirty="0" err="1"/>
              <a:t>B,A</a:t>
            </a:r>
            <a:r>
              <a:rPr lang="de-DE" dirty="0"/>
              <a:t>);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de-DE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L</a:t>
            </a:r>
            <a:r>
              <a:rPr lang="de-DE" dirty="0" smtClean="0"/>
              <a:t> </a:t>
            </a:r>
            <a:r>
              <a:rPr lang="de-DE" dirty="0"/>
              <a:t>= AB[0]*AB[0]+AB[1]*AB[1</a:t>
            </a:r>
            <a:r>
              <a:rPr lang="de-DE" dirty="0" smtClean="0"/>
              <a:t>];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de-DE" dirty="0" smtClean="0"/>
              <a:t>...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/>
              <a:t>function </a:t>
            </a:r>
            <a:r>
              <a:rPr lang="en-GB" dirty="0"/>
              <a:t>animate()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/>
              <a:t>{</a:t>
            </a:r>
            <a:endParaRPr lang="en-GB" dirty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bg-BG" dirty="0" smtClean="0"/>
              <a:t>	</a:t>
            </a:r>
            <a:r>
              <a:rPr lang="en-GB" dirty="0" smtClean="0"/>
              <a:t>if </a:t>
            </a:r>
            <a:r>
              <a:rPr lang="en-GB" dirty="0"/>
              <a:t>(</a:t>
            </a:r>
            <a:r>
              <a:rPr lang="en-GB" dirty="0" err="1"/>
              <a:t>obj</a:t>
            </a:r>
            <a:r>
              <a:rPr lang="en-GB" dirty="0"/>
              <a:t>)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bg-BG" dirty="0" smtClean="0"/>
              <a:t>	</a:t>
            </a:r>
            <a:r>
              <a:rPr lang="en-GB" dirty="0" smtClean="0"/>
              <a:t>{</a:t>
            </a:r>
            <a:endParaRPr lang="en-GB" dirty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/>
              <a:t>	</a:t>
            </a:r>
            <a:r>
              <a:rPr lang="bg-BG" dirty="0" smtClean="0"/>
              <a:t>	</a:t>
            </a:r>
            <a:r>
              <a:rPr lang="en-GB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k</a:t>
            </a:r>
            <a:r>
              <a:rPr lang="en-GB" dirty="0" smtClean="0"/>
              <a:t> = ((</a:t>
            </a:r>
            <a:r>
              <a:rPr lang="en-GB" dirty="0"/>
              <a:t>x-A[0])*AB[0]+(y-A[1])*AB[1</a:t>
            </a:r>
            <a:r>
              <a:rPr lang="en-GB" dirty="0" smtClean="0"/>
              <a:t>])/</a:t>
            </a:r>
            <a:r>
              <a:rPr lang="en-GB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L</a:t>
            </a:r>
            <a:r>
              <a:rPr lang="en-GB" dirty="0" smtClean="0"/>
              <a:t>;</a:t>
            </a:r>
            <a:endParaRPr lang="en-GB" dirty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bg-BG" dirty="0" smtClean="0"/>
              <a:t>	</a:t>
            </a:r>
            <a:r>
              <a:rPr lang="bg-BG" dirty="0"/>
              <a:t>	</a:t>
            </a:r>
            <a:r>
              <a:rPr lang="en-GB" dirty="0" err="1"/>
              <a:t>D.center</a:t>
            </a:r>
            <a:r>
              <a:rPr lang="en-GB" dirty="0"/>
              <a:t>[0] = A[0]+k*AB[0];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/>
              <a:t>	</a:t>
            </a:r>
            <a:r>
              <a:rPr lang="bg-BG" dirty="0" smtClean="0"/>
              <a:t>	</a:t>
            </a:r>
            <a:r>
              <a:rPr lang="en-GB" dirty="0" err="1" smtClean="0"/>
              <a:t>D.center</a:t>
            </a:r>
            <a:r>
              <a:rPr lang="en-GB" dirty="0" smtClean="0"/>
              <a:t>[1</a:t>
            </a:r>
            <a:r>
              <a:rPr lang="en-GB" dirty="0"/>
              <a:t>] = A[1]+k*AB[1];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bg-BG" dirty="0" smtClean="0"/>
              <a:t>	</a:t>
            </a:r>
            <a:r>
              <a:rPr lang="en-GB" dirty="0" smtClean="0"/>
              <a:t>}</a:t>
            </a:r>
            <a:endParaRPr lang="bg-BG" dirty="0" smtClean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 smtClean="0"/>
              <a:t>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19275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4336"/>
            <a:ext cx="7315200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ПРОБА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pic>
        <p:nvPicPr>
          <p:cNvPr id="1027" name="Picture 3" descr="D:\Pavel\Courses\MATERIALS\Course.SUICA 2015-16\curso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461" y="2846067"/>
            <a:ext cx="144379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1470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Влачене по отсечка</a:t>
            </a:r>
          </a:p>
          <a:p>
            <a:pPr lvl="1"/>
            <a:r>
              <a:rPr lang="bg-BG" dirty="0" smtClean="0"/>
              <a:t>Добавя се само ограничение по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05879" y="1200165"/>
            <a:ext cx="7223681" cy="37489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ctr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/>
              <a:t>function </a:t>
            </a:r>
            <a:r>
              <a:rPr lang="en-GB" dirty="0"/>
              <a:t>animate()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/>
              <a:t>{</a:t>
            </a:r>
            <a:endParaRPr lang="en-GB" dirty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/>
              <a:t>	if (</a:t>
            </a:r>
            <a:r>
              <a:rPr lang="en-GB" dirty="0" err="1"/>
              <a:t>obj</a:t>
            </a:r>
            <a:r>
              <a:rPr lang="en-GB" dirty="0"/>
              <a:t>)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/>
              <a:t>	{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/>
              <a:t>		k =((x-A[0])*AB[0]+(y-A[1])*AB[1</a:t>
            </a:r>
            <a:r>
              <a:rPr lang="en-GB" dirty="0" smtClean="0"/>
              <a:t>])/L;</a:t>
            </a:r>
            <a:endParaRPr lang="en-GB" dirty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/>
              <a:t>		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if (k&lt;0) k=0;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		if (k&gt;1) k=1;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/>
              <a:t>				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bg-BG" dirty="0"/>
              <a:t>		</a:t>
            </a:r>
            <a:r>
              <a:rPr lang="en-GB" dirty="0" err="1"/>
              <a:t>D.center</a:t>
            </a:r>
            <a:r>
              <a:rPr lang="en-GB" dirty="0"/>
              <a:t>[0] = A[0]+k*AB[0];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/>
              <a:t>		</a:t>
            </a:r>
            <a:r>
              <a:rPr lang="en-GB" dirty="0" err="1"/>
              <a:t>D.center</a:t>
            </a:r>
            <a:r>
              <a:rPr lang="en-GB" dirty="0"/>
              <a:t>[1] = A[1]+k*AB[1];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/>
              <a:t>	}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/>
              <a:t>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21539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4336"/>
            <a:ext cx="7315200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ПРОБА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pic>
        <p:nvPicPr>
          <p:cNvPr id="1027" name="Picture 3" descr="D:\Pavel\Courses\MATERIALS\Course.SUICA 2015-16\curso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2073" y="2846067"/>
            <a:ext cx="144379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4525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Влачене по окръжност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06154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Влачене по окръжност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/>
              <a:t>С ъгъл</a:t>
            </a:r>
          </a:p>
          <a:p>
            <a:pPr lvl="1"/>
            <a:r>
              <a:rPr lang="bg-BG" dirty="0"/>
              <a:t>С мишката контролираме </a:t>
            </a:r>
            <a:r>
              <a:rPr lang="bg-BG" dirty="0" smtClean="0"/>
              <a:t>параметър</a:t>
            </a:r>
            <a:endParaRPr lang="bg-BG" dirty="0"/>
          </a:p>
          <a:p>
            <a:pPr lvl="1"/>
            <a:r>
              <a:rPr lang="bg-BG" dirty="0"/>
              <a:t>Използваме го като ъгъл на полярни координати</a:t>
            </a:r>
          </a:p>
          <a:p>
            <a:pPr lvl="1"/>
            <a:r>
              <a:rPr lang="bg-BG" dirty="0"/>
              <a:t>Може да се използва при влачене по </a:t>
            </a:r>
            <a:r>
              <a:rPr lang="bg-BG" dirty="0" smtClean="0"/>
              <a:t>дъга</a:t>
            </a:r>
            <a:endParaRPr lang="bg-BG" dirty="0"/>
          </a:p>
          <a:p>
            <a:r>
              <a:rPr lang="bg-BG" dirty="0"/>
              <a:t>С най-близка точка</a:t>
            </a:r>
          </a:p>
          <a:p>
            <a:pPr lvl="1"/>
            <a:r>
              <a:rPr lang="bg-BG" dirty="0"/>
              <a:t>Проектираме точката върху окръжността</a:t>
            </a:r>
          </a:p>
          <a:p>
            <a:pPr lvl="1"/>
            <a:r>
              <a:rPr lang="bg-BG" dirty="0"/>
              <a:t>Малко по-трудно е при </a:t>
            </a:r>
            <a:r>
              <a:rPr lang="bg-BG" dirty="0" smtClean="0"/>
              <a:t>дъга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7434286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Влачене с ъгъл</a:t>
            </a:r>
          </a:p>
          <a:p>
            <a:pPr lvl="1"/>
            <a:r>
              <a:rPr lang="bg-BG" dirty="0" smtClean="0"/>
              <a:t>Обектът си помни в локалното свойство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alpha</a:t>
            </a:r>
            <a:r>
              <a:rPr lang="en-US" dirty="0" smtClean="0"/>
              <a:t> </a:t>
            </a:r>
            <a:r>
              <a:rPr lang="bg-BG" dirty="0" smtClean="0"/>
              <a:t>на какъв ъгъл по окръжността се намира</a:t>
            </a:r>
          </a:p>
          <a:p>
            <a:pPr lvl="1"/>
            <a:r>
              <a:rPr lang="bg-BG" dirty="0" smtClean="0"/>
              <a:t>Отместването се дели на 100 – т.е. 100 пиксела = 1 </a:t>
            </a:r>
            <a:r>
              <a:rPr lang="bg-BG" dirty="0" err="1" smtClean="0"/>
              <a:t>радиан</a:t>
            </a:r>
            <a:endParaRPr lang="en-US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05879" y="1840237"/>
            <a:ext cx="7223681" cy="31089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ctr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/>
              <a:t>function </a:t>
            </a:r>
            <a:r>
              <a:rPr lang="en-GB" dirty="0" err="1"/>
              <a:t>mouseMove</a:t>
            </a:r>
            <a:r>
              <a:rPr lang="en-GB" dirty="0"/>
              <a:t>(event)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/>
              <a:t>{</a:t>
            </a:r>
            <a:endParaRPr lang="en-GB" dirty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/>
              <a:t>	if (</a:t>
            </a:r>
            <a:r>
              <a:rPr lang="en-GB" dirty="0" err="1"/>
              <a:t>obj</a:t>
            </a:r>
            <a:r>
              <a:rPr lang="en-GB" dirty="0"/>
              <a:t>)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/>
              <a:t>	{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/>
              <a:t>		</a:t>
            </a:r>
            <a:r>
              <a:rPr lang="en-GB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obj.alpha</a:t>
            </a:r>
            <a:r>
              <a:rPr lang="en-GB" dirty="0"/>
              <a:t> -= (</a:t>
            </a:r>
            <a:r>
              <a:rPr lang="en-GB" dirty="0" err="1"/>
              <a:t>event.clientX</a:t>
            </a:r>
            <a:r>
              <a:rPr lang="en-GB" dirty="0"/>
              <a:t>-x)/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100</a:t>
            </a:r>
            <a:r>
              <a:rPr lang="en-GB" dirty="0"/>
              <a:t>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/>
              <a:t>		</a:t>
            </a:r>
            <a:r>
              <a:rPr lang="en-GB" dirty="0" err="1"/>
              <a:t>obj.center</a:t>
            </a:r>
            <a:r>
              <a:rPr lang="en-GB" dirty="0"/>
              <a:t> = [120*</a:t>
            </a:r>
            <a:r>
              <a:rPr lang="en-GB" dirty="0" err="1"/>
              <a:t>Math.</a:t>
            </a:r>
            <a:r>
              <a:rPr lang="en-GB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cos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(</a:t>
            </a:r>
            <a:r>
              <a:rPr lang="en-GB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obj.alpha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)</a:t>
            </a:r>
            <a:r>
              <a:rPr lang="en-GB" dirty="0" smtClean="0"/>
              <a:t>,</a:t>
            </a:r>
            <a:endParaRPr lang="bg-BG" dirty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bg-BG" dirty="0" smtClean="0"/>
              <a:t>		              </a:t>
            </a:r>
            <a:r>
              <a:rPr lang="en-GB" dirty="0" smtClean="0"/>
              <a:t>120*</a:t>
            </a:r>
            <a:r>
              <a:rPr lang="en-GB" dirty="0" err="1" smtClean="0"/>
              <a:t>Math.</a:t>
            </a:r>
            <a:r>
              <a:rPr lang="en-GB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sin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(</a:t>
            </a:r>
            <a:r>
              <a:rPr lang="en-GB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obj.alpha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)</a:t>
            </a:r>
            <a:r>
              <a:rPr lang="en-GB" dirty="0"/>
              <a:t>,0];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/>
              <a:t>	}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/>
              <a:t>	x = </a:t>
            </a:r>
            <a:r>
              <a:rPr lang="en-GB" dirty="0" err="1"/>
              <a:t>event.clientX</a:t>
            </a:r>
            <a:r>
              <a:rPr lang="en-GB" dirty="0"/>
              <a:t>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/>
              <a:t>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1327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Влачене с ограничения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/>
              <a:t>Предната лекция</a:t>
            </a:r>
          </a:p>
          <a:p>
            <a:pPr lvl="1"/>
            <a:r>
              <a:rPr lang="bg-BG" dirty="0"/>
              <a:t>Свободно влачене</a:t>
            </a:r>
          </a:p>
          <a:p>
            <a:pPr lvl="1"/>
            <a:r>
              <a:rPr lang="bg-BG" dirty="0"/>
              <a:t>Местоположението зависи само от </a:t>
            </a:r>
            <a:r>
              <a:rPr lang="bg-BG" dirty="0" smtClean="0"/>
              <a:t>мишката</a:t>
            </a:r>
            <a:endParaRPr lang="bg-BG" sz="1800" dirty="0"/>
          </a:p>
          <a:p>
            <a:r>
              <a:rPr lang="bg-BG" dirty="0"/>
              <a:t>В реалност</a:t>
            </a:r>
          </a:p>
          <a:p>
            <a:pPr lvl="1"/>
            <a:r>
              <a:rPr lang="bg-BG" dirty="0"/>
              <a:t>Движението на обекта е ограничено</a:t>
            </a:r>
          </a:p>
          <a:p>
            <a:pPr lvl="1"/>
            <a:r>
              <a:rPr lang="bg-BG" dirty="0"/>
              <a:t>Разнообразни причини за ограничаване</a:t>
            </a:r>
          </a:p>
          <a:p>
            <a:pPr lvl="1"/>
            <a:r>
              <a:rPr lang="bg-BG" dirty="0"/>
              <a:t>Неизбежно разминаване на мишката и обекта</a:t>
            </a:r>
          </a:p>
        </p:txBody>
      </p:sp>
    </p:spTree>
    <p:extLst>
      <p:ext uri="{BB962C8B-B14F-4D97-AF65-F5344CB8AC3E}">
        <p14:creationId xmlns:p14="http://schemas.microsoft.com/office/powerpoint/2010/main" val="6430712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4336"/>
            <a:ext cx="7315200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ПРОБА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pic>
        <p:nvPicPr>
          <p:cNvPr id="1027" name="Picture 3" descr="D:\Pavel\Courses\MATERIALS\Course.SUICA 2015-16\curso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4200" y="1931677"/>
            <a:ext cx="144379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8771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Влачене с най-близка точка</a:t>
            </a:r>
          </a:p>
          <a:p>
            <a:pPr lvl="1"/>
            <a:r>
              <a:rPr lang="bg-BG" dirty="0" smtClean="0"/>
              <a:t>Позицията на мишката я мащабираме така, че да стане на разстояние колкото е радиуса на окръжността 120</a:t>
            </a:r>
          </a:p>
          <a:p>
            <a:pPr lvl="1"/>
            <a:r>
              <a:rPr lang="bg-BG" dirty="0" smtClean="0"/>
              <a:t>Тогава тя е вече позиция и на влачения обект</a:t>
            </a:r>
            <a:endParaRPr lang="en-US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05879" y="1840237"/>
            <a:ext cx="7223681" cy="31089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ctr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/>
              <a:t>function </a:t>
            </a:r>
            <a:r>
              <a:rPr lang="en-GB" dirty="0" err="1"/>
              <a:t>mouseMove</a:t>
            </a:r>
            <a:r>
              <a:rPr lang="en-GB" dirty="0"/>
              <a:t>(event)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/>
              <a:t>{</a:t>
            </a:r>
            <a:r>
              <a:rPr lang="en-GB" dirty="0"/>
              <a:t>	if (</a:t>
            </a:r>
            <a:r>
              <a:rPr lang="en-GB" dirty="0" err="1"/>
              <a:t>obj</a:t>
            </a:r>
            <a:r>
              <a:rPr lang="en-GB" dirty="0"/>
              <a:t>)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/>
              <a:t>	{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/>
              <a:t>		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x</a:t>
            </a:r>
            <a:r>
              <a:rPr lang="en-GB" dirty="0" smtClean="0"/>
              <a:t> </a:t>
            </a:r>
            <a:r>
              <a:rPr lang="en-GB" dirty="0"/>
              <a:t>= </a:t>
            </a:r>
            <a:r>
              <a:rPr lang="en-GB" dirty="0" smtClean="0"/>
              <a:t>...;</a:t>
            </a:r>
            <a:endParaRPr lang="en-GB" dirty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/>
              <a:t>		</a:t>
            </a:r>
            <a:r>
              <a:rPr lang="en-GB" dirty="0" err="1"/>
              <a:t>var</a:t>
            </a:r>
            <a:r>
              <a:rPr lang="en-GB" dirty="0"/>
              <a:t> 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y</a:t>
            </a:r>
            <a:r>
              <a:rPr lang="en-GB" dirty="0"/>
              <a:t> = </a:t>
            </a:r>
            <a:r>
              <a:rPr lang="en-GB" dirty="0" smtClean="0"/>
              <a:t>-(...);</a:t>
            </a:r>
            <a:endParaRPr lang="en-GB" dirty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/>
              <a:t>		</a:t>
            </a:r>
            <a:r>
              <a:rPr lang="en-GB" dirty="0" err="1"/>
              <a:t>var</a:t>
            </a:r>
            <a:r>
              <a:rPr lang="en-GB" dirty="0"/>
              <a:t> 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d</a:t>
            </a:r>
            <a:r>
              <a:rPr lang="en-GB" dirty="0"/>
              <a:t> = </a:t>
            </a:r>
            <a:r>
              <a:rPr lang="en-GB" dirty="0" err="1"/>
              <a:t>Math.sqrt</a:t>
            </a:r>
            <a:r>
              <a:rPr lang="en-GB" dirty="0"/>
              <a:t>(x*</a:t>
            </a:r>
            <a:r>
              <a:rPr lang="en-GB" dirty="0" err="1"/>
              <a:t>x+y</a:t>
            </a:r>
            <a:r>
              <a:rPr lang="en-GB" dirty="0"/>
              <a:t>*y); 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/>
              <a:t>		</a:t>
            </a:r>
            <a:r>
              <a:rPr lang="en-GB" dirty="0" err="1"/>
              <a:t>obj.center</a:t>
            </a:r>
            <a:r>
              <a:rPr lang="en-GB" dirty="0"/>
              <a:t>[0] = 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120*x/d</a:t>
            </a:r>
            <a:r>
              <a:rPr lang="en-GB" dirty="0"/>
              <a:t>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/>
              <a:t>		</a:t>
            </a:r>
            <a:r>
              <a:rPr lang="en-GB" dirty="0" err="1"/>
              <a:t>obj.center</a:t>
            </a:r>
            <a:r>
              <a:rPr lang="en-GB" dirty="0"/>
              <a:t>[1] = 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120*y/d</a:t>
            </a:r>
            <a:r>
              <a:rPr lang="en-GB" dirty="0"/>
              <a:t>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/>
              <a:t>	</a:t>
            </a:r>
            <a:r>
              <a:rPr lang="en-GB" dirty="0" smtClean="0"/>
              <a:t>}</a:t>
            </a:r>
            <a:endParaRPr lang="bg-BG" dirty="0" smtClean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/>
              <a:t>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16161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4336"/>
            <a:ext cx="7315200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ПРОБА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pic>
        <p:nvPicPr>
          <p:cNvPr id="1027" name="Picture 3" descr="D:\Pavel\Courses\MATERIALS\Course.SUICA 2015-16\curso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3221" y="2480311"/>
            <a:ext cx="144379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1050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Сравнение на влачене по окръжност</a:t>
            </a:r>
          </a:p>
          <a:p>
            <a:endParaRPr lang="bg-BG" dirty="0" smtClean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3067375"/>
              </p:ext>
            </p:extLst>
          </p:nvPr>
        </p:nvGraphicFramePr>
        <p:xfrm>
          <a:off x="1554513" y="925848"/>
          <a:ext cx="6096000" cy="347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bg-BG" dirty="0" smtClean="0"/>
                        <a:t>Чрез параметър-ъгъл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Чрез най-близка точка</a:t>
                      </a:r>
                      <a:endParaRPr lang="bg-B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bg-BG" sz="1800" kern="1200" dirty="0" smtClean="0">
                          <a:solidFill>
                            <a:schemeClr val="tx1"/>
                          </a:solidFill>
                          <a:effectLst>
                            <a:outerShdw blurRad="63500" algn="ctr" rotWithShape="0">
                              <a:schemeClr val="accent1">
                                <a:alpha val="40000"/>
                              </a:schemeClr>
                            </a:outerShdw>
                          </a:effectLst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Загуба на </a:t>
                      </a:r>
                      <a:r>
                        <a:rPr kumimoji="0" lang="bg-BG" sz="1800" kern="1200" dirty="0" err="1" smtClean="0">
                          <a:solidFill>
                            <a:schemeClr val="tx1"/>
                          </a:solidFill>
                          <a:effectLst>
                            <a:outerShdw blurRad="63500" algn="ctr" rotWithShape="0">
                              <a:schemeClr val="accent1">
                                <a:alpha val="40000"/>
                              </a:schemeClr>
                            </a:outerShdw>
                          </a:effectLst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интуитивност</a:t>
                      </a:r>
                      <a:r>
                        <a:rPr kumimoji="0" lang="bg-BG" sz="1800" kern="1200" baseline="0" dirty="0" smtClean="0">
                          <a:solidFill>
                            <a:schemeClr val="tx1"/>
                          </a:solidFill>
                          <a:effectLst>
                            <a:outerShdw blurRad="63500" algn="ctr" rotWithShape="0">
                              <a:schemeClr val="accent1">
                                <a:alpha val="40000"/>
                              </a:schemeClr>
                            </a:outerShdw>
                          </a:effectLst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 в някои части от влаченето</a:t>
                      </a:r>
                      <a:endParaRPr kumimoji="0" lang="bg-BG" sz="1800" kern="1200" dirty="0">
                        <a:solidFill>
                          <a:schemeClr val="tx1"/>
                        </a:solidFill>
                        <a:effectLst>
                          <a:outerShdw blurRad="63500" algn="ctr" rotWithShape="0">
                            <a:schemeClr val="accent1">
                              <a:alpha val="40000"/>
                            </a:schemeClr>
                          </a:outerShdw>
                        </a:effectLst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bg-BG" sz="1800" kern="1200" dirty="0" err="1" smtClean="0">
                          <a:solidFill>
                            <a:schemeClr val="tx1"/>
                          </a:solidFill>
                          <a:effectLst>
                            <a:outerShdw blurRad="63500" algn="ctr" rotWithShape="0">
                              <a:schemeClr val="accent1">
                                <a:alpha val="40000"/>
                              </a:schemeClr>
                            </a:outerShdw>
                          </a:effectLst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Интуитивн</a:t>
                      </a:r>
                      <a:r>
                        <a:rPr kumimoji="0" lang="bg-BG" sz="1800" kern="1200" baseline="0" dirty="0" err="1" smtClean="0">
                          <a:solidFill>
                            <a:schemeClr val="tx1"/>
                          </a:solidFill>
                          <a:effectLst>
                            <a:outerShdw blurRad="63500" algn="ctr" rotWithShape="0">
                              <a:schemeClr val="accent1">
                                <a:alpha val="40000"/>
                              </a:schemeClr>
                            </a:outerShdw>
                          </a:effectLst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ост</a:t>
                      </a:r>
                      <a:r>
                        <a:rPr kumimoji="0" lang="bg-BG" sz="1800" kern="1200" baseline="0" dirty="0" smtClean="0">
                          <a:solidFill>
                            <a:schemeClr val="tx1"/>
                          </a:solidFill>
                          <a:effectLst>
                            <a:outerShdw blurRad="63500" algn="ctr" rotWithShape="0">
                              <a:schemeClr val="accent1">
                                <a:alpha val="40000"/>
                              </a:schemeClr>
                            </a:outerShdw>
                          </a:effectLst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 във всеки момент от влаченето</a:t>
                      </a:r>
                      <a:endParaRPr kumimoji="0" lang="bg-BG" sz="1800" kern="1200" dirty="0">
                        <a:solidFill>
                          <a:schemeClr val="tx1"/>
                        </a:solidFill>
                        <a:effectLst>
                          <a:outerShdw blurRad="63500" algn="ctr" rotWithShape="0">
                            <a:schemeClr val="accent1">
                              <a:alpha val="40000"/>
                            </a:schemeClr>
                          </a:outerShdw>
                        </a:effectLst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bg-BG" sz="1800" kern="1200" dirty="0" smtClean="0">
                          <a:solidFill>
                            <a:schemeClr val="tx1"/>
                          </a:solidFill>
                          <a:effectLst>
                            <a:outerShdw blurRad="63500" algn="ctr" rotWithShape="0">
                              <a:schemeClr val="accent1">
                                <a:alpha val="40000"/>
                              </a:schemeClr>
                            </a:outerShdw>
                          </a:effectLst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Лесна адаптация за влачене по дъга</a:t>
                      </a:r>
                      <a:endParaRPr kumimoji="0" lang="bg-BG" sz="1800" kern="1200" dirty="0">
                        <a:solidFill>
                          <a:schemeClr val="tx1"/>
                        </a:solidFill>
                        <a:effectLst>
                          <a:outerShdw blurRad="63500" algn="ctr" rotWithShape="0">
                            <a:schemeClr val="accent1">
                              <a:alpha val="40000"/>
                            </a:schemeClr>
                          </a:outerShdw>
                        </a:effectLst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bg-BG" sz="1800" kern="1200" dirty="0" smtClean="0">
                          <a:solidFill>
                            <a:schemeClr val="tx1"/>
                          </a:solidFill>
                          <a:effectLst>
                            <a:outerShdw blurRad="63500" algn="ctr" rotWithShape="0">
                              <a:schemeClr val="accent1">
                                <a:alpha val="40000"/>
                              </a:schemeClr>
                            </a:outerShdw>
                          </a:effectLst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Трудно приложение при влачене по</a:t>
                      </a:r>
                      <a:r>
                        <a:rPr kumimoji="0" lang="bg-BG" sz="1800" kern="1200" baseline="0" dirty="0" smtClean="0">
                          <a:solidFill>
                            <a:schemeClr val="tx1"/>
                          </a:solidFill>
                          <a:effectLst>
                            <a:outerShdw blurRad="63500" algn="ctr" rotWithShape="0">
                              <a:schemeClr val="accent1">
                                <a:alpha val="40000"/>
                              </a:schemeClr>
                            </a:outerShdw>
                          </a:effectLst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 дъга</a:t>
                      </a:r>
                      <a:endParaRPr kumimoji="0" lang="bg-BG" sz="1800" kern="1200" dirty="0">
                        <a:solidFill>
                          <a:schemeClr val="tx1"/>
                        </a:solidFill>
                        <a:effectLst>
                          <a:outerShdw blurRad="63500" algn="ctr" rotWithShape="0">
                            <a:schemeClr val="accent1">
                              <a:alpha val="40000"/>
                            </a:schemeClr>
                          </a:outerShdw>
                        </a:effectLst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bg-BG" sz="1800" kern="1200" dirty="0" smtClean="0">
                          <a:solidFill>
                            <a:schemeClr val="tx1"/>
                          </a:solidFill>
                          <a:effectLst>
                            <a:outerShdw blurRad="63500" algn="ctr" rotWithShape="0">
                              <a:schemeClr val="accent1">
                                <a:alpha val="40000"/>
                              </a:schemeClr>
                            </a:outerShdw>
                          </a:effectLst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Проекцията и гледната точка не са значими</a:t>
                      </a:r>
                      <a:endParaRPr kumimoji="0" lang="bg-BG" sz="1800" kern="1200" dirty="0">
                        <a:solidFill>
                          <a:schemeClr val="tx1"/>
                        </a:solidFill>
                        <a:effectLst>
                          <a:outerShdw blurRad="63500" algn="ctr" rotWithShape="0">
                            <a:schemeClr val="accent1">
                              <a:alpha val="40000"/>
                            </a:schemeClr>
                          </a:outerShdw>
                        </a:effectLst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bg-BG" sz="1800" kern="1200" dirty="0" smtClean="0">
                          <a:solidFill>
                            <a:schemeClr val="tx1"/>
                          </a:solidFill>
                          <a:effectLst>
                            <a:outerShdw blurRad="63500" algn="ctr" rotWithShape="0">
                              <a:schemeClr val="accent1">
                                <a:alpha val="40000"/>
                              </a:schemeClr>
                            </a:outerShdw>
                          </a:effectLst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Подходящо при ортографска проекция и отвесна гледна точка</a:t>
                      </a:r>
                      <a:endParaRPr kumimoji="0" lang="bg-BG" sz="1800" kern="1200" dirty="0">
                        <a:solidFill>
                          <a:schemeClr val="tx1"/>
                        </a:solidFill>
                        <a:effectLst>
                          <a:outerShdw blurRad="63500" algn="ctr" rotWithShape="0">
                            <a:schemeClr val="accent1">
                              <a:alpha val="40000"/>
                            </a:schemeClr>
                          </a:outerShdw>
                        </a:effectLst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bg-BG" sz="1800" kern="1200" dirty="0" smtClean="0">
                          <a:solidFill>
                            <a:schemeClr val="tx1"/>
                          </a:solidFill>
                          <a:effectLst>
                            <a:outerShdw blurRad="63500" algn="ctr" rotWithShape="0">
                              <a:schemeClr val="accent1">
                                <a:alpha val="40000"/>
                              </a:schemeClr>
                            </a:outerShdw>
                          </a:effectLst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Няма</a:t>
                      </a:r>
                      <a:r>
                        <a:rPr kumimoji="0" lang="bg-BG" sz="1800" kern="1200" baseline="0" dirty="0" smtClean="0">
                          <a:solidFill>
                            <a:schemeClr val="tx1"/>
                          </a:solidFill>
                          <a:effectLst>
                            <a:outerShdw blurRad="63500" algn="ctr" rotWithShape="0">
                              <a:schemeClr val="accent1">
                                <a:alpha val="40000"/>
                              </a:schemeClr>
                            </a:outerShdw>
                          </a:effectLst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bg-BG" sz="1800" kern="1200" baseline="0" dirty="0" smtClean="0">
                          <a:solidFill>
                            <a:schemeClr val="tx1"/>
                          </a:solidFill>
                          <a:effectLst>
                            <a:outerShdw blurRad="63500" algn="ctr" rotWithShape="0">
                              <a:schemeClr val="accent1">
                                <a:alpha val="40000"/>
                              </a:schemeClr>
                            </a:outerShdw>
                          </a:effectLst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особени </a:t>
                      </a:r>
                      <a:r>
                        <a:rPr kumimoji="0" lang="bg-BG" sz="1800" kern="1200" baseline="0" dirty="0" smtClean="0">
                          <a:solidFill>
                            <a:schemeClr val="tx1"/>
                          </a:solidFill>
                          <a:effectLst>
                            <a:outerShdw blurRad="63500" algn="ctr" rotWithShape="0">
                              <a:schemeClr val="accent1">
                                <a:alpha val="40000"/>
                              </a:schemeClr>
                            </a:outerShdw>
                          </a:effectLst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точки – влаченето е еднакво плавно</a:t>
                      </a:r>
                      <a:endParaRPr kumimoji="0" lang="bg-BG" sz="1800" kern="1200" dirty="0">
                        <a:solidFill>
                          <a:schemeClr val="tx1"/>
                        </a:solidFill>
                        <a:effectLst>
                          <a:outerShdw blurRad="63500" algn="ctr" rotWithShape="0">
                            <a:schemeClr val="accent1">
                              <a:alpha val="40000"/>
                            </a:schemeClr>
                          </a:outerShdw>
                        </a:effectLst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bg-BG" sz="1800" kern="1200" dirty="0" smtClean="0">
                          <a:solidFill>
                            <a:schemeClr val="tx1"/>
                          </a:solidFill>
                          <a:effectLst>
                            <a:outerShdw blurRad="63500" algn="ctr" rotWithShape="0">
                              <a:schemeClr val="accent1">
                                <a:alpha val="40000"/>
                              </a:schemeClr>
                            </a:outerShdw>
                          </a:effectLst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При влачене около центъра на окръжността обектът прави резки движения</a:t>
                      </a:r>
                      <a:endParaRPr kumimoji="0" lang="bg-BG" sz="1800" kern="1200" dirty="0">
                        <a:solidFill>
                          <a:schemeClr val="tx1"/>
                        </a:solidFill>
                        <a:effectLst>
                          <a:outerShdw blurRad="63500" algn="ctr" rotWithShape="0">
                            <a:schemeClr val="accent1">
                              <a:alpha val="40000"/>
                            </a:schemeClr>
                          </a:outerShdw>
                        </a:effectLst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834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Други влачения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29677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Влачене на посока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Влачене на посока</a:t>
            </a:r>
          </a:p>
          <a:p>
            <a:pPr lvl="1"/>
            <a:r>
              <a:rPr lang="bg-BG" dirty="0" smtClean="0"/>
              <a:t>Дадени са </a:t>
            </a:r>
            <a:r>
              <a:rPr lang="en-US" dirty="0" smtClean="0"/>
              <a:t>n </a:t>
            </a:r>
            <a:r>
              <a:rPr lang="bg-BG" dirty="0" smtClean="0"/>
              <a:t>циферблата с по една стрелка всеки</a:t>
            </a:r>
          </a:p>
          <a:p>
            <a:pPr lvl="1"/>
            <a:r>
              <a:rPr lang="bg-BG" dirty="0" smtClean="0"/>
              <a:t>Пръснати на случайни места</a:t>
            </a:r>
          </a:p>
          <a:p>
            <a:pPr lvl="1"/>
            <a:r>
              <a:rPr lang="bg-BG" dirty="0" smtClean="0"/>
              <a:t>Със случайни размери</a:t>
            </a:r>
          </a:p>
          <a:p>
            <a:r>
              <a:rPr lang="bg-BG" dirty="0" smtClean="0"/>
              <a:t>Цел</a:t>
            </a:r>
          </a:p>
          <a:p>
            <a:pPr lvl="1"/>
            <a:r>
              <a:rPr lang="bg-BG" dirty="0" smtClean="0"/>
              <a:t>Интерактивно да се избере циферблат и да се върти стрелката му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5165153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Реализация на циферблатите</a:t>
            </a:r>
          </a:p>
          <a:p>
            <a:pPr lvl="1"/>
            <a:r>
              <a:rPr lang="bg-BG" dirty="0" smtClean="0"/>
              <a:t>Сплескани сфери на случайни места </a:t>
            </a:r>
            <a:r>
              <a:rPr lang="en-US" dirty="0" smtClean="0"/>
              <a:t>(</a:t>
            </a:r>
            <a:r>
              <a:rPr lang="bg-BG" dirty="0" smtClean="0"/>
              <a:t>по </a:t>
            </a:r>
            <a:r>
              <a:rPr lang="en-US" dirty="0" smtClean="0"/>
              <a:t>Z</a:t>
            </a:r>
            <a:r>
              <a:rPr lang="bg-BG" dirty="0" smtClean="0"/>
              <a:t> радиусът е 20)</a:t>
            </a:r>
            <a:endParaRPr lang="bg-BG" dirty="0"/>
          </a:p>
          <a:p>
            <a:pPr lvl="1"/>
            <a:r>
              <a:rPr lang="bg-BG" dirty="0" smtClean="0"/>
              <a:t>На 20 единици над </a:t>
            </a:r>
            <a:r>
              <a:rPr lang="bg-BG" dirty="0"/>
              <a:t>всяка сфера </a:t>
            </a:r>
            <a:r>
              <a:rPr lang="bg-BG" dirty="0" smtClean="0"/>
              <a:t>има интерактивен конус с височина колкото е радиуса на сферата</a:t>
            </a:r>
          </a:p>
          <a:p>
            <a:pPr lvl="1"/>
            <a:r>
              <a:rPr lang="bg-BG" dirty="0" smtClean="0"/>
              <a:t>Конусът не е изправен към </a:t>
            </a:r>
            <a:r>
              <a:rPr lang="en-US" dirty="0" smtClean="0"/>
              <a:t>Z</a:t>
            </a:r>
            <a:r>
              <a:rPr lang="bg-BG" dirty="0" smtClean="0"/>
              <a:t>, а е ориентиран в посока </a:t>
            </a:r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05879" y="2297433"/>
            <a:ext cx="7223681" cy="26517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ctr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err="1" smtClean="0"/>
              <a:t>var</a:t>
            </a:r>
            <a:r>
              <a:rPr lang="en-GB" dirty="0" smtClean="0"/>
              <a:t> </a:t>
            </a:r>
            <a:r>
              <a:rPr lang="en-GB" dirty="0"/>
              <a:t>c = [random(-300,300),random(-150,150),100*</a:t>
            </a:r>
            <a:r>
              <a:rPr lang="en-GB" dirty="0" err="1"/>
              <a:t>i</a:t>
            </a:r>
            <a:r>
              <a:rPr lang="en-GB" dirty="0"/>
              <a:t>];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err="1" smtClean="0"/>
              <a:t>var</a:t>
            </a:r>
            <a:r>
              <a:rPr lang="en-GB" dirty="0" smtClean="0"/>
              <a:t> </a:t>
            </a:r>
            <a:r>
              <a:rPr lang="en-GB" dirty="0"/>
              <a:t>r = random(30,80);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spheroid</a:t>
            </a:r>
            <a:r>
              <a:rPr lang="en-GB" dirty="0" smtClean="0"/>
              <a:t>(c</a:t>
            </a:r>
            <a:r>
              <a:rPr lang="en-GB" dirty="0"/>
              <a:t>,[r,r,20]).custom({</a:t>
            </a:r>
            <a:r>
              <a:rPr lang="en-GB" dirty="0" err="1"/>
              <a:t>color</a:t>
            </a:r>
            <a:r>
              <a:rPr lang="en-GB" dirty="0"/>
              <a:t>:[0,0.5,1]});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cone</a:t>
            </a:r>
            <a:r>
              <a:rPr lang="en-GB" dirty="0"/>
              <a:t>([c[0],c[1],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c[2]+20</a:t>
            </a:r>
            <a:r>
              <a:rPr lang="en-GB" dirty="0"/>
              <a:t>],r/10,r).custom</a:t>
            </a:r>
            <a:r>
              <a:rPr lang="en-GB" dirty="0" smtClean="0"/>
              <a:t>({</a:t>
            </a:r>
            <a:endParaRPr lang="bg-BG" dirty="0" smtClean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bg-BG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	</a:t>
            </a:r>
            <a:r>
              <a:rPr lang="en-GB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focus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:[0,1,0],</a:t>
            </a:r>
            <a:endParaRPr lang="bg-BG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bg-BG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	</a:t>
            </a:r>
            <a:r>
              <a:rPr lang="en-GB" dirty="0" err="1"/>
              <a:t>light:false</a:t>
            </a:r>
            <a:r>
              <a:rPr lang="en-GB" dirty="0"/>
              <a:t>,</a:t>
            </a:r>
            <a:endParaRPr lang="bg-BG" dirty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bg-BG" dirty="0" smtClean="0"/>
              <a:t>	</a:t>
            </a:r>
            <a:r>
              <a:rPr lang="en-GB" dirty="0" err="1" smtClean="0"/>
              <a:t>color</a:t>
            </a:r>
            <a:r>
              <a:rPr lang="en-GB" dirty="0"/>
              <a:t>:[1,1,1</a:t>
            </a:r>
            <a:r>
              <a:rPr lang="en-GB" dirty="0" smtClean="0"/>
              <a:t>],</a:t>
            </a:r>
            <a:endParaRPr lang="bg-BG" dirty="0" smtClean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bg-BG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	</a:t>
            </a:r>
            <a:r>
              <a:rPr lang="en-GB" dirty="0" err="1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interactive</a:t>
            </a:r>
            <a:r>
              <a:rPr lang="en-GB" dirty="0" err="1" smtClean="0"/>
              <a:t>:true</a:t>
            </a:r>
            <a:r>
              <a:rPr lang="en-GB" dirty="0" smtClean="0"/>
              <a:t>});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06003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Интерактивност</a:t>
            </a:r>
          </a:p>
          <a:p>
            <a:pPr lvl="1"/>
            <a:r>
              <a:rPr lang="bg-BG" dirty="0" smtClean="0"/>
              <a:t>Векторът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focus</a:t>
            </a:r>
            <a:r>
              <a:rPr lang="bg-BG" dirty="0" smtClean="0"/>
              <a:t> на „влачения“ обект се насочва към позицията (</a:t>
            </a:r>
            <a:r>
              <a:rPr lang="en-US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x</a:t>
            </a:r>
            <a:r>
              <a:rPr lang="en-US" dirty="0" err="1" smtClean="0"/>
              <a:t>,</a:t>
            </a:r>
            <a:r>
              <a:rPr lang="en-US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y</a:t>
            </a:r>
            <a:r>
              <a:rPr lang="en-US" dirty="0" smtClean="0"/>
              <a:t>)</a:t>
            </a:r>
            <a:r>
              <a:rPr lang="bg-BG" dirty="0" smtClean="0"/>
              <a:t> на мишката</a:t>
            </a:r>
          </a:p>
          <a:p>
            <a:pPr lvl="1"/>
            <a:r>
              <a:rPr lang="bg-BG" dirty="0" smtClean="0"/>
              <a:t>Това завърта конуса-стрелка в посока на мишката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3001" y="2023117"/>
            <a:ext cx="7589437" cy="29260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ctr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/>
              <a:t>function </a:t>
            </a:r>
            <a:r>
              <a:rPr lang="en-GB" dirty="0" err="1"/>
              <a:t>mouseMove</a:t>
            </a:r>
            <a:r>
              <a:rPr lang="en-GB" dirty="0"/>
              <a:t>(event)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/>
              <a:t>{</a:t>
            </a:r>
            <a:endParaRPr lang="en-GB" dirty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/>
              <a:t>	if (</a:t>
            </a:r>
            <a:r>
              <a:rPr lang="en-GB" dirty="0" err="1"/>
              <a:t>obj</a:t>
            </a:r>
            <a:r>
              <a:rPr lang="en-GB" dirty="0"/>
              <a:t>)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/>
              <a:t>	{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/>
              <a:t>		</a:t>
            </a:r>
            <a:r>
              <a:rPr lang="en-GB" dirty="0" err="1"/>
              <a:t>var</a:t>
            </a:r>
            <a:r>
              <a:rPr lang="en-GB" dirty="0"/>
              <a:t> x </a:t>
            </a:r>
            <a:r>
              <a:rPr lang="en-GB" dirty="0" smtClean="0"/>
              <a:t>=</a:t>
            </a:r>
            <a:r>
              <a:rPr lang="bg-BG" dirty="0" smtClean="0"/>
              <a:t>...</a:t>
            </a:r>
            <a:r>
              <a:rPr lang="en-GB" dirty="0" smtClean="0"/>
              <a:t>;</a:t>
            </a:r>
            <a:endParaRPr lang="en-GB" dirty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/>
              <a:t>		</a:t>
            </a:r>
            <a:r>
              <a:rPr lang="en-GB" dirty="0" err="1"/>
              <a:t>var</a:t>
            </a:r>
            <a:r>
              <a:rPr lang="en-GB" dirty="0"/>
              <a:t> y = </a:t>
            </a:r>
            <a:r>
              <a:rPr lang="en-GB" dirty="0" smtClean="0"/>
              <a:t>-(</a:t>
            </a:r>
            <a:r>
              <a:rPr lang="bg-BG" dirty="0" smtClean="0"/>
              <a:t>...</a:t>
            </a:r>
            <a:r>
              <a:rPr lang="en-GB" dirty="0" smtClean="0"/>
              <a:t>);</a:t>
            </a:r>
            <a:endParaRPr lang="en-GB" dirty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/>
              <a:t>		</a:t>
            </a:r>
            <a:r>
              <a:rPr lang="en-GB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obj.focus</a:t>
            </a:r>
            <a:r>
              <a:rPr lang="en-GB" dirty="0"/>
              <a:t> = [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x-</a:t>
            </a:r>
            <a:r>
              <a:rPr lang="en-GB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obj.center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[0]</a:t>
            </a:r>
            <a:r>
              <a:rPr lang="en-GB" dirty="0"/>
              <a:t>,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y-</a:t>
            </a:r>
            <a:r>
              <a:rPr lang="en-GB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obj.center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[1]</a:t>
            </a:r>
            <a:r>
              <a:rPr lang="en-GB" dirty="0"/>
              <a:t>,0];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/>
              <a:t>	}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/>
              <a:t>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16731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4336"/>
            <a:ext cx="7315200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ПРОБА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733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Влачене на височина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Пример</a:t>
            </a:r>
          </a:p>
          <a:p>
            <a:pPr lvl="1"/>
            <a:r>
              <a:rPr lang="bg-BG" dirty="0" smtClean="0"/>
              <a:t>Правилна пирамида</a:t>
            </a:r>
          </a:p>
          <a:p>
            <a:pPr lvl="1"/>
            <a:r>
              <a:rPr lang="bg-BG" dirty="0" smtClean="0"/>
              <a:t>С хоризонтално влачене я въртим (т.е. влачим неин връх при основата по окръжност)</a:t>
            </a:r>
          </a:p>
          <a:p>
            <a:pPr lvl="1"/>
            <a:r>
              <a:rPr lang="bg-BG" dirty="0" smtClean="0"/>
              <a:t>С вертикално влачене ѝ сменяме височината (т.е. влачим върха по вертикална отсечка)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894261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Причини за ограниченията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/>
              <a:t>Концептуални (породени от дизайна)</a:t>
            </a:r>
          </a:p>
          <a:p>
            <a:pPr lvl="1"/>
            <a:r>
              <a:rPr lang="bg-BG" dirty="0"/>
              <a:t>Движение на точка по окръжност</a:t>
            </a:r>
          </a:p>
          <a:p>
            <a:pPr lvl="1"/>
            <a:r>
              <a:rPr lang="bg-BG" dirty="0"/>
              <a:t>Движение на точка по повърхността на сфера</a:t>
            </a:r>
          </a:p>
          <a:p>
            <a:pPr lvl="1"/>
            <a:r>
              <a:rPr lang="bg-BG" dirty="0"/>
              <a:t>Движение на точка по ръба на </a:t>
            </a:r>
            <a:r>
              <a:rPr lang="bg-BG" dirty="0" smtClean="0"/>
              <a:t>куб</a:t>
            </a:r>
            <a:endParaRPr lang="bg-BG" sz="1800" dirty="0"/>
          </a:p>
          <a:p>
            <a:r>
              <a:rPr lang="bg-BG" dirty="0"/>
              <a:t>Физически (от външни причини)</a:t>
            </a:r>
          </a:p>
          <a:p>
            <a:pPr lvl="1"/>
            <a:r>
              <a:rPr lang="bg-BG" dirty="0"/>
              <a:t>Програмата не работи за всички стойности</a:t>
            </a:r>
          </a:p>
          <a:p>
            <a:pPr lvl="1"/>
            <a:r>
              <a:rPr lang="bg-BG" dirty="0"/>
              <a:t>Трудно се поддържа плавност на движението</a:t>
            </a:r>
          </a:p>
          <a:p>
            <a:pPr lvl="1"/>
            <a:r>
              <a:rPr lang="bg-BG" dirty="0"/>
              <a:t>Ограничения в размера на екрана</a:t>
            </a:r>
          </a:p>
        </p:txBody>
      </p:sp>
    </p:spTree>
    <p:extLst>
      <p:ext uri="{BB962C8B-B14F-4D97-AF65-F5344CB8AC3E}">
        <p14:creationId xmlns:p14="http://schemas.microsoft.com/office/powerpoint/2010/main" val="330941614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Реализация </a:t>
            </a:r>
          </a:p>
          <a:p>
            <a:pPr lvl="1"/>
            <a:r>
              <a:rPr lang="bg-BG" dirty="0" smtClean="0"/>
              <a:t>В променливите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dx</a:t>
            </a:r>
            <a:r>
              <a:rPr lang="bg-BG" dirty="0" smtClean="0"/>
              <a:t> и </a:t>
            </a:r>
            <a:r>
              <a:rPr lang="en-US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dy</a:t>
            </a:r>
            <a:r>
              <a:rPr lang="bg-BG" dirty="0" smtClean="0"/>
              <a:t> е отместването на мишката</a:t>
            </a:r>
          </a:p>
          <a:p>
            <a:pPr lvl="1"/>
            <a:r>
              <a:rPr lang="bg-BG" dirty="0" smtClean="0"/>
              <a:t>Чрез тях се пресмята отместването на спина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spin</a:t>
            </a:r>
            <a:r>
              <a:rPr lang="bg-BG" dirty="0" smtClean="0"/>
              <a:t> и височината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height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05879" y="2297432"/>
            <a:ext cx="7223681" cy="26517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ctr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/>
              <a:t>if </a:t>
            </a:r>
            <a:r>
              <a:rPr lang="en-GB" dirty="0"/>
              <a:t>(</a:t>
            </a:r>
            <a:r>
              <a:rPr lang="en-GB" dirty="0" err="1"/>
              <a:t>obj</a:t>
            </a:r>
            <a:r>
              <a:rPr lang="en-GB" dirty="0"/>
              <a:t>)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/>
              <a:t>{</a:t>
            </a:r>
            <a:endParaRPr lang="en-GB" dirty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/>
              <a:t>	</a:t>
            </a:r>
            <a:r>
              <a:rPr lang="en-GB" dirty="0" err="1" smtClean="0"/>
              <a:t>var</a:t>
            </a:r>
            <a:r>
              <a:rPr lang="en-GB" dirty="0" smtClean="0"/>
              <a:t> 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dx</a:t>
            </a:r>
            <a:r>
              <a:rPr lang="en-GB" dirty="0"/>
              <a:t> = </a:t>
            </a:r>
            <a:r>
              <a:rPr lang="en-GB" dirty="0" err="1"/>
              <a:t>event.clientX</a:t>
            </a:r>
            <a:r>
              <a:rPr lang="en-GB" dirty="0"/>
              <a:t>-x;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/>
              <a:t>	</a:t>
            </a:r>
            <a:r>
              <a:rPr lang="en-GB" dirty="0" err="1" smtClean="0"/>
              <a:t>var</a:t>
            </a:r>
            <a:r>
              <a:rPr lang="en-GB" dirty="0" smtClean="0"/>
              <a:t> </a:t>
            </a:r>
            <a:r>
              <a:rPr lang="en-GB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dy</a:t>
            </a:r>
            <a:r>
              <a:rPr lang="en-GB" dirty="0"/>
              <a:t> = </a:t>
            </a:r>
            <a:r>
              <a:rPr lang="en-GB" dirty="0" err="1"/>
              <a:t>event.clientY</a:t>
            </a:r>
            <a:r>
              <a:rPr lang="en-GB" dirty="0"/>
              <a:t>-y</a:t>
            </a:r>
            <a:r>
              <a:rPr lang="en-GB" dirty="0" smtClean="0"/>
              <a:t>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endParaRPr lang="en-GB" dirty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/>
              <a:t>	</a:t>
            </a:r>
            <a:r>
              <a:rPr lang="en-GB" dirty="0" err="1"/>
              <a:t>obj.</a:t>
            </a:r>
            <a:r>
              <a:rPr lang="en-GB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spin</a:t>
            </a:r>
            <a:r>
              <a:rPr lang="en-GB" dirty="0"/>
              <a:t> -= dx/100;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/>
              <a:t>	</a:t>
            </a:r>
            <a:r>
              <a:rPr lang="en-GB" dirty="0" err="1" smtClean="0"/>
              <a:t>obj.</a:t>
            </a:r>
            <a:r>
              <a:rPr lang="en-GB" dirty="0" err="1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height</a:t>
            </a:r>
            <a:r>
              <a:rPr lang="en-GB" dirty="0" smtClean="0"/>
              <a:t> </a:t>
            </a:r>
            <a:r>
              <a:rPr lang="en-GB" dirty="0"/>
              <a:t>-= </a:t>
            </a:r>
            <a:r>
              <a:rPr lang="en-GB" dirty="0" err="1"/>
              <a:t>dy</a:t>
            </a:r>
            <a:r>
              <a:rPr lang="en-GB" dirty="0"/>
              <a:t>/5;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6729198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Ограничения във </a:t>
            </a:r>
            <a:r>
              <a:rPr lang="bg-BG" dirty="0" err="1" smtClean="0"/>
              <a:t>влаченията</a:t>
            </a:r>
            <a:endParaRPr lang="bg-BG" dirty="0" smtClean="0"/>
          </a:p>
          <a:p>
            <a:pPr lvl="1"/>
            <a:r>
              <a:rPr lang="bg-BG" dirty="0" smtClean="0"/>
              <a:t>Поради неидеалното движение на мишката, искаме да не става смесване на хоризонтално и вертикално движение</a:t>
            </a:r>
          </a:p>
          <a:p>
            <a:pPr lvl="1"/>
            <a:r>
              <a:rPr lang="bg-BG" dirty="0" smtClean="0"/>
              <a:t>Ползваме само движението с по-голямо </a:t>
            </a:r>
            <a:r>
              <a:rPr lang="bg-BG" dirty="0"/>
              <a:t>отместване </a:t>
            </a:r>
            <a:endParaRPr lang="bg-BG" dirty="0" smtClean="0"/>
          </a:p>
          <a:p>
            <a:pPr lvl="1"/>
            <a:r>
              <a:rPr lang="bg-BG" dirty="0" smtClean="0"/>
              <a:t>Височината е ограничена отдолу до 5 (от физически съображения) и отгоре до 40 (от естетически)</a:t>
            </a:r>
            <a:endParaRPr lang="en-US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05879" y="2663189"/>
            <a:ext cx="7223681" cy="22859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ctr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/>
              <a:t>if </a:t>
            </a:r>
            <a:r>
              <a:rPr lang="en-GB" dirty="0"/>
              <a:t>(</a:t>
            </a:r>
            <a:r>
              <a:rPr lang="en-GB" dirty="0" err="1"/>
              <a:t>Math.</a:t>
            </a:r>
            <a:r>
              <a:rPr lang="en-GB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abs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(dx)</a:t>
            </a:r>
            <a:r>
              <a:rPr lang="en-GB" dirty="0"/>
              <a:t>&gt;</a:t>
            </a:r>
            <a:r>
              <a:rPr lang="en-GB" dirty="0" err="1"/>
              <a:t>Math.</a:t>
            </a:r>
            <a:r>
              <a:rPr lang="en-GB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abs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(</a:t>
            </a:r>
            <a:r>
              <a:rPr lang="en-GB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dy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)</a:t>
            </a:r>
            <a:r>
              <a:rPr lang="en-GB" dirty="0"/>
              <a:t>)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/>
              <a:t>	</a:t>
            </a:r>
            <a:r>
              <a:rPr lang="en-GB" dirty="0" err="1"/>
              <a:t>obj.</a:t>
            </a:r>
            <a:r>
              <a:rPr lang="en-GB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spin</a:t>
            </a:r>
            <a:r>
              <a:rPr lang="en-GB" dirty="0"/>
              <a:t> -= dx/100;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/>
              <a:t>else</a:t>
            </a:r>
            <a:endParaRPr lang="en-GB" dirty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/>
              <a:t>	</a:t>
            </a:r>
            <a:r>
              <a:rPr lang="en-GB" dirty="0" err="1"/>
              <a:t>obj.</a:t>
            </a:r>
            <a:r>
              <a:rPr lang="en-GB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height</a:t>
            </a:r>
            <a:r>
              <a:rPr lang="en-GB" dirty="0"/>
              <a:t> -= </a:t>
            </a:r>
            <a:r>
              <a:rPr lang="en-GB" dirty="0" err="1"/>
              <a:t>dy</a:t>
            </a:r>
            <a:r>
              <a:rPr lang="en-GB" dirty="0"/>
              <a:t>/5</a:t>
            </a:r>
            <a:r>
              <a:rPr lang="en-GB" dirty="0" smtClean="0"/>
              <a:t>;</a:t>
            </a:r>
            <a:endParaRPr lang="bg-BG" dirty="0" smtClean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endParaRPr lang="en-GB" dirty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/>
              <a:t>if </a:t>
            </a:r>
            <a:r>
              <a:rPr lang="en-GB" dirty="0"/>
              <a:t>(</a:t>
            </a:r>
            <a:r>
              <a:rPr lang="en-GB" dirty="0" err="1"/>
              <a:t>obj.</a:t>
            </a:r>
            <a:r>
              <a:rPr lang="en-GB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height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&lt;5</a:t>
            </a:r>
            <a:r>
              <a:rPr lang="en-GB" dirty="0"/>
              <a:t>) </a:t>
            </a:r>
            <a:r>
              <a:rPr lang="en-GB" dirty="0" err="1"/>
              <a:t>obj.height</a:t>
            </a:r>
            <a:r>
              <a:rPr lang="en-GB" dirty="0"/>
              <a:t>=5;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/>
              <a:t>if </a:t>
            </a:r>
            <a:r>
              <a:rPr lang="en-GB" dirty="0"/>
              <a:t>(</a:t>
            </a:r>
            <a:r>
              <a:rPr lang="en-GB" dirty="0" err="1"/>
              <a:t>obj.</a:t>
            </a:r>
            <a:r>
              <a:rPr lang="en-GB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height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&gt;40</a:t>
            </a:r>
            <a:r>
              <a:rPr lang="en-GB" dirty="0"/>
              <a:t>) </a:t>
            </a:r>
            <a:r>
              <a:rPr lang="en-GB" dirty="0" err="1"/>
              <a:t>obj.height</a:t>
            </a:r>
            <a:r>
              <a:rPr lang="en-GB" dirty="0"/>
              <a:t>=40;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74929751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4336"/>
            <a:ext cx="7315200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ПРОБА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1889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err="1" smtClean="0"/>
              <a:t>Миниигра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87403626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Летящи кръстачки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Правила на играта</a:t>
            </a:r>
          </a:p>
          <a:p>
            <a:pPr lvl="1"/>
            <a:r>
              <a:rPr lang="bg-BG" dirty="0" smtClean="0"/>
              <a:t>Тримерни кръстачки летят в кръг и се въртят</a:t>
            </a:r>
          </a:p>
          <a:p>
            <a:pPr lvl="1"/>
            <a:r>
              <a:rPr lang="bg-BG" dirty="0" smtClean="0"/>
              <a:t>Всички са големи и червени</a:t>
            </a:r>
          </a:p>
          <a:p>
            <a:pPr lvl="1"/>
            <a:r>
              <a:rPr lang="bg-BG" dirty="0" smtClean="0"/>
              <a:t>При кликване върху някоя, тя става бяла и плавно се свива</a:t>
            </a:r>
          </a:p>
          <a:p>
            <a:r>
              <a:rPr lang="bg-BG" dirty="0" smtClean="0"/>
              <a:t>Цел</a:t>
            </a:r>
          </a:p>
          <a:p>
            <a:pPr lvl="1"/>
            <a:r>
              <a:rPr lang="bg-BG" dirty="0" smtClean="0"/>
              <a:t>Да се кликне върху всички кръстачки за най-малко време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9219433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Реализация на кръстачка</a:t>
            </a:r>
          </a:p>
          <a:p>
            <a:pPr lvl="1"/>
            <a:r>
              <a:rPr lang="bg-BG" dirty="0" smtClean="0"/>
              <a:t>Три </a:t>
            </a:r>
            <a:r>
              <a:rPr lang="bg-BG" dirty="0"/>
              <a:t>взаимно перпендикулярни правилни паралелепипеда</a:t>
            </a:r>
          </a:p>
          <a:p>
            <a:pPr lvl="1"/>
            <a:r>
              <a:rPr lang="bg-BG" dirty="0"/>
              <a:t>Те </a:t>
            </a:r>
            <a:r>
              <a:rPr lang="bg-BG" dirty="0" smtClean="0"/>
              <a:t>са организирани в група, а групите са елементи на масив</a:t>
            </a:r>
          </a:p>
          <a:p>
            <a:pPr lvl="1"/>
            <a:r>
              <a:rPr lang="bg-BG" dirty="0" smtClean="0"/>
              <a:t>Групата е интерактивна и оцветена в червено</a:t>
            </a:r>
          </a:p>
          <a:p>
            <a:pPr lvl="1"/>
            <a:r>
              <a:rPr lang="bg-BG" dirty="0" smtClean="0"/>
              <a:t>Групата е с двойно увеличен размер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05879" y="2663189"/>
            <a:ext cx="7223681" cy="22859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ctr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/>
              <a:t>cross[</a:t>
            </a:r>
            <a:r>
              <a:rPr lang="en-GB" dirty="0" err="1" smtClean="0"/>
              <a:t>i</a:t>
            </a:r>
            <a:r>
              <a:rPr lang="en-GB" dirty="0" smtClean="0"/>
              <a:t>] =</a:t>
            </a:r>
            <a:r>
              <a:rPr lang="bg-BG" dirty="0" smtClean="0"/>
              <a:t> </a:t>
            </a:r>
            <a:r>
              <a:rPr lang="en-GB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group</a:t>
            </a:r>
            <a:r>
              <a:rPr lang="en-GB" dirty="0" smtClean="0"/>
              <a:t>( </a:t>
            </a:r>
            <a:r>
              <a:rPr lang="en-GB" dirty="0"/>
              <a:t>[	cuboid([0,0,0],[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10,2,2</a:t>
            </a:r>
            <a:r>
              <a:rPr lang="en-GB" dirty="0"/>
              <a:t>]),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bg-BG" dirty="0" smtClean="0"/>
              <a:t>	</a:t>
            </a:r>
            <a:r>
              <a:rPr lang="en-GB" dirty="0"/>
              <a:t>		</a:t>
            </a:r>
            <a:r>
              <a:rPr lang="bg-BG" dirty="0" smtClean="0"/>
              <a:t>		</a:t>
            </a:r>
            <a:r>
              <a:rPr lang="en-GB" dirty="0" smtClean="0"/>
              <a:t>cuboid</a:t>
            </a:r>
            <a:r>
              <a:rPr lang="en-GB" dirty="0"/>
              <a:t>([0,0,0],[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2,10,2</a:t>
            </a:r>
            <a:r>
              <a:rPr lang="en-GB" dirty="0"/>
              <a:t>]),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/>
              <a:t>	</a:t>
            </a:r>
            <a:r>
              <a:rPr lang="bg-BG" dirty="0" smtClean="0"/>
              <a:t>	</a:t>
            </a:r>
            <a:r>
              <a:rPr lang="en-GB" dirty="0"/>
              <a:t>	</a:t>
            </a:r>
            <a:r>
              <a:rPr lang="bg-BG" dirty="0" smtClean="0"/>
              <a:t>		</a:t>
            </a:r>
            <a:r>
              <a:rPr lang="en-GB" dirty="0" smtClean="0"/>
              <a:t>cuboid</a:t>
            </a:r>
            <a:r>
              <a:rPr lang="en-GB" dirty="0"/>
              <a:t>([0,0,0],[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2,2,10</a:t>
            </a:r>
            <a:r>
              <a:rPr lang="en-GB" dirty="0"/>
              <a:t>])])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/>
              <a:t>	.</a:t>
            </a:r>
            <a:r>
              <a:rPr lang="en-GB" dirty="0"/>
              <a:t>custom({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/>
              <a:t>	</a:t>
            </a:r>
            <a:r>
              <a:rPr lang="en-GB" dirty="0"/>
              <a:t>		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interactive</a:t>
            </a:r>
            <a:r>
              <a:rPr lang="en-GB" dirty="0"/>
              <a:t>: true,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/>
              <a:t>	</a:t>
            </a:r>
            <a:r>
              <a:rPr lang="en-GB" dirty="0"/>
              <a:t>		</a:t>
            </a:r>
            <a:r>
              <a:rPr lang="en-GB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color</a:t>
            </a:r>
            <a:r>
              <a:rPr lang="en-GB" dirty="0"/>
              <a:t>: [1,0,0.2],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/>
              <a:t>	</a:t>
            </a:r>
            <a:r>
              <a:rPr lang="en-GB" dirty="0"/>
              <a:t>		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sizes</a:t>
            </a:r>
            <a:r>
              <a:rPr lang="en-GB" dirty="0"/>
              <a:t>: [2,2,2</a:t>
            </a:r>
            <a:r>
              <a:rPr lang="en-GB" dirty="0" smtClean="0"/>
              <a:t>]});</a:t>
            </a:r>
          </a:p>
        </p:txBody>
      </p:sp>
    </p:spTree>
    <p:extLst>
      <p:ext uri="{BB962C8B-B14F-4D97-AF65-F5344CB8AC3E}">
        <p14:creationId xmlns:p14="http://schemas.microsoft.com/office/powerpoint/2010/main" val="16599583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Допълнителни настройки</a:t>
            </a:r>
          </a:p>
          <a:p>
            <a:pPr lvl="1"/>
            <a:r>
              <a:rPr lang="bg-BG" dirty="0" smtClean="0"/>
              <a:t>Свойства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offset</a:t>
            </a:r>
            <a:r>
              <a:rPr lang="bg-BG" dirty="0" smtClean="0"/>
              <a:t> и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speed</a:t>
            </a:r>
            <a:r>
              <a:rPr lang="en-US" dirty="0" smtClean="0"/>
              <a:t> </a:t>
            </a:r>
            <a:r>
              <a:rPr lang="bg-BG" dirty="0" smtClean="0"/>
              <a:t>за разбъркване на обектите</a:t>
            </a:r>
          </a:p>
          <a:p>
            <a:pPr lvl="1"/>
            <a:r>
              <a:rPr lang="bg-BG" dirty="0"/>
              <a:t>Свойства </a:t>
            </a:r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shrink</a:t>
            </a:r>
            <a:r>
              <a:rPr lang="bg-BG" dirty="0" smtClean="0"/>
              <a:t> за това дали обект е в процес на свиване</a:t>
            </a:r>
          </a:p>
          <a:p>
            <a:pPr lvl="1"/>
            <a:r>
              <a:rPr lang="bg-BG" dirty="0" smtClean="0"/>
              <a:t>С метода </a:t>
            </a:r>
            <a:r>
              <a:rPr lang="en-US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mergeColor</a:t>
            </a:r>
            <a:r>
              <a:rPr lang="en-US" dirty="0"/>
              <a:t> </a:t>
            </a:r>
            <a:r>
              <a:rPr lang="bg-BG" dirty="0" smtClean="0"/>
              <a:t>се прави цялата група едноцветна</a:t>
            </a:r>
          </a:p>
          <a:p>
            <a:pPr lvl="1"/>
            <a:r>
              <a:rPr lang="bg-BG" dirty="0" smtClean="0"/>
              <a:t>С метода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merge</a:t>
            </a:r>
            <a:r>
              <a:rPr lang="bg-BG" dirty="0" smtClean="0"/>
              <a:t> се прави цялата група като един обект от </a:t>
            </a:r>
            <a:r>
              <a:rPr lang="bg-BG" dirty="0"/>
              <a:t>гледна точка на </a:t>
            </a:r>
            <a:r>
              <a:rPr lang="en-US" dirty="0" err="1"/>
              <a:t>objectAtPoint</a:t>
            </a:r>
            <a:r>
              <a:rPr lang="bg-BG" dirty="0"/>
              <a:t> </a:t>
            </a:r>
            <a:r>
              <a:rPr lang="bg-BG" dirty="0" smtClean="0"/>
              <a:t>– така ще се избира цяла група, а не отделни паралелепипеди</a:t>
            </a:r>
            <a:endParaRPr lang="bg-BG" dirty="0"/>
          </a:p>
        </p:txBody>
      </p:sp>
      <p:sp>
        <p:nvSpPr>
          <p:cNvPr id="4" name="TextBox 3"/>
          <p:cNvSpPr txBox="1"/>
          <p:nvPr/>
        </p:nvSpPr>
        <p:spPr>
          <a:xfrm>
            <a:off x="1005879" y="3028945"/>
            <a:ext cx="7223681" cy="19202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ctr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/>
              <a:t>cross[</a:t>
            </a:r>
            <a:r>
              <a:rPr lang="en-GB" dirty="0" err="1" smtClean="0"/>
              <a:t>i</a:t>
            </a:r>
            <a:r>
              <a:rPr lang="en-GB" dirty="0" smtClean="0"/>
              <a:t>] </a:t>
            </a:r>
            <a:r>
              <a:rPr lang="en-GB" dirty="0"/>
              <a:t>=</a:t>
            </a:r>
            <a:r>
              <a:rPr lang="bg-BG" dirty="0"/>
              <a:t> </a:t>
            </a:r>
            <a:r>
              <a:rPr lang="en-GB" dirty="0"/>
              <a:t>group(</a:t>
            </a:r>
            <a:r>
              <a:rPr lang="bg-BG" dirty="0" smtClean="0"/>
              <a:t>...</a:t>
            </a:r>
            <a:r>
              <a:rPr lang="en-GB" dirty="0" smtClean="0"/>
              <a:t>).</a:t>
            </a:r>
            <a:r>
              <a:rPr lang="en-GB" dirty="0"/>
              <a:t>custom</a:t>
            </a:r>
            <a:r>
              <a:rPr lang="en-GB" dirty="0" smtClean="0"/>
              <a:t>({</a:t>
            </a:r>
            <a:r>
              <a:rPr lang="bg-BG" dirty="0" smtClean="0"/>
              <a:t>...,</a:t>
            </a:r>
            <a:endParaRPr lang="en-GB" dirty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/>
              <a:t>	</a:t>
            </a:r>
            <a:r>
              <a:rPr lang="en-GB" dirty="0"/>
              <a:t>		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offset</a:t>
            </a:r>
            <a:r>
              <a:rPr lang="en-GB" dirty="0"/>
              <a:t>: random(0,10*</a:t>
            </a:r>
            <a:r>
              <a:rPr lang="en-GB" dirty="0" err="1"/>
              <a:t>Math.PI</a:t>
            </a:r>
            <a:r>
              <a:rPr lang="en-GB" dirty="0"/>
              <a:t>),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/>
              <a:t>	</a:t>
            </a:r>
            <a:r>
              <a:rPr lang="en-GB" dirty="0"/>
              <a:t>		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speed</a:t>
            </a:r>
            <a:r>
              <a:rPr lang="en-GB" dirty="0"/>
              <a:t>: random(1,2),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/>
              <a:t>	</a:t>
            </a:r>
            <a:r>
              <a:rPr lang="en-GB" dirty="0"/>
              <a:t>		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shrink</a:t>
            </a:r>
            <a:r>
              <a:rPr lang="en-GB" dirty="0"/>
              <a:t>: false});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/>
              <a:t>cross[</a:t>
            </a:r>
            <a:r>
              <a:rPr lang="en-GB" dirty="0" err="1" smtClean="0"/>
              <a:t>i</a:t>
            </a:r>
            <a:r>
              <a:rPr lang="en-GB" dirty="0"/>
              <a:t>].</a:t>
            </a:r>
            <a:r>
              <a:rPr lang="en-GB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merge</a:t>
            </a:r>
            <a:r>
              <a:rPr lang="en-GB" dirty="0"/>
              <a:t>(</a:t>
            </a:r>
            <a:r>
              <a:rPr lang="en-GB" dirty="0" smtClean="0"/>
              <a:t>);</a:t>
            </a:r>
            <a:endParaRPr lang="en-GB" dirty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/>
              <a:t>cross[</a:t>
            </a:r>
            <a:r>
              <a:rPr lang="en-GB" dirty="0" err="1" smtClean="0"/>
              <a:t>i</a:t>
            </a:r>
            <a:r>
              <a:rPr lang="en-GB" dirty="0"/>
              <a:t>].</a:t>
            </a:r>
            <a:r>
              <a:rPr lang="en-GB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mergeColor</a:t>
            </a:r>
            <a:r>
              <a:rPr lang="en-GB" dirty="0"/>
              <a:t>();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65250695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Събитие на мишката</a:t>
            </a:r>
          </a:p>
          <a:p>
            <a:pPr lvl="1"/>
            <a:r>
              <a:rPr lang="bg-BG" dirty="0" smtClean="0"/>
              <a:t>Използва се само натискане на бутон</a:t>
            </a:r>
            <a:endParaRPr lang="bg-BG" dirty="0"/>
          </a:p>
          <a:p>
            <a:pPr lvl="1"/>
            <a:r>
              <a:rPr lang="bg-BG" dirty="0" smtClean="0"/>
              <a:t>Ако това е станало над обект, правим го бял и позволяваме плавното му свиване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05879" y="2114555"/>
            <a:ext cx="7223681" cy="28346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ctr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/>
              <a:t>function </a:t>
            </a:r>
            <a:r>
              <a:rPr lang="en-GB" dirty="0" err="1"/>
              <a:t>mouseDown</a:t>
            </a:r>
            <a:r>
              <a:rPr lang="en-GB" dirty="0"/>
              <a:t>(event)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/>
              <a:t>{</a:t>
            </a:r>
            <a:endParaRPr lang="en-GB" dirty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/>
              <a:t>	</a:t>
            </a:r>
            <a:r>
              <a:rPr lang="en-GB" dirty="0" err="1"/>
              <a:t>obj</a:t>
            </a:r>
            <a:r>
              <a:rPr lang="en-GB" dirty="0"/>
              <a:t> = </a:t>
            </a:r>
            <a:r>
              <a:rPr lang="en-GB" dirty="0" err="1"/>
              <a:t>p.objectAtPoint</a:t>
            </a:r>
            <a:r>
              <a:rPr lang="en-GB" dirty="0" smtClean="0"/>
              <a:t>(</a:t>
            </a:r>
            <a:r>
              <a:rPr lang="bg-BG" dirty="0" smtClean="0"/>
              <a:t>...</a:t>
            </a:r>
            <a:r>
              <a:rPr lang="en-GB" dirty="0" smtClean="0"/>
              <a:t>);</a:t>
            </a:r>
            <a:endParaRPr lang="en-GB" dirty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/>
              <a:t>	if (</a:t>
            </a:r>
            <a:r>
              <a:rPr lang="en-GB" dirty="0" err="1"/>
              <a:t>obj</a:t>
            </a:r>
            <a:r>
              <a:rPr lang="en-GB" dirty="0"/>
              <a:t>)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/>
              <a:t>	{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/>
              <a:t>		</a:t>
            </a:r>
            <a:r>
              <a:rPr lang="en-GB" dirty="0" err="1"/>
              <a:t>obj.</a:t>
            </a:r>
            <a:r>
              <a:rPr lang="en-GB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color</a:t>
            </a:r>
            <a:r>
              <a:rPr lang="en-GB" dirty="0"/>
              <a:t> = [0.8,0.8,0.8];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/>
              <a:t>		</a:t>
            </a:r>
            <a:r>
              <a:rPr lang="en-GB" dirty="0" err="1"/>
              <a:t>obj.</a:t>
            </a:r>
            <a:r>
              <a:rPr lang="en-GB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shrink</a:t>
            </a:r>
            <a:r>
              <a:rPr lang="en-GB" dirty="0"/>
              <a:t> = true;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/>
              <a:t>	}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9700879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Главен цикъл</a:t>
            </a:r>
          </a:p>
          <a:p>
            <a:pPr lvl="1"/>
            <a:r>
              <a:rPr lang="bg-BG" dirty="0" smtClean="0"/>
              <a:t>Всеки обект ползва собствено време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t</a:t>
            </a:r>
          </a:p>
          <a:p>
            <a:pPr lvl="1"/>
            <a:r>
              <a:rPr lang="bg-BG" dirty="0" smtClean="0"/>
              <a:t>От него се изчислява центъра, ориентацията и </a:t>
            </a:r>
            <a:r>
              <a:rPr lang="bg-BG" dirty="0" err="1" smtClean="0"/>
              <a:t>завъртяността</a:t>
            </a:r>
            <a:endParaRPr lang="bg-BG" dirty="0" smtClean="0"/>
          </a:p>
          <a:p>
            <a:pPr lvl="1"/>
            <a:r>
              <a:rPr lang="bg-BG" dirty="0" smtClean="0"/>
              <a:t>Ако е позволено свиване, размерът се смалява с линейна комбинация спрямо текущия размер и 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8685" y="2205994"/>
            <a:ext cx="8046632" cy="27431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ctr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t</a:t>
            </a:r>
            <a:r>
              <a:rPr lang="en-GB" dirty="0" smtClean="0"/>
              <a:t> </a:t>
            </a:r>
            <a:r>
              <a:rPr lang="en-GB" dirty="0"/>
              <a:t>= </a:t>
            </a:r>
            <a:r>
              <a:rPr lang="en-GB" dirty="0" err="1"/>
              <a:t>Suica.</a:t>
            </a:r>
            <a:r>
              <a:rPr lang="en-GB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time</a:t>
            </a:r>
            <a:r>
              <a:rPr lang="en-GB" dirty="0"/>
              <a:t>/3*cross[</a:t>
            </a:r>
            <a:r>
              <a:rPr lang="en-GB" dirty="0" err="1"/>
              <a:t>i</a:t>
            </a:r>
            <a:r>
              <a:rPr lang="en-GB" dirty="0"/>
              <a:t>].</a:t>
            </a:r>
            <a:r>
              <a:rPr lang="en-GB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speed</a:t>
            </a:r>
            <a:r>
              <a:rPr lang="en-GB" dirty="0" err="1"/>
              <a:t>+cross</a:t>
            </a:r>
            <a:r>
              <a:rPr lang="en-GB" dirty="0"/>
              <a:t>[</a:t>
            </a:r>
            <a:r>
              <a:rPr lang="en-GB" dirty="0" err="1"/>
              <a:t>i</a:t>
            </a:r>
            <a:r>
              <a:rPr lang="en-GB" dirty="0"/>
              <a:t>].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offset</a:t>
            </a:r>
            <a:r>
              <a:rPr lang="en-GB" dirty="0"/>
              <a:t>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 smtClean="0"/>
              <a:t>c</a:t>
            </a:r>
            <a:r>
              <a:rPr lang="en-GB" dirty="0" smtClean="0"/>
              <a:t>ross[</a:t>
            </a:r>
            <a:r>
              <a:rPr lang="en-GB" dirty="0" err="1" smtClean="0"/>
              <a:t>i</a:t>
            </a:r>
            <a:r>
              <a:rPr lang="en-GB" dirty="0"/>
              <a:t>].</a:t>
            </a:r>
            <a:r>
              <a:rPr lang="en-GB" dirty="0" err="1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center</a:t>
            </a:r>
            <a:r>
              <a:rPr lang="en-GB" dirty="0" smtClean="0"/>
              <a:t> = [</a:t>
            </a:r>
            <a:r>
              <a:rPr lang="en-GB" dirty="0"/>
              <a:t>40*cos(t),40*sin(t),15*cos(1.5*</a:t>
            </a:r>
            <a:r>
              <a:rPr lang="en-GB" dirty="0" err="1"/>
              <a:t>t+i</a:t>
            </a:r>
            <a:r>
              <a:rPr lang="en-GB" dirty="0"/>
              <a:t>)];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/>
              <a:t>cross[</a:t>
            </a:r>
            <a:r>
              <a:rPr lang="en-GB" dirty="0" err="1" smtClean="0"/>
              <a:t>i</a:t>
            </a:r>
            <a:r>
              <a:rPr lang="en-GB" dirty="0"/>
              <a:t>].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focus</a:t>
            </a:r>
            <a:r>
              <a:rPr lang="en-GB" dirty="0"/>
              <a:t> = [cos(2*t),sin(1.3*t),sin(-1.5*t)];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/>
              <a:t>cross[</a:t>
            </a:r>
            <a:r>
              <a:rPr lang="en-GB" dirty="0" err="1" smtClean="0"/>
              <a:t>i</a:t>
            </a:r>
            <a:r>
              <a:rPr lang="en-GB" dirty="0"/>
              <a:t>].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spin</a:t>
            </a:r>
            <a:r>
              <a:rPr lang="en-GB" dirty="0"/>
              <a:t> = (t-</a:t>
            </a:r>
            <a:r>
              <a:rPr lang="en-GB" dirty="0" err="1"/>
              <a:t>i</a:t>
            </a:r>
            <a:r>
              <a:rPr lang="en-GB" dirty="0"/>
              <a:t>)*cross[</a:t>
            </a:r>
            <a:r>
              <a:rPr lang="en-GB" dirty="0" err="1"/>
              <a:t>i</a:t>
            </a:r>
            <a:r>
              <a:rPr lang="en-GB" dirty="0"/>
              <a:t>].speed;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/>
              <a:t>if </a:t>
            </a:r>
            <a:r>
              <a:rPr lang="en-GB" dirty="0"/>
              <a:t>(cross[</a:t>
            </a:r>
            <a:r>
              <a:rPr lang="en-GB" dirty="0" err="1"/>
              <a:t>i</a:t>
            </a:r>
            <a:r>
              <a:rPr lang="en-GB" dirty="0"/>
              <a:t>].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shrink</a:t>
            </a:r>
            <a:r>
              <a:rPr lang="en-GB" dirty="0"/>
              <a:t>)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/>
              <a:t>{</a:t>
            </a:r>
            <a:endParaRPr lang="en-GB" dirty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/>
              <a:t>	</a:t>
            </a:r>
            <a:r>
              <a:rPr lang="en-GB" dirty="0" err="1"/>
              <a:t>var</a:t>
            </a:r>
            <a:r>
              <a:rPr lang="en-GB" dirty="0"/>
              <a:t> s = cross[</a:t>
            </a:r>
            <a:r>
              <a:rPr lang="en-GB" dirty="0" err="1"/>
              <a:t>i</a:t>
            </a:r>
            <a:r>
              <a:rPr lang="en-GB" dirty="0"/>
              <a:t>].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sizes[0]*0.9+0.1*1</a:t>
            </a:r>
            <a:r>
              <a:rPr lang="en-GB" dirty="0"/>
              <a:t>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/>
              <a:t>	cross[</a:t>
            </a:r>
            <a:r>
              <a:rPr lang="en-GB" dirty="0" err="1"/>
              <a:t>i</a:t>
            </a:r>
            <a:r>
              <a:rPr lang="en-GB" dirty="0"/>
              <a:t>].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sizes</a:t>
            </a:r>
            <a:r>
              <a:rPr lang="en-GB" dirty="0"/>
              <a:t> = [</a:t>
            </a:r>
            <a:r>
              <a:rPr lang="en-GB" dirty="0" err="1"/>
              <a:t>s,s,s</a:t>
            </a:r>
            <a:r>
              <a:rPr lang="en-GB" dirty="0"/>
              <a:t>];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2118006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ПРОБА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pic>
        <p:nvPicPr>
          <p:cNvPr id="12290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4336"/>
            <a:ext cx="7315200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7028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Идея за реализация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/>
              <a:t>Движението е параметрично</a:t>
            </a:r>
          </a:p>
          <a:p>
            <a:pPr lvl="1"/>
            <a:r>
              <a:rPr lang="bg-BG" dirty="0"/>
              <a:t>Винаги. Най-малкото, параметри са координатите на курсора на </a:t>
            </a:r>
            <a:r>
              <a:rPr lang="bg-BG" dirty="0" smtClean="0"/>
              <a:t>мишката</a:t>
            </a:r>
            <a:endParaRPr lang="bg-BG" dirty="0"/>
          </a:p>
          <a:p>
            <a:r>
              <a:rPr lang="bg-BG" dirty="0"/>
              <a:t>Техники</a:t>
            </a:r>
          </a:p>
          <a:p>
            <a:pPr lvl="1"/>
            <a:r>
              <a:rPr lang="bg-BG" dirty="0"/>
              <a:t>Ограничаване на параметрите (по-рядко)</a:t>
            </a:r>
          </a:p>
          <a:p>
            <a:pPr lvl="1"/>
            <a:r>
              <a:rPr lang="bg-BG" dirty="0"/>
              <a:t>Ограничаване на резултатите (по-често)</a:t>
            </a:r>
          </a:p>
          <a:p>
            <a:pPr lvl="1"/>
            <a:r>
              <a:rPr lang="bg-BG" dirty="0"/>
              <a:t>Намиране на най-удобните </a:t>
            </a:r>
            <a:r>
              <a:rPr lang="bg-BG" dirty="0" smtClean="0"/>
              <a:t>резултати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4973207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noProof="0" dirty="0" smtClean="0"/>
              <a:t>Обобщение</a:t>
            </a:r>
            <a:endParaRPr lang="bg-BG" noProof="0" dirty="0"/>
          </a:p>
        </p:txBody>
      </p:sp>
    </p:spTree>
    <p:extLst>
      <p:ext uri="{BB962C8B-B14F-4D97-AF65-F5344CB8AC3E}">
        <p14:creationId xmlns:p14="http://schemas.microsoft.com/office/powerpoint/2010/main" val="751762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0" dirty="0" smtClean="0"/>
              <a:t>Влачене с ограничения</a:t>
            </a:r>
            <a:endParaRPr lang="bg-BG" noProof="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Ограничения</a:t>
            </a:r>
          </a:p>
          <a:p>
            <a:pPr lvl="1"/>
            <a:r>
              <a:rPr lang="bg-BG" dirty="0" smtClean="0"/>
              <a:t>Обективни – например формата </a:t>
            </a:r>
            <a:r>
              <a:rPr lang="bg-BG" dirty="0"/>
              <a:t>на </a:t>
            </a:r>
            <a:r>
              <a:rPr lang="bg-BG" dirty="0" smtClean="0"/>
              <a:t>траекторията определя позволените положения при влачене</a:t>
            </a:r>
            <a:endParaRPr lang="bg-BG" dirty="0"/>
          </a:p>
          <a:p>
            <a:pPr lvl="1"/>
            <a:r>
              <a:rPr lang="bg-BG" dirty="0" smtClean="0"/>
              <a:t>Субективни – например от естетически причини някои положения при влачене са недостъпни</a:t>
            </a:r>
          </a:p>
          <a:p>
            <a:r>
              <a:rPr lang="bg-BG" dirty="0" smtClean="0"/>
              <a:t>Реализация</a:t>
            </a:r>
          </a:p>
          <a:p>
            <a:pPr lvl="1"/>
            <a:r>
              <a:rPr lang="bg-BG" dirty="0" smtClean="0"/>
              <a:t>Ограничаване на входните параметри на движението</a:t>
            </a:r>
          </a:p>
          <a:p>
            <a:pPr lvl="1"/>
            <a:r>
              <a:rPr lang="bg-BG" dirty="0" smtClean="0"/>
              <a:t>Ограничаване на изходните координати на движението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89705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Влачене по линия</a:t>
            </a:r>
          </a:p>
          <a:p>
            <a:pPr lvl="1"/>
            <a:r>
              <a:rPr lang="bg-BG" dirty="0" smtClean="0"/>
              <a:t>Чрез линейна комбинация над образуващите две точки</a:t>
            </a:r>
          </a:p>
          <a:p>
            <a:pPr lvl="1"/>
            <a:r>
              <a:rPr lang="bg-BG" dirty="0" smtClean="0"/>
              <a:t>Чрез намиране на най-близката точка</a:t>
            </a:r>
          </a:p>
          <a:p>
            <a:pPr lvl="1"/>
            <a:r>
              <a:rPr lang="bg-BG" dirty="0" smtClean="0"/>
              <a:t>Линията може да не е права – движение по окръжност</a:t>
            </a:r>
          </a:p>
          <a:p>
            <a:r>
              <a:rPr lang="bg-BG" dirty="0" smtClean="0"/>
              <a:t>Други влачения</a:t>
            </a:r>
          </a:p>
          <a:p>
            <a:pPr lvl="1"/>
            <a:r>
              <a:rPr lang="bg-BG" dirty="0" smtClean="0"/>
              <a:t>Влачене на некоординатни свойства (ориентация, </a:t>
            </a:r>
            <a:r>
              <a:rPr lang="bg-BG" dirty="0" err="1" smtClean="0"/>
              <a:t>завъртяност</a:t>
            </a:r>
            <a:r>
              <a:rPr lang="bg-BG" dirty="0" smtClean="0"/>
              <a:t>, височина)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0013328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noProof="0" dirty="0" smtClean="0"/>
              <a:t>Край</a:t>
            </a:r>
            <a:endParaRPr lang="bg-BG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noProof="0" dirty="0" smtClean="0"/>
              <a:t>Коментари, въпроси</a:t>
            </a:r>
            <a:endParaRPr lang="bg-BG" noProof="0" dirty="0"/>
          </a:p>
        </p:txBody>
      </p:sp>
    </p:spTree>
    <p:extLst>
      <p:ext uri="{BB962C8B-B14F-4D97-AF65-F5344CB8AC3E}">
        <p14:creationId xmlns:p14="http://schemas.microsoft.com/office/powerpoint/2010/main" val="3547593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/>
              <a:t>Какво да очакваме</a:t>
            </a:r>
          </a:p>
          <a:p>
            <a:pPr lvl="1"/>
            <a:r>
              <a:rPr lang="bg-BG" dirty="0"/>
              <a:t>Не влачим обекти, само ги преместваме</a:t>
            </a:r>
          </a:p>
          <a:p>
            <a:pPr lvl="1"/>
            <a:r>
              <a:rPr lang="bg-BG" dirty="0"/>
              <a:t>Курсорът има значение при хващането</a:t>
            </a:r>
          </a:p>
          <a:p>
            <a:pPr lvl="1"/>
            <a:r>
              <a:rPr lang="bg-BG" dirty="0"/>
              <a:t>При </a:t>
            </a:r>
            <a:r>
              <a:rPr lang="bg-BG" dirty="0" smtClean="0"/>
              <a:t>движение </a:t>
            </a:r>
            <a:r>
              <a:rPr lang="bg-BG" dirty="0"/>
              <a:t>курсорът се разминава с обекта</a:t>
            </a:r>
          </a:p>
          <a:p>
            <a:r>
              <a:rPr lang="bg-BG" dirty="0" smtClean="0"/>
              <a:t>Цели</a:t>
            </a:r>
            <a:endParaRPr lang="bg-BG" dirty="0"/>
          </a:p>
          <a:p>
            <a:pPr lvl="1"/>
            <a:r>
              <a:rPr lang="bg-BG" dirty="0"/>
              <a:t>Преместването на обект да е най-интуитивно</a:t>
            </a:r>
          </a:p>
          <a:p>
            <a:pPr lvl="1"/>
            <a:r>
              <a:rPr lang="bg-BG" dirty="0"/>
              <a:t>И по-възможност най-лесно за реализация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29924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Влачене по права линия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57131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Влачене по права и отсечка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/>
              <a:t>С линейна комбинация</a:t>
            </a:r>
          </a:p>
          <a:p>
            <a:pPr lvl="1"/>
            <a:r>
              <a:rPr lang="bg-BG" dirty="0"/>
              <a:t>С мишката контролираме </a:t>
            </a:r>
            <a:r>
              <a:rPr lang="bg-BG" dirty="0" smtClean="0"/>
              <a:t>параметър</a:t>
            </a:r>
            <a:endParaRPr lang="bg-BG" dirty="0"/>
          </a:p>
          <a:p>
            <a:pPr lvl="1"/>
            <a:r>
              <a:rPr lang="bg-BG" dirty="0"/>
              <a:t>От него с линейна комбинация получаваме точка от </a:t>
            </a:r>
            <a:r>
              <a:rPr lang="bg-BG" dirty="0" smtClean="0"/>
              <a:t>правата или отсечката</a:t>
            </a:r>
            <a:endParaRPr lang="bg-BG" dirty="0"/>
          </a:p>
          <a:p>
            <a:r>
              <a:rPr lang="bg-BG" dirty="0"/>
              <a:t>С най-близка точка</a:t>
            </a:r>
          </a:p>
          <a:p>
            <a:pPr lvl="1"/>
            <a:r>
              <a:rPr lang="bg-BG" dirty="0"/>
              <a:t>Повече </a:t>
            </a:r>
            <a:r>
              <a:rPr lang="bg-BG" dirty="0" smtClean="0"/>
              <a:t>и по-сложни сметки</a:t>
            </a:r>
            <a:endParaRPr lang="bg-BG" dirty="0"/>
          </a:p>
          <a:p>
            <a:pPr lvl="1"/>
            <a:r>
              <a:rPr lang="bg-BG" dirty="0" smtClean="0"/>
              <a:t>Влаченето изглежда  </a:t>
            </a:r>
            <a:r>
              <a:rPr lang="bg-BG" dirty="0"/>
              <a:t>по-естествено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66992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Влачене с линейна комбинация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Влачене по линия</a:t>
            </a:r>
          </a:p>
          <a:p>
            <a:pPr lvl="1"/>
            <a:r>
              <a:rPr lang="bg-BG" dirty="0" smtClean="0"/>
              <a:t>Обект е с център върху линията през двете точки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p1</a:t>
            </a:r>
            <a:r>
              <a:rPr lang="bg-BG" dirty="0" smtClean="0"/>
              <a:t> и </a:t>
            </a:r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p2</a:t>
            </a:r>
            <a:endParaRPr lang="en-US" dirty="0" smtClean="0"/>
          </a:p>
          <a:p>
            <a:pPr lvl="1"/>
            <a:r>
              <a:rPr lang="bg-BG" dirty="0" smtClean="0"/>
              <a:t>Уловеното движение променя коефициента на линейната комбинация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k</a:t>
            </a:r>
            <a:r>
              <a:rPr lang="bg-BG" dirty="0" smtClean="0"/>
              <a:t> за намиране на новия център на обекта</a:t>
            </a:r>
            <a:endParaRPr lang="bg-BG" dirty="0"/>
          </a:p>
        </p:txBody>
      </p:sp>
      <p:sp>
        <p:nvSpPr>
          <p:cNvPr id="4" name="TextBox 3"/>
          <p:cNvSpPr txBox="1"/>
          <p:nvPr/>
        </p:nvSpPr>
        <p:spPr>
          <a:xfrm>
            <a:off x="1005879" y="2754628"/>
            <a:ext cx="7223681" cy="21945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ctr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 smtClean="0"/>
              <a:t>if (</a:t>
            </a:r>
            <a:r>
              <a:rPr lang="en-US" dirty="0" err="1" smtClean="0"/>
              <a:t>obj</a:t>
            </a:r>
            <a:r>
              <a:rPr lang="en-US" dirty="0" smtClean="0"/>
              <a:t>)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 smtClean="0"/>
              <a:t>{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k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-= </a:t>
            </a:r>
            <a:r>
              <a:rPr lang="en-US" dirty="0"/>
              <a:t>(</a:t>
            </a:r>
            <a:r>
              <a:rPr lang="en-US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event.clientX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-x</a:t>
            </a:r>
            <a:r>
              <a:rPr lang="en-US" dirty="0"/>
              <a:t>)/500;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 smtClean="0"/>
              <a:t>	</a:t>
            </a:r>
            <a:r>
              <a:rPr lang="en-US" dirty="0" err="1" smtClean="0"/>
              <a:t>s.</a:t>
            </a:r>
            <a:r>
              <a:rPr lang="en-US" dirty="0" err="1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center</a:t>
            </a:r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[0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]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p1[0]*k+(1-k)*p2[0]</a:t>
            </a:r>
            <a:r>
              <a:rPr lang="en-US" dirty="0"/>
              <a:t>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 smtClean="0"/>
              <a:t>	</a:t>
            </a:r>
            <a:r>
              <a:rPr lang="en-US" dirty="0" err="1" smtClean="0"/>
              <a:t>s.</a:t>
            </a:r>
            <a:r>
              <a:rPr lang="en-US" dirty="0" err="1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center</a:t>
            </a:r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[1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]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p1[1]*k+(1-k)*p2[1]</a:t>
            </a:r>
            <a:r>
              <a:rPr lang="en-US" dirty="0"/>
              <a:t>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 smtClean="0"/>
              <a:t>}</a:t>
            </a:r>
            <a:endParaRPr lang="en-US" dirty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 smtClean="0"/>
              <a:t>x </a:t>
            </a:r>
            <a:r>
              <a:rPr lang="en-US" dirty="0"/>
              <a:t>= </a:t>
            </a:r>
            <a:r>
              <a:rPr lang="en-US" dirty="0" err="1"/>
              <a:t>event.clientX</a:t>
            </a:r>
            <a:r>
              <a:rPr lang="en-US" dirty="0" smtClean="0"/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7161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SUICA COurse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0070C0"/>
      </a:hlink>
      <a:folHlink>
        <a:srgbClr val="0070C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23625</TotalTime>
  <Words>1490</Words>
  <Application>Microsoft Office PowerPoint</Application>
  <PresentationFormat>On-screen Show (16:9)</PresentationFormat>
  <Paragraphs>363</Paragraphs>
  <Slides>53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4" baseType="lpstr">
      <vt:lpstr>Origin</vt:lpstr>
      <vt:lpstr>Влачене с ограничения</vt:lpstr>
      <vt:lpstr>Ограничения</vt:lpstr>
      <vt:lpstr>Влачене с ограничения</vt:lpstr>
      <vt:lpstr>Причини за ограниченията</vt:lpstr>
      <vt:lpstr>Идея за реализация</vt:lpstr>
      <vt:lpstr>PowerPoint Presentation</vt:lpstr>
      <vt:lpstr>Влачене по права линия</vt:lpstr>
      <vt:lpstr>Влачене по права и отсечка</vt:lpstr>
      <vt:lpstr>Влачене с линейна комбинация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Най-близка точка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Влачене с най-близка точка</vt:lpstr>
      <vt:lpstr>PowerPoint Presentation</vt:lpstr>
      <vt:lpstr>PowerPoint Presentation</vt:lpstr>
      <vt:lpstr>PowerPoint Presentation</vt:lpstr>
      <vt:lpstr>PowerPoint Presentation</vt:lpstr>
      <vt:lpstr>Влачене по окръжност</vt:lpstr>
      <vt:lpstr>Влачене по окръжност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Други влачения</vt:lpstr>
      <vt:lpstr>Влачене на посока</vt:lpstr>
      <vt:lpstr>PowerPoint Presentation</vt:lpstr>
      <vt:lpstr>PowerPoint Presentation</vt:lpstr>
      <vt:lpstr>PowerPoint Presentation</vt:lpstr>
      <vt:lpstr>Влачене на височина</vt:lpstr>
      <vt:lpstr>PowerPoint Presentation</vt:lpstr>
      <vt:lpstr>PowerPoint Presentation</vt:lpstr>
      <vt:lpstr>PowerPoint Presentation</vt:lpstr>
      <vt:lpstr>Миниигра</vt:lpstr>
      <vt:lpstr>Летящи кръстачки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Обобщение</vt:lpstr>
      <vt:lpstr>Влачене с ограничения</vt:lpstr>
      <vt:lpstr>PowerPoint Presentation</vt:lpstr>
      <vt:lpstr>Край</vt:lpstr>
    </vt:vector>
  </TitlesOfParts>
  <Company>FMI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SUICA-18</dc:title>
  <dc:creator>Pavel Boytchev</dc:creator>
  <cp:lastModifiedBy>Pavel Boytchev</cp:lastModifiedBy>
  <cp:revision>760</cp:revision>
  <dcterms:created xsi:type="dcterms:W3CDTF">2015-02-10T15:00:35Z</dcterms:created>
  <dcterms:modified xsi:type="dcterms:W3CDTF">2015-09-15T17:29:01Z</dcterms:modified>
</cp:coreProperties>
</file>