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81" r:id="rId3"/>
    <p:sldId id="609" r:id="rId4"/>
    <p:sldId id="844" r:id="rId5"/>
    <p:sldId id="894" r:id="rId6"/>
    <p:sldId id="924" r:id="rId7"/>
    <p:sldId id="925" r:id="rId8"/>
    <p:sldId id="807" r:id="rId9"/>
    <p:sldId id="926" r:id="rId10"/>
    <p:sldId id="927" r:id="rId11"/>
    <p:sldId id="928" r:id="rId12"/>
    <p:sldId id="929" r:id="rId13"/>
    <p:sldId id="930" r:id="rId14"/>
    <p:sldId id="931" r:id="rId15"/>
    <p:sldId id="932" r:id="rId16"/>
    <p:sldId id="933" r:id="rId17"/>
    <p:sldId id="934" r:id="rId18"/>
    <p:sldId id="935" r:id="rId19"/>
    <p:sldId id="936" r:id="rId20"/>
    <p:sldId id="937" r:id="rId21"/>
    <p:sldId id="938" r:id="rId22"/>
    <p:sldId id="939" r:id="rId23"/>
    <p:sldId id="940" r:id="rId24"/>
    <p:sldId id="941" r:id="rId25"/>
    <p:sldId id="942" r:id="rId26"/>
    <p:sldId id="943" r:id="rId27"/>
    <p:sldId id="944" r:id="rId28"/>
    <p:sldId id="945" r:id="rId29"/>
    <p:sldId id="946" r:id="rId30"/>
    <p:sldId id="947" r:id="rId31"/>
    <p:sldId id="948" r:id="rId32"/>
    <p:sldId id="949" r:id="rId33"/>
    <p:sldId id="950" r:id="rId34"/>
    <p:sldId id="951" r:id="rId35"/>
    <p:sldId id="952" r:id="rId36"/>
    <p:sldId id="953" r:id="rId37"/>
    <p:sldId id="954" r:id="rId38"/>
    <p:sldId id="955" r:id="rId39"/>
    <p:sldId id="956" r:id="rId40"/>
    <p:sldId id="957" r:id="rId41"/>
    <p:sldId id="958" r:id="rId42"/>
    <p:sldId id="959" r:id="rId43"/>
    <p:sldId id="962" r:id="rId44"/>
    <p:sldId id="963" r:id="rId45"/>
    <p:sldId id="318" r:id="rId46"/>
    <p:sldId id="492" r:id="rId47"/>
    <p:sldId id="923" r:id="rId48"/>
    <p:sldId id="960" r:id="rId49"/>
    <p:sldId id="961" r:id="rId50"/>
    <p:sldId id="261" r:id="rId51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9E3EB"/>
    <a:srgbClr val="638CAE"/>
    <a:srgbClr val="E3E5ED"/>
    <a:srgbClr val="000000"/>
    <a:srgbClr val="AAB0C8"/>
    <a:srgbClr val="727CA3"/>
    <a:srgbClr val="D39FA0"/>
    <a:srgbClr val="8B8B9D"/>
    <a:srgbClr val="0070C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5" autoAdjust="0"/>
    <p:restoredTop sz="94590" autoAdjust="0"/>
  </p:normalViewPr>
  <p:slideViewPr>
    <p:cSldViewPr>
      <p:cViewPr varScale="1">
        <p:scale>
          <a:sx n="95" d="100"/>
          <a:sy n="95" d="100"/>
        </p:scale>
        <p:origin x="-57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9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xample-1902%20Random%20data/Example-1902%20Random%20data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-1903%20Blinking%20selection/Example-1903%20Blinking%20selection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xample-1904%20Data%20update/Example-1904%20Data%20update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-1905%20Checkboxes/Example-1905%20Checkboxes.html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-1906%20Radio%20buttons/Example-1906%20Radio%20buttons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-1907%20Passwords/Example-1907%20Passwords.html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-1908%20Color%20selection/Example-1908%20Color%20selection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-1909%20Date%20selection/Example-1909%20Date%20selection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-1910%20Range%20selection/Example-1910%20Range%20selection.html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xample-1911%20Range%20selection%202/Example-1911%20Range%20selection%202.html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-1901%20Text%20boxes/Example-1901%20Text%20boxes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Потребителски интерфейс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</a:t>
            </a:r>
            <a:r>
              <a:rPr lang="en-US" noProof="0" dirty="0" smtClean="0"/>
              <a:t>1</a:t>
            </a:r>
            <a:r>
              <a:rPr lang="bg-BG" noProof="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87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Нова </a:t>
            </a:r>
            <a:r>
              <a:rPr lang="bg-BG" dirty="0" smtClean="0"/>
              <a:t>функционалност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Избиране на окръжност</a:t>
            </a:r>
          </a:p>
          <a:p>
            <a:pPr lvl="1"/>
            <a:r>
              <a:rPr lang="bg-BG" dirty="0" smtClean="0"/>
              <a:t>При кликване върху нарисувана окръжност около нея се рисува мигащ ореол</a:t>
            </a:r>
          </a:p>
          <a:p>
            <a:pPr lvl="1"/>
            <a:r>
              <a:rPr lang="bg-BG" dirty="0" smtClean="0"/>
              <a:t>Данните ѝ се показват в текстовите полета</a:t>
            </a:r>
          </a:p>
          <a:p>
            <a:pPr lvl="1"/>
            <a:r>
              <a:rPr lang="bg-BG" dirty="0" smtClean="0"/>
              <a:t>Докато има избрана окръжност, бутоните за случайни данни и за създаване на окръжност са недостъпни</a:t>
            </a:r>
          </a:p>
          <a:p>
            <a:r>
              <a:rPr lang="bg-BG" dirty="0" smtClean="0"/>
              <a:t>Забравяне на избора</a:t>
            </a:r>
          </a:p>
          <a:p>
            <a:pPr lvl="1"/>
            <a:r>
              <a:rPr lang="bg-BG" dirty="0" smtClean="0"/>
              <a:t>При кликване извън окръжност се забравя, че има избрана</a:t>
            </a:r>
          </a:p>
          <a:p>
            <a:pPr lvl="1"/>
            <a:r>
              <a:rPr lang="bg-BG" dirty="0" smtClean="0"/>
              <a:t>Двата бутона стават достъпни</a:t>
            </a:r>
          </a:p>
        </p:txBody>
      </p:sp>
    </p:spTree>
    <p:extLst>
      <p:ext uri="{BB962C8B-B14F-4D97-AF65-F5344CB8AC3E}">
        <p14:creationId xmlns:p14="http://schemas.microsoft.com/office/powerpoint/2010/main" val="130224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Мигащ контур</a:t>
            </a:r>
          </a:p>
          <a:p>
            <a:pPr lvl="1"/>
            <a:r>
              <a:rPr lang="bg-BG" dirty="0" smtClean="0"/>
              <a:t>Реализиран като черна окръжност</a:t>
            </a:r>
          </a:p>
          <a:p>
            <a:pPr lvl="1"/>
            <a:r>
              <a:rPr lang="bg-BG" dirty="0" smtClean="0"/>
              <a:t>Ако има избран обект, контурът мига през 0.25 секунди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1474482"/>
            <a:ext cx="7223681" cy="3474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blinker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circle</a:t>
            </a:r>
            <a:r>
              <a:rPr lang="en-US" dirty="0"/>
              <a:t>([0,0,0],0).custom</a:t>
            </a:r>
            <a:r>
              <a:rPr lang="en-US" dirty="0" smtClean="0"/>
              <a:t>({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</a:t>
            </a:r>
            <a:r>
              <a:rPr lang="en-US" dirty="0" smtClean="0"/>
              <a:t>color</a:t>
            </a:r>
            <a:r>
              <a:rPr lang="en-US" dirty="0"/>
              <a:t>:[0,0,0</a:t>
            </a:r>
            <a:r>
              <a:rPr lang="en-US" dirty="0" smtClean="0"/>
              <a:t>],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mode</a:t>
            </a:r>
            <a:r>
              <a:rPr lang="en-US" dirty="0" err="1" smtClean="0"/>
              <a:t>:Suica.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LINE</a:t>
            </a:r>
            <a:r>
              <a:rPr lang="en-US" dirty="0"/>
              <a:t>});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...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/>
              <a:t>animate()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if (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</a:t>
            </a:r>
            <a:r>
              <a:rPr lang="en-US" dirty="0" err="1"/>
              <a:t>blinker.visible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(2*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Suica.time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)%1&gt;0.5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}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33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Натискане на бутон върху окръжност</a:t>
            </a:r>
          </a:p>
          <a:p>
            <a:pPr lvl="1"/>
            <a:r>
              <a:rPr lang="bg-BG" dirty="0" smtClean="0"/>
              <a:t>Показваме контура с центъра и радиуса от окръжността</a:t>
            </a:r>
          </a:p>
          <a:p>
            <a:pPr lvl="1"/>
            <a:r>
              <a:rPr lang="bg-BG" dirty="0" smtClean="0"/>
              <a:t>Показваме нейните данни в текстовите полета</a:t>
            </a:r>
          </a:p>
          <a:p>
            <a:pPr lvl="1"/>
            <a:r>
              <a:rPr lang="bg-BG" dirty="0" smtClean="0"/>
              <a:t>Правим двата бутона неактивни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1931677"/>
            <a:ext cx="7223681" cy="3017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blinker.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visible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true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blinker.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obj.center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blinker.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radius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obj.radius</a:t>
            </a:r>
            <a:r>
              <a:rPr lang="en-US" dirty="0" smtClean="0"/>
              <a:t>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elemX</a:t>
            </a:r>
            <a:r>
              <a:rPr lang="en-US" dirty="0" err="1" smtClean="0"/>
              <a:t>.value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obj.center</a:t>
            </a:r>
            <a:r>
              <a:rPr lang="en-US" dirty="0"/>
              <a:t>[0];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elemY</a:t>
            </a:r>
            <a:r>
              <a:rPr lang="en-US" dirty="0" err="1" smtClean="0"/>
              <a:t>.value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obj.center</a:t>
            </a:r>
            <a:r>
              <a:rPr lang="en-US" dirty="0"/>
              <a:t>[1];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elemR</a:t>
            </a:r>
            <a:r>
              <a:rPr lang="en-US" dirty="0" err="1" smtClean="0"/>
              <a:t>.value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obj.radius</a:t>
            </a:r>
            <a:r>
              <a:rPr lang="en-US" dirty="0" smtClean="0"/>
              <a:t>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elemRandom.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disabled</a:t>
            </a:r>
            <a:r>
              <a:rPr lang="en-US" dirty="0" smtClean="0"/>
              <a:t> </a:t>
            </a:r>
            <a:r>
              <a:rPr lang="en-US" dirty="0"/>
              <a:t>= true;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elemCreate.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disabled</a:t>
            </a:r>
            <a:r>
              <a:rPr lang="en-US" dirty="0" smtClean="0"/>
              <a:t> </a:t>
            </a:r>
            <a:r>
              <a:rPr lang="en-US" dirty="0"/>
              <a:t>= true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40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Натискане на бутон извън окръжност</a:t>
            </a:r>
          </a:p>
          <a:p>
            <a:pPr lvl="1"/>
            <a:r>
              <a:rPr lang="bg-BG" dirty="0" smtClean="0"/>
              <a:t>Скриваме контура</a:t>
            </a:r>
          </a:p>
          <a:p>
            <a:pPr lvl="1"/>
            <a:r>
              <a:rPr lang="bg-BG" dirty="0" smtClean="0"/>
              <a:t>Изчистваме текстовите полета</a:t>
            </a:r>
          </a:p>
          <a:p>
            <a:pPr lvl="1"/>
            <a:r>
              <a:rPr lang="bg-BG" dirty="0" smtClean="0"/>
              <a:t>Правим двата бутона отново активни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2388872"/>
            <a:ext cx="7223681" cy="2560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blinker.visible</a:t>
            </a:r>
            <a:r>
              <a:rPr lang="en-US" dirty="0" smtClean="0"/>
              <a:t> </a:t>
            </a:r>
            <a:r>
              <a:rPr lang="en-US" dirty="0"/>
              <a:t>= false;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elemX.value</a:t>
            </a:r>
            <a:r>
              <a:rPr lang="en-US" dirty="0" smtClean="0"/>
              <a:t> </a:t>
            </a:r>
            <a:r>
              <a:rPr lang="en-US" dirty="0"/>
              <a:t>= '';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elemY.value</a:t>
            </a:r>
            <a:r>
              <a:rPr lang="en-US" dirty="0" smtClean="0"/>
              <a:t> </a:t>
            </a:r>
            <a:r>
              <a:rPr lang="en-US" dirty="0"/>
              <a:t>= '';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elemR.value</a:t>
            </a:r>
            <a:r>
              <a:rPr lang="en-US" dirty="0" smtClean="0"/>
              <a:t> </a:t>
            </a:r>
            <a:r>
              <a:rPr lang="en-US" dirty="0"/>
              <a:t>= '';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elemRandom.disabled</a:t>
            </a:r>
            <a:r>
              <a:rPr lang="en-US" dirty="0" smtClean="0"/>
              <a:t> </a:t>
            </a:r>
            <a:r>
              <a:rPr lang="en-US" dirty="0"/>
              <a:t>= false;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elemCreate.disabled</a:t>
            </a:r>
            <a:r>
              <a:rPr lang="en-US" dirty="0" smtClean="0"/>
              <a:t> </a:t>
            </a:r>
            <a:r>
              <a:rPr lang="en-US" dirty="0"/>
              <a:t>= false;</a:t>
            </a:r>
          </a:p>
        </p:txBody>
      </p:sp>
    </p:spTree>
    <p:extLst>
      <p:ext uri="{BB962C8B-B14F-4D97-AF65-F5344CB8AC3E}">
        <p14:creationId xmlns:p14="http://schemas.microsoft.com/office/powerpoint/2010/main" val="212836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Последна нова функционалност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Когато е избрана окръжност</a:t>
            </a:r>
          </a:p>
          <a:p>
            <a:pPr lvl="1"/>
            <a:r>
              <a:rPr lang="bg-BG" dirty="0" smtClean="0"/>
              <a:t>Бутонът </a:t>
            </a:r>
            <a:r>
              <a:rPr lang="en-US" dirty="0" smtClean="0"/>
              <a:t>[</a:t>
            </a:r>
            <a:r>
              <a:rPr lang="bg-BG" dirty="0" smtClean="0"/>
              <a:t>Създай</a:t>
            </a:r>
            <a:r>
              <a:rPr lang="en-US" dirty="0" smtClean="0"/>
              <a:t>]</a:t>
            </a:r>
            <a:r>
              <a:rPr lang="bg-BG" dirty="0" smtClean="0"/>
              <a:t> става бутон </a:t>
            </a:r>
            <a:r>
              <a:rPr lang="en-US" dirty="0" smtClean="0"/>
              <a:t>[</a:t>
            </a:r>
            <a:r>
              <a:rPr lang="bg-BG" dirty="0" smtClean="0"/>
              <a:t>Промени</a:t>
            </a:r>
            <a:r>
              <a:rPr lang="en-US" dirty="0" smtClean="0"/>
              <a:t>]</a:t>
            </a:r>
          </a:p>
          <a:p>
            <a:pPr lvl="1"/>
            <a:r>
              <a:rPr lang="bg-BG" dirty="0" smtClean="0"/>
              <a:t>Ако се променят данните в текстовите полета и се натисне </a:t>
            </a:r>
            <a:r>
              <a:rPr lang="en-US" dirty="0" smtClean="0"/>
              <a:t>[</a:t>
            </a:r>
            <a:r>
              <a:rPr lang="bg-BG" dirty="0" smtClean="0"/>
              <a:t>Промени</a:t>
            </a:r>
            <a:r>
              <a:rPr lang="en-US" dirty="0" smtClean="0"/>
              <a:t>],</a:t>
            </a:r>
            <a:r>
              <a:rPr lang="bg-BG" dirty="0" smtClean="0"/>
              <a:t> избраната окръжност се актуализира</a:t>
            </a:r>
          </a:p>
          <a:p>
            <a:r>
              <a:rPr lang="bg-BG" dirty="0" smtClean="0"/>
              <a:t>Идея</a:t>
            </a:r>
          </a:p>
          <a:p>
            <a:pPr lvl="1"/>
            <a:r>
              <a:rPr lang="bg-BG" dirty="0" smtClean="0"/>
              <a:t>Вместо два бутона и показване само на единия, ще ползваме един бутон със сменяемо име</a:t>
            </a:r>
          </a:p>
        </p:txBody>
      </p:sp>
    </p:spTree>
    <p:extLst>
      <p:ext uri="{BB962C8B-B14F-4D97-AF65-F5344CB8AC3E}">
        <p14:creationId xmlns:p14="http://schemas.microsoft.com/office/powerpoint/2010/main" val="367053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Смяна на името</a:t>
            </a:r>
          </a:p>
          <a:p>
            <a:pPr lvl="1"/>
            <a:r>
              <a:rPr lang="bg-BG" dirty="0" smtClean="0"/>
              <a:t>Според това дали при кликване избираме обект или не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1200166"/>
            <a:ext cx="7223681" cy="3748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 err="1"/>
              <a:t>mouseDown</a:t>
            </a:r>
            <a:r>
              <a:rPr lang="en-US" dirty="0"/>
              <a:t>(event)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obj</a:t>
            </a:r>
            <a:r>
              <a:rPr lang="en-US" dirty="0"/>
              <a:t> = </a:t>
            </a:r>
            <a:r>
              <a:rPr lang="en-US" dirty="0" err="1"/>
              <a:t>p.objectAtPoint</a:t>
            </a:r>
            <a:r>
              <a:rPr lang="en-US" dirty="0" smtClean="0"/>
              <a:t>(</a:t>
            </a:r>
            <a:r>
              <a:rPr lang="bg-BG" dirty="0" smtClean="0"/>
              <a:t>...</a:t>
            </a:r>
            <a:r>
              <a:rPr lang="en-US" dirty="0" smtClean="0"/>
              <a:t>);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if (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smtClean="0"/>
              <a:t>{	...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elemCreate.innerHTML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'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Промени'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	}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	</a:t>
            </a:r>
            <a:r>
              <a:rPr lang="en-US" dirty="0"/>
              <a:t>else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	{</a:t>
            </a:r>
            <a:r>
              <a:rPr lang="bg-BG" dirty="0" smtClean="0"/>
              <a:t>	...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elemCreate.innerHTML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'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Създай'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	</a:t>
            </a:r>
            <a:r>
              <a:rPr lang="bg-BG" dirty="0" smtClean="0"/>
              <a:t>}</a:t>
            </a:r>
            <a:endParaRPr lang="bg-BG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0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Действие на бутона</a:t>
            </a:r>
          </a:p>
          <a:p>
            <a:pPr lvl="1"/>
            <a:r>
              <a:rPr lang="bg-BG" dirty="0" smtClean="0"/>
              <a:t>При избрана окръжност актуализираме центъра и радиуса ѝ</a:t>
            </a:r>
          </a:p>
          <a:p>
            <a:pPr lvl="1"/>
            <a:r>
              <a:rPr lang="bg-BG" dirty="0" smtClean="0"/>
              <a:t>Актуализираме и мигащия контур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1474482"/>
            <a:ext cx="7223681" cy="3474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/>
              <a:t>create()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	...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if (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obj.center</a:t>
            </a:r>
            <a:r>
              <a:rPr lang="en-US" dirty="0"/>
              <a:t> = [x,y,0];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obj.radius</a:t>
            </a:r>
            <a:r>
              <a:rPr lang="en-US" dirty="0"/>
              <a:t> = r;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blinker</a:t>
            </a:r>
            <a:r>
              <a:rPr lang="en-US" dirty="0" err="1"/>
              <a:t>.center</a:t>
            </a:r>
            <a:r>
              <a:rPr lang="en-US" dirty="0"/>
              <a:t> = [x,y,0];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blinker</a:t>
            </a:r>
            <a:r>
              <a:rPr lang="en-US" dirty="0" err="1"/>
              <a:t>.radius</a:t>
            </a:r>
            <a:r>
              <a:rPr lang="en-US" dirty="0"/>
              <a:t> = r;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}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smtClean="0"/>
              <a:t>else {</a:t>
            </a:r>
            <a:r>
              <a:rPr lang="bg-BG" dirty="0" smtClean="0"/>
              <a:t> </a:t>
            </a:r>
            <a:r>
              <a:rPr lang="en-US" dirty="0" smtClean="0"/>
              <a:t>circle</a:t>
            </a:r>
            <a:r>
              <a:rPr lang="en-US" dirty="0"/>
              <a:t>([</a:t>
            </a:r>
            <a:r>
              <a:rPr lang="en-US" dirty="0" err="1"/>
              <a:t>x,y,z</a:t>
            </a:r>
            <a:r>
              <a:rPr lang="en-US" dirty="0"/>
              <a:t>++],r</a:t>
            </a:r>
            <a:r>
              <a:rPr lang="en-US" dirty="0" smtClean="0"/>
              <a:t>)...}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38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8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27482" cy="742950"/>
          </a:xfrm>
        </p:spPr>
        <p:txBody>
          <a:bodyPr>
            <a:normAutofit/>
          </a:bodyPr>
          <a:lstStyle/>
          <a:p>
            <a:r>
              <a:rPr lang="bg-BG" dirty="0" smtClean="0"/>
              <a:t>Въвеждане на данни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78642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Интерактивни контроли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6435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Интерактивни контроли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Роля</a:t>
            </a:r>
          </a:p>
          <a:p>
            <a:pPr lvl="1"/>
            <a:r>
              <a:rPr lang="bg-BG" dirty="0" smtClean="0"/>
              <a:t>Позволяват алтернативен начин за дефиниране на стойности</a:t>
            </a:r>
          </a:p>
          <a:p>
            <a:pPr lvl="1"/>
            <a:r>
              <a:rPr lang="bg-BG" dirty="0" smtClean="0"/>
              <a:t>Може да не са достъпни за всеки браузър</a:t>
            </a:r>
          </a:p>
          <a:p>
            <a:r>
              <a:rPr lang="bg-BG" dirty="0" smtClean="0"/>
              <a:t>Някои видове контроли</a:t>
            </a:r>
            <a:endParaRPr lang="en-US" dirty="0" smtClean="0"/>
          </a:p>
          <a:p>
            <a:pPr lvl="1"/>
            <a:r>
              <a:rPr lang="bg-BG" dirty="0" err="1" smtClean="0"/>
              <a:t>Чекбоксове</a:t>
            </a:r>
            <a:r>
              <a:rPr lang="bg-BG" dirty="0" smtClean="0"/>
              <a:t> и радио бутони</a:t>
            </a:r>
          </a:p>
          <a:p>
            <a:pPr lvl="1"/>
            <a:r>
              <a:rPr lang="bg-BG" dirty="0" smtClean="0"/>
              <a:t>Текстови полета за пароли</a:t>
            </a:r>
          </a:p>
          <a:p>
            <a:pPr lvl="1"/>
            <a:r>
              <a:rPr lang="bg-BG" dirty="0" smtClean="0"/>
              <a:t>Избор на цвят</a:t>
            </a:r>
          </a:p>
          <a:p>
            <a:pPr lvl="1"/>
            <a:r>
              <a:rPr lang="bg-BG" dirty="0" smtClean="0"/>
              <a:t>Избор на дата</a:t>
            </a:r>
          </a:p>
          <a:p>
            <a:pPr lvl="1"/>
            <a:r>
              <a:rPr lang="bg-BG" dirty="0" smtClean="0"/>
              <a:t>Избор от диапазон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0799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Чекбоксове</a:t>
            </a:r>
            <a:r>
              <a:rPr lang="bg-BG" dirty="0" smtClean="0"/>
              <a:t> и </a:t>
            </a:r>
            <a:r>
              <a:rPr lang="bg-BG" dirty="0" smtClean="0"/>
              <a:t>радио бутони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Прилики и разлики</a:t>
            </a:r>
          </a:p>
          <a:p>
            <a:pPr lvl="1"/>
            <a:r>
              <a:rPr lang="bg-BG" dirty="0" err="1" smtClean="0"/>
              <a:t>Чекбоксове</a:t>
            </a:r>
            <a:r>
              <a:rPr lang="bg-BG" dirty="0" smtClean="0"/>
              <a:t> – позволяват избор на няколко елемента</a:t>
            </a:r>
          </a:p>
          <a:p>
            <a:pPr lvl="1"/>
            <a:r>
              <a:rPr lang="bg-BG" dirty="0" smtClean="0"/>
              <a:t>Радио бутони </a:t>
            </a:r>
            <a:r>
              <a:rPr lang="bg-BG" dirty="0" smtClean="0"/>
              <a:t>– позволяват избор на един елемент</a:t>
            </a:r>
          </a:p>
          <a:p>
            <a:r>
              <a:rPr lang="bg-BG" dirty="0" smtClean="0"/>
              <a:t>Изобразяване</a:t>
            </a:r>
          </a:p>
          <a:p>
            <a:pPr lvl="1"/>
            <a:r>
              <a:rPr lang="bg-BG" dirty="0" smtClean="0"/>
              <a:t>Зависи от браузъра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0389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</a:p>
          <a:p>
            <a:pPr lvl="1"/>
            <a:r>
              <a:rPr lang="bg-BG" dirty="0" smtClean="0"/>
              <a:t>Сцена с три движения: хоризонтално, вертикално, радиално</a:t>
            </a:r>
          </a:p>
          <a:p>
            <a:pPr lvl="1"/>
            <a:r>
              <a:rPr lang="bg-BG" dirty="0" smtClean="0"/>
              <a:t>Всяко движение се пуска и спира с </a:t>
            </a:r>
            <a:r>
              <a:rPr lang="bg-BG" dirty="0" err="1" smtClean="0"/>
              <a:t>чекбокс</a:t>
            </a:r>
            <a:endParaRPr lang="bg-BG" dirty="0" smtClean="0"/>
          </a:p>
          <a:p>
            <a:pPr lvl="1"/>
            <a:r>
              <a:rPr lang="bg-BG" dirty="0" smtClean="0"/>
              <a:t>Първоначално само хоризонталното движение е пуснато</a:t>
            </a:r>
          </a:p>
          <a:p>
            <a:r>
              <a:rPr lang="bg-BG" dirty="0" smtClean="0"/>
              <a:t>Дефиниране на контролите</a:t>
            </a:r>
          </a:p>
          <a:p>
            <a:pPr lvl="1"/>
            <a:r>
              <a:rPr lang="bg-BG" dirty="0" smtClean="0"/>
              <a:t>Самите </a:t>
            </a:r>
            <a:r>
              <a:rPr lang="bg-BG" dirty="0" err="1" smtClean="0"/>
              <a:t>чекбоксове</a:t>
            </a:r>
            <a:r>
              <a:rPr lang="bg-BG" dirty="0" smtClean="0"/>
              <a:t> са с таг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input</a:t>
            </a:r>
            <a:r>
              <a:rPr lang="bg-BG" dirty="0" smtClean="0"/>
              <a:t> и атрибут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type</a:t>
            </a:r>
            <a:r>
              <a:rPr lang="en-US" dirty="0" smtClean="0"/>
              <a:t> </a:t>
            </a:r>
            <a:r>
              <a:rPr lang="bg-BG" dirty="0" smtClean="0"/>
              <a:t>със стойност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checkbox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err="1" smtClean="0"/>
              <a:t>Чекбоксовете</a:t>
            </a:r>
            <a:r>
              <a:rPr lang="bg-BG" dirty="0" smtClean="0"/>
              <a:t> заедно с етикета към тях са обединени с таг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label</a:t>
            </a:r>
            <a:r>
              <a:rPr lang="bg-BG" dirty="0" smtClean="0"/>
              <a:t>, за да може да се кликва и върху етикета</a:t>
            </a:r>
            <a:endParaRPr lang="en-US" dirty="0" smtClean="0"/>
          </a:p>
          <a:p>
            <a:pPr lvl="1"/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365807" y="3943335"/>
            <a:ext cx="8412388" cy="100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&lt;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label</a:t>
            </a:r>
            <a:r>
              <a:rPr lang="en-US" dirty="0" smtClean="0"/>
              <a:t>&gt;&lt;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input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type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checkbox</a:t>
            </a:r>
            <a:r>
              <a:rPr lang="en-US" dirty="0"/>
              <a:t>" id="</a:t>
            </a:r>
            <a:r>
              <a:rPr lang="en-US" dirty="0" err="1"/>
              <a:t>hor</a:t>
            </a:r>
            <a:r>
              <a:rPr lang="en-US" dirty="0"/>
              <a:t>"&gt;</a:t>
            </a:r>
            <a:r>
              <a:rPr lang="bg-BG" dirty="0" smtClean="0"/>
              <a:t>Хоризонтално&lt;/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label</a:t>
            </a:r>
            <a:r>
              <a:rPr lang="en-US" dirty="0"/>
              <a:t>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&lt;</a:t>
            </a:r>
            <a:r>
              <a:rPr lang="en-US" dirty="0"/>
              <a:t>label</a:t>
            </a:r>
            <a:r>
              <a:rPr lang="en-US" dirty="0" smtClean="0"/>
              <a:t>&gt;&lt;</a:t>
            </a:r>
            <a:r>
              <a:rPr lang="en-US" dirty="0"/>
              <a:t>input type="checkbox" id="</a:t>
            </a:r>
            <a:r>
              <a:rPr lang="en-US" dirty="0" err="1"/>
              <a:t>ver</a:t>
            </a:r>
            <a:r>
              <a:rPr lang="en-US" dirty="0"/>
              <a:t>"&gt;</a:t>
            </a:r>
            <a:r>
              <a:rPr lang="bg-BG" dirty="0" smtClean="0"/>
              <a:t>Вертикално&lt;/</a:t>
            </a:r>
            <a:r>
              <a:rPr lang="en-US" dirty="0"/>
              <a:t>label&gt;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&lt;</a:t>
            </a:r>
            <a:r>
              <a:rPr lang="en-US" dirty="0"/>
              <a:t>label&gt;&lt;input type="checkbox" id="rad"&gt;</a:t>
            </a:r>
            <a:r>
              <a:rPr lang="bg-BG" dirty="0"/>
              <a:t>Радиално&lt;/</a:t>
            </a:r>
            <a:r>
              <a:rPr lang="en-US" dirty="0"/>
              <a:t>label&gt;</a:t>
            </a:r>
          </a:p>
        </p:txBody>
      </p:sp>
    </p:spTree>
    <p:extLst>
      <p:ext uri="{BB962C8B-B14F-4D97-AF65-F5344CB8AC3E}">
        <p14:creationId xmlns:p14="http://schemas.microsoft.com/office/powerpoint/2010/main" val="1651146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Инициализация</a:t>
            </a:r>
          </a:p>
          <a:p>
            <a:pPr lvl="1"/>
            <a:r>
              <a:rPr lang="bg-BG" dirty="0" smtClean="0"/>
              <a:t>За удобство запомняме </a:t>
            </a:r>
            <a:r>
              <a:rPr lang="en-US" dirty="0" smtClean="0"/>
              <a:t>DOM</a:t>
            </a:r>
            <a:r>
              <a:rPr lang="bg-BG" dirty="0" smtClean="0"/>
              <a:t> елементите на трите </a:t>
            </a:r>
            <a:r>
              <a:rPr lang="bg-BG" dirty="0" err="1" smtClean="0"/>
              <a:t>чекбокса</a:t>
            </a:r>
            <a:endParaRPr lang="bg-BG" dirty="0" smtClean="0"/>
          </a:p>
          <a:p>
            <a:pPr lvl="1"/>
            <a:r>
              <a:rPr lang="bg-BG" dirty="0" smtClean="0"/>
              <a:t>Променяме състоянието на </a:t>
            </a:r>
            <a:r>
              <a:rPr lang="bg-BG" dirty="0" err="1" smtClean="0"/>
              <a:t>чекбокса</a:t>
            </a:r>
            <a:r>
              <a:rPr lang="bg-BG" dirty="0" smtClean="0"/>
              <a:t> за хоризонталното движение чрез свойството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checked</a:t>
            </a:r>
          </a:p>
          <a:p>
            <a:r>
              <a:rPr lang="bg-BG" dirty="0" smtClean="0"/>
              <a:t>Алтернатива</a:t>
            </a:r>
          </a:p>
          <a:p>
            <a:pPr lvl="1"/>
            <a:r>
              <a:rPr lang="bg-BG" dirty="0" smtClean="0"/>
              <a:t>Можеше в </a:t>
            </a:r>
            <a:r>
              <a:rPr lang="en-US" dirty="0" smtClean="0"/>
              <a:t>HTML</a:t>
            </a:r>
            <a:r>
              <a:rPr lang="bg-BG" dirty="0" smtClean="0"/>
              <a:t> кода да добавим атрибут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checked</a:t>
            </a:r>
            <a:r>
              <a:rPr lang="en-US" dirty="0" smtClean="0"/>
              <a:t>,</a:t>
            </a:r>
            <a:r>
              <a:rPr lang="bg-BG" dirty="0" smtClean="0"/>
              <a:t> за да стане </a:t>
            </a:r>
            <a:r>
              <a:rPr lang="bg-BG" dirty="0" err="1" smtClean="0"/>
              <a:t>чекбокса</a:t>
            </a:r>
            <a:r>
              <a:rPr lang="bg-BG" dirty="0" smtClean="0"/>
              <a:t> автоматично маркиран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9" y="3211823"/>
            <a:ext cx="7223681" cy="1737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hor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hor</a:t>
            </a:r>
            <a:r>
              <a:rPr lang="en-US" dirty="0"/>
              <a:t>');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ver</a:t>
            </a:r>
            <a:r>
              <a:rPr lang="en-US" dirty="0"/>
              <a:t>');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</a:t>
            </a:r>
            <a:r>
              <a:rPr lang="en-US" dirty="0" smtClean="0"/>
              <a:t>');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hor.checked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true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30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 на движението</a:t>
            </a:r>
          </a:p>
          <a:p>
            <a:pPr lvl="1"/>
            <a:r>
              <a:rPr lang="bg-BG" dirty="0" smtClean="0"/>
              <a:t>В три променливи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aHor</a:t>
            </a:r>
            <a:r>
              <a:rPr lang="en-US" dirty="0" smtClean="0"/>
              <a:t>,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aVer</a:t>
            </a:r>
            <a:r>
              <a:rPr lang="bg-BG" dirty="0" smtClean="0"/>
              <a:t> и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aRad</a:t>
            </a:r>
            <a:r>
              <a:rPr lang="bg-BG" dirty="0" smtClean="0"/>
              <a:t> се помнят три ъгъла</a:t>
            </a:r>
          </a:p>
          <a:p>
            <a:pPr lvl="1"/>
            <a:r>
              <a:rPr lang="bg-BG" dirty="0" smtClean="0"/>
              <a:t>Изминалото време от последния кадър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dT</a:t>
            </a:r>
            <a:r>
              <a:rPr lang="bg-BG" dirty="0" smtClean="0"/>
              <a:t> се прибавя към тези ъгли, </a:t>
            </a:r>
            <a:r>
              <a:rPr lang="bg-BG" dirty="0" err="1" smtClean="0"/>
              <a:t>чиите</a:t>
            </a:r>
            <a:r>
              <a:rPr lang="bg-BG" dirty="0" smtClean="0"/>
              <a:t> съответни </a:t>
            </a:r>
            <a:r>
              <a:rPr lang="bg-BG" dirty="0" err="1" smtClean="0"/>
              <a:t>чекбоксове</a:t>
            </a:r>
            <a:r>
              <a:rPr lang="bg-BG" dirty="0" smtClean="0"/>
              <a:t> са маркирани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9" y="2388872"/>
            <a:ext cx="7223681" cy="2560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/>
              <a:t>animate()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r>
              <a:rPr lang="en-US" dirty="0"/>
              <a:t>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...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if 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hor.checked</a:t>
            </a:r>
            <a:r>
              <a:rPr lang="en-US" dirty="0"/>
              <a:t>)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aHor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+=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dT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if (</a:t>
            </a:r>
            <a:r>
              <a:rPr lang="en-US" dirty="0" err="1"/>
              <a:t>ver.checked</a:t>
            </a:r>
            <a:r>
              <a:rPr lang="en-US" dirty="0"/>
              <a:t>) </a:t>
            </a:r>
            <a:r>
              <a:rPr lang="en-US" dirty="0" err="1"/>
              <a:t>aVer</a:t>
            </a:r>
            <a:r>
              <a:rPr lang="en-US" dirty="0"/>
              <a:t> += </a:t>
            </a:r>
            <a:r>
              <a:rPr lang="en-US" dirty="0" err="1"/>
              <a:t>dT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if (</a:t>
            </a:r>
            <a:r>
              <a:rPr lang="en-US" dirty="0" err="1"/>
              <a:t>rad.checked</a:t>
            </a:r>
            <a:r>
              <a:rPr lang="en-US" dirty="0"/>
              <a:t>) </a:t>
            </a:r>
            <a:r>
              <a:rPr lang="en-US" dirty="0" err="1"/>
              <a:t>aRad</a:t>
            </a:r>
            <a:r>
              <a:rPr lang="en-US" dirty="0"/>
              <a:t> += </a:t>
            </a:r>
            <a:r>
              <a:rPr lang="en-US" dirty="0" err="1"/>
              <a:t>dT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...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33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Изчисляване на гледната точка</a:t>
            </a:r>
          </a:p>
          <a:p>
            <a:pPr lvl="1"/>
            <a:r>
              <a:rPr lang="bg-BG" dirty="0" smtClean="0"/>
              <a:t>Позицията ѝ е по сфера</a:t>
            </a:r>
            <a:r>
              <a:rPr lang="en-US" dirty="0" smtClean="0"/>
              <a:t>, </a:t>
            </a:r>
            <a:r>
              <a:rPr lang="bg-BG" dirty="0" smtClean="0"/>
              <a:t>като хоризонтално се движи в една посока, а вертикално и радиално се движи </a:t>
            </a:r>
            <a:r>
              <a:rPr lang="bg-BG" dirty="0" err="1" smtClean="0"/>
              <a:t>синусоидно</a:t>
            </a:r>
            <a:endParaRPr lang="bg-BG" dirty="0" smtClean="0"/>
          </a:p>
          <a:p>
            <a:pPr lvl="1"/>
            <a:r>
              <a:rPr lang="bg-BG" dirty="0" smtClean="0"/>
              <a:t>Хоризонталният ъгъл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</a:t>
            </a:r>
            <a:r>
              <a:rPr lang="en-US" dirty="0" smtClean="0"/>
              <a:t> </a:t>
            </a:r>
            <a:r>
              <a:rPr lang="bg-BG" dirty="0" smtClean="0"/>
              <a:t>съответства на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aHor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Вертикалният ъгъл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</a:t>
            </a:r>
            <a:r>
              <a:rPr lang="bg-BG" dirty="0" smtClean="0"/>
              <a:t> се мени от -1 до 1 </a:t>
            </a:r>
            <a:r>
              <a:rPr lang="bg-BG" dirty="0" err="1" smtClean="0"/>
              <a:t>радиана</a:t>
            </a:r>
            <a:r>
              <a:rPr lang="bg-BG" dirty="0" smtClean="0"/>
              <a:t> според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aVer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Радиалното отместване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</a:t>
            </a:r>
            <a:r>
              <a:rPr lang="bg-BG" dirty="0" smtClean="0"/>
              <a:t> се мени от 100 до 300 според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aRad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879" y="2937505"/>
            <a:ext cx="7223681" cy="2011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var 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</a:t>
            </a:r>
            <a:r>
              <a:rPr lang="pt-BR" dirty="0"/>
              <a:t> = 200+100*sin(aRad);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var 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</a:t>
            </a:r>
            <a:r>
              <a:rPr lang="pt-BR" dirty="0"/>
              <a:t> = aHor;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var 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</a:t>
            </a:r>
            <a:r>
              <a:rPr lang="pt-BR" dirty="0"/>
              <a:t> = sin(aVer);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lookAt</a:t>
            </a:r>
            <a:r>
              <a:rPr lang="pt-BR" dirty="0"/>
              <a:t>( [r*cos(h)*cos(v),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         </a:t>
            </a:r>
            <a:r>
              <a:rPr lang="pt-BR" dirty="0" smtClean="0"/>
              <a:t>r*sin(h</a:t>
            </a:r>
            <a:r>
              <a:rPr lang="pt-BR" dirty="0"/>
              <a:t>)*cos(v),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         </a:t>
            </a:r>
            <a:r>
              <a:rPr lang="pt-BR" dirty="0" smtClean="0"/>
              <a:t>r*sin(v</a:t>
            </a:r>
            <a:r>
              <a:rPr lang="pt-BR" dirty="0"/>
              <a:t>)], [0,0,0], [0,0,1]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48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123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4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Същият пример, но с радио бутони</a:t>
            </a:r>
          </a:p>
          <a:p>
            <a:pPr lvl="1"/>
            <a:r>
              <a:rPr lang="bg-BG" dirty="0" smtClean="0"/>
              <a:t>Всяко движение се пуска и спира с радио бутон</a:t>
            </a:r>
          </a:p>
          <a:p>
            <a:pPr lvl="1"/>
            <a:r>
              <a:rPr lang="bg-BG" dirty="0" smtClean="0"/>
              <a:t>Само едно от движенията може да е активно</a:t>
            </a:r>
          </a:p>
          <a:p>
            <a:r>
              <a:rPr lang="bg-BG" dirty="0" smtClean="0"/>
              <a:t>Дефиниране на контролите</a:t>
            </a:r>
          </a:p>
          <a:p>
            <a:pPr lvl="1"/>
            <a:r>
              <a:rPr lang="bg-BG" dirty="0" smtClean="0"/>
              <a:t>Отново с таг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input</a:t>
            </a:r>
            <a:r>
              <a:rPr lang="bg-BG" dirty="0" smtClean="0"/>
              <a:t>, но с атрибут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type</a:t>
            </a:r>
            <a:r>
              <a:rPr lang="en-US" dirty="0" smtClean="0"/>
              <a:t> </a:t>
            </a:r>
            <a:r>
              <a:rPr lang="bg-BG" dirty="0" smtClean="0"/>
              <a:t>със стойност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radio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Отново вложени в таг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label</a:t>
            </a:r>
            <a:endParaRPr lang="bg-BG" dirty="0" smtClean="0"/>
          </a:p>
          <a:p>
            <a:pPr lvl="1"/>
            <a:r>
              <a:rPr lang="bg-BG" dirty="0" smtClean="0"/>
              <a:t>Допълнителен атрибут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name</a:t>
            </a:r>
            <a:r>
              <a:rPr lang="bg-BG" dirty="0" smtClean="0"/>
              <a:t>, който за трите радио бутона трябва да има една и съща стойност – така те се третират като една група от взаимно изключващи се радио бутони</a:t>
            </a:r>
            <a:endParaRPr lang="en-US" dirty="0" smtClean="0"/>
          </a:p>
          <a:p>
            <a:pPr lvl="1"/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365807" y="3943335"/>
            <a:ext cx="8412388" cy="100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&lt;</a:t>
            </a:r>
            <a:r>
              <a:rPr lang="en-US" dirty="0"/>
              <a:t>label&gt;&lt;input type="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radio</a:t>
            </a:r>
            <a:r>
              <a:rPr lang="en-US" dirty="0"/>
              <a:t>"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name="motion" </a:t>
            </a:r>
            <a:r>
              <a:rPr lang="en-US" dirty="0"/>
              <a:t>id="</a:t>
            </a:r>
            <a:r>
              <a:rPr lang="en-US" dirty="0" err="1"/>
              <a:t>hor</a:t>
            </a:r>
            <a:r>
              <a:rPr lang="en-US" dirty="0" smtClean="0"/>
              <a:t>"&gt;</a:t>
            </a:r>
            <a:r>
              <a:rPr lang="bg-BG" dirty="0" smtClean="0"/>
              <a:t>…&lt;/</a:t>
            </a:r>
            <a:r>
              <a:rPr lang="en-US" dirty="0"/>
              <a:t>label&gt;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&lt;</a:t>
            </a:r>
            <a:r>
              <a:rPr lang="en-US" dirty="0"/>
              <a:t>label&gt;&lt;input type="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radio</a:t>
            </a:r>
            <a:r>
              <a:rPr lang="en-US" dirty="0"/>
              <a:t>"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name="motion"</a:t>
            </a:r>
            <a:r>
              <a:rPr lang="en-US" dirty="0"/>
              <a:t> id="</a:t>
            </a:r>
            <a:r>
              <a:rPr lang="en-US" dirty="0" err="1"/>
              <a:t>ver</a:t>
            </a:r>
            <a:r>
              <a:rPr lang="en-US" dirty="0" smtClean="0"/>
              <a:t>"&gt;</a:t>
            </a:r>
            <a:r>
              <a:rPr lang="bg-BG" dirty="0" smtClean="0"/>
              <a:t>…&lt;/</a:t>
            </a:r>
            <a:r>
              <a:rPr lang="en-US" dirty="0"/>
              <a:t>label&gt;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&lt;</a:t>
            </a:r>
            <a:r>
              <a:rPr lang="en-US" dirty="0"/>
              <a:t>label&gt;&lt;input type="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radio</a:t>
            </a:r>
            <a:r>
              <a:rPr lang="en-US" dirty="0"/>
              <a:t>"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name="motion"</a:t>
            </a:r>
            <a:r>
              <a:rPr lang="en-US" dirty="0"/>
              <a:t> id="rad</a:t>
            </a:r>
            <a:r>
              <a:rPr lang="en-US" dirty="0" smtClean="0"/>
              <a:t>"&gt;</a:t>
            </a:r>
            <a:r>
              <a:rPr lang="bg-BG" dirty="0" smtClean="0"/>
              <a:t>…&lt;/</a:t>
            </a:r>
            <a:r>
              <a:rPr lang="en-US" dirty="0"/>
              <a:t>label&gt;</a:t>
            </a:r>
          </a:p>
        </p:txBody>
      </p:sp>
    </p:spTree>
    <p:extLst>
      <p:ext uri="{BB962C8B-B14F-4D97-AF65-F5344CB8AC3E}">
        <p14:creationId xmlns:p14="http://schemas.microsoft.com/office/powerpoint/2010/main" val="2509440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3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Въвеждане на данни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Явно въвеждане</a:t>
            </a:r>
          </a:p>
          <a:p>
            <a:pPr lvl="1"/>
            <a:r>
              <a:rPr lang="bg-BG" dirty="0" smtClean="0"/>
              <a:t>Чрез изписване в текстови полета</a:t>
            </a:r>
          </a:p>
          <a:p>
            <a:pPr lvl="1"/>
            <a:r>
              <a:rPr lang="bg-BG" dirty="0" smtClean="0"/>
              <a:t>Чрез избор на конкретни стойности от списъци</a:t>
            </a:r>
          </a:p>
          <a:p>
            <a:r>
              <a:rPr lang="bg-BG" dirty="0" smtClean="0"/>
              <a:t>Неявно въвеждане</a:t>
            </a:r>
          </a:p>
          <a:p>
            <a:pPr lvl="1"/>
            <a:r>
              <a:rPr lang="bg-BG" dirty="0" smtClean="0"/>
              <a:t>Чрез движение на мишката</a:t>
            </a:r>
          </a:p>
          <a:p>
            <a:pPr lvl="1"/>
            <a:r>
              <a:rPr lang="bg-BG" dirty="0" smtClean="0"/>
              <a:t>Чрез промяна на интерактивни контроли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307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Пароли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Текстови полета за пароли</a:t>
            </a:r>
          </a:p>
          <a:p>
            <a:pPr lvl="1"/>
            <a:r>
              <a:rPr lang="bg-BG" dirty="0" smtClean="0"/>
              <a:t>Броят показвани обекти се въвежда като парола – вместо текст, се показват звездички</a:t>
            </a:r>
          </a:p>
          <a:p>
            <a:pPr lvl="1"/>
            <a:r>
              <a:rPr lang="bg-BG" dirty="0" smtClean="0"/>
              <a:t>Ползва се елемент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input</a:t>
            </a:r>
            <a:r>
              <a:rPr lang="bg-BG" dirty="0" smtClean="0"/>
              <a:t> с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type</a:t>
            </a:r>
            <a:r>
              <a:rPr lang="bg-BG" dirty="0" smtClean="0"/>
              <a:t> със стойност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password</a:t>
            </a:r>
          </a:p>
          <a:p>
            <a:pPr lvl="1"/>
            <a:r>
              <a:rPr lang="bg-BG" dirty="0" smtClean="0"/>
              <a:t>Самото показване се прави във функцията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doIt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9" y="3211823"/>
            <a:ext cx="7223681" cy="1737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&lt;</a:t>
            </a:r>
            <a:r>
              <a:rPr lang="en-US" dirty="0"/>
              <a:t>h3&gt;</a:t>
            </a:r>
            <a:r>
              <a:rPr lang="bg-BG" dirty="0"/>
              <a:t>Движение&lt;/</a:t>
            </a:r>
            <a:r>
              <a:rPr lang="en-US" dirty="0"/>
              <a:t>h3&gt;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&lt;</a:t>
            </a:r>
            <a:r>
              <a:rPr lang="en-US" dirty="0"/>
              <a:t>p&gt;</a:t>
            </a:r>
            <a:r>
              <a:rPr lang="bg-BG" dirty="0"/>
              <a:t>Въведете тайно броя кубове, число от 0 до 99</a:t>
            </a:r>
            <a:r>
              <a:rPr lang="bg-BG" dirty="0" smtClean="0"/>
              <a:t>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 </a:t>
            </a:r>
            <a:r>
              <a:rPr lang="bg-BG" dirty="0" smtClean="0"/>
              <a:t>  които </a:t>
            </a:r>
            <a:r>
              <a:rPr lang="bg-BG" dirty="0"/>
              <a:t>да се показват&lt;/</a:t>
            </a:r>
            <a:r>
              <a:rPr lang="en-US" dirty="0"/>
              <a:t>p&gt;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Брой</a:t>
            </a:r>
            <a:r>
              <a:rPr lang="bg-BG" dirty="0"/>
              <a:t>: &lt;</a:t>
            </a:r>
            <a:r>
              <a:rPr lang="en-US" dirty="0"/>
              <a:t>input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type="password"</a:t>
            </a:r>
            <a:r>
              <a:rPr lang="en-US" dirty="0"/>
              <a:t> id="</a:t>
            </a:r>
            <a:r>
              <a:rPr lang="en-US" dirty="0" err="1"/>
              <a:t>num</a:t>
            </a:r>
            <a:r>
              <a:rPr lang="en-US" dirty="0"/>
              <a:t>" size="2"&gt;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&lt;</a:t>
            </a:r>
            <a:r>
              <a:rPr lang="en-US" dirty="0"/>
              <a:t>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doIt</a:t>
            </a:r>
            <a:r>
              <a:rPr lang="en-US" dirty="0"/>
              <a:t>()"&gt;</a:t>
            </a:r>
            <a:r>
              <a:rPr lang="bg-BG" dirty="0"/>
              <a:t>Покажи&lt;/</a:t>
            </a:r>
            <a:r>
              <a:rPr lang="en-US" dirty="0"/>
              <a:t>button&gt;</a:t>
            </a:r>
          </a:p>
        </p:txBody>
      </p:sp>
    </p:spTree>
    <p:extLst>
      <p:ext uri="{BB962C8B-B14F-4D97-AF65-F5344CB8AC3E}">
        <p14:creationId xmlns:p14="http://schemas.microsoft.com/office/powerpoint/2010/main" val="1853619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 на </a:t>
            </a:r>
            <a:r>
              <a:rPr lang="en-US" dirty="0" err="1" smtClean="0"/>
              <a:t>doIt</a:t>
            </a:r>
            <a:endParaRPr lang="bg-BG" dirty="0" smtClean="0"/>
          </a:p>
          <a:p>
            <a:pPr lvl="1"/>
            <a:r>
              <a:rPr lang="bg-BG" dirty="0" smtClean="0"/>
              <a:t>Реалната стойност на полето-парола е във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value</a:t>
            </a:r>
          </a:p>
          <a:p>
            <a:pPr lvl="1"/>
            <a:r>
              <a:rPr lang="bg-BG" dirty="0" smtClean="0"/>
              <a:t>Алтернативен начин да се ограничи число в </a:t>
            </a:r>
            <a:r>
              <a:rPr lang="bg-BG" dirty="0" smtClean="0"/>
              <a:t>интервал</a:t>
            </a:r>
            <a:r>
              <a:rPr lang="bg-BG" dirty="0" smtClean="0"/>
              <a:t>, без да се ползва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if</a:t>
            </a:r>
            <a:r>
              <a:rPr lang="en-US" dirty="0" smtClean="0"/>
              <a:t>,</a:t>
            </a:r>
            <a:r>
              <a:rPr lang="bg-BG" dirty="0" smtClean="0"/>
              <a:t> е с израз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min</a:t>
            </a:r>
            <a:r>
              <a:rPr lang="bg-BG" dirty="0" smtClean="0"/>
              <a:t> 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max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9" y="2114555"/>
            <a:ext cx="7223681" cy="2834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elem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num</a:t>
            </a:r>
            <a:r>
              <a:rPr lang="en-US" dirty="0"/>
              <a:t>');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parseInt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elem.value</a:t>
            </a:r>
            <a:r>
              <a:rPr lang="en-US" dirty="0" smtClean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Math.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max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US" dirty="0" err="1"/>
              <a:t>Math.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min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(num,100),0)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c[</a:t>
            </a:r>
            <a:r>
              <a:rPr lang="en-US" dirty="0" err="1"/>
              <a:t>i</a:t>
            </a:r>
            <a:r>
              <a:rPr lang="en-US" dirty="0"/>
              <a:t>].visible =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elem.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value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''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71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7171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24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Избор на цвят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Цел</a:t>
            </a:r>
          </a:p>
          <a:p>
            <a:pPr lvl="1"/>
            <a:r>
              <a:rPr lang="bg-BG" dirty="0" smtClean="0"/>
              <a:t>Сцена с графични обекти</a:t>
            </a:r>
          </a:p>
          <a:p>
            <a:pPr lvl="1"/>
            <a:r>
              <a:rPr lang="bg-BG" dirty="0" smtClean="0"/>
              <a:t>Избира се интерактивно цвят</a:t>
            </a:r>
          </a:p>
          <a:p>
            <a:pPr lvl="1"/>
            <a:r>
              <a:rPr lang="bg-BG" dirty="0" smtClean="0"/>
              <a:t>Всички обекти се оцветяват в този цвят</a:t>
            </a:r>
          </a:p>
          <a:p>
            <a:r>
              <a:rPr lang="bg-BG" dirty="0" smtClean="0"/>
              <a:t>Идеи за реализация</a:t>
            </a:r>
          </a:p>
          <a:p>
            <a:pPr lvl="1"/>
            <a:r>
              <a:rPr lang="bg-BG" dirty="0" smtClean="0"/>
              <a:t>Библиотеки и компоненти, които дават тази функционалност</a:t>
            </a:r>
          </a:p>
          <a:p>
            <a:pPr lvl="1"/>
            <a:r>
              <a:rPr lang="bg-BG" dirty="0" smtClean="0"/>
              <a:t>Стандартен </a:t>
            </a:r>
            <a:r>
              <a:rPr lang="en-US" dirty="0" smtClean="0"/>
              <a:t>HTML</a:t>
            </a:r>
            <a:r>
              <a:rPr lang="bg-BG" dirty="0" smtClean="0"/>
              <a:t> начин за </a:t>
            </a:r>
            <a:r>
              <a:rPr lang="en-US" dirty="0" smtClean="0"/>
              <a:t>Firefox, Chrome</a:t>
            </a:r>
            <a:r>
              <a:rPr lang="bg-BG" dirty="0" smtClean="0"/>
              <a:t> и</a:t>
            </a:r>
            <a:r>
              <a:rPr lang="en-US" dirty="0" smtClean="0"/>
              <a:t> Opera,</a:t>
            </a:r>
            <a:r>
              <a:rPr lang="bg-BG" dirty="0"/>
              <a:t> </a:t>
            </a:r>
            <a:r>
              <a:rPr lang="bg-BG" dirty="0" smtClean="0"/>
              <a:t>но не и за </a:t>
            </a:r>
            <a:r>
              <a:rPr lang="en-US" dirty="0" smtClean="0"/>
              <a:t>Internet Explorer</a:t>
            </a:r>
            <a:r>
              <a:rPr lang="bg-BG" dirty="0" smtClean="0"/>
              <a:t> и</a:t>
            </a:r>
            <a:r>
              <a:rPr lang="en-US" dirty="0" smtClean="0"/>
              <a:t> Safari</a:t>
            </a:r>
            <a:endParaRPr lang="bg-BG" dirty="0" smtClean="0"/>
          </a:p>
          <a:p>
            <a:pPr lvl="1"/>
            <a:r>
              <a:rPr lang="bg-BG" dirty="0" smtClean="0"/>
              <a:t>В </a:t>
            </a:r>
            <a:r>
              <a:rPr lang="en-US" dirty="0" smtClean="0"/>
              <a:t>Internet Explorer</a:t>
            </a:r>
            <a:r>
              <a:rPr lang="bg-BG" dirty="0" smtClean="0"/>
              <a:t> елементът се показва като текстово поле</a:t>
            </a:r>
          </a:p>
        </p:txBody>
      </p:sp>
    </p:spTree>
    <p:extLst>
      <p:ext uri="{BB962C8B-B14F-4D97-AF65-F5344CB8AC3E}">
        <p14:creationId xmlns:p14="http://schemas.microsoft.com/office/powerpoint/2010/main" val="2746930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начин</a:t>
            </a:r>
          </a:p>
          <a:p>
            <a:pPr lvl="1"/>
            <a:r>
              <a:rPr lang="bg-BG" dirty="0" smtClean="0"/>
              <a:t>Ползва се елемент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input</a:t>
            </a:r>
            <a:r>
              <a:rPr lang="bg-BG" dirty="0" smtClean="0"/>
              <a:t> с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type</a:t>
            </a:r>
            <a:r>
              <a:rPr lang="bg-BG" dirty="0" smtClean="0"/>
              <a:t> със стойност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color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Стойността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value</a:t>
            </a:r>
            <a:r>
              <a:rPr lang="bg-BG" dirty="0" smtClean="0"/>
              <a:t> на елемента е цвят в 16-на бройна система във формат </a:t>
            </a:r>
            <a:r>
              <a:rPr lang="en-US" dirty="0" smtClean="0"/>
              <a:t>#</a:t>
            </a:r>
            <a:r>
              <a:rPr lang="en-US" dirty="0" err="1" smtClean="0"/>
              <a:t>rrggbb</a:t>
            </a:r>
            <a:endParaRPr lang="bg-BG" dirty="0" smtClean="0"/>
          </a:p>
          <a:p>
            <a:pPr lvl="1"/>
            <a:r>
              <a:rPr lang="bg-BG" dirty="0" smtClean="0"/>
              <a:t>Всеки цветови компонент е цяло число от 0 до 255</a:t>
            </a:r>
          </a:p>
          <a:p>
            <a:pPr lvl="1"/>
            <a:r>
              <a:rPr lang="bg-BG" dirty="0" smtClean="0"/>
              <a:t>Първоначалната стойност е </a:t>
            </a:r>
            <a:r>
              <a:rPr lang="en-US" dirty="0" smtClean="0"/>
              <a:t>#</a:t>
            </a:r>
            <a:r>
              <a:rPr lang="en-US" dirty="0" err="1" smtClean="0"/>
              <a:t>ffffff</a:t>
            </a:r>
            <a:r>
              <a:rPr lang="en-US" dirty="0" smtClean="0"/>
              <a:t>,</a:t>
            </a:r>
            <a:r>
              <a:rPr lang="bg-BG" dirty="0" smtClean="0"/>
              <a:t> което е бял цвят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3211823"/>
            <a:ext cx="7223681" cy="1737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&lt;</a:t>
            </a:r>
            <a:r>
              <a:rPr lang="en-US" dirty="0"/>
              <a:t>h3&gt;</a:t>
            </a:r>
            <a:r>
              <a:rPr lang="bg-BG" dirty="0"/>
              <a:t>Изберете цвят&lt;/</a:t>
            </a:r>
            <a:r>
              <a:rPr lang="en-US" dirty="0"/>
              <a:t>h3&gt;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&lt;</a:t>
            </a:r>
            <a:r>
              <a:rPr lang="en-US" dirty="0"/>
              <a:t>input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type="color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"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 </a:t>
            </a:r>
            <a:r>
              <a:rPr lang="bg-BG" dirty="0" smtClean="0"/>
              <a:t>      </a:t>
            </a:r>
            <a:r>
              <a:rPr lang="en-US" dirty="0" smtClean="0"/>
              <a:t>id</a:t>
            </a:r>
            <a:r>
              <a:rPr lang="en-US" dirty="0"/>
              <a:t>="</a:t>
            </a:r>
            <a:r>
              <a:rPr lang="en-US" dirty="0" smtClean="0"/>
              <a:t>col</a:t>
            </a:r>
            <a:r>
              <a:rPr lang="bg-BG" dirty="0" smtClean="0"/>
              <a:t>"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 </a:t>
            </a:r>
            <a:r>
              <a:rPr lang="bg-BG" dirty="0" smtClean="0"/>
              <a:t>     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value="#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ffffff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"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 </a:t>
            </a:r>
            <a:r>
              <a:rPr lang="bg-BG" dirty="0" smtClean="0"/>
              <a:t>     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onchange</a:t>
            </a:r>
            <a:r>
              <a:rPr lang="en-US" dirty="0"/>
              <a:t>="</a:t>
            </a:r>
            <a:r>
              <a:rPr lang="en-US" dirty="0" err="1"/>
              <a:t>doIt</a:t>
            </a:r>
            <a:r>
              <a:rPr lang="en-US" dirty="0"/>
              <a:t>()"&gt;</a:t>
            </a:r>
          </a:p>
        </p:txBody>
      </p:sp>
    </p:spTree>
    <p:extLst>
      <p:ext uri="{BB962C8B-B14F-4D97-AF65-F5344CB8AC3E}">
        <p14:creationId xmlns:p14="http://schemas.microsoft.com/office/powerpoint/2010/main" val="1923197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Обработване на събитието </a:t>
            </a:r>
            <a:r>
              <a:rPr lang="en-US" dirty="0" smtClean="0"/>
              <a:t>change</a:t>
            </a:r>
            <a:endParaRPr lang="bg-BG" dirty="0" smtClean="0"/>
          </a:p>
          <a:p>
            <a:pPr lvl="1"/>
            <a:r>
              <a:rPr lang="bg-BG" dirty="0" smtClean="0"/>
              <a:t>Очаква се форматът на стойността </a:t>
            </a:r>
            <a:r>
              <a:rPr lang="en-US" dirty="0" smtClean="0"/>
              <a:t>#</a:t>
            </a:r>
            <a:r>
              <a:rPr lang="en-US" dirty="0" err="1" smtClean="0"/>
              <a:t>rrggbb</a:t>
            </a:r>
            <a:r>
              <a:rPr lang="bg-BG" dirty="0" smtClean="0"/>
              <a:t> да е спазен</a:t>
            </a:r>
          </a:p>
          <a:p>
            <a:pPr lvl="1"/>
            <a:r>
              <a:rPr lang="bg-BG" dirty="0" smtClean="0"/>
              <a:t>С метода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substring</a:t>
            </a:r>
            <a:r>
              <a:rPr lang="bg-BG" dirty="0" smtClean="0"/>
              <a:t> се извличат двойка 16-ни цифри</a:t>
            </a:r>
          </a:p>
          <a:p>
            <a:pPr lvl="1"/>
            <a:r>
              <a:rPr lang="bg-BG" dirty="0" smtClean="0"/>
              <a:t>С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parseInt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(…,16) </a:t>
            </a:r>
            <a:r>
              <a:rPr lang="bg-BG" dirty="0" smtClean="0"/>
              <a:t>се преобразува до цяло число</a:t>
            </a:r>
          </a:p>
          <a:p>
            <a:pPr lvl="1"/>
            <a:r>
              <a:rPr lang="bg-BG" dirty="0" smtClean="0"/>
              <a:t>С деление на </a:t>
            </a:r>
            <a:r>
              <a:rPr lang="en-US" dirty="0" smtClean="0"/>
              <a:t>255 </a:t>
            </a:r>
            <a:r>
              <a:rPr lang="bg-BG" dirty="0" smtClean="0"/>
              <a:t>се получава дробна стойност между 0 и 1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2388873"/>
            <a:ext cx="7223681" cy="2560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elem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('col');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 =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parseInt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elem.value.substring</a:t>
            </a:r>
            <a:r>
              <a:rPr lang="en-US" dirty="0"/>
              <a:t>(1,3),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16</a:t>
            </a:r>
            <a:r>
              <a:rPr lang="en-US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g 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elem.value.substring</a:t>
            </a:r>
            <a:r>
              <a:rPr lang="en-US" dirty="0"/>
              <a:t>(3,5),16);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b 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elem.value.substring</a:t>
            </a:r>
            <a:r>
              <a:rPr lang="en-US" dirty="0"/>
              <a:t>(5,7),16);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c[</a:t>
            </a:r>
            <a:r>
              <a:rPr lang="en-US" dirty="0" err="1"/>
              <a:t>i</a:t>
            </a:r>
            <a:r>
              <a:rPr lang="en-US" dirty="0"/>
              <a:t>].color = [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r/255</a:t>
            </a:r>
            <a:r>
              <a:rPr lang="en-US" dirty="0"/>
              <a:t>,g/255,b/255];</a:t>
            </a:r>
          </a:p>
        </p:txBody>
      </p:sp>
    </p:spTree>
    <p:extLst>
      <p:ext uri="{BB962C8B-B14F-4D97-AF65-F5344CB8AC3E}">
        <p14:creationId xmlns:p14="http://schemas.microsoft.com/office/powerpoint/2010/main" val="2591487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819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4" y="468653"/>
            <a:ext cx="43148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5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Избор на дата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Цел</a:t>
            </a:r>
          </a:p>
          <a:p>
            <a:pPr lvl="1"/>
            <a:r>
              <a:rPr lang="bg-BG" dirty="0" smtClean="0"/>
              <a:t>Интерактивно избиране на дата от календара</a:t>
            </a:r>
          </a:p>
          <a:p>
            <a:r>
              <a:rPr lang="bg-BG" dirty="0" smtClean="0"/>
              <a:t>Идеи за реализация</a:t>
            </a:r>
          </a:p>
          <a:p>
            <a:pPr lvl="1"/>
            <a:r>
              <a:rPr lang="bg-BG" dirty="0" smtClean="0"/>
              <a:t>Библиотеки и компоненти, които дават тази функционалност</a:t>
            </a:r>
          </a:p>
          <a:p>
            <a:pPr lvl="1"/>
            <a:r>
              <a:rPr lang="bg-BG" dirty="0" smtClean="0"/>
              <a:t>Стандартен </a:t>
            </a:r>
            <a:r>
              <a:rPr lang="en-US" dirty="0" smtClean="0"/>
              <a:t>HTML</a:t>
            </a:r>
            <a:r>
              <a:rPr lang="bg-BG" dirty="0" smtClean="0"/>
              <a:t> начин за </a:t>
            </a:r>
            <a:r>
              <a:rPr lang="en-US" dirty="0" smtClean="0"/>
              <a:t>Chrome</a:t>
            </a:r>
            <a:r>
              <a:rPr lang="bg-BG" dirty="0" smtClean="0"/>
              <a:t>,</a:t>
            </a:r>
            <a:r>
              <a:rPr lang="en-US" dirty="0" smtClean="0"/>
              <a:t> Opera</a:t>
            </a:r>
            <a:r>
              <a:rPr lang="bg-BG" dirty="0" smtClean="0"/>
              <a:t> и </a:t>
            </a:r>
            <a:r>
              <a:rPr lang="en-US" dirty="0" smtClean="0"/>
              <a:t>Safari,</a:t>
            </a:r>
            <a:r>
              <a:rPr lang="bg-BG" dirty="0" smtClean="0"/>
              <a:t> но не и за </a:t>
            </a:r>
            <a:r>
              <a:rPr lang="en-US" dirty="0" smtClean="0"/>
              <a:t>Firefox </a:t>
            </a:r>
            <a:r>
              <a:rPr lang="bg-BG" dirty="0" smtClean="0"/>
              <a:t>и </a:t>
            </a:r>
            <a:r>
              <a:rPr lang="en-US" dirty="0" smtClean="0"/>
              <a:t>Internet Explorer</a:t>
            </a:r>
            <a:r>
              <a:rPr lang="bg-BG" dirty="0"/>
              <a:t> </a:t>
            </a:r>
            <a:r>
              <a:rPr lang="bg-BG" dirty="0" smtClean="0"/>
              <a:t>(при тях се показва обикновено текстово поле)</a:t>
            </a:r>
          </a:p>
        </p:txBody>
      </p:sp>
    </p:spTree>
    <p:extLst>
      <p:ext uri="{BB962C8B-B14F-4D97-AF65-F5344CB8AC3E}">
        <p14:creationId xmlns:p14="http://schemas.microsoft.com/office/powerpoint/2010/main" val="2746661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</a:p>
          <a:p>
            <a:pPr lvl="1"/>
            <a:r>
              <a:rPr lang="bg-BG" dirty="0" smtClean="0"/>
              <a:t>Ползва се елемент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input</a:t>
            </a:r>
            <a:r>
              <a:rPr lang="bg-BG" dirty="0" smtClean="0"/>
              <a:t> с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type</a:t>
            </a:r>
            <a:r>
              <a:rPr lang="bg-BG" dirty="0" smtClean="0"/>
              <a:t> със стойност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date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Вторият </a:t>
            </a:r>
            <a:r>
              <a:rPr lang="en-US" dirty="0" smtClean="0"/>
              <a:t>input </a:t>
            </a:r>
            <a:r>
              <a:rPr lang="bg-BG" dirty="0" smtClean="0"/>
              <a:t>елемент е само за показване на избраната дата, затова е дефиниран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disabled</a:t>
            </a:r>
            <a:r>
              <a:rPr lang="en-US" dirty="0" smtClean="0"/>
              <a:t> </a:t>
            </a:r>
            <a:r>
              <a:rPr lang="bg-BG" dirty="0" smtClean="0"/>
              <a:t>като неактивен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bg-BG" dirty="0" smtClean="0"/>
              <a:t>След избор на дата, тя се копира от единия елемент в другия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4217652"/>
            <a:ext cx="7223681" cy="731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elem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dat</a:t>
            </a:r>
            <a:r>
              <a:rPr lang="en-US" dirty="0"/>
              <a:t>');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document.getElementById</a:t>
            </a:r>
            <a:r>
              <a:rPr lang="en-US" dirty="0"/>
              <a:t>('tad').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value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elem.value</a:t>
            </a:r>
            <a:r>
              <a:rPr lang="en-US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79" y="1840242"/>
            <a:ext cx="7223681" cy="1737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&lt;</a:t>
            </a:r>
            <a:r>
              <a:rPr lang="en-US" dirty="0"/>
              <a:t>h3&gt;</a:t>
            </a:r>
            <a:r>
              <a:rPr lang="bg-BG" dirty="0"/>
              <a:t>Изберете дата&lt;/</a:t>
            </a:r>
            <a:r>
              <a:rPr lang="en-US" dirty="0"/>
              <a:t>h3&gt;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&lt;</a:t>
            </a:r>
            <a:r>
              <a:rPr lang="en-US" dirty="0"/>
              <a:t>input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type="date" </a:t>
            </a:r>
            <a:r>
              <a:rPr lang="en-US" dirty="0"/>
              <a:t>id="</a:t>
            </a:r>
            <a:r>
              <a:rPr lang="en-US" dirty="0" err="1"/>
              <a:t>dat</a:t>
            </a:r>
            <a:r>
              <a:rPr lang="en-US" dirty="0"/>
              <a:t>" </a:t>
            </a:r>
            <a:r>
              <a:rPr lang="en-US" dirty="0" err="1"/>
              <a:t>onchange</a:t>
            </a:r>
            <a:r>
              <a:rPr lang="en-US" dirty="0"/>
              <a:t>="</a:t>
            </a:r>
            <a:r>
              <a:rPr lang="en-US" dirty="0" err="1"/>
              <a:t>doIt</a:t>
            </a:r>
            <a:r>
              <a:rPr lang="en-US" dirty="0"/>
              <a:t>()"&gt;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&lt;</a:t>
            </a:r>
            <a:r>
              <a:rPr lang="en-US" dirty="0"/>
              <a:t>h3&gt;</a:t>
            </a:r>
            <a:r>
              <a:rPr lang="bg-BG" dirty="0"/>
              <a:t>Избрана дата&lt;/</a:t>
            </a:r>
            <a:r>
              <a:rPr lang="en-US" dirty="0"/>
              <a:t>h3&gt;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&lt;</a:t>
            </a:r>
            <a:r>
              <a:rPr lang="en-US" dirty="0"/>
              <a:t>input type="date" id="tad"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disabled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82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93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Въвеждане чрез изписване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Основна идея</a:t>
            </a:r>
          </a:p>
          <a:p>
            <a:pPr lvl="1"/>
            <a:r>
              <a:rPr lang="bg-BG" dirty="0" smtClean="0"/>
              <a:t>Нужни са ни числови данни</a:t>
            </a:r>
          </a:p>
          <a:p>
            <a:pPr lvl="1"/>
            <a:r>
              <a:rPr lang="bg-BG" dirty="0" smtClean="0"/>
              <a:t>Въвеждат се през текстови полета</a:t>
            </a:r>
          </a:p>
          <a:p>
            <a:r>
              <a:rPr lang="bg-BG" dirty="0" smtClean="0"/>
              <a:t>Демонстрационен пример</a:t>
            </a:r>
          </a:p>
          <a:p>
            <a:pPr lvl="1"/>
            <a:r>
              <a:rPr lang="bg-BG" dirty="0" smtClean="0"/>
              <a:t>Създаване на окръжности една по една</a:t>
            </a:r>
          </a:p>
          <a:p>
            <a:pPr lvl="1"/>
            <a:r>
              <a:rPr lang="bg-BG" dirty="0" smtClean="0"/>
              <a:t>Въвеждат се координати на център и радиус</a:t>
            </a:r>
          </a:p>
          <a:p>
            <a:pPr lvl="1"/>
            <a:r>
              <a:rPr lang="bg-BG" dirty="0" smtClean="0"/>
              <a:t>Натиска се бутон за създаване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9416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Избор от диапазон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Цел</a:t>
            </a:r>
          </a:p>
          <a:p>
            <a:pPr lvl="1"/>
            <a:r>
              <a:rPr lang="bg-BG" dirty="0" smtClean="0"/>
              <a:t>Интерактивен избор на число в определен диапазон</a:t>
            </a:r>
          </a:p>
          <a:p>
            <a:pPr lvl="1"/>
            <a:r>
              <a:rPr lang="bg-BG" dirty="0" smtClean="0"/>
              <a:t>Числото не се въвежда цифрово</a:t>
            </a:r>
          </a:p>
          <a:p>
            <a:r>
              <a:rPr lang="bg-BG" dirty="0" smtClean="0"/>
              <a:t>Идеи за реализация</a:t>
            </a:r>
          </a:p>
          <a:p>
            <a:pPr lvl="1"/>
            <a:r>
              <a:rPr lang="bg-BG" dirty="0" smtClean="0"/>
              <a:t>Стандартен </a:t>
            </a:r>
            <a:r>
              <a:rPr lang="en-US" dirty="0" smtClean="0"/>
              <a:t>HTML</a:t>
            </a:r>
            <a:r>
              <a:rPr lang="bg-BG" dirty="0" smtClean="0"/>
              <a:t> начин</a:t>
            </a:r>
          </a:p>
          <a:p>
            <a:pPr lvl="1"/>
            <a:r>
              <a:rPr lang="bg-BG" dirty="0" smtClean="0"/>
              <a:t>Различен външен вид в различните браузъри</a:t>
            </a:r>
          </a:p>
        </p:txBody>
      </p:sp>
    </p:spTree>
    <p:extLst>
      <p:ext uri="{BB962C8B-B14F-4D97-AF65-F5344CB8AC3E}">
        <p14:creationId xmlns:p14="http://schemas.microsoft.com/office/powerpoint/2010/main" val="2311236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</a:p>
          <a:p>
            <a:pPr lvl="1"/>
            <a:r>
              <a:rPr lang="bg-BG" dirty="0" smtClean="0"/>
              <a:t>Ползва се елемент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input</a:t>
            </a:r>
            <a:r>
              <a:rPr lang="bg-BG" dirty="0" smtClean="0"/>
              <a:t> с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type</a:t>
            </a:r>
            <a:r>
              <a:rPr lang="bg-BG" dirty="0" smtClean="0"/>
              <a:t> със стойност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range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В атрибута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min</a:t>
            </a:r>
            <a:r>
              <a:rPr lang="bg-BG" dirty="0" smtClean="0"/>
              <a:t> се описва минималната допустима стойност</a:t>
            </a:r>
          </a:p>
          <a:p>
            <a:pPr lvl="1"/>
            <a:r>
              <a:rPr lang="bg-BG" dirty="0"/>
              <a:t>В атрибута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max</a:t>
            </a:r>
            <a:r>
              <a:rPr lang="bg-BG" dirty="0" smtClean="0"/>
              <a:t> </a:t>
            </a:r>
            <a:r>
              <a:rPr lang="bg-BG" dirty="0"/>
              <a:t>се описва </a:t>
            </a:r>
            <a:r>
              <a:rPr lang="bg-BG" dirty="0" smtClean="0"/>
              <a:t>максималната </a:t>
            </a:r>
            <a:r>
              <a:rPr lang="bg-BG" dirty="0"/>
              <a:t>допустима </a:t>
            </a:r>
            <a:r>
              <a:rPr lang="bg-BG" dirty="0" smtClean="0"/>
              <a:t>стойност</a:t>
            </a:r>
          </a:p>
          <a:p>
            <a:pPr lvl="1"/>
            <a:r>
              <a:rPr lang="bg-BG" dirty="0"/>
              <a:t>В атрибута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value</a:t>
            </a:r>
            <a:r>
              <a:rPr lang="bg-BG" dirty="0" smtClean="0"/>
              <a:t> </a:t>
            </a:r>
            <a:r>
              <a:rPr lang="bg-BG" dirty="0"/>
              <a:t>се описва </a:t>
            </a:r>
            <a:r>
              <a:rPr lang="bg-BG" dirty="0" smtClean="0"/>
              <a:t>началната, а после и текущата стойност на елемента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05879" y="3028945"/>
            <a:ext cx="7223681" cy="192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Хоризонтален: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&lt;</a:t>
            </a:r>
            <a:r>
              <a:rPr lang="en-US" dirty="0"/>
              <a:t>input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type="range" </a:t>
            </a:r>
            <a:r>
              <a:rPr lang="en-US" dirty="0"/>
              <a:t>id="</a:t>
            </a:r>
            <a:r>
              <a:rPr lang="en-US" dirty="0" err="1" smtClean="0"/>
              <a:t>hor</a:t>
            </a:r>
            <a:r>
              <a:rPr lang="bg-BG" dirty="0" smtClean="0"/>
              <a:t>"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min</a:t>
            </a:r>
            <a:r>
              <a:rPr lang="en-US" dirty="0"/>
              <a:t>="-120"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max</a:t>
            </a:r>
            <a:r>
              <a:rPr lang="en-US" dirty="0"/>
              <a:t>="</a:t>
            </a:r>
            <a:r>
              <a:rPr lang="en-US" dirty="0" smtClean="0"/>
              <a:t>120"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						value</a:t>
            </a:r>
            <a:r>
              <a:rPr lang="en-US" dirty="0"/>
              <a:t>="0</a:t>
            </a:r>
            <a:r>
              <a:rPr lang="en-US" dirty="0" smtClean="0"/>
              <a:t>"&gt;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Вертикален: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&lt;</a:t>
            </a:r>
            <a:r>
              <a:rPr lang="en-US" dirty="0"/>
              <a:t>input type="range" id="</a:t>
            </a:r>
            <a:r>
              <a:rPr lang="en-US" dirty="0" err="1" smtClean="0"/>
              <a:t>ver</a:t>
            </a:r>
            <a:r>
              <a:rPr lang="bg-BG" dirty="0" smtClean="0"/>
              <a:t>" </a:t>
            </a:r>
            <a:r>
              <a:rPr lang="en-US" dirty="0" smtClean="0"/>
              <a:t>min</a:t>
            </a:r>
            <a:r>
              <a:rPr lang="en-US" dirty="0"/>
              <a:t>="-80" max="</a:t>
            </a:r>
            <a:r>
              <a:rPr lang="en-US" dirty="0" smtClean="0"/>
              <a:t>80"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smtClean="0"/>
              <a:t>							value</a:t>
            </a:r>
            <a:r>
              <a:rPr lang="en-US" dirty="0"/>
              <a:t>="0</a:t>
            </a:r>
            <a:r>
              <a:rPr lang="en-US" dirty="0" smtClean="0"/>
              <a:t>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07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4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296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Промяна</a:t>
            </a:r>
          </a:p>
          <a:p>
            <a:pPr lvl="1"/>
            <a:r>
              <a:rPr lang="bg-BG" dirty="0" smtClean="0"/>
              <a:t>Възможните стойности да са през някаква стъпка</a:t>
            </a:r>
          </a:p>
          <a:p>
            <a:pPr lvl="2"/>
            <a:r>
              <a:rPr lang="bg-BG" dirty="0" smtClean="0"/>
              <a:t>По хоризонтала със стъпка 30: </a:t>
            </a:r>
            <a:r>
              <a:rPr lang="en-US" dirty="0" smtClean="0"/>
              <a:t>-120, -90, -60, -30, 0, 30, 60, 90, 120</a:t>
            </a:r>
          </a:p>
          <a:p>
            <a:pPr lvl="2"/>
            <a:r>
              <a:rPr lang="bg-BG" dirty="0" smtClean="0"/>
              <a:t>По вертикала със стъпка 20: </a:t>
            </a:r>
            <a:r>
              <a:rPr lang="en-US" dirty="0" smtClean="0"/>
              <a:t>-80, -60, -40, -20, 0, 20, 40, 60, 80</a:t>
            </a:r>
            <a:endParaRPr lang="bg-BG" dirty="0" smtClean="0"/>
          </a:p>
          <a:p>
            <a:pPr lvl="1"/>
            <a:r>
              <a:rPr lang="bg-BG" dirty="0" smtClean="0"/>
              <a:t>Ползва се атрибут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step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879" y="2937507"/>
            <a:ext cx="7223681" cy="2011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Хоризонтален: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&lt;</a:t>
            </a:r>
            <a:r>
              <a:rPr lang="en-US" dirty="0"/>
              <a:t>input type="range" id="</a:t>
            </a:r>
            <a:r>
              <a:rPr lang="en-US" dirty="0" err="1"/>
              <a:t>hor</a:t>
            </a:r>
            <a:r>
              <a:rPr lang="bg-BG" dirty="0"/>
              <a:t>" </a:t>
            </a:r>
            <a:r>
              <a:rPr lang="en-US" dirty="0"/>
              <a:t>min="-120" max="120"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				   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step</a:t>
            </a:r>
            <a:r>
              <a:rPr lang="en-US" dirty="0"/>
              <a:t>="30" value="0"&gt;</a:t>
            </a:r>
            <a:endParaRPr lang="bg-BG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Вертикален: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&lt;</a:t>
            </a:r>
            <a:r>
              <a:rPr lang="en-US" dirty="0"/>
              <a:t>input type="range" id="</a:t>
            </a:r>
            <a:r>
              <a:rPr lang="en-US" dirty="0" err="1" smtClean="0"/>
              <a:t>ver</a:t>
            </a:r>
            <a:r>
              <a:rPr lang="bg-BG" dirty="0" smtClean="0"/>
              <a:t>" </a:t>
            </a:r>
            <a:r>
              <a:rPr lang="en-US" dirty="0" smtClean="0"/>
              <a:t>min</a:t>
            </a:r>
            <a:r>
              <a:rPr lang="en-US" dirty="0"/>
              <a:t>="-80" max="</a:t>
            </a:r>
            <a:r>
              <a:rPr lang="en-US" dirty="0" smtClean="0"/>
              <a:t>80"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						    step</a:t>
            </a:r>
            <a:r>
              <a:rPr lang="en-US" dirty="0"/>
              <a:t>="</a:t>
            </a:r>
            <a:r>
              <a:rPr lang="en-US" dirty="0" smtClean="0"/>
              <a:t>20" value</a:t>
            </a:r>
            <a:r>
              <a:rPr lang="en-US" dirty="0"/>
              <a:t>="0</a:t>
            </a:r>
            <a:r>
              <a:rPr lang="en-US" dirty="0" smtClean="0"/>
              <a:t>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47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126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253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Обобщение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751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Потребителски интерфейс</a:t>
            </a:r>
            <a:endParaRPr lang="bg-BG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Въвеждане на данни</a:t>
            </a:r>
          </a:p>
          <a:p>
            <a:pPr lvl="1"/>
            <a:r>
              <a:rPr lang="bg-BG" dirty="0" smtClean="0"/>
              <a:t>Директно се изписват</a:t>
            </a:r>
          </a:p>
          <a:p>
            <a:pPr lvl="1"/>
            <a:r>
              <a:rPr lang="bg-BG" dirty="0" smtClean="0"/>
              <a:t>Използват се интерактивни елементи</a:t>
            </a:r>
          </a:p>
          <a:p>
            <a:r>
              <a:rPr lang="bg-BG" dirty="0" smtClean="0"/>
              <a:t>Общи свойства</a:t>
            </a:r>
          </a:p>
          <a:p>
            <a:pPr lvl="1"/>
            <a:r>
              <a:rPr lang="bg-BG" dirty="0" smtClean="0"/>
              <a:t>Началната стойност е във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value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Текущата стойност също е във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value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Деактивирането на входното поле е със свойството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disable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97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err="1" smtClean="0"/>
              <a:t>Чекбоксове</a:t>
            </a:r>
            <a:endParaRPr lang="bg-BG" dirty="0"/>
          </a:p>
          <a:p>
            <a:pPr lvl="1"/>
            <a:r>
              <a:rPr lang="bg-BG" dirty="0" smtClean="0"/>
              <a:t>Позволяват независим булев избор (т.е. само да или не)</a:t>
            </a:r>
          </a:p>
          <a:p>
            <a:pPr lvl="1"/>
            <a:r>
              <a:rPr lang="bg-BG" dirty="0" smtClean="0"/>
              <a:t>Входно поле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input type="checkbox"…&gt;</a:t>
            </a:r>
          </a:p>
          <a:p>
            <a:pPr lvl="1"/>
            <a:r>
              <a:rPr lang="bg-BG" dirty="0" smtClean="0"/>
              <a:t>Свойството </a:t>
            </a:r>
            <a:r>
              <a:rPr lang="en-US" dirty="0" smtClean="0"/>
              <a:t>checked </a:t>
            </a:r>
            <a:r>
              <a:rPr lang="bg-BG" dirty="0" smtClean="0"/>
              <a:t>съдържа дали елементът е маркиран </a:t>
            </a:r>
          </a:p>
          <a:p>
            <a:pPr lvl="1"/>
            <a:r>
              <a:rPr lang="bg-BG" dirty="0" smtClean="0"/>
              <a:t>С елемента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&lt;label&gt; </a:t>
            </a:r>
            <a:r>
              <a:rPr lang="bg-BG" dirty="0" smtClean="0"/>
              <a:t>може </a:t>
            </a:r>
            <a:r>
              <a:rPr lang="bg-BG" dirty="0" smtClean="0"/>
              <a:t>да се обедини </a:t>
            </a:r>
            <a:r>
              <a:rPr lang="bg-BG" dirty="0" err="1" smtClean="0"/>
              <a:t>чекбокс</a:t>
            </a:r>
            <a:r>
              <a:rPr lang="bg-BG" dirty="0" smtClean="0"/>
              <a:t> с текст</a:t>
            </a:r>
            <a:endParaRPr lang="bg-BG" dirty="0"/>
          </a:p>
          <a:p>
            <a:r>
              <a:rPr lang="bg-BG" dirty="0" smtClean="0"/>
              <a:t>Радио бутони</a:t>
            </a:r>
            <a:endParaRPr lang="bg-BG" dirty="0"/>
          </a:p>
          <a:p>
            <a:pPr lvl="1"/>
            <a:r>
              <a:rPr lang="bg-BG" dirty="0"/>
              <a:t>Позволяват </a:t>
            </a:r>
            <a:r>
              <a:rPr lang="bg-BG" dirty="0" smtClean="0"/>
              <a:t>единствен избор от няколко възможности</a:t>
            </a:r>
            <a:endParaRPr lang="bg-BG" dirty="0"/>
          </a:p>
          <a:p>
            <a:pPr lvl="1"/>
            <a:r>
              <a:rPr lang="bg-BG" dirty="0"/>
              <a:t>Входно поле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input type="radio" name="..." …&gt;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Атрибутът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name</a:t>
            </a:r>
            <a:r>
              <a:rPr lang="bg-BG" dirty="0" smtClean="0"/>
              <a:t> трябва да е еднакъв за група радио бутони</a:t>
            </a:r>
            <a:endParaRPr lang="en-US" dirty="0"/>
          </a:p>
          <a:p>
            <a:pPr lvl="1"/>
            <a:r>
              <a:rPr lang="bg-BG" dirty="0"/>
              <a:t>Свойството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checked</a:t>
            </a:r>
            <a:r>
              <a:rPr lang="en-US" dirty="0"/>
              <a:t> </a:t>
            </a:r>
            <a:r>
              <a:rPr lang="bg-BG" dirty="0"/>
              <a:t>съдържа дали елементът е маркиран </a:t>
            </a:r>
          </a:p>
          <a:p>
            <a:pPr lvl="1"/>
            <a:r>
              <a:rPr lang="bg-BG" dirty="0"/>
              <a:t>С елемента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&lt;label&gt; </a:t>
            </a:r>
            <a:r>
              <a:rPr lang="bg-BG" smtClean="0"/>
              <a:t>може </a:t>
            </a:r>
            <a:r>
              <a:rPr lang="bg-BG" dirty="0"/>
              <a:t>да се обедини </a:t>
            </a:r>
            <a:r>
              <a:rPr lang="bg-BG" dirty="0" smtClean="0"/>
              <a:t>радио бутон с </a:t>
            </a:r>
            <a:r>
              <a:rPr lang="bg-BG" dirty="0"/>
              <a:t>текст</a:t>
            </a:r>
          </a:p>
          <a:p>
            <a:pPr lvl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100133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Пароли</a:t>
            </a:r>
            <a:endParaRPr lang="bg-BG" dirty="0"/>
          </a:p>
          <a:p>
            <a:pPr lvl="1"/>
            <a:r>
              <a:rPr lang="bg-BG" dirty="0" smtClean="0"/>
              <a:t>Позволяват скрито въвеждане на текст в текстово поле</a:t>
            </a:r>
          </a:p>
          <a:p>
            <a:pPr lvl="1"/>
            <a:r>
              <a:rPr lang="bg-BG" dirty="0" smtClean="0"/>
              <a:t>Входно поле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input type="password"…&gt;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r>
              <a:rPr lang="bg-BG" dirty="0" smtClean="0"/>
              <a:t>Цветове</a:t>
            </a:r>
            <a:endParaRPr lang="bg-BG" dirty="0"/>
          </a:p>
          <a:p>
            <a:pPr lvl="1"/>
            <a:r>
              <a:rPr lang="bg-BG" dirty="0"/>
              <a:t>Позволяват </a:t>
            </a:r>
            <a:r>
              <a:rPr lang="bg-BG" dirty="0" smtClean="0"/>
              <a:t>интерактивен избор на цвят</a:t>
            </a:r>
            <a:endParaRPr lang="bg-BG" dirty="0"/>
          </a:p>
          <a:p>
            <a:pPr lvl="1"/>
            <a:r>
              <a:rPr lang="bg-BG" dirty="0"/>
              <a:t>Входно поле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input type="color"…&gt;</a:t>
            </a:r>
          </a:p>
          <a:p>
            <a:pPr lvl="1"/>
            <a:r>
              <a:rPr lang="bg-BG" dirty="0" smtClean="0"/>
              <a:t>Стойността е цвят в 16-на система във формата </a:t>
            </a:r>
            <a:r>
              <a:rPr lang="en-US" dirty="0" smtClean="0"/>
              <a:t>#</a:t>
            </a:r>
            <a:r>
              <a:rPr lang="en-US" dirty="0" err="1" smtClean="0"/>
              <a:t>rrggbb</a:t>
            </a:r>
            <a:endParaRPr lang="en-US" dirty="0" smtClean="0"/>
          </a:p>
          <a:p>
            <a:pPr lvl="1"/>
            <a:r>
              <a:rPr lang="bg-BG" dirty="0" smtClean="0"/>
              <a:t>Отделните елементи могат да се извлекат със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substring</a:t>
            </a:r>
            <a:r>
              <a:rPr lang="bg-BG" dirty="0" smtClean="0"/>
              <a:t> и да се конвертират до десетично число с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parseInt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(...,16)</a:t>
            </a:r>
          </a:p>
          <a:p>
            <a:pPr lvl="1"/>
            <a:r>
              <a:rPr lang="bg-BG" dirty="0" smtClean="0"/>
              <a:t>Браузърите, които не поддържат избор на цвят, показват текстово поле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2959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Дати</a:t>
            </a:r>
            <a:endParaRPr lang="bg-BG" dirty="0"/>
          </a:p>
          <a:p>
            <a:pPr lvl="1"/>
            <a:r>
              <a:rPr lang="bg-BG" dirty="0"/>
              <a:t>Позволяват </a:t>
            </a:r>
            <a:r>
              <a:rPr lang="bg-BG" dirty="0" smtClean="0"/>
              <a:t>интерактивен избор на дата от календар</a:t>
            </a:r>
            <a:endParaRPr lang="bg-BG" dirty="0"/>
          </a:p>
          <a:p>
            <a:pPr lvl="1"/>
            <a:r>
              <a:rPr lang="bg-BG" dirty="0"/>
              <a:t>Входно поле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input type="date"…&gt;</a:t>
            </a:r>
          </a:p>
          <a:p>
            <a:pPr lvl="1"/>
            <a:r>
              <a:rPr lang="bg-BG" dirty="0" smtClean="0"/>
              <a:t>Стойността е дата в текстов формат</a:t>
            </a:r>
            <a:endParaRPr lang="en-US" dirty="0" smtClean="0"/>
          </a:p>
          <a:p>
            <a:pPr lvl="1"/>
            <a:r>
              <a:rPr lang="bg-BG" dirty="0" smtClean="0"/>
              <a:t>Браузърите, които не поддържат избор на дата, показват текстово поле</a:t>
            </a:r>
          </a:p>
          <a:p>
            <a:r>
              <a:rPr lang="bg-BG" dirty="0" smtClean="0"/>
              <a:t>Интервали</a:t>
            </a:r>
          </a:p>
          <a:p>
            <a:pPr lvl="1"/>
            <a:r>
              <a:rPr lang="bg-BG" dirty="0"/>
              <a:t>Позволяват интерактивен избор на </a:t>
            </a:r>
            <a:r>
              <a:rPr lang="bg-BG" dirty="0" smtClean="0"/>
              <a:t>число от интервал</a:t>
            </a:r>
            <a:endParaRPr lang="bg-BG" dirty="0"/>
          </a:p>
          <a:p>
            <a:pPr lvl="1"/>
            <a:r>
              <a:rPr lang="bg-BG" dirty="0"/>
              <a:t>Входно поле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input type="range"…&gt;</a:t>
            </a:r>
          </a:p>
          <a:p>
            <a:pPr lvl="1"/>
            <a:r>
              <a:rPr lang="bg-BG" dirty="0" smtClean="0"/>
              <a:t>Минималната стойност е в атрибут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min</a:t>
            </a:r>
            <a:r>
              <a:rPr lang="en-US" dirty="0" smtClean="0"/>
              <a:t>,</a:t>
            </a:r>
            <a:r>
              <a:rPr lang="bg-BG" dirty="0" smtClean="0"/>
              <a:t> максималната в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max</a:t>
            </a:r>
            <a:r>
              <a:rPr lang="en-US" dirty="0" smtClean="0"/>
              <a:t>,</a:t>
            </a:r>
            <a:r>
              <a:rPr lang="bg-BG" dirty="0" smtClean="0"/>
              <a:t> стъпката в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step</a:t>
            </a:r>
            <a:r>
              <a:rPr lang="en-US" dirty="0" smtClean="0"/>
              <a:t>,</a:t>
            </a:r>
            <a:r>
              <a:rPr lang="bg-BG" dirty="0" smtClean="0"/>
              <a:t> а текущата стойност е във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value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56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Стилове</a:t>
            </a:r>
          </a:p>
          <a:p>
            <a:pPr lvl="1"/>
            <a:r>
              <a:rPr lang="bg-BG" dirty="0" smtClean="0"/>
              <a:t>Елементите за въвеждане са отделени в блок</a:t>
            </a:r>
          </a:p>
          <a:p>
            <a:pPr lvl="1"/>
            <a:r>
              <a:rPr lang="bg-BG" dirty="0" smtClean="0"/>
              <a:t>Блокът е с клас </a:t>
            </a:r>
            <a:r>
              <a:rPr lang="en-US" dirty="0"/>
              <a:t>panel</a:t>
            </a:r>
            <a:r>
              <a:rPr lang="en-US" dirty="0" smtClean="0"/>
              <a:t> </a:t>
            </a:r>
            <a:r>
              <a:rPr lang="bg-BG" dirty="0" smtClean="0"/>
              <a:t>и е </a:t>
            </a:r>
            <a:r>
              <a:rPr lang="bg-BG" dirty="0" smtClean="0"/>
              <a:t>позициониран </a:t>
            </a:r>
            <a:r>
              <a:rPr lang="bg-BG" dirty="0" smtClean="0"/>
              <a:t>в горния-ляв ъгъл на графичното поле център на обекта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1840238"/>
            <a:ext cx="7223681" cy="310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panel </a:t>
            </a:r>
            <a:r>
              <a:rPr lang="en-US" dirty="0"/>
              <a:t>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position</a:t>
            </a:r>
            <a:r>
              <a:rPr lang="en-US" dirty="0"/>
              <a:t>: absolute;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left</a:t>
            </a:r>
            <a:r>
              <a:rPr lang="en-US" dirty="0"/>
              <a:t>: 10px;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top</a:t>
            </a:r>
            <a:r>
              <a:rPr lang="en-US" dirty="0"/>
              <a:t>: 10px;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width: 100px;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border: solid 1px black</a:t>
            </a:r>
            <a:r>
              <a:rPr lang="en-US" dirty="0" smtClean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	padding: 0 0.25em 0.5em 0.25em;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text-align: center;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background-color: </a:t>
            </a:r>
            <a:r>
              <a:rPr lang="en-US" dirty="0" err="1"/>
              <a:t>DarkSeaGreen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161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Елементи</a:t>
            </a:r>
          </a:p>
          <a:p>
            <a:pPr lvl="1"/>
            <a:r>
              <a:rPr lang="bg-BG" dirty="0" smtClean="0"/>
              <a:t>За всяка окръжност се въвеждат две координати и радиус</a:t>
            </a:r>
          </a:p>
          <a:p>
            <a:pPr lvl="1"/>
            <a:r>
              <a:rPr lang="bg-BG" dirty="0" smtClean="0"/>
              <a:t>Въвеждането става в три текстови полета с различни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id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Текстовите полета се ползват често, затова са създадени</a:t>
            </a:r>
            <a:r>
              <a:rPr lang="en-US" dirty="0" smtClean="0"/>
              <a:t> </a:t>
            </a:r>
            <a:r>
              <a:rPr lang="bg-BG" dirty="0" smtClean="0"/>
              <a:t>и променливите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elemX</a:t>
            </a:r>
            <a:r>
              <a:rPr lang="en-US" dirty="0" smtClean="0"/>
              <a:t>,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elemY</a:t>
            </a:r>
            <a:r>
              <a:rPr lang="bg-BG" dirty="0" smtClean="0"/>
              <a:t> и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elemR</a:t>
            </a:r>
            <a:r>
              <a:rPr lang="en-US" dirty="0" smtClean="0"/>
              <a:t>.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3943334"/>
            <a:ext cx="7223681" cy="1005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r>
              <a:rPr lang="en-US" dirty="0"/>
              <a:t>');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r>
              <a:rPr lang="en-US" dirty="0"/>
              <a:t>');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</a:t>
            </a:r>
            <a:r>
              <a:rPr lang="en-US" dirty="0" smtClean="0"/>
              <a:t>');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5877" y="2297433"/>
            <a:ext cx="7223681" cy="1554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&lt;</a:t>
            </a:r>
            <a:r>
              <a:rPr lang="en-US" dirty="0"/>
              <a:t>div class="panel"&gt;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&lt;div&gt;X = &lt;input type="text" id="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r>
              <a:rPr lang="en-US" dirty="0"/>
              <a:t>" </a:t>
            </a:r>
            <a:r>
              <a:rPr lang="bg-BG" dirty="0" smtClean="0"/>
              <a:t>...</a:t>
            </a:r>
            <a:r>
              <a:rPr lang="en-US" dirty="0" smtClean="0"/>
              <a:t>&gt;&lt;/</a:t>
            </a:r>
            <a:r>
              <a:rPr lang="en-US" dirty="0"/>
              <a:t>div&gt;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&lt;div&gt;Y = &lt;input type="text" id="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r>
              <a:rPr lang="en-US" dirty="0"/>
              <a:t>" </a:t>
            </a:r>
            <a:r>
              <a:rPr lang="bg-BG" dirty="0" smtClean="0"/>
              <a:t>...</a:t>
            </a:r>
            <a:r>
              <a:rPr lang="en-US" dirty="0" smtClean="0"/>
              <a:t>&gt;&lt;/</a:t>
            </a:r>
            <a:r>
              <a:rPr lang="en-US" dirty="0"/>
              <a:t>div&gt;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&lt;div&gt;R = &lt;input type="text" id="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</a:t>
            </a:r>
            <a:r>
              <a:rPr lang="en-US" dirty="0"/>
              <a:t>" </a:t>
            </a:r>
            <a:r>
              <a:rPr lang="bg-BG" dirty="0" smtClean="0"/>
              <a:t>...</a:t>
            </a:r>
            <a:r>
              <a:rPr lang="en-US" dirty="0" smtClean="0"/>
              <a:t>&gt;&lt;/</a:t>
            </a:r>
            <a:r>
              <a:rPr lang="en-US" dirty="0"/>
              <a:t>div&gt;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&lt;/</a:t>
            </a:r>
            <a:r>
              <a:rPr lang="en-US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227475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Създаване на окръжности</a:t>
            </a:r>
          </a:p>
          <a:p>
            <a:pPr lvl="1"/>
            <a:r>
              <a:rPr lang="bg-BG" dirty="0" smtClean="0"/>
              <a:t>Въведените стойности се извличат през свойството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value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След създаването, текстовите полета се изчистват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1565922"/>
            <a:ext cx="7223681" cy="3383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z = -100;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/>
              <a:t>create()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x = Number(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elemX.value</a:t>
            </a:r>
            <a:r>
              <a:rPr lang="en-US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y = Number(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elemY.value</a:t>
            </a:r>
            <a:r>
              <a:rPr lang="en-US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r = Number(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elemR.value</a:t>
            </a:r>
            <a:r>
              <a:rPr lang="en-US" dirty="0" smtClean="0"/>
              <a:t>);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circle([</a:t>
            </a:r>
            <a:r>
              <a:rPr lang="en-US" dirty="0" err="1"/>
              <a:t>x,y,z</a:t>
            </a:r>
            <a:r>
              <a:rPr lang="en-US" dirty="0"/>
              <a:t>++],r).custom</a:t>
            </a:r>
            <a:r>
              <a:rPr lang="en-US" dirty="0" smtClean="0"/>
              <a:t>({</a:t>
            </a:r>
            <a:r>
              <a:rPr lang="bg-BG" dirty="0" smtClean="0"/>
              <a:t>...</a:t>
            </a:r>
            <a:r>
              <a:rPr lang="en-US" dirty="0" smtClean="0"/>
              <a:t>});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elemX.value</a:t>
            </a:r>
            <a:r>
              <a:rPr lang="en-US" dirty="0" smtClean="0"/>
              <a:t> </a:t>
            </a:r>
            <a:r>
              <a:rPr lang="en-US" dirty="0"/>
              <a:t>= '';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elemY.value</a:t>
            </a:r>
            <a:r>
              <a:rPr lang="en-US" dirty="0"/>
              <a:t> = '';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elemR.value</a:t>
            </a:r>
            <a:r>
              <a:rPr lang="en-US" dirty="0"/>
              <a:t> = '';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9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9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Нов бутон</a:t>
            </a:r>
          </a:p>
          <a:p>
            <a:pPr lvl="1"/>
            <a:r>
              <a:rPr lang="bg-BG" dirty="0" smtClean="0"/>
              <a:t>Попълва полетата със случайни стойности</a:t>
            </a:r>
            <a:endParaRPr lang="bg-BG" dirty="0"/>
          </a:p>
          <a:p>
            <a:pPr lvl="1"/>
            <a:r>
              <a:rPr lang="bg-BG" dirty="0" smtClean="0"/>
              <a:t>Имаме възможност да фиксираме диапазона на случайността</a:t>
            </a:r>
          </a:p>
          <a:p>
            <a:pPr lvl="1"/>
            <a:r>
              <a:rPr lang="bg-BG" dirty="0" smtClean="0"/>
              <a:t>Закръглянето се прави от естетически причини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3028945"/>
            <a:ext cx="7223681" cy="1920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 err="1"/>
              <a:t>randomData</a:t>
            </a:r>
            <a:r>
              <a:rPr lang="en-US" dirty="0"/>
              <a:t>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elemX.value</a:t>
            </a:r>
            <a:r>
              <a:rPr lang="en-US" dirty="0"/>
              <a:t> = </a:t>
            </a:r>
            <a:r>
              <a:rPr lang="en-US" dirty="0" err="1"/>
              <a:t>Math.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round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random(-300,300)</a:t>
            </a:r>
            <a:r>
              <a:rPr lang="en-US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elemY.value</a:t>
            </a:r>
            <a:r>
              <a:rPr lang="en-US" dirty="0"/>
              <a:t> = </a:t>
            </a:r>
            <a:r>
              <a:rPr lang="en-US" dirty="0" err="1"/>
              <a:t>Math.round</a:t>
            </a:r>
            <a:r>
              <a:rPr lang="en-US" dirty="0"/>
              <a:t>(random(-150,150));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elemR.value</a:t>
            </a:r>
            <a:r>
              <a:rPr lang="en-US" dirty="0"/>
              <a:t> = </a:t>
            </a:r>
            <a:r>
              <a:rPr lang="en-US" dirty="0" err="1"/>
              <a:t>Math.round</a:t>
            </a:r>
            <a:r>
              <a:rPr lang="en-US" dirty="0"/>
              <a:t>(random(10,80));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78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28383</TotalTime>
  <Words>1918</Words>
  <Application>Microsoft Office PowerPoint</Application>
  <PresentationFormat>On-screen Show (16:9)</PresentationFormat>
  <Paragraphs>374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Origin</vt:lpstr>
      <vt:lpstr>Потребителски интерфейс</vt:lpstr>
      <vt:lpstr>Въвеждане на данни</vt:lpstr>
      <vt:lpstr>Въвеждане на данни</vt:lpstr>
      <vt:lpstr>Въвеждане чрез изписване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Нова функционалност</vt:lpstr>
      <vt:lpstr>PowerPoint Presentation</vt:lpstr>
      <vt:lpstr>PowerPoint Presentation</vt:lpstr>
      <vt:lpstr>PowerPoint Presentation</vt:lpstr>
      <vt:lpstr>PowerPoint Presentation</vt:lpstr>
      <vt:lpstr>Последна нова функционалност</vt:lpstr>
      <vt:lpstr>PowerPoint Presentation</vt:lpstr>
      <vt:lpstr>PowerPoint Presentation</vt:lpstr>
      <vt:lpstr>PowerPoint Presentation</vt:lpstr>
      <vt:lpstr>Интерактивни контроли</vt:lpstr>
      <vt:lpstr>Интерактивни контроли</vt:lpstr>
      <vt:lpstr>Чекбоксове и радио бутони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Пароли</vt:lpstr>
      <vt:lpstr>PowerPoint Presentation</vt:lpstr>
      <vt:lpstr>PowerPoint Presentation</vt:lpstr>
      <vt:lpstr>Избор на цвят</vt:lpstr>
      <vt:lpstr>PowerPoint Presentation</vt:lpstr>
      <vt:lpstr>PowerPoint Presentation</vt:lpstr>
      <vt:lpstr>PowerPoint Presentation</vt:lpstr>
      <vt:lpstr>Избор на дата</vt:lpstr>
      <vt:lpstr>PowerPoint Presentation</vt:lpstr>
      <vt:lpstr>PowerPoint Presentation</vt:lpstr>
      <vt:lpstr>Избор от диапазон</vt:lpstr>
      <vt:lpstr>PowerPoint Presentation</vt:lpstr>
      <vt:lpstr>PowerPoint Presentation</vt:lpstr>
      <vt:lpstr>PowerPoint Presentation</vt:lpstr>
      <vt:lpstr>PowerPoint Presentation</vt:lpstr>
      <vt:lpstr>Обобщение</vt:lpstr>
      <vt:lpstr>Потребителски интерфейс</vt:lpstr>
      <vt:lpstr>PowerPoint Presentation</vt:lpstr>
      <vt:lpstr>PowerPoint Presentation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SUICA-19</dc:title>
  <dc:creator>Pavel Boytchev</dc:creator>
  <cp:lastModifiedBy>Pavel Boytchev</cp:lastModifiedBy>
  <cp:revision>788</cp:revision>
  <dcterms:created xsi:type="dcterms:W3CDTF">2015-02-10T15:00:35Z</dcterms:created>
  <dcterms:modified xsi:type="dcterms:W3CDTF">2015-09-16T12:32:08Z</dcterms:modified>
</cp:coreProperties>
</file>