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935" r:id="rId4"/>
    <p:sldId id="936" r:id="rId5"/>
    <p:sldId id="937" r:id="rId6"/>
    <p:sldId id="938" r:id="rId7"/>
    <p:sldId id="894" r:id="rId8"/>
    <p:sldId id="939" r:id="rId9"/>
    <p:sldId id="807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47" r:id="rId18"/>
    <p:sldId id="948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57" r:id="rId28"/>
    <p:sldId id="959" r:id="rId29"/>
    <p:sldId id="958" r:id="rId30"/>
    <p:sldId id="960" r:id="rId31"/>
    <p:sldId id="961" r:id="rId32"/>
    <p:sldId id="962" r:id="rId33"/>
    <p:sldId id="963" r:id="rId34"/>
    <p:sldId id="964" r:id="rId35"/>
    <p:sldId id="965" r:id="rId36"/>
    <p:sldId id="966" r:id="rId37"/>
    <p:sldId id="967" r:id="rId38"/>
    <p:sldId id="969" r:id="rId39"/>
    <p:sldId id="970" r:id="rId40"/>
    <p:sldId id="971" r:id="rId41"/>
    <p:sldId id="972" r:id="rId42"/>
    <p:sldId id="974" r:id="rId43"/>
    <p:sldId id="975" r:id="rId44"/>
    <p:sldId id="976" r:id="rId45"/>
    <p:sldId id="977" r:id="rId46"/>
    <p:sldId id="978" r:id="rId47"/>
    <p:sldId id="318" r:id="rId48"/>
    <p:sldId id="968" r:id="rId49"/>
    <p:sldId id="973" r:id="rId50"/>
    <p:sldId id="261" r:id="rId5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  <a:srgbClr val="D9E3EB"/>
    <a:srgbClr val="638CAE"/>
    <a:srgbClr val="E3E5ED"/>
    <a:srgbClr val="000000"/>
    <a:srgbClr val="AAB0C8"/>
    <a:srgbClr val="727CA3"/>
    <a:srgbClr val="D39FA0"/>
    <a:srgbClr val="8B8B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590" autoAdjust="0"/>
  </p:normalViewPr>
  <p:slideViewPr>
    <p:cSldViewPr>
      <p:cViewPr varScale="1">
        <p:scale>
          <a:sx n="60" d="100"/>
          <a:sy n="60" d="100"/>
        </p:scale>
        <p:origin x="-72" y="-5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2002%20All%20axes/Example-2002%20All%20axes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2003%20Named%20axes/Example-2003%20Named%20axes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2004%20Axes%20net/Example-2004%20Axes%20net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2005%202D%20segments/Example-2005%202D%20segments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2006%203D%20segments/Example-2006%203D%20segments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2007%202D%20vectors/Example-2007%202D%20vectors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2008%203D%20vectors/Example-2008%203D%20vector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2009%20Reusing%20objects/Example-2009%20Reusing%20object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2010%20Sphere/Example-2010%20Sphere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2011%20Cylinder/Example-2011%20Cylinder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2012%20Cone/Example-2012%20Cone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2013%20Torus%20of%20vertical%20slices/Example-2013%20Torus%20of%20vertical%20slices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2014%20Torus%20of%20horizontal%20slices/Example-2014%20Torus%20of%20horizontal%20slices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2015%20Wireframe%20torus/Example-2015%20Wireframe%20torus.html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2001%20Axes%20arrows/Example-2001%20Axes%20arrows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Геометрично визуализиране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bg-BG" dirty="0" smtClean="0"/>
              <a:t>20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Всички оси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Положителни и отрицателни оси</a:t>
            </a:r>
          </a:p>
          <a:p>
            <a:pPr lvl="1"/>
            <a:r>
              <a:rPr lang="bg-BG" dirty="0" smtClean="0"/>
              <a:t>Алтернативно решение поради </a:t>
            </a:r>
            <a:r>
              <a:rPr lang="bg-BG" dirty="0" err="1" smtClean="0"/>
              <a:t>няколкото</a:t>
            </a:r>
            <a:r>
              <a:rPr lang="bg-BG" dirty="0" smtClean="0"/>
              <a:t> еднакви обекта</a:t>
            </a:r>
          </a:p>
          <a:p>
            <a:pPr lvl="1"/>
            <a:r>
              <a:rPr lang="bg-BG" dirty="0" smtClean="0"/>
              <a:t>Създаваме групов обект</a:t>
            </a:r>
            <a:endParaRPr lang="bg-BG" dirty="0"/>
          </a:p>
          <a:p>
            <a:pPr lvl="1"/>
            <a:r>
              <a:rPr lang="bg-BG" dirty="0" smtClean="0"/>
              <a:t>Определяме му общ черен цвят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g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group</a:t>
            </a:r>
            <a:r>
              <a:rPr lang="en-US" dirty="0"/>
              <a:t>([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en-US" dirty="0"/>
              <a:t>([0,0,0],[0,0,30]),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  <a:r>
              <a:rPr lang="en-US" dirty="0"/>
              <a:t>([0,0,30],1,4)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US" dirty="0" smtClean="0"/>
              <a:t>]);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g.color</a:t>
            </a:r>
            <a:r>
              <a:rPr lang="en-US" dirty="0" smtClean="0"/>
              <a:t> </a:t>
            </a:r>
            <a:r>
              <a:rPr lang="en-US" dirty="0"/>
              <a:t>= [0,0,0];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g.mergeColor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307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Останалите оси</a:t>
            </a:r>
          </a:p>
          <a:p>
            <a:pPr lvl="1"/>
            <a:r>
              <a:rPr lang="bg-BG" dirty="0" smtClean="0"/>
              <a:t>Клонираме петкратно вертикалната ос</a:t>
            </a:r>
          </a:p>
          <a:p>
            <a:pPr lvl="1"/>
            <a:r>
              <a:rPr lang="bg-BG" dirty="0" smtClean="0"/>
              <a:t>Променяме ориентацията на груповия обект да сочи последователно в останалите пет посоки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937506"/>
            <a:ext cx="7223681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US" dirty="0" smtClean="0"/>
              <a:t>(g</a:t>
            </a:r>
            <a:r>
              <a:rPr lang="en-US" dirty="0"/>
              <a:t>).custom({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focus:[1,0,0]</a:t>
            </a:r>
            <a:r>
              <a:rPr lang="en-US" dirty="0"/>
              <a:t>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sameAs</a:t>
            </a:r>
            <a:r>
              <a:rPr lang="en-US" dirty="0" smtClean="0"/>
              <a:t>(g</a:t>
            </a:r>
            <a:r>
              <a:rPr lang="en-US" dirty="0"/>
              <a:t>).custom({focus:[0,1,0</a:t>
            </a:r>
            <a:r>
              <a:rPr lang="en-US" dirty="0" smtClean="0"/>
              <a:t>]});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sameAs</a:t>
            </a:r>
            <a:r>
              <a:rPr lang="en-US" dirty="0" smtClean="0"/>
              <a:t>(g</a:t>
            </a:r>
            <a:r>
              <a:rPr lang="en-US" dirty="0"/>
              <a:t>).custom({focus:[-1,0,0]});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sameAs</a:t>
            </a:r>
            <a:r>
              <a:rPr lang="en-US" dirty="0" smtClean="0"/>
              <a:t>(g</a:t>
            </a:r>
            <a:r>
              <a:rPr lang="en-US" dirty="0"/>
              <a:t>).custom({focus:[0,-1,0]});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sameAs</a:t>
            </a:r>
            <a:r>
              <a:rPr lang="en-US" dirty="0" smtClean="0"/>
              <a:t>(g</a:t>
            </a:r>
            <a:r>
              <a:rPr lang="en-US" dirty="0"/>
              <a:t>).custom({focus:[0,0,-1</a:t>
            </a:r>
            <a:r>
              <a:rPr lang="en-US" dirty="0" smtClean="0"/>
              <a:t>]});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94336"/>
            <a:ext cx="73247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1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Оси с имена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Етикет с името на всяка ос</a:t>
            </a:r>
          </a:p>
          <a:p>
            <a:pPr lvl="1"/>
            <a:r>
              <a:rPr lang="bg-BG" dirty="0" smtClean="0"/>
              <a:t>Етикетът е </a:t>
            </a:r>
            <a:r>
              <a:rPr lang="en-US" dirty="0" smtClean="0"/>
              <a:t>HTML</a:t>
            </a:r>
            <a:r>
              <a:rPr lang="bg-BG" dirty="0" smtClean="0"/>
              <a:t> елемент и позволява форматиране с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bg-BG" dirty="0" smtClean="0"/>
              <a:t>Форматирането изисква да е с абсолютна позиция и с вертикален индекс над нивото на графичното поле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.label </a:t>
            </a:r>
            <a:r>
              <a:rPr lang="en-US" dirty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absolute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z-index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 10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background-color: transparent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Позициониране на етикет</a:t>
            </a:r>
          </a:p>
          <a:p>
            <a:pPr lvl="1"/>
            <a:r>
              <a:rPr lang="bg-BG" dirty="0" smtClean="0"/>
              <a:t>За оста </a:t>
            </a:r>
            <a:r>
              <a:rPr lang="en-US" dirty="0" smtClean="0"/>
              <a:t>X –</a:t>
            </a:r>
            <a:r>
              <a:rPr lang="bg-BG" dirty="0" smtClean="0"/>
              <a:t> чрез функцията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getPosition</a:t>
            </a:r>
            <a:r>
              <a:rPr lang="bg-BG" dirty="0" smtClean="0"/>
              <a:t> намиране къде по екрана се намира 3</a:t>
            </a:r>
            <a:r>
              <a:rPr lang="en-US" dirty="0" smtClean="0"/>
              <a:t>D</a:t>
            </a:r>
            <a:r>
              <a:rPr lang="bg-BG" dirty="0" smtClean="0"/>
              <a:t> позиция с координати </a:t>
            </a:r>
            <a:r>
              <a:rPr lang="en-US" dirty="0" smtClean="0"/>
              <a:t>[35,0,0]</a:t>
            </a:r>
            <a:endParaRPr lang="bg-BG" dirty="0" smtClean="0"/>
          </a:p>
          <a:p>
            <a:pPr lvl="1"/>
            <a:r>
              <a:rPr lang="bg-BG" dirty="0" smtClean="0"/>
              <a:t>Изчислената позиция е в пиксели</a:t>
            </a:r>
          </a:p>
          <a:p>
            <a:pPr lvl="1"/>
            <a:r>
              <a:rPr lang="bg-BG" dirty="0" smtClean="0"/>
              <a:t>Записваме я в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style.left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style.top</a:t>
            </a:r>
            <a:r>
              <a:rPr lang="bg-BG" dirty="0"/>
              <a:t> </a:t>
            </a:r>
            <a:r>
              <a:rPr lang="bg-BG" dirty="0" smtClean="0"/>
              <a:t>с добавено </a:t>
            </a:r>
            <a:r>
              <a:rPr lang="en-US" dirty="0" err="1" smtClean="0"/>
              <a:t>px</a:t>
            </a:r>
            <a:r>
              <a:rPr lang="bg-BG" dirty="0" smtClean="0"/>
              <a:t> отзад</a:t>
            </a:r>
          </a:p>
          <a:p>
            <a:pPr lvl="1"/>
            <a:r>
              <a:rPr lang="bg-BG" dirty="0" smtClean="0"/>
              <a:t>Аналогично се слагат етикети и на другите две оси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937506"/>
            <a:ext cx="7223681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 = </a:t>
            </a:r>
            <a:r>
              <a:rPr lang="en-US" dirty="0" err="1"/>
              <a:t>document.getElementById</a:t>
            </a:r>
            <a:r>
              <a:rPr lang="en-US" dirty="0"/>
              <a:t>('x</a:t>
            </a:r>
            <a:r>
              <a:rPr lang="en-US" dirty="0" smtClean="0"/>
              <a:t>');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getPosition</a:t>
            </a:r>
            <a:r>
              <a:rPr lang="en-US" dirty="0"/>
              <a:t>([35,0,0]);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style.left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pos</a:t>
            </a:r>
            <a:r>
              <a:rPr lang="en-US" dirty="0"/>
              <a:t>[0]+"</a:t>
            </a:r>
            <a:r>
              <a:rPr lang="en-US" dirty="0" err="1"/>
              <a:t>px</a:t>
            </a:r>
            <a:r>
              <a:rPr lang="en-US" dirty="0"/>
              <a:t>";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e.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style.top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pos</a:t>
            </a:r>
            <a:r>
              <a:rPr lang="en-US" dirty="0"/>
              <a:t>[1]+"</a:t>
            </a:r>
            <a:r>
              <a:rPr lang="en-US" dirty="0" err="1"/>
              <a:t>px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Координатна мрежа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Мрежа от отсечки</a:t>
            </a:r>
          </a:p>
          <a:p>
            <a:pPr lvl="1"/>
            <a:r>
              <a:rPr lang="bg-BG" dirty="0" smtClean="0"/>
              <a:t>В равнината </a:t>
            </a:r>
            <a:r>
              <a:rPr lang="en-US" dirty="0" err="1" smtClean="0"/>
              <a:t>XY</a:t>
            </a:r>
            <a:r>
              <a:rPr lang="bg-BG" dirty="0" smtClean="0"/>
              <a:t> се генерират две групи отсечки</a:t>
            </a:r>
            <a:r>
              <a:rPr lang="en-US" dirty="0" smtClean="0"/>
              <a:t>:</a:t>
            </a:r>
            <a:r>
              <a:rPr lang="bg-BG" dirty="0" smtClean="0"/>
              <a:t> едната с отсечки, успоредни на оста </a:t>
            </a:r>
            <a:r>
              <a:rPr lang="en-US" dirty="0" smtClean="0"/>
              <a:t>X,</a:t>
            </a:r>
            <a:r>
              <a:rPr lang="bg-BG" dirty="0" smtClean="0"/>
              <a:t> а другата – успоредни на </a:t>
            </a:r>
            <a:r>
              <a:rPr lang="en-US" dirty="0" smtClean="0"/>
              <a:t>Y</a:t>
            </a:r>
          </a:p>
          <a:p>
            <a:pPr lvl="1"/>
            <a:r>
              <a:rPr lang="bg-BG" dirty="0" smtClean="0"/>
              <a:t>Аналогично и за останалите равнини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&lt;=30; </a:t>
            </a:r>
            <a:r>
              <a:rPr lang="en-US" dirty="0" err="1"/>
              <a:t>i</a:t>
            </a:r>
            <a:r>
              <a:rPr lang="en-US" dirty="0"/>
              <a:t>+=2.5)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segment(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i,0,0</a:t>
            </a:r>
            <a:r>
              <a:rPr lang="en-US" dirty="0"/>
              <a:t>],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i,30,0</a:t>
            </a:r>
            <a:r>
              <a:rPr lang="en-US" dirty="0" smtClean="0"/>
              <a:t>]);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segment(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0,i,0</a:t>
            </a:r>
            <a:r>
              <a:rPr lang="en-US" dirty="0"/>
              <a:t>],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30,i,0</a:t>
            </a:r>
            <a:r>
              <a:rPr lang="en-US" dirty="0" smtClean="0"/>
              <a:t>]);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:</a:t>
            </a: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94336"/>
            <a:ext cx="7362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Отсечка и вектор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20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Отсечка и вектор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Стандартно показване</a:t>
            </a:r>
          </a:p>
          <a:p>
            <a:pPr lvl="1"/>
            <a:r>
              <a:rPr lang="bg-BG" dirty="0" smtClean="0"/>
              <a:t>С командата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</a:p>
          <a:p>
            <a:r>
              <a:rPr lang="bg-BG" dirty="0" smtClean="0"/>
              <a:t>Липсват им</a:t>
            </a:r>
            <a:endParaRPr lang="bg-BG" dirty="0"/>
          </a:p>
          <a:p>
            <a:pPr lvl="1"/>
            <a:r>
              <a:rPr lang="bg-BG" dirty="0" smtClean="0"/>
              <a:t>Начални и крайни точки</a:t>
            </a:r>
          </a:p>
          <a:p>
            <a:pPr lvl="1"/>
            <a:r>
              <a:rPr lang="bg-BG" dirty="0" smtClean="0"/>
              <a:t>Стрелка в края на вектор</a:t>
            </a:r>
          </a:p>
          <a:p>
            <a:pPr lvl="1"/>
            <a:r>
              <a:rPr lang="bg-BG" dirty="0" smtClean="0"/>
              <a:t>Обемност (дебелина)</a:t>
            </a:r>
          </a:p>
          <a:p>
            <a:pPr lvl="1"/>
            <a:r>
              <a:rPr lang="bg-BG" dirty="0" smtClean="0"/>
              <a:t>Наклонен надпис</a:t>
            </a:r>
          </a:p>
        </p:txBody>
      </p:sp>
    </p:spTree>
    <p:extLst>
      <p:ext uri="{BB962C8B-B14F-4D97-AF65-F5344CB8AC3E}">
        <p14:creationId xmlns:p14="http://schemas.microsoft.com/office/powerpoint/2010/main" val="28167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Проблеми и цели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Случайни отсечки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Двумерни отсечки</a:t>
            </a:r>
          </a:p>
          <a:p>
            <a:pPr lvl="1"/>
            <a:r>
              <a:rPr lang="bg-BG" dirty="0" smtClean="0"/>
              <a:t>Линиите са стандартни отсечки</a:t>
            </a:r>
          </a:p>
          <a:p>
            <a:pPr lvl="1"/>
            <a:r>
              <a:rPr lang="bg-BG" dirty="0" smtClean="0"/>
              <a:t>Краищата са дебели точки (с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r>
              <a:rPr lang="en-US" dirty="0" smtClean="0"/>
              <a:t>)</a:t>
            </a:r>
            <a:r>
              <a:rPr lang="bg-BG" dirty="0" smtClean="0"/>
              <a:t> или окръжности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754628"/>
            <a:ext cx="7315120" cy="219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black = {color:[0,0,0]};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p=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r>
              <a:rPr lang="en-US" dirty="0"/>
              <a:t>([random(-350,350</a:t>
            </a:r>
            <a:r>
              <a:rPr lang="en-US" dirty="0" smtClean="0"/>
              <a:t>),</a:t>
            </a:r>
            <a:r>
              <a:rPr lang="bg-BG" dirty="0" smtClean="0"/>
              <a:t>...</a:t>
            </a:r>
            <a:r>
              <a:rPr lang="en-US" dirty="0" smtClean="0"/>
              <a:t>],</a:t>
            </a:r>
            <a:r>
              <a:rPr lang="en-US" dirty="0"/>
              <a:t>3).custom(black);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q=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</a:t>
            </a:r>
            <a:r>
              <a:rPr lang="en-US" dirty="0"/>
              <a:t>([random(-350,350</a:t>
            </a:r>
            <a:r>
              <a:rPr lang="en-US" dirty="0" smtClean="0"/>
              <a:t>),</a:t>
            </a:r>
            <a:r>
              <a:rPr lang="bg-BG" dirty="0" smtClean="0"/>
              <a:t>...</a:t>
            </a:r>
            <a:r>
              <a:rPr lang="en-US" dirty="0" smtClean="0"/>
              <a:t>],</a:t>
            </a:r>
            <a:r>
              <a:rPr lang="en-US" dirty="0"/>
              <a:t>3).custom(black);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en-US" dirty="0"/>
              <a:t>(</a:t>
            </a:r>
            <a:r>
              <a:rPr lang="en-US" dirty="0" err="1"/>
              <a:t>p.center,q.center</a:t>
            </a:r>
            <a:r>
              <a:rPr lang="en-US" dirty="0"/>
              <a:t>).custom(black);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94336"/>
            <a:ext cx="7362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Тримерни отсечки</a:t>
            </a:r>
          </a:p>
          <a:p>
            <a:pPr lvl="1"/>
            <a:r>
              <a:rPr lang="bg-BG" dirty="0" smtClean="0"/>
              <a:t>Линиите са цилиндри с нужната дължина</a:t>
            </a:r>
          </a:p>
          <a:p>
            <a:pPr lvl="1"/>
            <a:r>
              <a:rPr lang="bg-BG" dirty="0" smtClean="0"/>
              <a:t>Краищата са сфери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1748800"/>
            <a:ext cx="7497998" cy="3200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color = {color:[0.1,0.7,0.8]};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p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US" dirty="0"/>
              <a:t>([random(-50,50</a:t>
            </a:r>
            <a:r>
              <a:rPr lang="en-US" dirty="0" smtClean="0"/>
              <a:t>),</a:t>
            </a:r>
            <a:r>
              <a:rPr lang="bg-BG" dirty="0" smtClean="0"/>
              <a:t>...</a:t>
            </a:r>
            <a:r>
              <a:rPr lang="en-US" dirty="0" smtClean="0"/>
              <a:t>],</a:t>
            </a:r>
            <a:r>
              <a:rPr lang="en-US" dirty="0"/>
              <a:t>3).custom(color);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q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US" dirty="0"/>
              <a:t>([random(-50,50</a:t>
            </a:r>
            <a:r>
              <a:rPr lang="en-US" dirty="0" smtClean="0"/>
              <a:t>),</a:t>
            </a:r>
            <a:r>
              <a:rPr lang="bg-BG" dirty="0" smtClean="0"/>
              <a:t>...</a:t>
            </a:r>
            <a:r>
              <a:rPr lang="en-US" dirty="0" smtClean="0"/>
              <a:t>],</a:t>
            </a:r>
            <a:r>
              <a:rPr lang="en-US" dirty="0"/>
              <a:t>3).custom(color</a:t>
            </a:r>
            <a:r>
              <a:rPr lang="en-US" dirty="0" smtClean="0"/>
              <a:t>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v = </a:t>
            </a:r>
            <a:r>
              <a:rPr lang="en-US" dirty="0" err="1"/>
              <a:t>vectorPoints</a:t>
            </a:r>
            <a:r>
              <a:rPr lang="en-US" dirty="0"/>
              <a:t>(</a:t>
            </a:r>
            <a:r>
              <a:rPr lang="en-US" dirty="0" err="1"/>
              <a:t>q.center,p.center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</a:t>
            </a:r>
            <a:r>
              <a:rPr lang="en-US" dirty="0"/>
              <a:t>(p.center,1,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Math.sqrt(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scalarProduct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v,v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))</a:t>
            </a:r>
            <a:r>
              <a:rPr lang="en-US" dirty="0" smtClean="0"/>
              <a:t>)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          </a:t>
            </a:r>
            <a:r>
              <a:rPr lang="en-US" dirty="0" smtClean="0"/>
              <a:t>.</a:t>
            </a:r>
            <a:r>
              <a:rPr lang="en-US" dirty="0"/>
              <a:t>custom(color).custom({</a:t>
            </a:r>
            <a:r>
              <a:rPr lang="en-US" dirty="0" err="1"/>
              <a:t>focus:v</a:t>
            </a:r>
            <a:r>
              <a:rPr lang="en-US" dirty="0"/>
              <a:t>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94336"/>
            <a:ext cx="7362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Случайни вектори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Особеност</a:t>
            </a:r>
          </a:p>
          <a:p>
            <a:pPr lvl="1"/>
            <a:r>
              <a:rPr lang="bg-BG" dirty="0" smtClean="0"/>
              <a:t>При отсечката крайните обекти са в края ѝ</a:t>
            </a:r>
          </a:p>
          <a:p>
            <a:pPr lvl="1"/>
            <a:r>
              <a:rPr lang="bg-BG" dirty="0" smtClean="0"/>
              <a:t>При вектора стрелката трябва да е изместена, за да може върхът да достигне крайната точка</a:t>
            </a:r>
          </a:p>
        </p:txBody>
      </p:sp>
      <p:sp>
        <p:nvSpPr>
          <p:cNvPr id="5" name="Oval 4"/>
          <p:cNvSpPr/>
          <p:nvPr/>
        </p:nvSpPr>
        <p:spPr>
          <a:xfrm>
            <a:off x="1554513" y="3945474"/>
            <a:ext cx="4846267" cy="548635"/>
          </a:xfrm>
          <a:custGeom>
            <a:avLst/>
            <a:gdLst/>
            <a:ahLst/>
            <a:cxnLst/>
            <a:rect l="l" t="t" r="r" b="b"/>
            <a:pathLst>
              <a:path w="4846267" h="548635">
                <a:moveTo>
                  <a:pt x="4206194" y="0"/>
                </a:moveTo>
                <a:lnTo>
                  <a:pt x="4846267" y="274318"/>
                </a:lnTo>
                <a:lnTo>
                  <a:pt x="4206194" y="548635"/>
                </a:lnTo>
                <a:lnTo>
                  <a:pt x="4206194" y="365756"/>
                </a:lnTo>
                <a:lnTo>
                  <a:pt x="437897" y="365756"/>
                </a:lnTo>
                <a:cubicBezTo>
                  <a:pt x="402832" y="446540"/>
                  <a:pt x="322298" y="502915"/>
                  <a:pt x="228598" y="502915"/>
                </a:cubicBezTo>
                <a:cubicBezTo>
                  <a:pt x="102347" y="502915"/>
                  <a:pt x="0" y="400568"/>
                  <a:pt x="0" y="274317"/>
                </a:cubicBezTo>
                <a:cubicBezTo>
                  <a:pt x="0" y="148066"/>
                  <a:pt x="102347" y="45719"/>
                  <a:pt x="228598" y="45719"/>
                </a:cubicBezTo>
                <a:cubicBezTo>
                  <a:pt x="322298" y="45719"/>
                  <a:pt x="402832" y="102094"/>
                  <a:pt x="437897" y="182878"/>
                </a:cubicBezTo>
                <a:lnTo>
                  <a:pt x="4206194" y="18287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1554512" y="3120384"/>
            <a:ext cx="5069338" cy="459334"/>
          </a:xfrm>
          <a:custGeom>
            <a:avLst/>
            <a:gdLst/>
            <a:ahLst/>
            <a:cxnLst/>
            <a:rect l="l" t="t" r="r" b="b"/>
            <a:pathLst>
              <a:path w="5069338" h="459334">
                <a:moveTo>
                  <a:pt x="4840740" y="0"/>
                </a:moveTo>
                <a:cubicBezTo>
                  <a:pt x="4966991" y="0"/>
                  <a:pt x="5069338" y="102347"/>
                  <a:pt x="5069338" y="228598"/>
                </a:cubicBezTo>
                <a:cubicBezTo>
                  <a:pt x="5069338" y="354849"/>
                  <a:pt x="4966991" y="457196"/>
                  <a:pt x="4840740" y="457196"/>
                </a:cubicBezTo>
                <a:cubicBezTo>
                  <a:pt x="4747902" y="457196"/>
                  <a:pt x="4667989" y="401853"/>
                  <a:pt x="4632602" y="322175"/>
                </a:cubicBezTo>
                <a:lnTo>
                  <a:pt x="437897" y="322175"/>
                </a:lnTo>
                <a:cubicBezTo>
                  <a:pt x="402832" y="402959"/>
                  <a:pt x="322298" y="459334"/>
                  <a:pt x="228598" y="459334"/>
                </a:cubicBezTo>
                <a:cubicBezTo>
                  <a:pt x="102347" y="459334"/>
                  <a:pt x="0" y="356987"/>
                  <a:pt x="0" y="230736"/>
                </a:cubicBezTo>
                <a:cubicBezTo>
                  <a:pt x="0" y="104485"/>
                  <a:pt x="102347" y="2138"/>
                  <a:pt x="228598" y="2138"/>
                </a:cubicBezTo>
                <a:cubicBezTo>
                  <a:pt x="322298" y="2138"/>
                  <a:pt x="402832" y="58513"/>
                  <a:pt x="437897" y="139297"/>
                </a:cubicBezTo>
                <a:lnTo>
                  <a:pt x="4630281" y="139297"/>
                </a:lnTo>
                <a:cubicBezTo>
                  <a:pt x="4665030" y="57414"/>
                  <a:pt x="4746181" y="0"/>
                  <a:pt x="484074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6237999" y="4064918"/>
            <a:ext cx="316648" cy="316648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1625856" y="4061467"/>
            <a:ext cx="316648" cy="316648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6235859" y="3191727"/>
            <a:ext cx="316648" cy="316648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1623716" y="3198324"/>
            <a:ext cx="316648" cy="316648"/>
          </a:xfrm>
          <a:prstGeom prst="ellips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85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bg-BG" dirty="0" smtClean="0"/>
              <a:t>и </a:t>
            </a:r>
            <a:r>
              <a:rPr lang="en-US" dirty="0" smtClean="0"/>
              <a:t>3D</a:t>
            </a:r>
            <a:r>
              <a:rPr lang="bg-BG" dirty="0" smtClean="0"/>
              <a:t> вектори</a:t>
            </a:r>
          </a:p>
          <a:p>
            <a:pPr lvl="1"/>
            <a:r>
              <a:rPr lang="bg-BG" dirty="0" smtClean="0"/>
              <a:t>Стрелката е нарисувана като конус</a:t>
            </a:r>
          </a:p>
          <a:p>
            <a:pPr lvl="1"/>
            <a:r>
              <a:rPr lang="bg-BG" dirty="0" smtClean="0"/>
              <a:t>Отместването на конуса така, че центърът му да е във </a:t>
            </a:r>
            <a:r>
              <a:rPr lang="bg-BG" dirty="0" smtClean="0"/>
              <a:t>върха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 smtClean="0"/>
              <a:t>се прави като свойството </a:t>
            </a:r>
            <a:r>
              <a:rPr lang="en-US" dirty="0" smtClean="0"/>
              <a:t>origin</a:t>
            </a:r>
            <a:r>
              <a:rPr lang="bg-BG" dirty="0" smtClean="0"/>
              <a:t> = </a:t>
            </a:r>
            <a:r>
              <a:rPr lang="en-US" dirty="0" smtClean="0"/>
              <a:t>[0,0,1]</a:t>
            </a:r>
          </a:p>
          <a:p>
            <a:r>
              <a:rPr lang="bg-BG" dirty="0" smtClean="0"/>
              <a:t>Тяло на вектора</a:t>
            </a:r>
          </a:p>
          <a:p>
            <a:pPr lvl="1"/>
            <a:r>
              <a:rPr lang="bg-BG" dirty="0" smtClean="0"/>
              <a:t>Ако тялото на вектора е широко, това ще доведе до проблем във върха – ще се вижда заедно със стрелката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7470" y="3748269"/>
            <a:ext cx="3383243" cy="377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5670713" y="3748269"/>
            <a:ext cx="1184249" cy="377943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Isosceles Triangle 7"/>
          <p:cNvSpPr/>
          <p:nvPr/>
        </p:nvSpPr>
        <p:spPr>
          <a:xfrm rot="5400000">
            <a:off x="5761597" y="3292575"/>
            <a:ext cx="920403" cy="127235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2" name="Straight Connector 11"/>
          <p:cNvCxnSpPr/>
          <p:nvPr/>
        </p:nvCxnSpPr>
        <p:spPr>
          <a:xfrm>
            <a:off x="5585622" y="3748269"/>
            <a:ext cx="816603" cy="0"/>
          </a:xfrm>
          <a:prstGeom prst="lin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5622" y="4126212"/>
            <a:ext cx="816603" cy="0"/>
          </a:xfrm>
          <a:prstGeom prst="line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193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Начална окръжност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bg-BG" dirty="0" smtClean="0"/>
              <a:t> и край на вектора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</a:t>
            </a:r>
          </a:p>
          <a:p>
            <a:pPr lvl="1"/>
            <a:r>
              <a:rPr lang="bg-BG" dirty="0" smtClean="0"/>
              <a:t>Стрелката е конус с променен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US" dirty="0" smtClean="0"/>
              <a:t> </a:t>
            </a:r>
            <a:r>
              <a:rPr lang="bg-BG" dirty="0" smtClean="0"/>
              <a:t>и с ориентация по вектора </a:t>
            </a:r>
            <a:r>
              <a:rPr lang="en-US" dirty="0" smtClean="0"/>
              <a:t>v </a:t>
            </a:r>
            <a:r>
              <a:rPr lang="bg-BG" dirty="0" smtClean="0"/>
              <a:t>между центъра на</a:t>
            </a:r>
            <a:r>
              <a:rPr lang="en-US" dirty="0" smtClean="0"/>
              <a:t> p</a:t>
            </a:r>
            <a:r>
              <a:rPr lang="bg-BG" dirty="0" smtClean="0"/>
              <a:t> и </a:t>
            </a:r>
            <a:r>
              <a:rPr lang="en-US" dirty="0" smtClean="0"/>
              <a:t>q</a:t>
            </a:r>
          </a:p>
          <a:p>
            <a:pPr lvl="1"/>
            <a:r>
              <a:rPr lang="bg-BG" dirty="0" smtClean="0"/>
              <a:t>Коефициентът </a:t>
            </a:r>
            <a:r>
              <a:rPr lang="en-US" dirty="0" smtClean="0"/>
              <a:t>l</a:t>
            </a:r>
            <a:r>
              <a:rPr lang="bg-BG" dirty="0" smtClean="0"/>
              <a:t> е скъсяването на тялото с 15 единици, толкова, колкото е дълга стрелката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1005879" y="2754628"/>
            <a:ext cx="7223681" cy="219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p </a:t>
            </a:r>
            <a:r>
              <a:rPr lang="en-US" dirty="0"/>
              <a:t>= circle</a:t>
            </a:r>
            <a:r>
              <a:rPr lang="en-US" dirty="0" smtClean="0"/>
              <a:t>([...],3);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q </a:t>
            </a:r>
            <a:r>
              <a:rPr lang="en-US" dirty="0"/>
              <a:t>= </a:t>
            </a:r>
            <a:r>
              <a:rPr lang="en-US" dirty="0" smtClean="0"/>
              <a:t>[...,</a:t>
            </a:r>
            <a:r>
              <a:rPr lang="en-US" dirty="0"/>
              <a:t>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v </a:t>
            </a:r>
            <a:r>
              <a:rPr lang="en-US" dirty="0"/>
              <a:t>= </a:t>
            </a:r>
            <a:r>
              <a:rPr lang="en-US" dirty="0" err="1"/>
              <a:t>vectorPoints</a:t>
            </a:r>
            <a:r>
              <a:rPr lang="en-US" dirty="0"/>
              <a:t>(</a:t>
            </a:r>
            <a:r>
              <a:rPr lang="en-US" dirty="0" err="1"/>
              <a:t>q,p.center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  <a:r>
              <a:rPr lang="en-US" dirty="0" smtClean="0"/>
              <a:t>(q,5,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15</a:t>
            </a:r>
            <a:r>
              <a:rPr lang="en-US" dirty="0"/>
              <a:t>).custom</a:t>
            </a:r>
            <a:r>
              <a:rPr lang="en-US" dirty="0" smtClean="0"/>
              <a:t>(</a:t>
            </a:r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US" dirty="0"/>
              <a:t>:[0,0,1],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US" dirty="0" err="1"/>
              <a:t>:v</a:t>
            </a:r>
            <a:r>
              <a:rPr lang="en-US" dirty="0"/>
              <a:t>}</a:t>
            </a:r>
            <a:r>
              <a:rPr lang="en-US" dirty="0" smtClean="0"/>
              <a:t>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15/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Math.sqrt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scalarProduct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v,v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q =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q[0]-l*v[0]</a:t>
            </a:r>
            <a:r>
              <a:rPr lang="en-US" dirty="0"/>
              <a:t>,q[1]-l*v[1],0];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segment(</a:t>
            </a:r>
            <a:r>
              <a:rPr lang="en-US" dirty="0" err="1"/>
              <a:t>p.center,q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2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Алтернативно решение (с 3</a:t>
            </a:r>
            <a:r>
              <a:rPr lang="en-US" dirty="0" smtClean="0"/>
              <a:t>D</a:t>
            </a:r>
            <a:r>
              <a:rPr lang="bg-BG" dirty="0" smtClean="0"/>
              <a:t> вектор)</a:t>
            </a:r>
          </a:p>
          <a:p>
            <a:pPr lvl="1"/>
            <a:r>
              <a:rPr lang="bg-BG" dirty="0" smtClean="0"/>
              <a:t>Директно създаваме началната окръжност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bg-BG" dirty="0" smtClean="0"/>
              <a:t> и крайния, правилно отместен, но неориентиран конус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Едва сега оправяме </a:t>
            </a:r>
            <a:r>
              <a:rPr lang="bg-BG" dirty="0"/>
              <a:t>ориентацията и на </a:t>
            </a:r>
            <a:r>
              <a:rPr lang="bg-BG" dirty="0" smtClean="0"/>
              <a:t>конуса (чрез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bg-BG" dirty="0" smtClean="0"/>
              <a:t>Директно създаваме тялото на вектора с правилната дължина и ориентация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5879" y="2754628"/>
            <a:ext cx="7223681" cy="219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n-GB" dirty="0" smtClean="0"/>
              <a:t> </a:t>
            </a:r>
            <a:r>
              <a:rPr lang="en-GB" dirty="0"/>
              <a:t>= sphere</a:t>
            </a:r>
            <a:r>
              <a:rPr lang="en-GB" dirty="0" smtClean="0"/>
              <a:t>([</a:t>
            </a:r>
            <a:r>
              <a:rPr lang="bg-BG" dirty="0" smtClean="0"/>
              <a:t>...</a:t>
            </a:r>
            <a:r>
              <a:rPr lang="en-GB" dirty="0" smtClean="0"/>
              <a:t>],</a:t>
            </a:r>
            <a:r>
              <a:rPr lang="en-GB" dirty="0"/>
              <a:t>3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</a:t>
            </a:r>
            <a:r>
              <a:rPr lang="en-GB" dirty="0" smtClean="0"/>
              <a:t> </a:t>
            </a:r>
            <a:r>
              <a:rPr lang="en-GB" dirty="0"/>
              <a:t>= cone</a:t>
            </a:r>
            <a:r>
              <a:rPr lang="en-GB" dirty="0" smtClean="0"/>
              <a:t>([</a:t>
            </a:r>
            <a:r>
              <a:rPr lang="bg-BG" dirty="0" smtClean="0"/>
              <a:t>...</a:t>
            </a:r>
            <a:r>
              <a:rPr lang="en-GB" dirty="0" smtClean="0"/>
              <a:t>],</a:t>
            </a:r>
            <a:r>
              <a:rPr lang="en-GB" dirty="0"/>
              <a:t>3,10</a:t>
            </a:r>
            <a:r>
              <a:rPr lang="en-GB" dirty="0" smtClean="0"/>
              <a:t>).</a:t>
            </a:r>
            <a:r>
              <a:rPr lang="en-GB" dirty="0"/>
              <a:t>custom({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GB" dirty="0"/>
              <a:t>:[0,0,1]});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v </a:t>
            </a:r>
            <a:r>
              <a:rPr lang="en-GB" dirty="0"/>
              <a:t>= </a:t>
            </a:r>
            <a:r>
              <a:rPr lang="en-GB" dirty="0" err="1"/>
              <a:t>vectorPoints</a:t>
            </a:r>
            <a:r>
              <a:rPr lang="en-GB" dirty="0"/>
              <a:t>(</a:t>
            </a:r>
            <a:r>
              <a:rPr lang="en-GB" dirty="0" err="1"/>
              <a:t>q.center,p.center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q.focus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v</a:t>
            </a:r>
            <a:r>
              <a:rPr lang="en-GB" dirty="0"/>
              <a:t>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cylinder(</a:t>
            </a:r>
            <a:r>
              <a:rPr lang="bg-BG" dirty="0" smtClean="0"/>
              <a:t> </a:t>
            </a:r>
            <a:r>
              <a:rPr lang="en-GB" dirty="0" err="1" smtClean="0"/>
              <a:t>p.center</a:t>
            </a:r>
            <a:r>
              <a:rPr lang="en-GB" dirty="0" smtClean="0"/>
              <a:t>,</a:t>
            </a:r>
            <a:r>
              <a:rPr lang="bg-BG" dirty="0" smtClean="0"/>
              <a:t> </a:t>
            </a:r>
            <a:r>
              <a:rPr lang="en-GB" dirty="0" smtClean="0"/>
              <a:t>1,</a:t>
            </a:r>
            <a:r>
              <a:rPr lang="bg-BG" dirty="0" smtClean="0"/>
              <a:t> 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Math.sqrt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scalarProduct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v,v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))-10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</a:t>
            </a:r>
            <a:r>
              <a:rPr lang="en-GB" dirty="0" smtClean="0"/>
              <a:t>).</a:t>
            </a:r>
            <a:r>
              <a:rPr lang="en-GB" dirty="0"/>
              <a:t>custom(</a:t>
            </a:r>
            <a:r>
              <a:rPr lang="en-GB" dirty="0" err="1"/>
              <a:t>color</a:t>
            </a:r>
            <a:r>
              <a:rPr lang="en-GB" dirty="0"/>
              <a:t>).custom({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focus:v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3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Визуализация на геометрични обекти</a:t>
            </a:r>
          </a:p>
          <a:p>
            <a:pPr lvl="1"/>
            <a:r>
              <a:rPr lang="bg-BG" dirty="0"/>
              <a:t>Координатна система</a:t>
            </a:r>
          </a:p>
          <a:p>
            <a:pPr lvl="1"/>
            <a:r>
              <a:rPr lang="bg-BG" dirty="0"/>
              <a:t>Отсечка и вектор</a:t>
            </a:r>
          </a:p>
          <a:p>
            <a:pPr lvl="1"/>
            <a:r>
              <a:rPr lang="bg-BG" dirty="0"/>
              <a:t>Сфера, конус, цилиндър</a:t>
            </a:r>
          </a:p>
          <a:p>
            <a:pPr lvl="1"/>
            <a:r>
              <a:rPr lang="bg-BG" dirty="0"/>
              <a:t>Тор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6837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Върхове на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Триъгълна призма с фигури по стените</a:t>
            </a:r>
          </a:p>
          <a:p>
            <a:pPr lvl="1"/>
            <a:r>
              <a:rPr lang="bg-BG" dirty="0" smtClean="0"/>
              <a:t>Модел на няколко обекта, по-сложни от отсечка</a:t>
            </a:r>
          </a:p>
          <a:p>
            <a:pPr lvl="1"/>
            <a:r>
              <a:rPr lang="bg-BG" dirty="0" smtClean="0"/>
              <a:t>Те са нарисувани с линии, но имат точки по върховете</a:t>
            </a:r>
          </a:p>
          <a:p>
            <a:r>
              <a:rPr lang="bg-BG" dirty="0" smtClean="0"/>
              <a:t>Идея за реализация №1</a:t>
            </a:r>
          </a:p>
          <a:p>
            <a:pPr lvl="1"/>
            <a:r>
              <a:rPr lang="bg-BG" dirty="0" smtClean="0"/>
              <a:t>Аналогично на отсечката с окръжности в края</a:t>
            </a:r>
          </a:p>
          <a:p>
            <a:pPr lvl="1"/>
            <a:r>
              <a:rPr lang="bg-BG" dirty="0" smtClean="0"/>
              <a:t>Лесна имплементация</a:t>
            </a:r>
          </a:p>
          <a:p>
            <a:pPr lvl="1"/>
            <a:r>
              <a:rPr lang="bg-BG" dirty="0" smtClean="0"/>
              <a:t>Прекалено много обекти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534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Идея за реализация №2</a:t>
            </a:r>
          </a:p>
          <a:p>
            <a:pPr lvl="1"/>
            <a:r>
              <a:rPr lang="bg-BG" dirty="0" err="1" smtClean="0"/>
              <a:t>Преизползване</a:t>
            </a:r>
            <a:r>
              <a:rPr lang="bg-BG" dirty="0" smtClean="0"/>
              <a:t> на обект</a:t>
            </a:r>
          </a:p>
          <a:p>
            <a:pPr lvl="1"/>
            <a:r>
              <a:rPr lang="bg-BG" dirty="0" smtClean="0"/>
              <a:t>Обект се създава в режим на рисуване с линии</a:t>
            </a:r>
            <a:endParaRPr lang="en-US" dirty="0" smtClean="0"/>
          </a:p>
          <a:p>
            <a:pPr lvl="1"/>
            <a:r>
              <a:rPr lang="bg-BG" dirty="0" smtClean="0"/>
              <a:t>После  се клонира, но в режим на рисуване с точки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5879" y="3303262"/>
            <a:ext cx="7223681" cy="164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prism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custom({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mode:Suica.LINE</a:t>
            </a:r>
            <a:r>
              <a:rPr lang="en-GB" dirty="0" smtClean="0"/>
              <a:t>,</a:t>
            </a:r>
            <a:r>
              <a:rPr lang="bg-BG" dirty="0" smtClean="0"/>
              <a:t>...</a:t>
            </a:r>
            <a:r>
              <a:rPr lang="en-GB" dirty="0" smtClean="0"/>
              <a:t>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sameAs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(a)</a:t>
            </a:r>
            <a:r>
              <a:rPr lang="en-GB" dirty="0"/>
              <a:t>.custom({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mode:Suica.POINT</a:t>
            </a:r>
            <a:r>
              <a:rPr lang="en-GB" dirty="0"/>
              <a:t>,pointSize:10});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cylinder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).</a:t>
            </a:r>
            <a:r>
              <a:rPr lang="en-GB" dirty="0"/>
              <a:t>custom({</a:t>
            </a:r>
            <a:r>
              <a:rPr lang="en-GB" dirty="0" err="1"/>
              <a:t>mode:Suica.LINE</a:t>
            </a:r>
            <a:r>
              <a:rPr lang="en-GB" dirty="0" smtClean="0"/>
              <a:t>,</a:t>
            </a:r>
            <a:r>
              <a:rPr lang="bg-BG" dirty="0" smtClean="0"/>
              <a:t>...</a:t>
            </a:r>
            <a:r>
              <a:rPr lang="en-GB" dirty="0" smtClean="0"/>
              <a:t>});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sameAs</a:t>
            </a:r>
            <a:r>
              <a:rPr lang="en-GB" dirty="0" smtClean="0"/>
              <a:t>(a</a:t>
            </a:r>
            <a:r>
              <a:rPr lang="en-GB" dirty="0"/>
              <a:t>).custom({mode:Suica.POINT,pointSize:10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250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3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Сфера, цилиндър и </a:t>
            </a:r>
            <a:r>
              <a:rPr lang="bg-BG" dirty="0"/>
              <a:t>конус</a:t>
            </a:r>
          </a:p>
        </p:txBody>
      </p:sp>
    </p:spTree>
    <p:extLst>
      <p:ext uri="{BB962C8B-B14F-4D97-AF65-F5344CB8AC3E}">
        <p14:creationId xmlns:p14="http://schemas.microsoft.com/office/powerpoint/2010/main" val="1484302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Сфера, цилиндър и конус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Стандартно показване</a:t>
            </a:r>
          </a:p>
          <a:p>
            <a:pPr lvl="1"/>
            <a:r>
              <a:rPr lang="bg-BG" dirty="0" smtClean="0"/>
              <a:t>С командите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sphere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cylinder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</a:p>
          <a:p>
            <a:pPr lvl="1"/>
            <a:r>
              <a:rPr lang="bg-BG" dirty="0"/>
              <a:t>С командата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</a:p>
          <a:p>
            <a:r>
              <a:rPr lang="bg-BG" dirty="0" smtClean="0"/>
              <a:t>Липсва </a:t>
            </a:r>
            <a:r>
              <a:rPr lang="bg-BG" dirty="0"/>
              <a:t>им</a:t>
            </a:r>
          </a:p>
          <a:p>
            <a:pPr lvl="1"/>
            <a:r>
              <a:rPr lang="bg-BG" dirty="0" smtClean="0"/>
              <a:t>Нищо не им липсва, а имат излишество</a:t>
            </a:r>
            <a:endParaRPr lang="bg-BG" dirty="0"/>
          </a:p>
          <a:p>
            <a:pPr lvl="1"/>
            <a:r>
              <a:rPr lang="bg-BG" dirty="0" smtClean="0"/>
              <a:t>Рисуват се „ръчно“ само тези елементи, които са нужни в конкретния случай</a:t>
            </a:r>
          </a:p>
          <a:p>
            <a:pPr lvl="1"/>
            <a:r>
              <a:rPr lang="en-US" dirty="0"/>
              <a:t>F</a:t>
            </a:r>
            <a:r>
              <a:rPr lang="it-IT" dirty="0"/>
              <a:t>eci quod potui, faciant meliora </a:t>
            </a:r>
            <a:r>
              <a:rPr lang="it-IT" dirty="0" smtClean="0"/>
              <a:t>potentes</a:t>
            </a:r>
            <a:endParaRPr lang="bg-BG" dirty="0" err="1" smtClean="0"/>
          </a:p>
        </p:txBody>
      </p:sp>
    </p:spTree>
    <p:extLst>
      <p:ext uri="{BB962C8B-B14F-4D97-AF65-F5344CB8AC3E}">
        <p14:creationId xmlns:p14="http://schemas.microsoft.com/office/powerpoint/2010/main" val="2344620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2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431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Визуализиране на 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Основни проблеми</a:t>
            </a:r>
          </a:p>
          <a:p>
            <a:pPr lvl="1"/>
            <a:r>
              <a:rPr lang="bg-BG" dirty="0" smtClean="0"/>
              <a:t>Няма такъв вграден обект в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Няма друг обект, който след промяна на параметрите да стане с формата на тор</a:t>
            </a:r>
          </a:p>
          <a:p>
            <a:pPr lvl="1"/>
            <a:r>
              <a:rPr lang="bg-BG" dirty="0" smtClean="0"/>
              <a:t>Трябва да се конструира ръчно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008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Проблеми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Геометрия и компютърна графика</a:t>
            </a:r>
          </a:p>
          <a:p>
            <a:pPr lvl="1"/>
            <a:r>
              <a:rPr lang="bg-BG" dirty="0"/>
              <a:t>Имат много общи обекти</a:t>
            </a:r>
          </a:p>
          <a:p>
            <a:pPr lvl="1"/>
            <a:r>
              <a:rPr lang="bg-BG" dirty="0"/>
              <a:t>Има разминаване във визуализирането им</a:t>
            </a:r>
          </a:p>
          <a:p>
            <a:pPr lvl="1"/>
            <a:r>
              <a:rPr lang="bg-BG" dirty="0"/>
              <a:t>В </a:t>
            </a:r>
            <a:r>
              <a:rPr lang="bg-BG" dirty="0" smtClean="0"/>
              <a:t>образователен контекст не </a:t>
            </a:r>
            <a:r>
              <a:rPr lang="bg-BG" dirty="0"/>
              <a:t>винаги е удачно да се ползват традиционните обекти от </a:t>
            </a:r>
            <a:r>
              <a:rPr lang="bg-BG" dirty="0" smtClean="0"/>
              <a:t>компютърната графика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В тази лекция</a:t>
            </a:r>
          </a:p>
          <a:p>
            <a:pPr lvl="1"/>
            <a:r>
              <a:rPr lang="bg-BG" dirty="0"/>
              <a:t>Някои примери за визуализация (ама само някои!)</a:t>
            </a:r>
          </a:p>
          <a:p>
            <a:pPr lvl="1"/>
            <a:r>
              <a:rPr lang="bg-BG" dirty="0"/>
              <a:t>Примери за гледане, а не за </a:t>
            </a:r>
            <a:r>
              <a:rPr lang="en-US" dirty="0" smtClean="0"/>
              <a:t>copy-and-paste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9973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Вариант №1 – вертикални окръжности</a:t>
            </a:r>
          </a:p>
          <a:p>
            <a:pPr lvl="1"/>
            <a:r>
              <a:rPr lang="bg-BG" dirty="0" smtClean="0"/>
              <a:t>Торът е окръжност, завъртяна около ос извън нея</a:t>
            </a:r>
          </a:p>
          <a:p>
            <a:pPr lvl="1"/>
            <a:r>
              <a:rPr lang="bg-BG" dirty="0" smtClean="0"/>
              <a:t>Дефинираме отместена окръжност и я въртим</a:t>
            </a:r>
          </a:p>
          <a:p>
            <a:r>
              <a:rPr lang="bg-BG" dirty="0" smtClean="0"/>
              <a:t>Проблем</a:t>
            </a:r>
          </a:p>
          <a:p>
            <a:pPr lvl="1"/>
            <a:r>
              <a:rPr lang="bg-BG" dirty="0" smtClean="0"/>
              <a:t>Ако я изместим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 smtClean="0"/>
              <a:t>, </a:t>
            </a:r>
            <a:r>
              <a:rPr lang="bg-BG" dirty="0" smtClean="0"/>
              <a:t>то въртенето със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/>
              <a:t> </a:t>
            </a:r>
            <a:r>
              <a:rPr lang="bg-BG" dirty="0" smtClean="0"/>
              <a:t>ще я завърти около новия ѝ център, а не около външна ос</a:t>
            </a:r>
          </a:p>
          <a:p>
            <a:pPr lvl="1"/>
            <a:r>
              <a:rPr lang="bg-BG" dirty="0" smtClean="0"/>
              <a:t>Трябва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 smtClean="0"/>
              <a:t> да не знае, че има променен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Ако я изместим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US" dirty="0" smtClean="0"/>
              <a:t>, </a:t>
            </a:r>
            <a:r>
              <a:rPr lang="bg-BG" dirty="0" smtClean="0"/>
              <a:t>вероятно ще има проблем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286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</a:p>
          <a:p>
            <a:pPr lvl="1"/>
            <a:r>
              <a:rPr lang="bg-BG" dirty="0" smtClean="0"/>
              <a:t>Скриваме правилно ориентирана окръжност в групов обект</a:t>
            </a:r>
          </a:p>
          <a:p>
            <a:pPr lvl="1"/>
            <a:r>
              <a:rPr lang="bg-BG" dirty="0" smtClean="0"/>
              <a:t>Така и окръжността, и групата си имат свои собствени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 smtClean="0"/>
              <a:t>, независещи от тези на другия обект</a:t>
            </a:r>
          </a:p>
          <a:p>
            <a:pPr lvl="1"/>
            <a:r>
              <a:rPr lang="bg-BG" dirty="0" smtClean="0"/>
              <a:t>Клонираме с въртене групата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5879" y="2297434"/>
            <a:ext cx="7223681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group([circle([0,30,5],10).custom({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en-GB" dirty="0" err="1"/>
              <a:t>:Suica.LINE</a:t>
            </a:r>
            <a:r>
              <a:rPr lang="en-GB" dirty="0"/>
              <a:t>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GB" dirty="0"/>
              <a:t>:[0,0.5,1],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GB" dirty="0"/>
              <a:t>:[1,0,0]})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 smtClean="0"/>
              <a:t>]);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&lt;60;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sameAs</a:t>
            </a:r>
            <a:r>
              <a:rPr lang="en-GB" dirty="0"/>
              <a:t>(a).custom({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 err="1"/>
              <a:t>:i</a:t>
            </a:r>
            <a:r>
              <a:rPr lang="en-GB" dirty="0"/>
              <a:t>*2*</a:t>
            </a:r>
            <a:r>
              <a:rPr lang="en-GB" dirty="0" err="1"/>
              <a:t>Math.PI</a:t>
            </a:r>
            <a:r>
              <a:rPr lang="en-GB" dirty="0"/>
              <a:t>/60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341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Вариант №2 – хоризонтални окръжности</a:t>
            </a:r>
          </a:p>
          <a:p>
            <a:pPr lvl="1"/>
            <a:r>
              <a:rPr lang="bg-BG" dirty="0" smtClean="0"/>
              <a:t>Създаваме хоризонтални окръжности, като техните </a:t>
            </a:r>
            <a:r>
              <a:rPr lang="en-US" dirty="0" smtClean="0"/>
              <a:t>z</a:t>
            </a:r>
            <a:r>
              <a:rPr lang="bg-BG" dirty="0" smtClean="0"/>
              <a:t> координати и радиуси описват … окръжност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5879" y="2297434"/>
            <a:ext cx="7223681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for </a:t>
            </a:r>
            <a:r>
              <a:rPr lang="pt-BR" dirty="0"/>
              <a:t>(var i=0; i&lt;20; i++)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{</a:t>
            </a:r>
            <a:endParaRPr lang="pt-BR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var a = 2*Math.PI*i/20;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circle</a:t>
            </a:r>
            <a:r>
              <a:rPr lang="pt-BR" dirty="0" smtClean="0"/>
              <a:t>(</a:t>
            </a:r>
            <a:r>
              <a:rPr lang="bg-BG" dirty="0" smtClean="0"/>
              <a:t> </a:t>
            </a:r>
            <a:r>
              <a:rPr lang="pt-BR" dirty="0" smtClean="0"/>
              <a:t>[</a:t>
            </a:r>
            <a:r>
              <a:rPr lang="pt-BR" dirty="0"/>
              <a:t>0,0,</a:t>
            </a:r>
            <a:r>
              <a:rPr lang="pt-B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10*Math.sin(a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pt-BR" dirty="0" smtClean="0"/>
              <a:t>],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        </a:t>
            </a:r>
            <a:r>
              <a:rPr lang="pt-BR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20+10*Math.cos(a)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pt-BR" dirty="0" smtClean="0"/>
              <a:t>).</a:t>
            </a:r>
            <a:r>
              <a:rPr lang="pt-BR" dirty="0"/>
              <a:t>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		mode:Suica.LINE,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/>
              <a:t>			color:[0,0.5,1]});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pt-BR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090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1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Вариант №3 – комбинирани окръжности</a:t>
            </a:r>
          </a:p>
          <a:p>
            <a:pPr lvl="1"/>
            <a:r>
              <a:rPr lang="bg-BG" dirty="0"/>
              <a:t>Торът изглежда като сглобен от плочки</a:t>
            </a:r>
          </a:p>
          <a:p>
            <a:pPr lvl="2"/>
            <a:r>
              <a:rPr lang="bg-BG" dirty="0" smtClean="0"/>
              <a:t>Създаваме вертикални окръжности</a:t>
            </a:r>
          </a:p>
          <a:p>
            <a:pPr lvl="2"/>
            <a:r>
              <a:rPr lang="bg-BG" dirty="0" smtClean="0"/>
              <a:t>Създаваме хоризонтални окръжности</a:t>
            </a:r>
          </a:p>
          <a:p>
            <a:pPr lvl="1"/>
            <a:r>
              <a:rPr lang="bg-BG" dirty="0" smtClean="0"/>
              <a:t>Всичките ги слагаме в нова група – така можем да ориентираме целият тор и да го изправим вертикално</a:t>
            </a:r>
          </a:p>
        </p:txBody>
      </p:sp>
    </p:spTree>
    <p:extLst>
      <p:ext uri="{BB962C8B-B14F-4D97-AF65-F5344CB8AC3E}">
        <p14:creationId xmlns:p14="http://schemas.microsoft.com/office/powerpoint/2010/main" val="788730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4336"/>
            <a:ext cx="7353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Визуализиране на геометрични обекти</a:t>
            </a:r>
          </a:p>
          <a:p>
            <a:pPr lvl="1"/>
            <a:r>
              <a:rPr lang="bg-BG" dirty="0" smtClean="0"/>
              <a:t>Образите на геометричните  обекти невинаги съвпадат с образите на графичните обекти</a:t>
            </a:r>
          </a:p>
          <a:p>
            <a:pPr lvl="1"/>
            <a:r>
              <a:rPr lang="bg-BG" dirty="0" smtClean="0"/>
              <a:t>Композират </a:t>
            </a:r>
            <a:r>
              <a:rPr lang="bg-BG" dirty="0" smtClean="0"/>
              <a:t>се</a:t>
            </a:r>
            <a:r>
              <a:rPr lang="bg-BG" dirty="0" smtClean="0"/>
              <a:t> </a:t>
            </a:r>
            <a:r>
              <a:rPr lang="bg-BG" dirty="0" smtClean="0"/>
              <a:t>образи от няколко обекта, за да се създаде желания образ</a:t>
            </a:r>
          </a:p>
          <a:p>
            <a:pPr lvl="1"/>
            <a:r>
              <a:rPr lang="bg-BG" dirty="0" smtClean="0"/>
              <a:t>Понякога образът се изгражда наново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СУИКА</a:t>
            </a:r>
            <a:r>
              <a:rPr lang="bg-BG" dirty="0" smtClean="0"/>
              <a:t> са дефинирани само някои обекти; всички останали се генерират от потребителя 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7742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 най-важното</a:t>
            </a:r>
          </a:p>
          <a:p>
            <a:pPr lvl="1"/>
            <a:r>
              <a:rPr lang="bg-BG" dirty="0" smtClean="0"/>
              <a:t>Всеки обект може да бъде представен графично по няколко различни начина</a:t>
            </a:r>
          </a:p>
          <a:p>
            <a:pPr lvl="1"/>
            <a:r>
              <a:rPr lang="bg-BG" dirty="0" smtClean="0"/>
              <a:t>Изборът е въпрос на дизайн, стил или възможност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52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Координатна система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7772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Координатна 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Стандартно показване</a:t>
            </a:r>
          </a:p>
          <a:p>
            <a:pPr lvl="1"/>
            <a:r>
              <a:rPr lang="bg-BG" dirty="0" smtClean="0"/>
              <a:t>С командата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oxyz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bg-BG" dirty="0" smtClean="0"/>
              <a:t>Липсват му</a:t>
            </a:r>
          </a:p>
          <a:p>
            <a:pPr lvl="1"/>
            <a:r>
              <a:rPr lang="bg-BG" dirty="0" smtClean="0"/>
              <a:t>Оси, които са достатъчно дълги</a:t>
            </a:r>
          </a:p>
          <a:p>
            <a:pPr lvl="1"/>
            <a:r>
              <a:rPr lang="bg-BG" dirty="0" smtClean="0"/>
              <a:t>Стрелки в края им</a:t>
            </a:r>
          </a:p>
          <a:p>
            <a:pPr lvl="1"/>
            <a:r>
              <a:rPr lang="bg-BG" dirty="0" smtClean="0"/>
              <a:t>Деления</a:t>
            </a:r>
            <a:r>
              <a:rPr lang="en-US" dirty="0" smtClean="0"/>
              <a:t> </a:t>
            </a:r>
            <a:r>
              <a:rPr lang="bg-BG" dirty="0" smtClean="0"/>
              <a:t>по осите</a:t>
            </a:r>
          </a:p>
          <a:p>
            <a:pPr lvl="1"/>
            <a:r>
              <a:rPr lang="bg-BG" dirty="0" smtClean="0"/>
              <a:t>Оси в отрицателни посоки</a:t>
            </a:r>
          </a:p>
          <a:p>
            <a:pPr lvl="1"/>
            <a:r>
              <a:rPr lang="bg-BG" dirty="0" smtClean="0"/>
              <a:t>Надписи и т.н.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70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Стрелки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Стрелки на координатните оси</a:t>
            </a:r>
          </a:p>
          <a:p>
            <a:pPr lvl="1"/>
            <a:r>
              <a:rPr lang="bg-BG" dirty="0" smtClean="0"/>
              <a:t>За удобство ще използваме три стила:</a:t>
            </a:r>
          </a:p>
          <a:p>
            <a:pPr lvl="2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black</a:t>
            </a:r>
            <a:r>
              <a:rPr lang="en-US" dirty="0" smtClean="0"/>
              <a:t> – </a:t>
            </a:r>
            <a:r>
              <a:rPr lang="bg-BG" dirty="0" smtClean="0"/>
              <a:t>дефинира черен цвят</a:t>
            </a:r>
          </a:p>
          <a:p>
            <a:pPr lvl="2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ox</a:t>
            </a:r>
            <a:r>
              <a:rPr lang="bg-BG" dirty="0" smtClean="0"/>
              <a:t> – ориентира обект по посока на оста </a:t>
            </a:r>
            <a:r>
              <a:rPr lang="en-US" dirty="0" smtClean="0"/>
              <a:t>X</a:t>
            </a:r>
          </a:p>
          <a:p>
            <a:pPr lvl="2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oy</a:t>
            </a:r>
            <a:r>
              <a:rPr lang="en-US" dirty="0" smtClean="0"/>
              <a:t> – </a:t>
            </a:r>
            <a:r>
              <a:rPr lang="bg-BG" dirty="0" smtClean="0"/>
              <a:t>ориентира обект по посока на оста </a:t>
            </a:r>
            <a:r>
              <a:rPr lang="en-US" dirty="0" smtClean="0"/>
              <a:t>Y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486139"/>
            <a:ext cx="7223681" cy="1463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black</a:t>
            </a:r>
            <a:r>
              <a:rPr lang="en-US" dirty="0" smtClean="0"/>
              <a:t> </a:t>
            </a:r>
            <a:r>
              <a:rPr lang="en-US" dirty="0"/>
              <a:t>= {color:[0,0,0</a:t>
            </a:r>
            <a:r>
              <a:rPr lang="en-US" dirty="0" smtClean="0"/>
              <a:t>]};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ox</a:t>
            </a:r>
            <a:r>
              <a:rPr lang="en-US" dirty="0" smtClean="0"/>
              <a:t> </a:t>
            </a:r>
            <a:r>
              <a:rPr lang="en-US" dirty="0"/>
              <a:t>= {focus:[1,0,0]};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oy</a:t>
            </a:r>
            <a:r>
              <a:rPr lang="en-US" dirty="0" smtClean="0"/>
              <a:t> </a:t>
            </a:r>
            <a:r>
              <a:rPr lang="en-US" dirty="0"/>
              <a:t>= {focus:[0,1,0</a:t>
            </a:r>
            <a:r>
              <a:rPr lang="en-US" dirty="0" smtClean="0"/>
              <a:t>]};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Обекти</a:t>
            </a:r>
          </a:p>
          <a:p>
            <a:pPr lvl="1"/>
            <a:r>
              <a:rPr lang="bg-BG" dirty="0" smtClean="0"/>
              <a:t>Трите оси са отсечки с нужната дължина</a:t>
            </a:r>
          </a:p>
          <a:p>
            <a:pPr lvl="1"/>
            <a:r>
              <a:rPr lang="bg-BG" dirty="0" smtClean="0"/>
              <a:t>Стрелките са черни неосветени конуси</a:t>
            </a:r>
          </a:p>
          <a:p>
            <a:pPr lvl="1"/>
            <a:r>
              <a:rPr lang="bg-BG" dirty="0"/>
              <a:t>Ориентацията </a:t>
            </a:r>
            <a:r>
              <a:rPr lang="bg-BG" dirty="0" smtClean="0"/>
              <a:t>на осите и стрелките е със </a:t>
            </a:r>
            <a:r>
              <a:rPr lang="bg-BG" dirty="0"/>
              <a:t>стиловете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ox</a:t>
            </a:r>
            <a:r>
              <a:rPr lang="bg-BG" dirty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663190"/>
            <a:ext cx="7223681" cy="2285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en-US" dirty="0"/>
              <a:t>([0,0,0],[0,0,50]).custom(black);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sameAs</a:t>
            </a:r>
            <a:r>
              <a:rPr lang="en-US" dirty="0" smtClean="0"/>
              <a:t>(s</a:t>
            </a:r>
            <a:r>
              <a:rPr lang="en-US" dirty="0"/>
              <a:t>).custom(ox);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sameAs</a:t>
            </a:r>
            <a:r>
              <a:rPr lang="en-US" dirty="0" smtClean="0"/>
              <a:t>(s</a:t>
            </a:r>
            <a:r>
              <a:rPr lang="en-US" dirty="0"/>
              <a:t>).custom(oy);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cone</a:t>
            </a:r>
            <a:r>
              <a:rPr lang="en-US" dirty="0"/>
              <a:t>([0,0,50],1,4).custom(black);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cone</a:t>
            </a:r>
            <a:r>
              <a:rPr lang="en-US" dirty="0"/>
              <a:t>([50,0,0],1,4).custom(black).custom(ox);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cone</a:t>
            </a:r>
            <a:r>
              <a:rPr lang="en-US" dirty="0"/>
              <a:t>([0,50,0],1,4).custom(black).custom(oy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94336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24365</TotalTime>
  <Words>1251</Words>
  <Application>Microsoft Office PowerPoint</Application>
  <PresentationFormat>On-screen Show (16:9)</PresentationFormat>
  <Paragraphs>259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Origin</vt:lpstr>
      <vt:lpstr>Геометрично визуализиране</vt:lpstr>
      <vt:lpstr>Проблеми и цели</vt:lpstr>
      <vt:lpstr>Цели</vt:lpstr>
      <vt:lpstr>Проблеми</vt:lpstr>
      <vt:lpstr>Координатна система</vt:lpstr>
      <vt:lpstr>Координатна система</vt:lpstr>
      <vt:lpstr>Стрелки</vt:lpstr>
      <vt:lpstr>PowerPoint Presentation</vt:lpstr>
      <vt:lpstr>PowerPoint Presentation</vt:lpstr>
      <vt:lpstr>Всички оси</vt:lpstr>
      <vt:lpstr>PowerPoint Presentation</vt:lpstr>
      <vt:lpstr>PowerPoint Presentation</vt:lpstr>
      <vt:lpstr>Оси с имена</vt:lpstr>
      <vt:lpstr>PowerPoint Presentation</vt:lpstr>
      <vt:lpstr>PowerPoint Presentation</vt:lpstr>
      <vt:lpstr>Координатна мрежа</vt:lpstr>
      <vt:lpstr>PowerPoint Presentation</vt:lpstr>
      <vt:lpstr>Отсечка и вектор</vt:lpstr>
      <vt:lpstr>Отсечка и вектор</vt:lpstr>
      <vt:lpstr>Случайни отсечки</vt:lpstr>
      <vt:lpstr>PowerPoint Presentation</vt:lpstr>
      <vt:lpstr>PowerPoint Presentation</vt:lpstr>
      <vt:lpstr>PowerPoint Presentation</vt:lpstr>
      <vt:lpstr>Случайни вектори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Върхове на обекти</vt:lpstr>
      <vt:lpstr>PowerPoint Presentation</vt:lpstr>
      <vt:lpstr>PowerPoint Presentation</vt:lpstr>
      <vt:lpstr>Сфера, цилиндър и конус</vt:lpstr>
      <vt:lpstr>Сфера, цилиндър и конус</vt:lpstr>
      <vt:lpstr>PowerPoint Presentation</vt:lpstr>
      <vt:lpstr>PowerPoint Presentation</vt:lpstr>
      <vt:lpstr>PowerPoint Presentation</vt:lpstr>
      <vt:lpstr>Тор</vt:lpstr>
      <vt:lpstr>Визуализиране на тор</vt:lpstr>
      <vt:lpstr>Създаване на тор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Обобщение</vt:lpstr>
      <vt:lpstr>Визуализиране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SUICA-20</dc:title>
  <dc:creator>Pavel Boytchev</dc:creator>
  <cp:lastModifiedBy>Pavel Boytchev</cp:lastModifiedBy>
  <cp:revision>799</cp:revision>
  <dcterms:created xsi:type="dcterms:W3CDTF">2015-02-10T15:00:35Z</dcterms:created>
  <dcterms:modified xsi:type="dcterms:W3CDTF">2015-11-04T08:59:14Z</dcterms:modified>
</cp:coreProperties>
</file>