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991" r:id="rId3"/>
    <p:sldId id="995" r:id="rId4"/>
    <p:sldId id="996" r:id="rId5"/>
    <p:sldId id="997" r:id="rId6"/>
    <p:sldId id="998" r:id="rId7"/>
    <p:sldId id="994" r:id="rId8"/>
    <p:sldId id="1000" r:id="rId9"/>
    <p:sldId id="1001" r:id="rId10"/>
    <p:sldId id="1002" r:id="rId11"/>
    <p:sldId id="1003" r:id="rId12"/>
    <p:sldId id="992" r:id="rId13"/>
    <p:sldId id="1004" r:id="rId14"/>
    <p:sldId id="1005" r:id="rId15"/>
    <p:sldId id="1006" r:id="rId16"/>
    <p:sldId id="1007" r:id="rId17"/>
    <p:sldId id="1008" r:id="rId18"/>
    <p:sldId id="1024" r:id="rId19"/>
    <p:sldId id="1025" r:id="rId20"/>
    <p:sldId id="993" r:id="rId21"/>
    <p:sldId id="1009" r:id="rId22"/>
    <p:sldId id="1010" r:id="rId23"/>
    <p:sldId id="1011" r:id="rId24"/>
    <p:sldId id="1012" r:id="rId25"/>
    <p:sldId id="990" r:id="rId26"/>
    <p:sldId id="1013" r:id="rId27"/>
    <p:sldId id="1014" r:id="rId28"/>
    <p:sldId id="1016" r:id="rId29"/>
    <p:sldId id="1017" r:id="rId30"/>
    <p:sldId id="1019" r:id="rId31"/>
    <p:sldId id="1020" r:id="rId32"/>
    <p:sldId id="1021" r:id="rId33"/>
    <p:sldId id="1022" r:id="rId34"/>
    <p:sldId id="481" r:id="rId35"/>
    <p:sldId id="935" r:id="rId36"/>
    <p:sldId id="318" r:id="rId37"/>
    <p:sldId id="999" r:id="rId38"/>
    <p:sldId id="1023" r:id="rId39"/>
    <p:sldId id="261" r:id="rId40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99"/>
    <a:srgbClr val="D9E3EB"/>
    <a:srgbClr val="638CAE"/>
    <a:srgbClr val="E3E5ED"/>
    <a:srgbClr val="000000"/>
    <a:srgbClr val="AAB0C8"/>
    <a:srgbClr val="727CA3"/>
    <a:srgbClr val="D39FA0"/>
    <a:srgbClr val="8B8B9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7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2203%20Text%20over%20graphics/Example-2203%20Text%20over%20graphics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2204%20Full%20window/Example-2204%20Full%20window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2204%20Full%20window/Example-2204%20Full%20window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2205%20Background%20music/Example-2205%20Background%20music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2205%20Background%20music/Example-2205%20Background%20music.html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2201%20Multiple%20canvases/Example-2201%20Multiple%20canvases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Ефекти и избрани теми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bg-BG" dirty="0" smtClean="0"/>
              <a:t>22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Използване</a:t>
            </a:r>
          </a:p>
          <a:p>
            <a:pPr lvl="1"/>
            <a:r>
              <a:rPr lang="bg-BG" dirty="0" smtClean="0"/>
              <a:t>Позиционираме текстовият елемент да е над желаното място над графиката със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style.left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style.top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Променяме съдържанието чрез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innerHTML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79" y="3120384"/>
            <a:ext cx="7223681" cy="1828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h</a:t>
            </a:r>
            <a:r>
              <a:rPr lang="en-US" dirty="0" err="1"/>
              <a:t>ud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document.getElementsByClassName</a:t>
            </a:r>
            <a:r>
              <a:rPr lang="en-US" dirty="0"/>
              <a:t>('</a:t>
            </a:r>
            <a:r>
              <a:rPr lang="en-US" dirty="0" err="1"/>
              <a:t>hud</a:t>
            </a:r>
            <a:r>
              <a:rPr lang="en-US" dirty="0"/>
              <a:t>')[0];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/>
              <a:t>hud.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style.left</a:t>
            </a:r>
            <a:r>
              <a:rPr lang="en-US" dirty="0" smtClean="0"/>
              <a:t> </a:t>
            </a:r>
            <a:r>
              <a:rPr lang="en-US" dirty="0"/>
              <a:t>= s.gl.canvas.offsetLeft+32+'px';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/>
              <a:t>hud.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style.top</a:t>
            </a:r>
            <a:r>
              <a:rPr lang="en-US" dirty="0" smtClean="0"/>
              <a:t> </a:t>
            </a:r>
            <a:r>
              <a:rPr lang="en-US" dirty="0"/>
              <a:t>= s.gl.canvas.</a:t>
            </a:r>
            <a:r>
              <a:rPr lang="en-US" dirty="0" err="1"/>
              <a:t>offsetTop</a:t>
            </a:r>
            <a:r>
              <a:rPr lang="en-US" dirty="0"/>
              <a:t>+'</a:t>
            </a:r>
            <a:r>
              <a:rPr lang="en-US" dirty="0" err="1"/>
              <a:t>px</a:t>
            </a:r>
            <a:r>
              <a:rPr lang="en-US" dirty="0" smtClean="0"/>
              <a:t>';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: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/>
              <a:t>hud.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innerHTML</a:t>
            </a:r>
            <a:r>
              <a:rPr lang="en-US" dirty="0"/>
              <a:t> = s;</a:t>
            </a:r>
          </a:p>
        </p:txBody>
      </p:sp>
    </p:spTree>
    <p:extLst>
      <p:ext uri="{BB962C8B-B14F-4D97-AF65-F5344CB8AC3E}">
        <p14:creationId xmlns:p14="http://schemas.microsoft.com/office/powerpoint/2010/main" val="11639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94336"/>
            <a:ext cx="71151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09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Работа на цял прозорец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039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 размер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Желана ситуация</a:t>
            </a:r>
          </a:p>
          <a:p>
            <a:pPr lvl="1"/>
            <a:r>
              <a:rPr lang="bg-BG" dirty="0" smtClean="0"/>
              <a:t>Графичното поле заема целия прозорец на браузъра</a:t>
            </a:r>
          </a:p>
          <a:p>
            <a:r>
              <a:rPr lang="bg-BG" dirty="0" smtClean="0"/>
              <a:t>Проблеми</a:t>
            </a:r>
          </a:p>
          <a:p>
            <a:pPr lvl="1"/>
            <a:r>
              <a:rPr lang="bg-BG" dirty="0" smtClean="0"/>
              <a:t>Потребителят може да промени размера на прозореца</a:t>
            </a:r>
          </a:p>
          <a:p>
            <a:pPr lvl="1"/>
            <a:r>
              <a:rPr lang="bg-BG" dirty="0" smtClean="0"/>
              <a:t>Ако се ползва мобилно устройство потребителят може да го завърти и размерите на прозореца да се сменят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055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Стил на </a:t>
            </a:r>
            <a:r>
              <a:rPr lang="en-US" dirty="0" smtClean="0"/>
              <a:t>canvas</a:t>
            </a:r>
            <a:endParaRPr lang="bg-BG" dirty="0" smtClean="0"/>
          </a:p>
          <a:p>
            <a:pPr lvl="1"/>
            <a:r>
              <a:rPr lang="bg-BG" dirty="0" smtClean="0"/>
              <a:t>Графичното поле трябва да е позиционирано фиксирано на координати (0,</a:t>
            </a:r>
            <a:r>
              <a:rPr lang="bg-BG" dirty="0" err="1" smtClean="0"/>
              <a:t>0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Ширината и височината трябва да заемат на 100% прозореца на браузъра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79" y="2571750"/>
            <a:ext cx="7223681" cy="2377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canvas </a:t>
            </a:r>
            <a:r>
              <a:rPr lang="en-US" dirty="0"/>
              <a:t>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position: fixed;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top: 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left: 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width: 100%;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height: 100%;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Промяна на размера</a:t>
            </a:r>
          </a:p>
          <a:p>
            <a:pPr lvl="1"/>
            <a:r>
              <a:rPr lang="bg-BG" dirty="0" smtClean="0"/>
              <a:t>Това е събитие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resize</a:t>
            </a:r>
            <a:r>
              <a:rPr lang="bg-BG" dirty="0"/>
              <a:t> </a:t>
            </a:r>
            <a:r>
              <a:rPr lang="bg-BG" dirty="0" smtClean="0"/>
              <a:t>към обекта </a:t>
            </a:r>
            <a:r>
              <a:rPr lang="en-US" dirty="0" smtClean="0"/>
              <a:t>window</a:t>
            </a:r>
          </a:p>
          <a:p>
            <a:pPr lvl="1"/>
            <a:r>
              <a:rPr lang="bg-BG" dirty="0" smtClean="0"/>
              <a:t>След създаването на </a:t>
            </a:r>
            <a:r>
              <a:rPr lang="en-US" dirty="0" err="1" smtClean="0"/>
              <a:t>Suica</a:t>
            </a:r>
            <a:r>
              <a:rPr lang="bg-BG" dirty="0" smtClean="0"/>
              <a:t> добавяме слушател на събитието</a:t>
            </a:r>
          </a:p>
          <a:p>
            <a:pPr lvl="1"/>
            <a:r>
              <a:rPr lang="bg-BG" dirty="0" smtClean="0"/>
              <a:t>Понеже </a:t>
            </a:r>
            <a:r>
              <a:rPr lang="en-US" dirty="0" smtClean="0"/>
              <a:t>canvas</a:t>
            </a:r>
            <a:r>
              <a:rPr lang="bg-BG" dirty="0" smtClean="0"/>
              <a:t> вече е бил променен преди създаването на слушателя, изпълняваме слушателя „ръчно“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5879" y="2297434"/>
            <a:ext cx="7223681" cy="2651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s = new </a:t>
            </a:r>
            <a:r>
              <a:rPr lang="en-US" dirty="0" err="1"/>
              <a:t>Suica</a:t>
            </a:r>
            <a:r>
              <a:rPr lang="en-US" dirty="0" smtClean="0"/>
              <a:t>();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window.addEventListener</a:t>
            </a:r>
            <a:r>
              <a:rPr lang="en-US" dirty="0"/>
              <a:t>('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resize</a:t>
            </a:r>
            <a:r>
              <a:rPr lang="en-US" dirty="0"/>
              <a:t>',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onResize</a:t>
            </a:r>
            <a:r>
              <a:rPr lang="en-US" dirty="0" err="1"/>
              <a:t>,false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onResize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()</a:t>
            </a:r>
            <a:r>
              <a:rPr lang="en-US" dirty="0" smtClean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function </a:t>
            </a:r>
            <a:r>
              <a:rPr lang="en-US" dirty="0" err="1"/>
              <a:t>onResize</a:t>
            </a:r>
            <a:r>
              <a:rPr lang="en-US" dirty="0"/>
              <a:t>(event</a:t>
            </a:r>
            <a:r>
              <a:rPr lang="en-US" dirty="0" smtClean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(s</a:t>
            </a:r>
            <a:r>
              <a:rPr lang="en-US" dirty="0" smtClean="0"/>
              <a:t>) {...}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6685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Самият слушател</a:t>
            </a:r>
          </a:p>
          <a:p>
            <a:pPr lvl="1"/>
            <a:r>
              <a:rPr lang="bg-BG" dirty="0" smtClean="0"/>
              <a:t>Достига до </a:t>
            </a:r>
            <a:r>
              <a:rPr lang="en-US" dirty="0" smtClean="0"/>
              <a:t>canvas</a:t>
            </a:r>
            <a:r>
              <a:rPr lang="bg-BG" dirty="0" smtClean="0"/>
              <a:t> елемента през свойството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gl.canvas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Променя размер</a:t>
            </a:r>
            <a:r>
              <a:rPr lang="en-US" dirty="0" smtClean="0"/>
              <a:t>a</a:t>
            </a:r>
            <a:r>
              <a:rPr lang="bg-BG" dirty="0" smtClean="0"/>
              <a:t> да съответства на вътрешния размер на прозореца </a:t>
            </a:r>
            <a:r>
              <a:rPr lang="en-US" dirty="0" smtClean="0"/>
              <a:t>–</a:t>
            </a:r>
            <a:r>
              <a:rPr lang="bg-BG" dirty="0" smtClean="0"/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window.innerWidth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window.innerHeight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Дефинира видимата зона да е цялата 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gl.viewport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Наново указва перспективата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5879" y="2846066"/>
            <a:ext cx="7223681" cy="2103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s.gl.canvas</a:t>
            </a:r>
            <a:r>
              <a:rPr lang="en-US" dirty="0" err="1" smtClean="0"/>
              <a:t>.width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window.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innerWidth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s.gl.canvas.height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window.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innerHeight</a:t>
            </a:r>
            <a:r>
              <a:rPr lang="en-US" dirty="0" smtClean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s.gl.viewport</a:t>
            </a:r>
            <a:r>
              <a:rPr lang="en-US" dirty="0" smtClean="0"/>
              <a:t>(0,0,window.innerWidth,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bg-BG" dirty="0" smtClean="0"/>
              <a:t>					    </a:t>
            </a:r>
            <a:r>
              <a:rPr lang="en-US" dirty="0" err="1" smtClean="0"/>
              <a:t>window.innerHeight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perspective</a:t>
            </a:r>
            <a:r>
              <a:rPr lang="en-US" dirty="0" smtClean="0"/>
              <a:t>(30,1,40000);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8" y="881293"/>
            <a:ext cx="4179095" cy="3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54" y="194336"/>
            <a:ext cx="5661575" cy="195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62" y="1940334"/>
            <a:ext cx="1854932" cy="300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90" y="2423174"/>
            <a:ext cx="1960807" cy="206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3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на цял екран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Лесна алтернатива</a:t>
            </a:r>
          </a:p>
          <a:p>
            <a:pPr lvl="1"/>
            <a:r>
              <a:rPr lang="bg-BG" dirty="0" smtClean="0"/>
              <a:t>Браузърите имат опция за превключване на цял екран</a:t>
            </a:r>
          </a:p>
          <a:p>
            <a:pPr lvl="1"/>
            <a:r>
              <a:rPr lang="bg-BG" dirty="0" smtClean="0"/>
              <a:t>Например, в </a:t>
            </a:r>
            <a:r>
              <a:rPr lang="en-US" dirty="0" smtClean="0"/>
              <a:t>Chrome</a:t>
            </a:r>
            <a:r>
              <a:rPr lang="bg-BG" dirty="0" smtClean="0"/>
              <a:t> се прави с </a:t>
            </a:r>
            <a:r>
              <a:rPr lang="en-US" dirty="0" smtClean="0"/>
              <a:t>F11</a:t>
            </a:r>
          </a:p>
          <a:p>
            <a:pPr lvl="1"/>
            <a:r>
              <a:rPr lang="bg-BG" dirty="0" smtClean="0"/>
              <a:t>Ако графичното поле заема целия прозорец, след влизане в режим на цял екран то ще заема целия екран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2974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1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Работа с няколко графики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8125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Работа с докосване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18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докосване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Разлика</a:t>
            </a:r>
          </a:p>
          <a:p>
            <a:pPr lvl="1"/>
            <a:r>
              <a:rPr lang="bg-BG" dirty="0" smtClean="0"/>
              <a:t>При работа с мишка точката на докосване е една</a:t>
            </a:r>
          </a:p>
          <a:p>
            <a:pPr lvl="1"/>
            <a:r>
              <a:rPr lang="bg-BG" dirty="0" smtClean="0"/>
              <a:t>При докосване с пръсти има няколко точки на докосване</a:t>
            </a:r>
          </a:p>
          <a:p>
            <a:r>
              <a:rPr lang="bg-BG" dirty="0" smtClean="0"/>
              <a:t>Концепция</a:t>
            </a:r>
          </a:p>
          <a:p>
            <a:pPr lvl="1"/>
            <a:r>
              <a:rPr lang="bg-BG" dirty="0" smtClean="0"/>
              <a:t>Събитията за работа със сензорни екрани са отделни събития в </a:t>
            </a:r>
            <a:r>
              <a:rPr lang="en-US" dirty="0" smtClean="0"/>
              <a:t>DOM</a:t>
            </a:r>
          </a:p>
          <a:p>
            <a:pPr lvl="1"/>
            <a:r>
              <a:rPr lang="bg-BG" dirty="0" smtClean="0"/>
              <a:t>Понякога е нужно да се обработват събитията както на мишката, така и на клавиатурата и на сензорния екран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36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при работа с докосване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touchstart</a:t>
            </a:r>
            <a:r>
              <a:rPr lang="en-US" dirty="0" smtClean="0"/>
              <a:t> – </a:t>
            </a:r>
            <a:r>
              <a:rPr lang="bg-BG" dirty="0" smtClean="0"/>
              <a:t>активира се, когато потребителят докосне</a:t>
            </a:r>
            <a:r>
              <a:rPr lang="en-US" dirty="0" smtClean="0"/>
              <a:t> </a:t>
            </a:r>
            <a:r>
              <a:rPr lang="bg-BG" dirty="0" smtClean="0"/>
              <a:t>съответният </a:t>
            </a:r>
            <a:r>
              <a:rPr lang="en-US" dirty="0" smtClean="0"/>
              <a:t>HTML</a:t>
            </a:r>
            <a:r>
              <a:rPr lang="bg-BG" dirty="0" smtClean="0"/>
              <a:t> елемент</a:t>
            </a:r>
            <a:r>
              <a:rPr lang="en-US" dirty="0" smtClean="0"/>
              <a:t> </a:t>
            </a:r>
            <a:r>
              <a:rPr lang="bg-BG" dirty="0" smtClean="0"/>
              <a:t>и с това създава точка на докосване в него</a:t>
            </a:r>
            <a:endParaRPr lang="en-US" dirty="0" smtClean="0"/>
          </a:p>
          <a:p>
            <a:pPr lvl="1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touchend</a:t>
            </a:r>
            <a:r>
              <a:rPr lang="en-US" dirty="0" smtClean="0"/>
              <a:t> – </a:t>
            </a:r>
            <a:r>
              <a:rPr lang="bg-BG" dirty="0" smtClean="0"/>
              <a:t>активира се, когато точката на докосване излезе извън съответният </a:t>
            </a:r>
            <a:r>
              <a:rPr lang="en-US" dirty="0" smtClean="0"/>
              <a:t>HTML</a:t>
            </a:r>
            <a:r>
              <a:rPr lang="bg-BG" dirty="0" smtClean="0"/>
              <a:t> елемент или когато потребителят плъзне пръст извън ръба на екрана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1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при работа с докосване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touchmove</a:t>
            </a:r>
            <a:r>
              <a:rPr lang="en-US" dirty="0" smtClean="0"/>
              <a:t> – </a:t>
            </a:r>
            <a:r>
              <a:rPr lang="bg-BG" dirty="0" smtClean="0"/>
              <a:t>активира се, когато потребителят премества точка на докосване по повърхността на сензорният екран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touchcancel</a:t>
            </a:r>
            <a:r>
              <a:rPr lang="en-US" dirty="0" smtClean="0"/>
              <a:t> – </a:t>
            </a:r>
            <a:r>
              <a:rPr lang="bg-BG" dirty="0" smtClean="0"/>
              <a:t>активира се, когато точката на докосване престане да съществува; това включва:</a:t>
            </a:r>
          </a:p>
          <a:p>
            <a:pPr lvl="2"/>
            <a:r>
              <a:rPr lang="bg-BG" dirty="0" smtClean="0"/>
              <a:t>Преместването ѝ извън прозореца на браузъра</a:t>
            </a:r>
          </a:p>
          <a:p>
            <a:pPr lvl="2"/>
            <a:r>
              <a:rPr lang="bg-BG" dirty="0" smtClean="0"/>
              <a:t>Появяване на изскачащ прозорец с важно съобщение</a:t>
            </a:r>
          </a:p>
          <a:p>
            <a:pPr lvl="2"/>
            <a:r>
              <a:rPr lang="bg-BG" dirty="0" smtClean="0"/>
              <a:t>Навлизане в графичното поле на приставка (</a:t>
            </a:r>
            <a:r>
              <a:rPr lang="en-US" dirty="0" smtClean="0"/>
              <a:t>plugin)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33061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Свойства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Свойства на </a:t>
            </a:r>
            <a:r>
              <a:rPr lang="en-US" dirty="0" smtClean="0"/>
              <a:t>touch-</a:t>
            </a:r>
            <a:r>
              <a:rPr lang="bg-BG" dirty="0" smtClean="0"/>
              <a:t>събитията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touches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dirty="0" smtClean="0"/>
              <a:t>масив </a:t>
            </a:r>
            <a:r>
              <a:rPr lang="bg-BG" dirty="0"/>
              <a:t>на всички текущи точки на докосване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changedTouches</a:t>
            </a:r>
            <a:r>
              <a:rPr lang="en-US" dirty="0" smtClean="0"/>
              <a:t> </a:t>
            </a:r>
            <a:r>
              <a:rPr lang="bg-BG" dirty="0" smtClean="0"/>
              <a:t>– масив от индивидуалните точки да докосвания, които са се променили от последното </a:t>
            </a:r>
            <a:r>
              <a:rPr lang="en-US" dirty="0" smtClean="0"/>
              <a:t>touch-</a:t>
            </a:r>
            <a:r>
              <a:rPr lang="bg-BG" dirty="0" smtClean="0"/>
              <a:t>събитие</a:t>
            </a:r>
          </a:p>
          <a:p>
            <a:pPr lvl="1"/>
            <a:r>
              <a:rPr lang="bg-BG" dirty="0" smtClean="0"/>
              <a:t>Броят на точките на докосване в тези списъци се получава от свойството им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length</a:t>
            </a:r>
            <a:r>
              <a:rPr lang="en-US" dirty="0" smtClean="0"/>
              <a:t> (</a:t>
            </a:r>
            <a:r>
              <a:rPr lang="bg-BG" dirty="0" smtClean="0"/>
              <a:t>напр. </a:t>
            </a:r>
            <a:r>
              <a:rPr lang="en-US" dirty="0" err="1" smtClean="0"/>
              <a:t>event.touches.length</a:t>
            </a:r>
            <a:r>
              <a:rPr lang="en-US" dirty="0" smtClean="0"/>
              <a:t>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221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Звук и звукови ефекти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62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Звукови ефекти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</a:t>
            </a:r>
          </a:p>
          <a:p>
            <a:pPr lvl="1"/>
            <a:r>
              <a:rPr lang="bg-BG" dirty="0"/>
              <a:t>Фонова музика – постоянна музика, относително дълга</a:t>
            </a:r>
          </a:p>
          <a:p>
            <a:pPr lvl="1"/>
            <a:r>
              <a:rPr lang="bg-BG" dirty="0"/>
              <a:t>Звукови ефекти – кратки звукове, </a:t>
            </a:r>
            <a:r>
              <a:rPr lang="bg-BG" dirty="0" smtClean="0"/>
              <a:t>свързани със събития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 smtClean="0"/>
              <a:t>Примерен модел</a:t>
            </a:r>
          </a:p>
          <a:p>
            <a:pPr lvl="1"/>
            <a:r>
              <a:rPr lang="bg-BG" dirty="0" err="1" smtClean="0"/>
              <a:t>Топащи</a:t>
            </a:r>
            <a:r>
              <a:rPr lang="bg-BG" dirty="0" smtClean="0"/>
              <a:t> се топчета</a:t>
            </a:r>
          </a:p>
          <a:p>
            <a:pPr lvl="1"/>
            <a:r>
              <a:rPr lang="bg-BG" dirty="0" smtClean="0"/>
              <a:t>Фонова музика по време на </a:t>
            </a:r>
            <a:r>
              <a:rPr lang="bg-BG" dirty="0" err="1" smtClean="0"/>
              <a:t>топането</a:t>
            </a:r>
            <a:endParaRPr lang="bg-BG" dirty="0" smtClean="0"/>
          </a:p>
          <a:p>
            <a:pPr lvl="1"/>
            <a:r>
              <a:rPr lang="bg-BG" dirty="0" smtClean="0"/>
              <a:t>При удар на топче в земята се чува кратък звуков ефект</a:t>
            </a:r>
          </a:p>
          <a:p>
            <a:pPr lvl="1"/>
            <a:r>
              <a:rPr lang="bg-BG" dirty="0" smtClean="0"/>
              <a:t>Звуковият ефект ще се наслагва над музиката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45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Фонова музика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Таг &lt;</a:t>
            </a:r>
            <a:r>
              <a:rPr lang="en-US" dirty="0" smtClean="0"/>
              <a:t>audio&gt;</a:t>
            </a:r>
          </a:p>
          <a:p>
            <a:pPr lvl="1"/>
            <a:r>
              <a:rPr lang="bg-BG" dirty="0" smtClean="0"/>
              <a:t>За</a:t>
            </a:r>
            <a:r>
              <a:rPr lang="en-US" dirty="0" smtClean="0"/>
              <a:t> </a:t>
            </a:r>
            <a:r>
              <a:rPr lang="bg-BG" dirty="0" smtClean="0"/>
              <a:t>фонова музика ще ползваме </a:t>
            </a:r>
            <a:r>
              <a:rPr lang="en-US" dirty="0" smtClean="0"/>
              <a:t>HTML5</a:t>
            </a:r>
            <a:r>
              <a:rPr lang="bg-BG" dirty="0" smtClean="0"/>
              <a:t> таг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audio</a:t>
            </a:r>
            <a:endParaRPr lang="en-US" dirty="0" smtClean="0"/>
          </a:p>
          <a:p>
            <a:pPr lvl="1"/>
            <a:r>
              <a:rPr lang="bg-BG" dirty="0" smtClean="0"/>
              <a:t>Атрибутът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controls</a:t>
            </a:r>
            <a:r>
              <a:rPr lang="bg-BG" dirty="0" smtClean="0"/>
              <a:t> на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audio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указва да се виждат бутоните</a:t>
            </a:r>
          </a:p>
          <a:p>
            <a:pPr lvl="1"/>
            <a:r>
              <a:rPr lang="bg-BG" dirty="0" smtClean="0"/>
              <a:t>Тагът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source</a:t>
            </a:r>
            <a:r>
              <a:rPr lang="bg-BG" dirty="0" smtClean="0"/>
              <a:t> описва къде е файла и какъв тип е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1005879" y="3211822"/>
            <a:ext cx="7223681" cy="1737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audio</a:t>
            </a:r>
            <a:r>
              <a:rPr lang="en-US" dirty="0"/>
              <a:t> id="music"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controls</a:t>
            </a:r>
            <a:r>
              <a:rPr lang="en-US" dirty="0"/>
              <a:t>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source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="Arktype_-_</a:t>
            </a:r>
            <a:r>
              <a:rPr lang="en-US" dirty="0" smtClean="0"/>
              <a:t>Hot_Pursuit.mp3„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                         </a:t>
            </a:r>
            <a:r>
              <a:rPr lang="en-US" dirty="0" smtClean="0"/>
              <a:t>type</a:t>
            </a:r>
            <a:r>
              <a:rPr lang="en-US" dirty="0"/>
              <a:t>="audio/mpeg"&gt;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bg-BG" dirty="0"/>
              <a:t>Искаме музика, но няма!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&lt;/</a:t>
            </a:r>
            <a:r>
              <a:rPr lang="en-US" dirty="0"/>
              <a:t>audio&gt;</a:t>
            </a:r>
          </a:p>
        </p:txBody>
      </p:sp>
    </p:spTree>
    <p:extLst>
      <p:ext uri="{BB962C8B-B14F-4D97-AF65-F5344CB8AC3E}">
        <p14:creationId xmlns:p14="http://schemas.microsoft.com/office/powerpoint/2010/main" val="3077571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Методи</a:t>
            </a:r>
            <a:endParaRPr lang="en-US" dirty="0" smtClean="0"/>
          </a:p>
          <a:p>
            <a:pPr lvl="1"/>
            <a:r>
              <a:rPr lang="bg-BG" dirty="0" smtClean="0"/>
              <a:t>Елементът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audio</a:t>
            </a:r>
            <a:r>
              <a:rPr lang="bg-BG" dirty="0" smtClean="0"/>
              <a:t> има методи за работа с него</a:t>
            </a:r>
          </a:p>
          <a:p>
            <a:pPr lvl="1"/>
            <a:r>
              <a:rPr lang="bg-BG" dirty="0" smtClean="0"/>
              <a:t>За пускане на музиката извикваме метода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play</a:t>
            </a:r>
          </a:p>
          <a:p>
            <a:r>
              <a:rPr lang="bg-BG" dirty="0" smtClean="0"/>
              <a:t>Забележка</a:t>
            </a:r>
          </a:p>
          <a:p>
            <a:pPr lvl="1"/>
            <a:r>
              <a:rPr lang="bg-BG" dirty="0" smtClean="0"/>
              <a:t>В един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audio</a:t>
            </a:r>
            <a:r>
              <a:rPr lang="bg-BG" dirty="0" smtClean="0"/>
              <a:t> може да има няколко тагът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source</a:t>
            </a:r>
            <a:r>
              <a:rPr lang="bg-BG" dirty="0" smtClean="0"/>
              <a:t>, сочещи различни формати на един и същ музикален файл, </a:t>
            </a:r>
            <a:r>
              <a:rPr lang="bg-BG" dirty="0" smtClean="0"/>
              <a:t>браузърът </a:t>
            </a:r>
            <a:r>
              <a:rPr lang="bg-BG" dirty="0" smtClean="0"/>
              <a:t>ще подбере първият формат, който се поддържа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1005879" y="3211822"/>
            <a:ext cx="7223681" cy="1737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/>
              <a:t>main()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: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document.getElementById</a:t>
            </a:r>
            <a:r>
              <a:rPr lang="en-US" dirty="0"/>
              <a:t>('music').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play</a:t>
            </a:r>
            <a:r>
              <a:rPr lang="en-US" dirty="0"/>
              <a:t>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7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2" y="194336"/>
            <a:ext cx="6511636" cy="425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47662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Музика</a:t>
            </a:r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: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Hot Pursuit </a:t>
            </a:r>
            <a:r>
              <a:rPr lang="bg-BG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на</a:t>
            </a:r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Arktype</a:t>
            </a:r>
            <a:r>
              <a:rPr lang="bg-BG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,</a:t>
            </a:r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bg-BG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лиценз </a:t>
            </a:r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CC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BY-NC-SA</a:t>
            </a:r>
            <a:r>
              <a:rPr lang="bg-BG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от 2011</a:t>
            </a:r>
          </a:p>
          <a:p>
            <a:pPr algn="r"/>
            <a:r>
              <a:rPr lang="en-GB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https://www.jamendo.com/en/track/856963/hot-pursuit</a:t>
            </a:r>
            <a:endParaRPr lang="bg-BG" sz="900" dirty="0">
              <a:solidFill>
                <a:schemeClr val="accent1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Няколко графични полета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Функционалност в </a:t>
            </a:r>
            <a:r>
              <a:rPr lang="bg-BG" dirty="0" err="1" smtClean="0"/>
              <a:t>СУИКА</a:t>
            </a:r>
            <a:endParaRPr lang="bg-BG" dirty="0" smtClean="0"/>
          </a:p>
          <a:p>
            <a:pPr lvl="1"/>
            <a:r>
              <a:rPr lang="bg-BG" dirty="0" smtClean="0"/>
              <a:t>При създаването на инстанция на </a:t>
            </a:r>
            <a:r>
              <a:rPr lang="en-US" dirty="0" err="1" smtClean="0"/>
              <a:t>Suica</a:t>
            </a:r>
            <a:r>
              <a:rPr lang="bg-BG" dirty="0" smtClean="0"/>
              <a:t> тя се свързва с конкретен </a:t>
            </a:r>
            <a:r>
              <a:rPr lang="en-US" dirty="0" smtClean="0"/>
              <a:t>HTML</a:t>
            </a:r>
            <a:r>
              <a:rPr lang="bg-BG" dirty="0" smtClean="0"/>
              <a:t> елемент от тип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canvas</a:t>
            </a:r>
          </a:p>
          <a:p>
            <a:pPr lvl="1"/>
            <a:r>
              <a:rPr lang="bg-BG" dirty="0" smtClean="0"/>
              <a:t>Голяма част от функциите работят с последно създадената инстанция на </a:t>
            </a:r>
            <a:r>
              <a:rPr lang="en-US" dirty="0" err="1" smtClean="0"/>
              <a:t>Suica</a:t>
            </a:r>
            <a:endParaRPr lang="en-US" dirty="0" smtClean="0"/>
          </a:p>
          <a:p>
            <a:pPr lvl="1"/>
            <a:r>
              <a:rPr lang="bg-BG" dirty="0" smtClean="0"/>
              <a:t>Има възможност да се създадат няколко инстанции, но всяка трябва да е свързана към различен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canvas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3267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Звукови ефекти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Основен проблем</a:t>
            </a:r>
            <a:endParaRPr lang="en-US" dirty="0"/>
          </a:p>
          <a:p>
            <a:pPr lvl="1"/>
            <a:r>
              <a:rPr lang="bg-BG" dirty="0"/>
              <a:t>Тагът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audio</a:t>
            </a:r>
            <a:r>
              <a:rPr lang="bg-BG" dirty="0" smtClean="0"/>
              <a:t> </a:t>
            </a:r>
            <a:r>
              <a:rPr lang="bg-BG" dirty="0"/>
              <a:t>е </a:t>
            </a:r>
            <a:r>
              <a:rPr lang="bg-BG" dirty="0" smtClean="0"/>
              <a:t>удобен </a:t>
            </a:r>
            <a:r>
              <a:rPr lang="bg-BG" dirty="0"/>
              <a:t>за дълга </a:t>
            </a:r>
            <a:r>
              <a:rPr lang="bg-BG" dirty="0" smtClean="0"/>
              <a:t>и непрекъсната </a:t>
            </a:r>
            <a:r>
              <a:rPr lang="bg-BG" dirty="0"/>
              <a:t>музика</a:t>
            </a:r>
          </a:p>
          <a:p>
            <a:pPr lvl="1"/>
            <a:r>
              <a:rPr lang="bg-BG" dirty="0"/>
              <a:t>Не може да се просвирва преди да е свършило предходното </a:t>
            </a:r>
            <a:r>
              <a:rPr lang="bg-BG" dirty="0" smtClean="0"/>
              <a:t>просвирване</a:t>
            </a:r>
            <a:endParaRPr lang="bg-BG" dirty="0"/>
          </a:p>
          <a:p>
            <a:r>
              <a:rPr lang="bg-BG" dirty="0"/>
              <a:t>Идея за звуковите ефекти</a:t>
            </a:r>
          </a:p>
          <a:p>
            <a:pPr lvl="1"/>
            <a:r>
              <a:rPr lang="bg-BG" dirty="0"/>
              <a:t>Няколко инстанции на един и същ звуков ефект</a:t>
            </a:r>
          </a:p>
          <a:p>
            <a:pPr lvl="1"/>
            <a:r>
              <a:rPr lang="bg-BG" dirty="0"/>
              <a:t>При пускането те се </a:t>
            </a:r>
            <a:r>
              <a:rPr lang="bg-BG" dirty="0" smtClean="0"/>
              <a:t>редуват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4503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endParaRPr lang="en-US" dirty="0" smtClean="0"/>
          </a:p>
          <a:p>
            <a:pPr lvl="1"/>
            <a:r>
              <a:rPr lang="bg-BG" dirty="0" smtClean="0"/>
              <a:t>Да добавим звуков ефект на удар</a:t>
            </a:r>
          </a:p>
          <a:p>
            <a:pPr lvl="1"/>
            <a:r>
              <a:rPr lang="bg-BG" dirty="0" smtClean="0"/>
              <a:t>Активира се когато някое от топчетата отскочи</a:t>
            </a:r>
          </a:p>
          <a:p>
            <a:r>
              <a:rPr lang="bg-BG" dirty="0" smtClean="0"/>
              <a:t>Застъпващи се звукови ефекти</a:t>
            </a:r>
          </a:p>
          <a:p>
            <a:pPr lvl="1"/>
            <a:r>
              <a:rPr lang="bg-BG" dirty="0" smtClean="0"/>
              <a:t>Ще имаме няколко инстанции на звуковия ефект</a:t>
            </a:r>
          </a:p>
          <a:p>
            <a:pPr lvl="1"/>
            <a:r>
              <a:rPr lang="bg-BG" dirty="0" smtClean="0"/>
              <a:t>Зареждаме ги в масива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hitEffect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879" y="3303262"/>
            <a:ext cx="7223681" cy="164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hits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hitEffect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[];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hitEffect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 Audio</a:t>
            </a:r>
            <a:r>
              <a:rPr lang="en-US" dirty="0"/>
              <a:t>(</a:t>
            </a:r>
            <a:r>
              <a:rPr lang="en-US" dirty="0" smtClean="0"/>
              <a:t>'246281</a:t>
            </a:r>
            <a:r>
              <a:rPr lang="bg-BG" dirty="0" smtClean="0"/>
              <a:t>...</a:t>
            </a:r>
            <a:r>
              <a:rPr lang="en-US" dirty="0" smtClean="0"/>
              <a:t>sion2.wav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551451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Удар</a:t>
            </a:r>
            <a:endParaRPr lang="en-US" dirty="0" smtClean="0"/>
          </a:p>
          <a:p>
            <a:pPr lvl="1"/>
            <a:r>
              <a:rPr lang="bg-BG" dirty="0" smtClean="0"/>
              <a:t>Всяко топче се движи по синусоида, но в модул</a:t>
            </a:r>
          </a:p>
          <a:p>
            <a:pPr lvl="1"/>
            <a:r>
              <a:rPr lang="bg-BG" dirty="0" smtClean="0"/>
              <a:t>Удар има когато синусоидата, без модул, си смени знака</a:t>
            </a:r>
          </a:p>
          <a:p>
            <a:pPr lvl="1"/>
            <a:r>
              <a:rPr lang="bg-BG" dirty="0" smtClean="0"/>
              <a:t>При засичане на удари редуваме кой от ефектите да пуснем</a:t>
            </a:r>
          </a:p>
          <a:p>
            <a:pPr lvl="1"/>
            <a:r>
              <a:rPr lang="bg-BG" dirty="0" smtClean="0"/>
              <a:t>Променливата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hits</a:t>
            </a:r>
            <a:r>
              <a:rPr lang="bg-BG" dirty="0" smtClean="0"/>
              <a:t> е брояч и реализира редуването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79" y="2297433"/>
            <a:ext cx="7223681" cy="2651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a[</a:t>
            </a:r>
            <a:r>
              <a:rPr lang="en-US" dirty="0" err="1" smtClean="0"/>
              <a:t>i</a:t>
            </a:r>
            <a:r>
              <a:rPr lang="en-US" dirty="0"/>
              <a:t>].center[1] = -175+a[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smtClean="0"/>
              <a:t>radius+250*abs(sin(q</a:t>
            </a:r>
            <a:r>
              <a:rPr lang="en-US" dirty="0"/>
              <a:t>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sign = </a:t>
            </a:r>
            <a:r>
              <a:rPr lang="en-US" dirty="0" err="1" smtClean="0"/>
              <a:t>Math.sign</a:t>
            </a:r>
            <a:r>
              <a:rPr lang="en-US" dirty="0" smtClean="0"/>
              <a:t>(sin(q</a:t>
            </a:r>
            <a:r>
              <a:rPr lang="en-US" dirty="0"/>
              <a:t>));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].sign != sign</a:t>
            </a:r>
            <a:r>
              <a:rPr lang="en-U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a[</a:t>
            </a:r>
            <a:r>
              <a:rPr lang="en-US" dirty="0" err="1"/>
              <a:t>i</a:t>
            </a:r>
            <a:r>
              <a:rPr lang="en-US" dirty="0"/>
              <a:t>].sign = sign;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hitEffect</a:t>
            </a:r>
            <a:r>
              <a:rPr lang="en-US" dirty="0"/>
              <a:t>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hits%n</a:t>
            </a:r>
            <a:r>
              <a:rPr lang="en-US" dirty="0"/>
              <a:t>]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.play</a:t>
            </a:r>
            <a:r>
              <a:rPr lang="en-US" dirty="0"/>
              <a:t>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hits++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06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2" y="194336"/>
            <a:ext cx="6511636" cy="425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476628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A 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Guitar Chord Hit Percussion </a:t>
            </a:r>
            <a:r>
              <a:rPr lang="bg-BG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на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afleetingspeck</a:t>
            </a:r>
            <a:r>
              <a:rPr lang="bg-BG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,</a:t>
            </a:r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bg-BG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лиценз </a:t>
            </a:r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CC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 </a:t>
            </a:r>
            <a:r>
              <a:rPr lang="bg-BG" sz="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0 от 2014</a:t>
            </a:r>
          </a:p>
          <a:p>
            <a:pPr algn="r"/>
            <a:r>
              <a:rPr lang="en-GB" sz="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https://www.freesound.org/people/afleetingspeck/sounds/246281/</a:t>
            </a:r>
            <a:endParaRPr lang="bg-BG" sz="900" dirty="0">
              <a:solidFill>
                <a:schemeClr val="accent1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noProof="0" dirty="0" smtClean="0"/>
              <a:t>Избрани теми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Избрани теми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Демонстрации по теми, избрани от студентите</a:t>
            </a:r>
          </a:p>
          <a:p>
            <a:pPr lvl="1"/>
            <a:r>
              <a:rPr lang="bg-BG" dirty="0" smtClean="0"/>
              <a:t>Допълнителни графични ефекти</a:t>
            </a:r>
          </a:p>
          <a:p>
            <a:pPr lvl="1"/>
            <a:r>
              <a:rPr lang="bg-BG" dirty="0" smtClean="0"/>
              <a:t>Създаване на други обекти</a:t>
            </a:r>
          </a:p>
          <a:p>
            <a:pPr lvl="1"/>
            <a:r>
              <a:rPr lang="bg-BG" dirty="0" smtClean="0"/>
              <a:t>Сложни обекти и/или движения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6837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Графичните полета</a:t>
            </a:r>
          </a:p>
          <a:p>
            <a:pPr lvl="1"/>
            <a:r>
              <a:rPr lang="bg-BG" dirty="0" smtClean="0"/>
              <a:t>Могат да са няколко на страница</a:t>
            </a:r>
          </a:p>
          <a:p>
            <a:pPr lvl="1"/>
            <a:r>
              <a:rPr lang="bg-BG" dirty="0" smtClean="0"/>
              <a:t>Всяко си е със собствена инстанция на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Всяко си има собствен анимационен цикъл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nextFrame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dirty="0" smtClean="0"/>
              <a:t>Връзка с</a:t>
            </a:r>
            <a:r>
              <a:rPr lang="en-US" dirty="0"/>
              <a:t> </a:t>
            </a:r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HTML</a:t>
            </a:r>
            <a:r>
              <a:rPr lang="bg-BG" dirty="0" smtClean="0"/>
              <a:t> елементи могат да се поставят над графично поле</a:t>
            </a:r>
          </a:p>
          <a:p>
            <a:pPr lvl="1"/>
            <a:r>
              <a:rPr lang="bg-BG" dirty="0" smtClean="0"/>
              <a:t>Това включва текст (с прозрачен или непрозрачен фон), бутони, полета за въвеждане на данни и т.н.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8515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Цял прозорец</a:t>
            </a:r>
          </a:p>
          <a:p>
            <a:pPr lvl="1"/>
            <a:r>
              <a:rPr lang="bg-BG" dirty="0" smtClean="0"/>
              <a:t>При работа с цял прозорец се улавя събитието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resize</a:t>
            </a:r>
            <a:r>
              <a:rPr lang="bg-BG" dirty="0" smtClean="0"/>
              <a:t> и се настройва размера на графичното поле според новия размер</a:t>
            </a:r>
          </a:p>
          <a:p>
            <a:r>
              <a:rPr lang="bg-BG" dirty="0" smtClean="0"/>
              <a:t>Работа със сензорни екрани</a:t>
            </a:r>
          </a:p>
          <a:p>
            <a:pPr lvl="1"/>
            <a:r>
              <a:rPr lang="bg-BG" dirty="0" smtClean="0"/>
              <a:t>Има събития, които се активират при докосване или движение върху сензорен екран</a:t>
            </a:r>
          </a:p>
          <a:p>
            <a:pPr lvl="1"/>
            <a:r>
              <a:rPr lang="bg-BG" dirty="0" smtClean="0"/>
              <a:t>Обектите на тези събития поддържат списък на активните точки на докосване</a:t>
            </a:r>
          </a:p>
          <a:p>
            <a:r>
              <a:rPr lang="bg-BG" dirty="0" smtClean="0"/>
              <a:t>Фонова музика и звукови ефекти</a:t>
            </a:r>
          </a:p>
          <a:p>
            <a:pPr lvl="1"/>
            <a:r>
              <a:rPr lang="bg-BG" dirty="0" smtClean="0"/>
              <a:t>Включват се с тагове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audio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sound</a:t>
            </a:r>
            <a:r>
              <a:rPr lang="bg-BG" dirty="0" smtClean="0"/>
              <a:t>, активират се с метод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init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За наслагване се използват по няколко инстанции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7520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Примерна реализация</a:t>
            </a:r>
          </a:p>
          <a:p>
            <a:pPr lvl="1"/>
            <a:r>
              <a:rPr lang="bg-BG" dirty="0" smtClean="0"/>
              <a:t>Два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canvas</a:t>
            </a:r>
            <a:r>
              <a:rPr lang="en-US" dirty="0" smtClean="0"/>
              <a:t> </a:t>
            </a:r>
            <a:r>
              <a:rPr lang="bg-BG" dirty="0" smtClean="0"/>
              <a:t>елемента с някакви </a:t>
            </a:r>
            <a:r>
              <a:rPr lang="en-US" dirty="0" smtClean="0"/>
              <a:t>3D</a:t>
            </a:r>
            <a:r>
              <a:rPr lang="bg-BG" dirty="0" smtClean="0"/>
              <a:t> обекти в тях</a:t>
            </a:r>
          </a:p>
          <a:p>
            <a:pPr lvl="1"/>
            <a:r>
              <a:rPr lang="bg-BG" dirty="0" smtClean="0"/>
              <a:t>На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подаваме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id</a:t>
            </a:r>
            <a:r>
              <a:rPr lang="bg-BG" dirty="0" smtClean="0"/>
              <a:t> на елемента </a:t>
            </a:r>
            <a:r>
              <a:rPr lang="en-US" dirty="0" smtClean="0"/>
              <a:t>canvas</a:t>
            </a:r>
            <a:endParaRPr lang="bg-B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5879" y="1474483"/>
            <a:ext cx="7223681" cy="3474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'one'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demo(70,1,0.2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background</a:t>
            </a:r>
            <a:r>
              <a:rPr lang="en-US" dirty="0"/>
              <a:t>([1,0.8,0.6]);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cube</a:t>
            </a:r>
            <a:r>
              <a:rPr lang="en-US" dirty="0"/>
              <a:t>([0,0,0],20).custom({color:[1,0.3,0]});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'two'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demo(70</a:t>
            </a:r>
            <a:r>
              <a:rPr lang="en-US" dirty="0"/>
              <a:t>,-2.5,0.2);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background</a:t>
            </a:r>
            <a:r>
              <a:rPr lang="en-US" dirty="0"/>
              <a:t>([0.6,0.8,1]);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cuboid</a:t>
            </a:r>
            <a:r>
              <a:rPr lang="en-US" dirty="0"/>
              <a:t>([0,0,0],[5,5,20]);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cuboid</a:t>
            </a:r>
            <a:r>
              <a:rPr lang="en-US" dirty="0"/>
              <a:t>([0,0,0],[5,20,5]);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cuboid</a:t>
            </a:r>
            <a:r>
              <a:rPr lang="en-US" dirty="0"/>
              <a:t>([0,0,0],[20,5,5</a:t>
            </a:r>
            <a:r>
              <a:rPr lang="en-US" dirty="0" smtClean="0"/>
              <a:t>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94336"/>
            <a:ext cx="702945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5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Адресиране на графично поле</a:t>
            </a:r>
          </a:p>
          <a:p>
            <a:pPr lvl="1"/>
            <a:r>
              <a:rPr lang="bg-BG" dirty="0" smtClean="0"/>
              <a:t>Всяка инстанция на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има собствен цикъл за анимация</a:t>
            </a:r>
          </a:p>
          <a:p>
            <a:pPr lvl="1"/>
            <a:r>
              <a:rPr lang="bg-BG" dirty="0" smtClean="0"/>
              <a:t>Ако трябва да се използва метод на конкретна инстанция, то тя трябва да е записана в променлива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79" y="2388871"/>
            <a:ext cx="7223681" cy="256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Suica</a:t>
            </a:r>
            <a:r>
              <a:rPr lang="en-US" dirty="0"/>
              <a:t>('one');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a.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nextFrame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animateA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b </a:t>
            </a:r>
            <a:r>
              <a:rPr lang="en-US" dirty="0"/>
              <a:t>= new </a:t>
            </a:r>
            <a:r>
              <a:rPr lang="en-US" dirty="0" err="1"/>
              <a:t>Suica</a:t>
            </a:r>
            <a:r>
              <a:rPr lang="en-US" dirty="0"/>
              <a:t>('two');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b.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nextFrame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animateB</a:t>
            </a:r>
            <a:r>
              <a:rPr lang="en-US" dirty="0" smtClean="0"/>
              <a:t>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/>
              <a:t>animateA</a:t>
            </a:r>
            <a:r>
              <a:rPr lang="en-US" dirty="0" smtClean="0"/>
              <a:t>()</a:t>
            </a:r>
            <a:r>
              <a:rPr lang="bg-BG" dirty="0" smtClean="0"/>
              <a:t> </a:t>
            </a:r>
            <a:r>
              <a:rPr lang="en-US" dirty="0" smtClean="0"/>
              <a:t>{</a:t>
            </a:r>
            <a:r>
              <a:rPr lang="bg-BG" dirty="0" smtClean="0"/>
              <a:t>...</a:t>
            </a: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/>
              <a:t>animateB</a:t>
            </a:r>
            <a:r>
              <a:rPr lang="en-US" dirty="0" smtClean="0"/>
              <a:t>()</a:t>
            </a:r>
            <a:r>
              <a:rPr lang="bg-BG" dirty="0" smtClean="0"/>
              <a:t> </a:t>
            </a:r>
            <a:r>
              <a:rPr lang="en-US" dirty="0" smtClean="0"/>
              <a:t>{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b.</a:t>
            </a:r>
            <a:r>
              <a:rPr lang="en-US" dirty="0" err="1" smtClean="0"/>
              <a:t>background</a:t>
            </a:r>
            <a:r>
              <a:rPr lang="en-US" dirty="0" smtClean="0"/>
              <a:t> (...);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bg-BG" dirty="0" smtClean="0"/>
              <a:t> наслагване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882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bg-BG" dirty="0" smtClean="0"/>
              <a:t> наслагване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Използване до момента</a:t>
            </a:r>
          </a:p>
          <a:p>
            <a:pPr lvl="1"/>
            <a:r>
              <a:rPr lang="bg-BG" dirty="0" smtClean="0"/>
              <a:t>Рисуване на имена на графични обекти</a:t>
            </a:r>
          </a:p>
          <a:p>
            <a:r>
              <a:rPr lang="bg-BG" dirty="0" smtClean="0"/>
              <a:t>По принцип</a:t>
            </a:r>
          </a:p>
          <a:p>
            <a:pPr lvl="1"/>
            <a:r>
              <a:rPr lang="bg-BG" dirty="0" smtClean="0"/>
              <a:t>Могат да се използват всички </a:t>
            </a:r>
            <a:r>
              <a:rPr lang="en-US" dirty="0" smtClean="0"/>
              <a:t>HTML</a:t>
            </a:r>
            <a:r>
              <a:rPr lang="bg-BG" dirty="0" smtClean="0"/>
              <a:t> елементи като са насложени върху графично поле</a:t>
            </a:r>
          </a:p>
          <a:p>
            <a:pPr lvl="1"/>
            <a:r>
              <a:rPr lang="bg-BG" dirty="0" smtClean="0"/>
              <a:t>Така се симулира </a:t>
            </a:r>
            <a:r>
              <a:rPr lang="en-US" dirty="0" smtClean="0"/>
              <a:t>HUD (Heads-up display)</a:t>
            </a:r>
            <a:r>
              <a:rPr lang="bg-BG" dirty="0" smtClean="0"/>
              <a:t> – прозрачен слой с допълнителна информация над основния екран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150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 с </a:t>
            </a:r>
            <a:r>
              <a:rPr lang="en-US" dirty="0" smtClean="0"/>
              <a:t>HUD</a:t>
            </a:r>
            <a:endParaRPr lang="bg-BG" dirty="0" smtClean="0"/>
          </a:p>
          <a:p>
            <a:pPr lvl="1"/>
            <a:r>
              <a:rPr lang="bg-BG" dirty="0" smtClean="0"/>
              <a:t>Няколко куба летят и им се изписват координатите</a:t>
            </a:r>
            <a:endParaRPr lang="bg-BG" dirty="0"/>
          </a:p>
          <a:p>
            <a:pPr lvl="1"/>
            <a:r>
              <a:rPr lang="bg-BG" dirty="0" smtClean="0"/>
              <a:t>Те се изписват над графичното поле</a:t>
            </a:r>
          </a:p>
          <a:p>
            <a:pPr lvl="1"/>
            <a:r>
              <a:rPr lang="bg-BG" dirty="0" smtClean="0"/>
              <a:t>Аналогично на етикетите, дефинираме си стил</a:t>
            </a:r>
            <a:r>
              <a:rPr lang="en-US" dirty="0" smtClean="0"/>
              <a:t>, </a:t>
            </a:r>
            <a:r>
              <a:rPr lang="bg-BG" dirty="0" smtClean="0"/>
              <a:t>като най-важните свойства са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position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background-color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z-index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79" y="2388872"/>
            <a:ext cx="7223681" cy="25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.</a:t>
            </a:r>
            <a:r>
              <a:rPr lang="en-US" dirty="0" err="1"/>
              <a:t>hud</a:t>
            </a:r>
            <a:r>
              <a:rPr lang="en-US" dirty="0"/>
              <a:t> 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position</a:t>
            </a:r>
            <a:r>
              <a:rPr lang="en-US" dirty="0" smtClean="0"/>
              <a:t>: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absolute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background-color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transparent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z-index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color: </a:t>
            </a:r>
            <a:r>
              <a:rPr lang="en-US" dirty="0" err="1"/>
              <a:t>HoneyDew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font-size: 1em;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font-family: 'Courier New', monospace</a:t>
            </a:r>
            <a:r>
              <a:rPr lang="en-US" dirty="0" smtClean="0"/>
              <a:t>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2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25192</TotalTime>
  <Words>1209</Words>
  <Application>Microsoft Office PowerPoint</Application>
  <PresentationFormat>On-screen Show (16:9)</PresentationFormat>
  <Paragraphs>225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Origin</vt:lpstr>
      <vt:lpstr>Ефекти и избрани теми</vt:lpstr>
      <vt:lpstr>Работа с няколко графики</vt:lpstr>
      <vt:lpstr>Няколко графични полета</vt:lpstr>
      <vt:lpstr>PowerPoint Presentation</vt:lpstr>
      <vt:lpstr>PowerPoint Presentation</vt:lpstr>
      <vt:lpstr>PowerPoint Presentation</vt:lpstr>
      <vt:lpstr>HTML наслагване</vt:lpstr>
      <vt:lpstr>HTML наслагване</vt:lpstr>
      <vt:lpstr>PowerPoint Presentation</vt:lpstr>
      <vt:lpstr>PowerPoint Presentation</vt:lpstr>
      <vt:lpstr>PowerPoint Presentation</vt:lpstr>
      <vt:lpstr>Работа на цял прозорец</vt:lpstr>
      <vt:lpstr>Променлив размер</vt:lpstr>
      <vt:lpstr>PowerPoint Presentation</vt:lpstr>
      <vt:lpstr>PowerPoint Presentation</vt:lpstr>
      <vt:lpstr>PowerPoint Presentation</vt:lpstr>
      <vt:lpstr>PowerPoint Presentation</vt:lpstr>
      <vt:lpstr>Работа на цял екран</vt:lpstr>
      <vt:lpstr>PowerPoint Presentation</vt:lpstr>
      <vt:lpstr>Работа с докосване</vt:lpstr>
      <vt:lpstr>Работа с докосване</vt:lpstr>
      <vt:lpstr>Събития</vt:lpstr>
      <vt:lpstr>PowerPoint Presentation</vt:lpstr>
      <vt:lpstr>Свойства</vt:lpstr>
      <vt:lpstr>Звук и звукови ефекти</vt:lpstr>
      <vt:lpstr>Звукови ефекти</vt:lpstr>
      <vt:lpstr>Фонова музика</vt:lpstr>
      <vt:lpstr>PowerPoint Presentation</vt:lpstr>
      <vt:lpstr>PowerPoint Presentation</vt:lpstr>
      <vt:lpstr>Звукови ефекти</vt:lpstr>
      <vt:lpstr>PowerPoint Presentation</vt:lpstr>
      <vt:lpstr>PowerPoint Presentation</vt:lpstr>
      <vt:lpstr>PowerPoint Presentation</vt:lpstr>
      <vt:lpstr>Избрани теми</vt:lpstr>
      <vt:lpstr>Избрани теми</vt:lpstr>
      <vt:lpstr>Обобщение</vt:lpstr>
      <vt:lpstr>Обобщение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SUICA-22</dc:title>
  <dc:creator>Pavel Boytchev</dc:creator>
  <cp:lastModifiedBy>Pavel Boytchev</cp:lastModifiedBy>
  <cp:revision>873</cp:revision>
  <dcterms:created xsi:type="dcterms:W3CDTF">2015-02-10T15:00:35Z</dcterms:created>
  <dcterms:modified xsi:type="dcterms:W3CDTF">2015-11-04T08:38:33Z</dcterms:modified>
</cp:coreProperties>
</file>