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80" r:id="rId9"/>
    <p:sldId id="279" r:id="rId10"/>
    <p:sldId id="281" r:id="rId11"/>
    <p:sldId id="282" r:id="rId12"/>
    <p:sldId id="283" r:id="rId13"/>
    <p:sldId id="284" r:id="rId14"/>
    <p:sldId id="285" r:id="rId15"/>
    <p:sldId id="261" r:id="rId16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90" autoAdjust="0"/>
  </p:normalViewPr>
  <p:slideViewPr>
    <p:cSldViewPr>
      <p:cViewPr varScale="1">
        <p:scale>
          <a:sx n="90" d="100"/>
          <a:sy n="90" d="100"/>
        </p:scale>
        <p:origin x="-726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0" r:id="rId3"/>
    <p:sldLayoutId id="2147483678" r:id="rId4"/>
    <p:sldLayoutId id="2147483679" r:id="rId5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WAI/intro/components.php" TargetMode="External"/><Relationship Id="rId2" Type="http://schemas.openxmlformats.org/officeDocument/2006/relationships/hyperlink" Target="http://citeseerx.ist.psu.edu/viewdoc/download?rep=rep1&amp;type=pdf&amp;doi=10.1.1.174.28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ebarchive.nationalarchives.gov.uk/20090326081557/industry.becta.org.uk/content_files/industry/resources/key%20docs/accessibility%20guides/standards_and_guidelines_making_access_software.pdf" TargetMode="External"/><Relationship Id="rId5" Type="http://schemas.openxmlformats.org/officeDocument/2006/relationships/hyperlink" Target="http://igda-gasig.org/" TargetMode="External"/><Relationship Id="rId4" Type="http://schemas.openxmlformats.org/officeDocument/2006/relationships/hyperlink" Target="http://gameaccessibilityguidelines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647950"/>
            <a:ext cx="6858000" cy="100965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Софтуер за потребители със специални нужди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Тема №23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Още критерии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lnSpc>
                <a:spcPct val="120000"/>
              </a:lnSpc>
            </a:pPr>
            <a:r>
              <a:rPr lang="ru-RU" dirty="0" smtClean="0"/>
              <a:t>Най-често използваните функции да са лесно достъпни, а не скрити навътре в менютата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При ограничение във времето за реакция на дадено събитие, продължителността му да е съобразена с възможностите за реакция на по-бавните потребители или да предоставя възможност за регулиране на това време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Използване на опростен, ясен език за </a:t>
            </a:r>
            <a:r>
              <a:rPr lang="ru-RU" dirty="0"/>
              <a:t>инструкции, </a:t>
            </a:r>
            <a:r>
              <a:rPr lang="ru-RU" dirty="0" smtClean="0"/>
              <a:t>подсказки и резултати, допълнен евентуално с картинна информация или говор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Всички компоненти на интерфейса и всички графични обекти трябва да имат описателни имена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С иконите, </a:t>
            </a:r>
            <a:r>
              <a:rPr lang="ru-RU" dirty="0"/>
              <a:t>изображенията, обектите и контролите трябва да бъдат асоциирани </a:t>
            </a:r>
            <a:r>
              <a:rPr lang="ru-RU" dirty="0" smtClean="0"/>
              <a:t>етикети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9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Още </a:t>
            </a:r>
            <a:r>
              <a:rPr lang="bg-BG" dirty="0" smtClean="0"/>
              <a:t>критерии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ru-RU" sz="2200" dirty="0" smtClean="0"/>
              <a:t>Когато дадено изображение е елемент от интерфейса на програмата, неговото значение трябва да бъде едно и също </a:t>
            </a:r>
          </a:p>
          <a:p>
            <a:pPr lvl="1"/>
            <a:r>
              <a:rPr lang="ru-RU" sz="2200" dirty="0" smtClean="0"/>
              <a:t>Графичните обекти (изображения, икони) трябва да имат алтернативно текстово описание</a:t>
            </a:r>
          </a:p>
          <a:p>
            <a:pPr lvl="1"/>
            <a:r>
              <a:rPr lang="ru-RU" sz="2200" dirty="0" smtClean="0"/>
              <a:t>Всички функции на приложението трябва да бъдат достъпни само </a:t>
            </a:r>
            <a:r>
              <a:rPr lang="ru-RU" sz="2200" dirty="0" smtClean="0"/>
              <a:t>с </a:t>
            </a:r>
            <a:r>
              <a:rPr lang="ru-RU" sz="2200" dirty="0" err="1" smtClean="0"/>
              <a:t>помощта</a:t>
            </a:r>
            <a:r>
              <a:rPr lang="ru-RU" sz="2200" dirty="0" smtClean="0"/>
              <a:t> </a:t>
            </a:r>
            <a:r>
              <a:rPr lang="ru-RU" sz="2200" dirty="0" smtClean="0"/>
              <a:t>на клавиатурата</a:t>
            </a:r>
          </a:p>
          <a:p>
            <a:pPr lvl="1"/>
            <a:r>
              <a:rPr lang="ru-RU" sz="2200" dirty="0" smtClean="0"/>
              <a:t>използването на електронно посочващо устройство трябва да е опционално, а не задължително</a:t>
            </a:r>
          </a:p>
          <a:p>
            <a:pPr lvl="1"/>
            <a:r>
              <a:rPr lang="ru-RU" sz="2200" dirty="0" smtClean="0"/>
              <a:t>При използването на звук и мултимедия трябва да се гарантира, че цялата информация може да бъде възприета от глухи или хора с увреден слух</a:t>
            </a:r>
          </a:p>
          <a:p>
            <a:pPr lvl="2"/>
            <a:r>
              <a:rPr lang="ru-RU" dirty="0" smtClean="0"/>
              <a:t>показване на визуална индикация за всички звукови сигнали</a:t>
            </a:r>
          </a:p>
          <a:p>
            <a:pPr lvl="2"/>
            <a:r>
              <a:rPr lang="ru-RU" dirty="0" smtClean="0"/>
              <a:t>предоставя възможност за включване, изключване и регулиране силата на звука</a:t>
            </a:r>
          </a:p>
        </p:txBody>
      </p:sp>
    </p:spTree>
    <p:extLst>
      <p:ext uri="{BB962C8B-B14F-4D97-AF65-F5344CB8AC3E}">
        <p14:creationId xmlns:p14="http://schemas.microsoft.com/office/powerpoint/2010/main" val="35610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Още </a:t>
            </a:r>
            <a:r>
              <a:rPr lang="bg-BG" dirty="0" smtClean="0"/>
              <a:t>критерии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lnSpc>
                <a:spcPct val="120000"/>
              </a:lnSpc>
            </a:pPr>
            <a:r>
              <a:rPr lang="ru-RU" dirty="0" smtClean="0"/>
              <a:t>Визуалната информация – поддържане и наследяване на системните настройки за висок контраст, размер и цвят на шрифта по отношение на всички контроли от потребителския интерфейс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Текстовата информация не трябва да се представя като изображение, защото става недостъпна за екранните четци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Ако се поддържа персонализация на цвета, трябва да се предоставят разнообразни възможности за избор на цвят и степен на контраст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Фонът, върху който се разполага текста, трябва да е с еднороден цвят – използването на изображение като фон намалява видимостта и четимостта на </a:t>
            </a:r>
            <a:r>
              <a:rPr lang="ru-RU" dirty="0"/>
              <a:t>текста, което го прави трудно достъпен за хора с увредено зрение и с обучителни </a:t>
            </a:r>
            <a:r>
              <a:rPr lang="ru-RU" dirty="0" smtClean="0"/>
              <a:t>трудности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54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Още </a:t>
            </a:r>
            <a:r>
              <a:rPr lang="bg-BG" dirty="0" smtClean="0"/>
              <a:t>критерии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Препоръчително е да се избягват мигащи и святкащи елементи – допустимо е в случаите, когато се използват за привличане на вниманието и индикация на някакво действие от страна на системата</a:t>
            </a:r>
          </a:p>
          <a:p>
            <a:pPr lvl="2"/>
            <a:r>
              <a:rPr lang="ru-RU" dirty="0" smtClean="0"/>
              <a:t>Например издаване на звуков сигнал, който не може да бъде чут от потребител с увреден слух</a:t>
            </a:r>
          </a:p>
          <a:p>
            <a:pPr lvl="1"/>
            <a:r>
              <a:rPr lang="ru-RU" dirty="0" smtClean="0"/>
              <a:t>Всеки достъпен софтуер трябва да предоставя документация с описание на всички функционалности за достъпност, възможности </a:t>
            </a:r>
            <a:r>
              <a:rPr lang="ru-RU" dirty="0"/>
              <a:t>за настройки и инструкции за тяхното </a:t>
            </a:r>
            <a:r>
              <a:rPr lang="ru-RU" dirty="0" smtClean="0"/>
              <a:t>използване</a:t>
            </a:r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4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Полезни материали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</a:pPr>
            <a:r>
              <a:rPr lang="bg-BG" sz="2200" dirty="0" err="1">
                <a:effectLst/>
              </a:rPr>
              <a:t>Kavcic</a:t>
            </a:r>
            <a:r>
              <a:rPr lang="bg-BG" sz="2200" dirty="0">
                <a:effectLst/>
              </a:rPr>
              <a:t>, A., </a:t>
            </a:r>
            <a:r>
              <a:rPr lang="bg-BG" sz="2200" u="sng" dirty="0">
                <a:effectLst/>
                <a:hlinkClick r:id="rId2"/>
              </a:rPr>
              <a:t>Software </a:t>
            </a:r>
            <a:r>
              <a:rPr lang="bg-BG" sz="2200" u="sng" dirty="0" err="1">
                <a:effectLst/>
                <a:hlinkClick r:id="rId2"/>
              </a:rPr>
              <a:t>Accessibility</a:t>
            </a:r>
            <a:r>
              <a:rPr lang="bg-BG" sz="2200" u="sng" dirty="0">
                <a:effectLst/>
                <a:hlinkClick r:id="rId2"/>
              </a:rPr>
              <a:t>: </a:t>
            </a:r>
            <a:r>
              <a:rPr lang="bg-BG" sz="2200" u="sng" dirty="0" err="1">
                <a:effectLst/>
                <a:hlinkClick r:id="rId2"/>
              </a:rPr>
              <a:t>Recommendations</a:t>
            </a:r>
            <a:r>
              <a:rPr lang="bg-BG" sz="2200" u="sng" dirty="0">
                <a:effectLst/>
                <a:hlinkClick r:id="rId2"/>
              </a:rPr>
              <a:t> </a:t>
            </a:r>
            <a:r>
              <a:rPr lang="bg-BG" sz="2200" u="sng" dirty="0" err="1">
                <a:effectLst/>
                <a:hlinkClick r:id="rId2"/>
              </a:rPr>
              <a:t>and</a:t>
            </a:r>
            <a:r>
              <a:rPr lang="bg-BG" sz="2200" u="sng" dirty="0">
                <a:effectLst/>
                <a:hlinkClick r:id="rId2"/>
              </a:rPr>
              <a:t> </a:t>
            </a:r>
            <a:r>
              <a:rPr lang="bg-BG" sz="2200" u="sng" dirty="0" err="1" smtClean="0">
                <a:effectLst/>
                <a:hlinkClick r:id="rId2"/>
              </a:rPr>
              <a:t>Guidelines</a:t>
            </a:r>
            <a:r>
              <a:rPr lang="bg-BG" sz="2200" dirty="0" smtClean="0">
                <a:effectLst/>
              </a:rPr>
              <a:t>,</a:t>
            </a:r>
            <a:r>
              <a:rPr lang="bg-BG" sz="2200" u="sng" dirty="0" smtClean="0">
                <a:effectLst/>
                <a:hlinkClick r:id="rId2"/>
              </a:rPr>
              <a:t> </a:t>
            </a:r>
            <a:r>
              <a:rPr lang="bg-BG" sz="2200" dirty="0" smtClean="0">
                <a:effectLst/>
              </a:rPr>
              <a:t>EUROCON </a:t>
            </a:r>
            <a:r>
              <a:rPr lang="bg-BG" sz="2200" dirty="0">
                <a:effectLst/>
              </a:rPr>
              <a:t>2005, </a:t>
            </a:r>
            <a:r>
              <a:rPr lang="bg-BG" sz="2200" dirty="0" err="1">
                <a:effectLst/>
              </a:rPr>
              <a:t>The</a:t>
            </a:r>
            <a:r>
              <a:rPr lang="bg-BG" sz="2200" dirty="0">
                <a:effectLst/>
              </a:rPr>
              <a:t> International </a:t>
            </a:r>
            <a:r>
              <a:rPr lang="bg-BG" sz="2200" dirty="0" err="1">
                <a:effectLst/>
              </a:rPr>
              <a:t>Conference</a:t>
            </a:r>
            <a:r>
              <a:rPr lang="bg-BG" sz="2200" dirty="0">
                <a:effectLst/>
              </a:rPr>
              <a:t> </a:t>
            </a:r>
            <a:r>
              <a:rPr lang="bg-BG" sz="2200" dirty="0" err="1">
                <a:effectLst/>
              </a:rPr>
              <a:t>on</a:t>
            </a:r>
            <a:r>
              <a:rPr lang="bg-BG" sz="2200" dirty="0">
                <a:effectLst/>
              </a:rPr>
              <a:t> "</a:t>
            </a:r>
            <a:r>
              <a:rPr lang="bg-BG" sz="2200" dirty="0" err="1">
                <a:effectLst/>
              </a:rPr>
              <a:t>Computer</a:t>
            </a:r>
            <a:r>
              <a:rPr lang="bg-BG" sz="2200" dirty="0">
                <a:effectLst/>
              </a:rPr>
              <a:t> </a:t>
            </a:r>
            <a:r>
              <a:rPr lang="bg-BG" sz="2200" dirty="0" err="1">
                <a:effectLst/>
              </a:rPr>
              <a:t>as</a:t>
            </a:r>
            <a:r>
              <a:rPr lang="bg-BG" sz="2200" dirty="0">
                <a:effectLst/>
              </a:rPr>
              <a:t> a </a:t>
            </a:r>
            <a:r>
              <a:rPr lang="bg-BG" sz="2200" dirty="0" err="1">
                <a:effectLst/>
              </a:rPr>
              <a:t>tool</a:t>
            </a:r>
            <a:r>
              <a:rPr lang="bg-BG" sz="2200" dirty="0">
                <a:effectLst/>
              </a:rPr>
              <a:t>",  </a:t>
            </a:r>
            <a:r>
              <a:rPr lang="bg-BG" sz="2200" dirty="0" err="1">
                <a:effectLst/>
              </a:rPr>
              <a:t>Belgrade</a:t>
            </a:r>
            <a:r>
              <a:rPr lang="bg-BG" sz="2200" dirty="0">
                <a:effectLst/>
              </a:rPr>
              <a:t>, </a:t>
            </a:r>
            <a:r>
              <a:rPr lang="bg-BG" sz="2200" dirty="0" err="1">
                <a:effectLst/>
              </a:rPr>
              <a:t>Serbia</a:t>
            </a:r>
            <a:r>
              <a:rPr lang="bg-BG" sz="2200" dirty="0">
                <a:effectLst/>
              </a:rPr>
              <a:t> &amp; </a:t>
            </a:r>
            <a:r>
              <a:rPr lang="bg-BG" sz="2200" dirty="0" err="1">
                <a:effectLst/>
              </a:rPr>
              <a:t>Montenegro</a:t>
            </a:r>
            <a:r>
              <a:rPr lang="bg-BG" sz="2200" dirty="0">
                <a:effectLst/>
              </a:rPr>
              <a:t>, </a:t>
            </a:r>
            <a:r>
              <a:rPr lang="bg-BG" sz="2200" dirty="0" err="1">
                <a:effectLst/>
              </a:rPr>
              <a:t>November</a:t>
            </a:r>
            <a:r>
              <a:rPr lang="bg-BG" sz="2200" dirty="0">
                <a:effectLst/>
              </a:rPr>
              <a:t> 21-24, </a:t>
            </a:r>
            <a:r>
              <a:rPr lang="bg-BG" sz="2200" dirty="0" smtClean="0">
                <a:effectLst/>
              </a:rPr>
              <a:t>2005</a:t>
            </a:r>
          </a:p>
          <a:p>
            <a:pPr lvl="1">
              <a:lnSpc>
                <a:spcPct val="110000"/>
              </a:lnSpc>
            </a:pPr>
            <a:r>
              <a:rPr lang="bg-BG" sz="2200" dirty="0" smtClean="0">
                <a:effectLst/>
              </a:rPr>
              <a:t>World </a:t>
            </a:r>
            <a:r>
              <a:rPr lang="bg-BG" sz="2200" dirty="0">
                <a:effectLst/>
              </a:rPr>
              <a:t>Wide </a:t>
            </a:r>
            <a:r>
              <a:rPr lang="bg-BG" sz="2200" dirty="0" err="1">
                <a:effectLst/>
              </a:rPr>
              <a:t>Web</a:t>
            </a:r>
            <a:r>
              <a:rPr lang="bg-BG" sz="2200" dirty="0">
                <a:effectLst/>
              </a:rPr>
              <a:t> </a:t>
            </a:r>
            <a:r>
              <a:rPr lang="bg-BG" sz="2200" dirty="0" err="1">
                <a:effectLst/>
              </a:rPr>
              <a:t>Consortium</a:t>
            </a:r>
            <a:r>
              <a:rPr lang="bg-BG" sz="2200" dirty="0">
                <a:effectLst/>
              </a:rPr>
              <a:t> (W3C), </a:t>
            </a:r>
            <a:r>
              <a:rPr lang="bg-BG" sz="2200" u="sng" dirty="0" err="1">
                <a:effectLst/>
                <a:hlinkClick r:id="rId3"/>
              </a:rPr>
              <a:t>Web</a:t>
            </a:r>
            <a:r>
              <a:rPr lang="bg-BG" sz="2200" u="sng" dirty="0">
                <a:effectLst/>
                <a:hlinkClick r:id="rId3"/>
              </a:rPr>
              <a:t> </a:t>
            </a:r>
            <a:r>
              <a:rPr lang="bg-BG" sz="2200" u="sng" dirty="0" err="1">
                <a:effectLst/>
                <a:hlinkClick r:id="rId3"/>
              </a:rPr>
              <a:t>Accessibility</a:t>
            </a:r>
            <a:r>
              <a:rPr lang="bg-BG" sz="2200" u="sng" dirty="0">
                <a:effectLst/>
                <a:hlinkClick r:id="rId3"/>
              </a:rPr>
              <a:t> </a:t>
            </a:r>
            <a:r>
              <a:rPr lang="bg-BG" sz="2200" u="sng" dirty="0" err="1">
                <a:effectLst/>
                <a:hlinkClick r:id="rId3"/>
              </a:rPr>
              <a:t>Initiative</a:t>
            </a:r>
            <a:r>
              <a:rPr lang="bg-BG" sz="2200" u="sng" dirty="0">
                <a:effectLst/>
                <a:hlinkClick r:id="rId3"/>
              </a:rPr>
              <a:t> (WAI</a:t>
            </a:r>
            <a:r>
              <a:rPr lang="bg-BG" sz="2200" u="sng" dirty="0" smtClean="0">
                <a:effectLst/>
                <a:hlinkClick r:id="rId3"/>
              </a:rPr>
              <a:t>)</a:t>
            </a:r>
            <a:r>
              <a:rPr lang="bg-BG" sz="2200" dirty="0" smtClean="0">
                <a:effectLst/>
              </a:rPr>
              <a:t>, </a:t>
            </a:r>
            <a:r>
              <a:rPr lang="bg-BG" sz="2200" dirty="0" err="1" smtClean="0">
                <a:effectLst/>
              </a:rPr>
              <a:t>Version</a:t>
            </a:r>
            <a:r>
              <a:rPr lang="bg-BG" sz="2200" dirty="0">
                <a:effectLst/>
              </a:rPr>
              <a:t>: 1.3 </a:t>
            </a:r>
            <a:r>
              <a:rPr lang="bg-BG" sz="2200" dirty="0" err="1">
                <a:effectLst/>
              </a:rPr>
              <a:t>August</a:t>
            </a:r>
            <a:r>
              <a:rPr lang="bg-BG" sz="2200" dirty="0">
                <a:effectLst/>
              </a:rPr>
              <a:t> </a:t>
            </a:r>
            <a:r>
              <a:rPr lang="bg-BG" sz="2200" dirty="0" smtClean="0">
                <a:effectLst/>
              </a:rPr>
              <a:t>2005</a:t>
            </a:r>
          </a:p>
          <a:p>
            <a:pPr lvl="1">
              <a:lnSpc>
                <a:spcPct val="110000"/>
              </a:lnSpc>
            </a:pPr>
            <a:r>
              <a:rPr lang="bg-BG" sz="2200" dirty="0" err="1" smtClean="0">
                <a:effectLst/>
                <a:hlinkClick r:id="rId4"/>
              </a:rPr>
              <a:t>Game</a:t>
            </a:r>
            <a:r>
              <a:rPr lang="bg-BG" sz="2200" dirty="0" smtClean="0">
                <a:effectLst/>
                <a:hlinkClick r:id="rId4"/>
              </a:rPr>
              <a:t> </a:t>
            </a:r>
            <a:r>
              <a:rPr lang="bg-BG" sz="2200" dirty="0" err="1">
                <a:effectLst/>
                <a:hlinkClick r:id="rId4"/>
              </a:rPr>
              <a:t>accessibility</a:t>
            </a:r>
            <a:r>
              <a:rPr lang="bg-BG" sz="2200" dirty="0">
                <a:effectLst/>
                <a:hlinkClick r:id="rId4"/>
              </a:rPr>
              <a:t> </a:t>
            </a:r>
            <a:r>
              <a:rPr lang="bg-BG" sz="2200" dirty="0" err="1" smtClean="0">
                <a:effectLst/>
                <a:hlinkClick r:id="rId4"/>
              </a:rPr>
              <a:t>guidelines</a:t>
            </a:r>
            <a:r>
              <a:rPr lang="bg-BG" sz="2200" dirty="0" smtClean="0">
                <a:effectLst/>
              </a:rPr>
              <a:t>, 2012-2015</a:t>
            </a:r>
            <a:endParaRPr lang="en-US" sz="2200" dirty="0">
              <a:effectLst/>
            </a:endParaRPr>
          </a:p>
          <a:p>
            <a:pPr lvl="1">
              <a:lnSpc>
                <a:spcPct val="110000"/>
              </a:lnSpc>
            </a:pPr>
            <a:r>
              <a:rPr lang="bg-BG" sz="2200" dirty="0">
                <a:effectLst/>
              </a:rPr>
              <a:t>IGDA </a:t>
            </a:r>
            <a:r>
              <a:rPr lang="bg-BG" sz="2200" dirty="0" err="1">
                <a:effectLst/>
              </a:rPr>
              <a:t>Game</a:t>
            </a:r>
            <a:r>
              <a:rPr lang="bg-BG" sz="2200" dirty="0">
                <a:effectLst/>
              </a:rPr>
              <a:t> </a:t>
            </a:r>
            <a:r>
              <a:rPr lang="bg-BG" sz="2200" dirty="0" err="1">
                <a:effectLst/>
              </a:rPr>
              <a:t>Accessibility</a:t>
            </a:r>
            <a:r>
              <a:rPr lang="bg-BG" sz="2200" dirty="0">
                <a:effectLst/>
              </a:rPr>
              <a:t> SIG, </a:t>
            </a:r>
            <a:r>
              <a:rPr lang="bg-BG" sz="2200" u="sng" dirty="0" err="1">
                <a:effectLst/>
                <a:hlinkClick r:id="rId5"/>
              </a:rPr>
              <a:t>Guidelines</a:t>
            </a:r>
            <a:r>
              <a:rPr lang="bg-BG" sz="2200" u="sng" dirty="0">
                <a:effectLst/>
                <a:hlinkClick r:id="rId5"/>
              </a:rPr>
              <a:t> </a:t>
            </a:r>
            <a:r>
              <a:rPr lang="bg-BG" sz="2200" u="sng" dirty="0" err="1">
                <a:effectLst/>
                <a:hlinkClick r:id="rId5"/>
              </a:rPr>
              <a:t>for</a:t>
            </a:r>
            <a:r>
              <a:rPr lang="bg-BG" sz="2200" u="sng" dirty="0">
                <a:effectLst/>
                <a:hlinkClick r:id="rId5"/>
              </a:rPr>
              <a:t> </a:t>
            </a:r>
            <a:r>
              <a:rPr lang="bg-BG" sz="2200" u="sng" dirty="0" err="1">
                <a:effectLst/>
                <a:hlinkClick r:id="rId5"/>
              </a:rPr>
              <a:t>game</a:t>
            </a:r>
            <a:r>
              <a:rPr lang="bg-BG" sz="2200" u="sng" dirty="0">
                <a:effectLst/>
                <a:hlinkClick r:id="rId5"/>
              </a:rPr>
              <a:t> </a:t>
            </a:r>
            <a:r>
              <a:rPr lang="bg-BG" sz="2200" u="sng" dirty="0" err="1" smtClean="0">
                <a:effectLst/>
                <a:hlinkClick r:id="rId5"/>
              </a:rPr>
              <a:t>accessibility</a:t>
            </a:r>
            <a:r>
              <a:rPr lang="bg-BG" sz="2200" dirty="0" smtClean="0">
                <a:effectLst/>
              </a:rPr>
              <a:t>, 2003</a:t>
            </a:r>
          </a:p>
          <a:p>
            <a:pPr lvl="1">
              <a:lnSpc>
                <a:spcPct val="110000"/>
              </a:lnSpc>
            </a:pPr>
            <a:r>
              <a:rPr lang="bg-BG" sz="2200" dirty="0" err="1" smtClean="0">
                <a:effectLst/>
              </a:rPr>
              <a:t>Becta</a:t>
            </a:r>
            <a:r>
              <a:rPr lang="bg-BG" sz="2200" dirty="0" smtClean="0">
                <a:effectLst/>
              </a:rPr>
              <a:t> </a:t>
            </a:r>
            <a:r>
              <a:rPr lang="bg-BG" sz="2200" dirty="0">
                <a:effectLst/>
              </a:rPr>
              <a:t>(</a:t>
            </a:r>
            <a:r>
              <a:rPr lang="bg-BG" sz="2200" dirty="0" err="1">
                <a:effectLst/>
              </a:rPr>
              <a:t>British</a:t>
            </a:r>
            <a:r>
              <a:rPr lang="bg-BG" sz="2200" dirty="0">
                <a:effectLst/>
              </a:rPr>
              <a:t> </a:t>
            </a:r>
            <a:r>
              <a:rPr lang="bg-BG" sz="2200" dirty="0" err="1">
                <a:effectLst/>
              </a:rPr>
              <a:t>Educational</a:t>
            </a:r>
            <a:r>
              <a:rPr lang="bg-BG" sz="2200" dirty="0">
                <a:effectLst/>
              </a:rPr>
              <a:t> </a:t>
            </a:r>
            <a:r>
              <a:rPr lang="bg-BG" sz="2200" dirty="0" err="1">
                <a:effectLst/>
              </a:rPr>
              <a:t>Communications</a:t>
            </a:r>
            <a:r>
              <a:rPr lang="bg-BG" sz="2200" dirty="0">
                <a:effectLst/>
              </a:rPr>
              <a:t> </a:t>
            </a:r>
            <a:r>
              <a:rPr lang="bg-BG" sz="2200" dirty="0" err="1">
                <a:effectLst/>
              </a:rPr>
              <a:t>and</a:t>
            </a:r>
            <a:r>
              <a:rPr lang="bg-BG" sz="2200" dirty="0">
                <a:effectLst/>
              </a:rPr>
              <a:t> Technology </a:t>
            </a:r>
            <a:r>
              <a:rPr lang="bg-BG" sz="2200" dirty="0" err="1">
                <a:effectLst/>
              </a:rPr>
              <a:t>Agency</a:t>
            </a:r>
            <a:r>
              <a:rPr lang="bg-BG" sz="2200" dirty="0">
                <a:effectLst/>
              </a:rPr>
              <a:t>), </a:t>
            </a:r>
            <a:r>
              <a:rPr lang="bg-BG" sz="2200" dirty="0" err="1">
                <a:effectLst/>
                <a:hlinkClick r:id="rId6"/>
              </a:rPr>
              <a:t>Standards</a:t>
            </a:r>
            <a:r>
              <a:rPr lang="bg-BG" sz="2200" dirty="0">
                <a:effectLst/>
                <a:hlinkClick r:id="rId6"/>
              </a:rPr>
              <a:t> </a:t>
            </a:r>
            <a:r>
              <a:rPr lang="bg-BG" sz="2200" dirty="0" err="1">
                <a:effectLst/>
                <a:hlinkClick r:id="rId6"/>
              </a:rPr>
              <a:t>and</a:t>
            </a:r>
            <a:r>
              <a:rPr lang="bg-BG" sz="2200" dirty="0">
                <a:effectLst/>
                <a:hlinkClick r:id="rId6"/>
              </a:rPr>
              <a:t> </a:t>
            </a:r>
            <a:r>
              <a:rPr lang="bg-BG" sz="2200" dirty="0" err="1">
                <a:effectLst/>
                <a:hlinkClick r:id="rId6"/>
              </a:rPr>
              <a:t>guidelines</a:t>
            </a:r>
            <a:r>
              <a:rPr lang="bg-BG" sz="2200" dirty="0">
                <a:effectLst/>
                <a:hlinkClick r:id="rId6"/>
              </a:rPr>
              <a:t> </a:t>
            </a:r>
            <a:r>
              <a:rPr lang="bg-BG" sz="2200" dirty="0" err="1">
                <a:effectLst/>
                <a:hlinkClick r:id="rId6"/>
              </a:rPr>
              <a:t>for</a:t>
            </a:r>
            <a:r>
              <a:rPr lang="bg-BG" sz="2200" dirty="0">
                <a:effectLst/>
                <a:hlinkClick r:id="rId6"/>
              </a:rPr>
              <a:t> </a:t>
            </a:r>
            <a:r>
              <a:rPr lang="bg-BG" sz="2200" dirty="0" err="1">
                <a:effectLst/>
                <a:hlinkClick r:id="rId6"/>
              </a:rPr>
              <a:t>making</a:t>
            </a:r>
            <a:r>
              <a:rPr lang="bg-BG" sz="2200" dirty="0">
                <a:effectLst/>
                <a:hlinkClick r:id="rId6"/>
              </a:rPr>
              <a:t> </a:t>
            </a:r>
            <a:r>
              <a:rPr lang="bg-BG" sz="2200" dirty="0" err="1">
                <a:effectLst/>
                <a:hlinkClick r:id="rId6"/>
              </a:rPr>
              <a:t>accessible</a:t>
            </a:r>
            <a:r>
              <a:rPr lang="bg-BG" sz="2200" dirty="0">
                <a:effectLst/>
                <a:hlinkClick r:id="rId6"/>
              </a:rPr>
              <a:t> </a:t>
            </a:r>
            <a:r>
              <a:rPr lang="bg-BG" sz="2200" dirty="0" err="1" smtClean="0">
                <a:effectLst/>
                <a:hlinkClick r:id="rId6"/>
              </a:rPr>
              <a:t>software</a:t>
            </a:r>
            <a:r>
              <a:rPr lang="bg-BG" sz="2200" dirty="0" smtClean="0">
                <a:effectLst/>
              </a:rPr>
              <a:t>, </a:t>
            </a:r>
            <a:r>
              <a:rPr lang="bg-BG" sz="2200" dirty="0" err="1">
                <a:effectLst/>
              </a:rPr>
              <a:t>January</a:t>
            </a:r>
            <a:r>
              <a:rPr lang="bg-BG" sz="2200" dirty="0">
                <a:effectLst/>
              </a:rPr>
              <a:t> </a:t>
            </a:r>
            <a:r>
              <a:rPr lang="bg-BG" sz="2200" dirty="0" smtClean="0">
                <a:effectLst/>
              </a:rPr>
              <a:t>2009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364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Потребители със специални нужди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altLang="bg-BG" dirty="0" smtClean="0"/>
              <a:t>Включва потребители с:</a:t>
            </a:r>
          </a:p>
          <a:p>
            <a:pPr lvl="1"/>
            <a:r>
              <a:rPr lang="ru-RU" altLang="bg-BG" dirty="0" smtClean="0"/>
              <a:t>Различни видове увреждания – сензорни, физически, умствени (умствена изостаналост), множество увреждания </a:t>
            </a:r>
          </a:p>
          <a:p>
            <a:pPr lvl="1"/>
            <a:r>
              <a:rPr lang="ru-RU" altLang="bg-BG" dirty="0" smtClean="0"/>
              <a:t>Езиково-говорни нарушения</a:t>
            </a:r>
          </a:p>
          <a:p>
            <a:pPr lvl="1"/>
            <a:r>
              <a:rPr lang="ru-RU" altLang="bg-BG" dirty="0" smtClean="0"/>
              <a:t>Обучителни трудности</a:t>
            </a:r>
            <a:endParaRPr lang="bg-BG" altLang="bg-BG" noProof="0" dirty="0"/>
          </a:p>
        </p:txBody>
      </p:sp>
    </p:spTree>
    <p:extLst>
      <p:ext uri="{BB962C8B-B14F-4D97-AF65-F5344CB8AC3E}">
        <p14:creationId xmlns:p14="http://schemas.microsoft.com/office/powerpoint/2010/main" val="4829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686800" cy="742950"/>
          </a:xfrm>
        </p:spPr>
        <p:txBody>
          <a:bodyPr>
            <a:noAutofit/>
          </a:bodyPr>
          <a:lstStyle/>
          <a:p>
            <a:r>
              <a:rPr lang="bg-BG" sz="2800" dirty="0" smtClean="0">
                <a:effectLst/>
              </a:rPr>
              <a:t>Критерии за </a:t>
            </a:r>
            <a:r>
              <a:rPr lang="bg-BG" sz="2800" dirty="0">
                <a:effectLst/>
              </a:rPr>
              <a:t>разработката на </a:t>
            </a:r>
            <a:r>
              <a:rPr lang="bg-BG" sz="2800" dirty="0" smtClean="0">
                <a:effectLst/>
              </a:rPr>
              <a:t>софтуер </a:t>
            </a:r>
            <a:r>
              <a:rPr lang="bg-BG" sz="2800" dirty="0">
                <a:effectLst/>
              </a:rPr>
              <a:t>за </a:t>
            </a:r>
            <a:r>
              <a:rPr lang="bg-BG" sz="2800" dirty="0" smtClean="0">
                <a:effectLst/>
              </a:rPr>
              <a:t>потребители със </a:t>
            </a:r>
            <a:r>
              <a:rPr lang="bg-BG" sz="2800" dirty="0">
                <a:effectLst/>
              </a:rPr>
              <a:t>специални нужди</a:t>
            </a:r>
            <a:endParaRPr lang="bg-BG" sz="28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71550"/>
            <a:ext cx="8686800" cy="4171950"/>
          </a:xfrm>
        </p:spPr>
        <p:txBody>
          <a:bodyPr>
            <a:normAutofit fontScale="85000" lnSpcReduction="20000"/>
          </a:bodyPr>
          <a:lstStyle/>
          <a:p>
            <a:pPr lvl="1">
              <a:lnSpc>
                <a:spcPct val="110000"/>
              </a:lnSpc>
            </a:pPr>
            <a:r>
              <a:rPr lang="ru-RU" dirty="0" smtClean="0"/>
              <a:t>Общи критерии </a:t>
            </a:r>
            <a:r>
              <a:rPr lang="ru-RU" dirty="0"/>
              <a:t>– такива, на които принципно трябва да отговаря всеки софтуерен </a:t>
            </a:r>
            <a:r>
              <a:rPr lang="ru-RU" dirty="0" smtClean="0"/>
              <a:t>продукт</a:t>
            </a:r>
          </a:p>
          <a:p>
            <a:pPr lvl="2">
              <a:lnSpc>
                <a:spcPct val="110000"/>
              </a:lnSpc>
            </a:pPr>
            <a:r>
              <a:rPr lang="ru-RU" dirty="0"/>
              <a:t>Например: леснотата на използване, надеждност, основни функционалности</a:t>
            </a:r>
          </a:p>
          <a:p>
            <a:pPr lvl="1">
              <a:lnSpc>
                <a:spcPct val="110000"/>
              </a:lnSpc>
            </a:pPr>
            <a:r>
              <a:rPr lang="ru-RU" dirty="0" smtClean="0"/>
              <a:t>Образователни критерии – свързани с качеството и вида на образователните елементи, включени в софтуера</a:t>
            </a:r>
          </a:p>
          <a:p>
            <a:pPr lvl="2">
              <a:lnSpc>
                <a:spcPct val="110000"/>
              </a:lnSpc>
            </a:pPr>
            <a:r>
              <a:rPr lang="ru-RU" dirty="0"/>
              <a:t>свързани са с дизайна на обучение</a:t>
            </a:r>
          </a:p>
          <a:p>
            <a:pPr lvl="2">
              <a:lnSpc>
                <a:spcPct val="110000"/>
              </a:lnSpc>
            </a:pPr>
            <a:r>
              <a:rPr lang="ru-RU" dirty="0"/>
              <a:t>отнасят се  за образователните компоненти на софтуера</a:t>
            </a:r>
          </a:p>
          <a:p>
            <a:pPr lvl="2">
              <a:lnSpc>
                <a:spcPct val="110000"/>
              </a:lnSpc>
            </a:pPr>
            <a:r>
              <a:rPr lang="ru-RU" dirty="0"/>
              <a:t>Например: видът и начинът за представяне на съдържанието, задачите, които го отработват, начина на предоставяне на обратна връзка </a:t>
            </a:r>
          </a:p>
          <a:p>
            <a:pPr lvl="1">
              <a:lnSpc>
                <a:spcPct val="110000"/>
              </a:lnSpc>
            </a:pPr>
            <a:r>
              <a:rPr lang="ru-RU" dirty="0" smtClean="0"/>
              <a:t>Специфични критерии – свързани със специфичните нужди на потребителската група</a:t>
            </a:r>
          </a:p>
          <a:p>
            <a:pPr lvl="2">
              <a:lnSpc>
                <a:spcPct val="110000"/>
              </a:lnSpc>
            </a:pPr>
            <a:r>
              <a:rPr lang="ru-RU" dirty="0"/>
              <a:t>основно критериите за достъпност на софтуера</a:t>
            </a:r>
          </a:p>
          <a:p>
            <a:pPr lvl="2">
              <a:lnSpc>
                <a:spcPct val="110000"/>
              </a:lnSpc>
            </a:pPr>
            <a:r>
              <a:rPr lang="ru-RU" dirty="0"/>
              <a:t>както и специфични изисквания относно дизайна на съдържанието и задачите, които софтуерът предоставя</a:t>
            </a:r>
          </a:p>
        </p:txBody>
      </p:sp>
    </p:spTree>
    <p:extLst>
      <p:ext uri="{BB962C8B-B14F-4D97-AF65-F5344CB8AC3E}">
        <p14:creationId xmlns:p14="http://schemas.microsoft.com/office/powerpoint/2010/main" val="202154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Достъпност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94000" lvl="1" indent="-342900"/>
            <a:r>
              <a:rPr lang="bg-BG" b="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Описва  колко лесно е за човек да използва или разбере нещо </a:t>
            </a:r>
          </a:p>
          <a:p>
            <a:pPr marL="594000" lvl="1" indent="-342900"/>
            <a:r>
              <a:rPr lang="bg-BG" b="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Осигурява </a:t>
            </a:r>
            <a:r>
              <a:rPr lang="bg-BG" b="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използваемостта на софтуерните приложения за най-широк кръг от потребители</a:t>
            </a:r>
          </a:p>
          <a:p>
            <a:pPr marL="594000" lvl="1" indent="-342900"/>
            <a:r>
              <a:rPr lang="bg-BG" altLang="bg-BG" b="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</a:rPr>
              <a:t>Стратегии за достъпност</a:t>
            </a:r>
          </a:p>
          <a:p>
            <a:pPr marL="720000" lvl="2"/>
            <a:r>
              <a:rPr lang="ru-RU" altLang="bg-BG" dirty="0"/>
              <a:t>продуктите могат да бъдат използвани от повечето потенциални потребители без никакви </a:t>
            </a:r>
            <a:r>
              <a:rPr lang="ru-RU" altLang="bg-BG" dirty="0" smtClean="0"/>
              <a:t>изменения</a:t>
            </a:r>
            <a:endParaRPr lang="ru-RU" altLang="bg-BG" dirty="0"/>
          </a:p>
          <a:p>
            <a:pPr marL="720000" lvl="2"/>
            <a:r>
              <a:rPr lang="ru-RU" altLang="bg-BG" dirty="0"/>
              <a:t>продуктите са лесно приспособими към различни потребители (например чрез персонализиране на интерфейса</a:t>
            </a:r>
            <a:r>
              <a:rPr lang="ru-RU" altLang="bg-BG" dirty="0" smtClean="0"/>
              <a:t>)</a:t>
            </a:r>
            <a:endParaRPr lang="ru-RU" altLang="bg-BG" dirty="0"/>
          </a:p>
          <a:p>
            <a:pPr marL="720000" lvl="2"/>
            <a:r>
              <a:rPr lang="ru-RU" altLang="bg-BG" dirty="0"/>
              <a:t>продуктите имат стандартизиран интерфейс, който е достъпен за помощни </a:t>
            </a:r>
            <a:r>
              <a:rPr lang="ru-RU" altLang="bg-BG" dirty="0" smtClean="0"/>
              <a:t>технологии</a:t>
            </a:r>
            <a:endParaRPr lang="ru-RU" altLang="bg-BG" dirty="0">
              <a:solidFill>
                <a:schemeClr val="tx2"/>
              </a:solidFill>
            </a:endParaRPr>
          </a:p>
          <a:p>
            <a:pPr marL="937260" lvl="2" indent="-342900"/>
            <a:endParaRPr lang="bg-BG" altLang="bg-BG" sz="1700" b="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</a:endParaRPr>
          </a:p>
          <a:p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66573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"/>
            <a:ext cx="8763000" cy="742950"/>
          </a:xfrm>
        </p:spPr>
        <p:txBody>
          <a:bodyPr>
            <a:noAutofit/>
          </a:bodyPr>
          <a:lstStyle/>
          <a:p>
            <a:r>
              <a:rPr lang="bg-BG" sz="2800" dirty="0" smtClean="0"/>
              <a:t>Критерии в зависимост от нуждите на потребителите</a:t>
            </a:r>
            <a:endParaRPr lang="bg-BG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19913" y="3480197"/>
            <a:ext cx="152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Двигателни проблеми </a:t>
            </a:r>
            <a:endParaRPr lang="en-US" sz="17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6225" y="3480197"/>
            <a:ext cx="152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Слухови проблеми </a:t>
            </a:r>
            <a:endParaRPr lang="en-US" sz="17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92537" y="3480197"/>
            <a:ext cx="152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Зрителни проблеми </a:t>
            </a:r>
            <a:endParaRPr lang="en-US" sz="17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7850" y="3480197"/>
            <a:ext cx="2286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Обучителни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bg-BG" sz="17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проблеми </a:t>
            </a:r>
            <a:endParaRPr lang="en-US" sz="17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38350"/>
            <a:ext cx="1335027" cy="13430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024" y="2038350"/>
            <a:ext cx="1335027" cy="13430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12" y="2038350"/>
            <a:ext cx="1335027" cy="13430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37" y="2038350"/>
            <a:ext cx="1335027" cy="13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Двигателни проблеми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1123950"/>
            <a:ext cx="6629400" cy="3962400"/>
          </a:xfrm>
        </p:spPr>
        <p:txBody>
          <a:bodyPr>
            <a:normAutofit/>
          </a:bodyPr>
          <a:lstStyle/>
          <a:p>
            <a:pPr marL="594000" lvl="1" indent="-342900"/>
            <a:r>
              <a:rPr lang="ru-RU" dirty="0" smtClean="0"/>
              <a:t>Софтуерът трябва да поддръжа </a:t>
            </a:r>
            <a:r>
              <a:rPr lang="ru-RU" dirty="0"/>
              <a:t>на разнообрази по тип помощни </a:t>
            </a:r>
            <a:r>
              <a:rPr lang="ru-RU" dirty="0" smtClean="0"/>
              <a:t>технологии, като:</a:t>
            </a:r>
          </a:p>
          <a:p>
            <a:pPr marL="720000" lvl="2"/>
            <a:r>
              <a:rPr lang="ru-RU" altLang="bg-BG" dirty="0" smtClean="0"/>
              <a:t>Алтернативни клавиатури</a:t>
            </a:r>
          </a:p>
          <a:p>
            <a:pPr marL="720000" lvl="2"/>
            <a:r>
              <a:rPr lang="ru-RU" altLang="bg-BG" dirty="0"/>
              <a:t>Алтернативни </a:t>
            </a:r>
            <a:r>
              <a:rPr lang="ru-RU" altLang="bg-BG" dirty="0" err="1"/>
              <a:t>електронни</a:t>
            </a:r>
            <a:r>
              <a:rPr lang="ru-RU" altLang="bg-BG" dirty="0"/>
              <a:t> </a:t>
            </a:r>
            <a:r>
              <a:rPr lang="ru-RU" altLang="bg-BG" dirty="0" smtClean="0"/>
              <a:t>п</a:t>
            </a:r>
            <a:r>
              <a:rPr lang="bg-BG" altLang="bg-BG" dirty="0"/>
              <a:t>о</a:t>
            </a:r>
            <a:r>
              <a:rPr lang="ru-RU" altLang="bg-BG" dirty="0" err="1" smtClean="0"/>
              <a:t>сочващи</a:t>
            </a:r>
            <a:r>
              <a:rPr lang="ru-RU" altLang="bg-BG" dirty="0" smtClean="0"/>
              <a:t> </a:t>
            </a:r>
            <a:r>
              <a:rPr lang="ru-RU" altLang="bg-BG" dirty="0"/>
              <a:t>устройства</a:t>
            </a:r>
          </a:p>
          <a:p>
            <a:pPr marL="937260" lvl="2" indent="-342900"/>
            <a:endParaRPr lang="bg-BG" altLang="bg-BG" sz="1700" b="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</a:endParaRPr>
          </a:p>
          <a:p>
            <a:endParaRPr lang="bg-BG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2550"/>
            <a:ext cx="1335027" cy="13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9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Зрителни проблеми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971550"/>
            <a:ext cx="6629400" cy="4095750"/>
          </a:xfrm>
        </p:spPr>
        <p:txBody>
          <a:bodyPr>
            <a:noAutofit/>
          </a:bodyPr>
          <a:lstStyle/>
          <a:p>
            <a:pPr marL="594000" lvl="1" indent="-342900"/>
            <a:r>
              <a:rPr lang="ru-RU" sz="1600" dirty="0" smtClean="0"/>
              <a:t>Съвместимост с </a:t>
            </a:r>
            <a:r>
              <a:rPr lang="ru-RU" sz="1600" dirty="0"/>
              <a:t>използването на екранни четци и екранни </a:t>
            </a:r>
            <a:r>
              <a:rPr lang="ru-RU" sz="1600" dirty="0" smtClean="0"/>
              <a:t>лупи</a:t>
            </a:r>
          </a:p>
          <a:p>
            <a:pPr marL="594000" lvl="1" indent="-342900"/>
            <a:r>
              <a:rPr lang="ru-RU" sz="1600" dirty="0" smtClean="0"/>
              <a:t>Предоставя възможност </a:t>
            </a:r>
            <a:r>
              <a:rPr lang="ru-RU" sz="1600" dirty="0"/>
              <a:t>за персонализиране </a:t>
            </a:r>
            <a:r>
              <a:rPr lang="ru-RU" sz="1600" dirty="0" smtClean="0"/>
              <a:t>на:</a:t>
            </a:r>
          </a:p>
          <a:p>
            <a:pPr marL="731160" lvl="2" indent="-342900"/>
            <a:r>
              <a:rPr lang="ru-RU" sz="1400" dirty="0"/>
              <a:t>	</a:t>
            </a:r>
            <a:r>
              <a:rPr lang="ru-RU" sz="1400" dirty="0" smtClean="0"/>
              <a:t>размера </a:t>
            </a:r>
            <a:r>
              <a:rPr lang="ru-RU" sz="1400" dirty="0"/>
              <a:t>на </a:t>
            </a:r>
            <a:r>
              <a:rPr lang="ru-RU" sz="1400" dirty="0" smtClean="0"/>
              <a:t>шрифта</a:t>
            </a:r>
          </a:p>
          <a:p>
            <a:pPr marL="731160" lvl="2" indent="-342900"/>
            <a:r>
              <a:rPr lang="ru-RU" sz="1400" dirty="0"/>
              <a:t>	</a:t>
            </a:r>
            <a:r>
              <a:rPr lang="ru-RU" sz="1400" dirty="0" smtClean="0"/>
              <a:t>цвета </a:t>
            </a:r>
            <a:r>
              <a:rPr lang="ru-RU" sz="1400" dirty="0"/>
              <a:t>на фона и цвета на </a:t>
            </a:r>
            <a:r>
              <a:rPr lang="ru-RU" sz="1400" dirty="0" smtClean="0"/>
              <a:t>текста</a:t>
            </a:r>
          </a:p>
          <a:p>
            <a:pPr marL="731160" lvl="2" indent="-342900"/>
            <a:r>
              <a:rPr lang="ru-RU" sz="1400" dirty="0"/>
              <a:t>	</a:t>
            </a:r>
            <a:r>
              <a:rPr lang="ru-RU" sz="1400" dirty="0" smtClean="0"/>
              <a:t>да поддържа </a:t>
            </a:r>
            <a:r>
              <a:rPr lang="ru-RU" sz="1400" dirty="0"/>
              <a:t>добър </a:t>
            </a:r>
            <a:r>
              <a:rPr lang="ru-RU" sz="1400" dirty="0" smtClean="0"/>
              <a:t>контраст между тях</a:t>
            </a:r>
          </a:p>
          <a:p>
            <a:pPr marL="731160" lvl="2" indent="-342900"/>
            <a:r>
              <a:rPr lang="ru-RU" sz="1400" dirty="0"/>
              <a:t>	</a:t>
            </a:r>
            <a:r>
              <a:rPr lang="ru-RU" sz="1400" dirty="0" smtClean="0"/>
              <a:t>свързано е със съвместимостта на софтуера </a:t>
            </a:r>
            <a:r>
              <a:rPr lang="ru-RU" sz="1400" dirty="0"/>
              <a:t>с настройките за достъпност вградени в операционната система</a:t>
            </a:r>
            <a:endParaRPr lang="ru-RU" sz="1400" dirty="0" smtClean="0"/>
          </a:p>
          <a:p>
            <a:pPr marL="594000" lvl="1" indent="-342900"/>
            <a:r>
              <a:rPr lang="ru-RU" sz="1600" dirty="0" smtClean="0"/>
              <a:t>За потребители с далтонизъм </a:t>
            </a:r>
            <a:r>
              <a:rPr lang="ru-RU" sz="1600" dirty="0"/>
              <a:t>цветът не трябва да бъде единственият начин за открояване и представяне на </a:t>
            </a:r>
            <a:r>
              <a:rPr lang="ru-RU" sz="1600" dirty="0" smtClean="0"/>
              <a:t>информацията</a:t>
            </a:r>
          </a:p>
          <a:p>
            <a:pPr marL="594000" lvl="1" indent="-342900"/>
            <a:r>
              <a:rPr lang="ru-RU" sz="1600" dirty="0" smtClean="0"/>
              <a:t>Изображенията </a:t>
            </a:r>
            <a:r>
              <a:rPr lang="ru-RU" sz="1600" dirty="0"/>
              <a:t>и другите мултимедийни елементи трябва да поддържат алтернативно текстово </a:t>
            </a:r>
            <a:r>
              <a:rPr lang="ru-RU" sz="1600" dirty="0" smtClean="0"/>
              <a:t>описание, достъпно </a:t>
            </a:r>
            <a:r>
              <a:rPr lang="ru-RU" sz="1600" dirty="0"/>
              <a:t>от екранните </a:t>
            </a:r>
            <a:r>
              <a:rPr lang="ru-RU" sz="1600" dirty="0" smtClean="0"/>
              <a:t>четци</a:t>
            </a:r>
          </a:p>
          <a:p>
            <a:pPr marL="594000" lvl="1" indent="-342900"/>
            <a:r>
              <a:rPr lang="ru-RU" sz="1600" dirty="0" smtClean="0"/>
              <a:t>Препоръчително </a:t>
            </a:r>
            <a:r>
              <a:rPr lang="ru-RU" sz="1600" dirty="0"/>
              <a:t>е също текстовата и графична информация да имат алтернативно аудио описание, където това е </a:t>
            </a:r>
            <a:r>
              <a:rPr lang="ru-RU" sz="1600" dirty="0" smtClean="0"/>
              <a:t>възможно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2550"/>
            <a:ext cx="1335027" cy="13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8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Слухови проблеми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1123950"/>
            <a:ext cx="6629400" cy="3962400"/>
          </a:xfrm>
        </p:spPr>
        <p:txBody>
          <a:bodyPr>
            <a:normAutofit/>
          </a:bodyPr>
          <a:lstStyle/>
          <a:p>
            <a:pPr marL="594000" lvl="1" indent="-342900"/>
            <a:r>
              <a:rPr lang="ru-RU" dirty="0" smtClean="0"/>
              <a:t>Всяка звукова информация трябва </a:t>
            </a:r>
            <a:r>
              <a:rPr lang="ru-RU" dirty="0"/>
              <a:t>да бъде допълнена от алтернативно визуално представяне </a:t>
            </a:r>
            <a:endParaRPr lang="ru-RU" dirty="0" smtClean="0"/>
          </a:p>
          <a:p>
            <a:pPr marL="937260" lvl="2" indent="-342900"/>
            <a:endParaRPr lang="bg-BG" altLang="bg-BG" sz="1700" b="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</a:endParaRPr>
          </a:p>
          <a:p>
            <a:endParaRPr lang="bg-BG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2550"/>
            <a:ext cx="1335027" cy="13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Обучителни проблеми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62200" y="1123950"/>
            <a:ext cx="6629400" cy="3962400"/>
          </a:xfrm>
        </p:spPr>
        <p:txBody>
          <a:bodyPr>
            <a:normAutofit/>
          </a:bodyPr>
          <a:lstStyle/>
          <a:p>
            <a:pPr marL="594000" lvl="1" indent="-342900"/>
            <a:r>
              <a:rPr lang="ru-RU" dirty="0" smtClean="0"/>
              <a:t>Ключово решение </a:t>
            </a:r>
            <a:r>
              <a:rPr lang="ru-RU" dirty="0"/>
              <a:t>е софтуерът да е максимално </a:t>
            </a:r>
            <a:r>
              <a:rPr lang="ru-RU" dirty="0" smtClean="0"/>
              <a:t>опростен</a:t>
            </a:r>
          </a:p>
          <a:p>
            <a:pPr marL="594000" lvl="1" indent="-342900"/>
            <a:r>
              <a:rPr lang="ru-RU" dirty="0" smtClean="0"/>
              <a:t>Последователност и предвидимост </a:t>
            </a:r>
          </a:p>
          <a:p>
            <a:pPr marL="594000" lvl="1" indent="-342900"/>
            <a:r>
              <a:rPr lang="ru-RU" dirty="0" smtClean="0"/>
              <a:t>Добре е </a:t>
            </a:r>
            <a:r>
              <a:rPr lang="ru-RU" dirty="0"/>
              <a:t>софтуерът да има линеен </a:t>
            </a:r>
            <a:r>
              <a:rPr lang="ru-RU" dirty="0" smtClean="0"/>
              <a:t>характер</a:t>
            </a:r>
          </a:p>
          <a:p>
            <a:pPr marL="594000" lvl="1" indent="-342900"/>
            <a:r>
              <a:rPr lang="ru-RU" dirty="0" smtClean="0"/>
              <a:t>Важно </a:t>
            </a:r>
            <a:r>
              <a:rPr lang="ru-RU" dirty="0"/>
              <a:t>е да се спазват стандартите при дизайна на потребителския интерфейс</a:t>
            </a:r>
            <a:endParaRPr lang="bg-BG" altLang="bg-BG" sz="1700" b="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</a:endParaRPr>
          </a:p>
          <a:p>
            <a:endParaRPr lang="bg-BG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2550"/>
            <a:ext cx="1335027" cy="13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5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347</TotalTime>
  <Words>779</Words>
  <Application>Microsoft Office PowerPoint</Application>
  <PresentationFormat>On-screen Show (16:9)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Origin</vt:lpstr>
      <vt:lpstr>Софтуер за потребители със специални нужди</vt:lpstr>
      <vt:lpstr>Потребители със специални нужди</vt:lpstr>
      <vt:lpstr>Критерии за разработката на софтуер за потребители със специални нужди</vt:lpstr>
      <vt:lpstr>Достъпност</vt:lpstr>
      <vt:lpstr>Критерии в зависимост от нуждите на потребителите</vt:lpstr>
      <vt:lpstr>Двигателни проблеми</vt:lpstr>
      <vt:lpstr>Зрителни проблеми</vt:lpstr>
      <vt:lpstr>Слухови проблеми</vt:lpstr>
      <vt:lpstr>Обучителни проблеми</vt:lpstr>
      <vt:lpstr>Още критерии</vt:lpstr>
      <vt:lpstr>Още критерии</vt:lpstr>
      <vt:lpstr>Още критерии</vt:lpstr>
      <vt:lpstr>Още критерии</vt:lpstr>
      <vt:lpstr>Полезни материали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SUICA-23</dc:title>
  <dc:creator>Pavel Boytchev</dc:creator>
  <cp:lastModifiedBy>Pavel Boytchev</cp:lastModifiedBy>
  <cp:revision>60</cp:revision>
  <dcterms:created xsi:type="dcterms:W3CDTF">2015-02-10T15:00:35Z</dcterms:created>
  <dcterms:modified xsi:type="dcterms:W3CDTF">2015-11-04T08:36:38Z</dcterms:modified>
</cp:coreProperties>
</file>