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20" r:id="rId3"/>
    <p:sldId id="321" r:id="rId4"/>
    <p:sldId id="322" r:id="rId5"/>
    <p:sldId id="323" r:id="rId6"/>
    <p:sldId id="324" r:id="rId7"/>
    <p:sldId id="373" r:id="rId8"/>
    <p:sldId id="325" r:id="rId9"/>
    <p:sldId id="348" r:id="rId10"/>
    <p:sldId id="374" r:id="rId11"/>
    <p:sldId id="379" r:id="rId12"/>
    <p:sldId id="375" r:id="rId13"/>
    <p:sldId id="376" r:id="rId14"/>
    <p:sldId id="377" r:id="rId15"/>
    <p:sldId id="378" r:id="rId16"/>
    <p:sldId id="380" r:id="rId17"/>
    <p:sldId id="355" r:id="rId18"/>
    <p:sldId id="356" r:id="rId19"/>
    <p:sldId id="359" r:id="rId20"/>
    <p:sldId id="382" r:id="rId21"/>
    <p:sldId id="369" r:id="rId22"/>
    <p:sldId id="366" r:id="rId23"/>
    <p:sldId id="383" r:id="rId24"/>
    <p:sldId id="326" r:id="rId25"/>
    <p:sldId id="352" r:id="rId26"/>
    <p:sldId id="384" r:id="rId27"/>
    <p:sldId id="361" r:id="rId28"/>
    <p:sldId id="364" r:id="rId29"/>
    <p:sldId id="385" r:id="rId30"/>
    <p:sldId id="370" r:id="rId31"/>
    <p:sldId id="372" r:id="rId32"/>
    <p:sldId id="386" r:id="rId33"/>
    <p:sldId id="261" r:id="rId3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9E3EB"/>
    <a:srgbClr val="638CAE"/>
    <a:srgbClr val="E3E5ED"/>
    <a:srgbClr val="000000"/>
    <a:srgbClr val="AAB0C8"/>
    <a:srgbClr val="727CA3"/>
    <a:srgbClr val="D39FA0"/>
    <a:srgbClr val="8B8B9D"/>
    <a:srgbClr val="007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4590" autoAdjust="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>
            <a:lvl3pPr marL="460375" indent="0">
              <a:defRPr/>
            </a:lvl3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>
            <a:lvl3pPr marL="460375" indent="0">
              <a:defRPr/>
            </a:lvl3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  <a:r>
              <a:rPr kumimoji="0" lang="bg-BG" dirty="0"/>
              <a:t>кирилица</a:t>
            </a:r>
            <a:endParaRPr kumimoji="0" lang="en-US" dirty="0"/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460375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Курсови проекти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Тема №</a:t>
            </a:r>
            <a:r>
              <a:rPr lang="bg-BG" noProof="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4B4AEE-6B5A-42BE-A43C-1013DDBE71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ВНИМАНИЕ</a:t>
            </a:r>
          </a:p>
          <a:p>
            <a:pPr lvl="1"/>
            <a:r>
              <a:rPr lang="bg-BG" dirty="0"/>
              <a:t>Въпреки, че критериите имат еднакъв максимален брой точки, те няма една и съща тежест</a:t>
            </a:r>
          </a:p>
          <a:p>
            <a:pPr lvl="1"/>
            <a:r>
              <a:rPr lang="bg-BG" dirty="0"/>
              <a:t>Максималният брой точки на вторичен критерий не може да е повече от най-високия резултат на първичен критерий</a:t>
            </a:r>
          </a:p>
          <a:p>
            <a:r>
              <a:rPr lang="bg-BG" dirty="0"/>
              <a:t>Обща оценка на проект</a:t>
            </a:r>
          </a:p>
          <a:p>
            <a:pPr lvl="1"/>
            <a:r>
              <a:rPr lang="bg-BG" dirty="0"/>
              <a:t>Максимално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bg-BG" dirty="0"/>
              <a:t> точки общо от всички критерии</a:t>
            </a:r>
          </a:p>
          <a:p>
            <a:pPr lvl="1"/>
            <a:r>
              <a:rPr lang="bg-BG" dirty="0"/>
              <a:t>Постижимо дори и някой критерий да не е напълно изпълнен</a:t>
            </a:r>
          </a:p>
        </p:txBody>
      </p:sp>
    </p:spTree>
    <p:extLst>
      <p:ext uri="{BB962C8B-B14F-4D97-AF65-F5344CB8AC3E}">
        <p14:creationId xmlns:p14="http://schemas.microsoft.com/office/powerpoint/2010/main" val="102761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E2A7-7DAA-48B9-924D-E2A78A509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299997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21FC6-DFFF-47F7-8D6B-E137E2BAE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bg-BG" dirty="0"/>
              <a:t>Имате идеален урок като </a:t>
            </a:r>
            <a:r>
              <a:rPr lang="en-US" dirty="0"/>
              <a:t>HTML</a:t>
            </a:r>
            <a:r>
              <a:rPr lang="bg-BG" dirty="0"/>
              <a:t> страница</a:t>
            </a:r>
          </a:p>
          <a:p>
            <a:pPr lvl="1"/>
            <a:r>
              <a:rPr lang="bg-BG" dirty="0"/>
              <a:t>Липсва софтуерната част, написана на СУИКА</a:t>
            </a:r>
          </a:p>
          <a:p>
            <a:r>
              <a:rPr lang="bg-BG" dirty="0"/>
              <a:t>Оценка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програмност</a:t>
            </a:r>
            <a:r>
              <a:rPr lang="bg-BG" dirty="0"/>
              <a:t>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защото липсва</a:t>
            </a:r>
          </a:p>
          <a:p>
            <a:pPr lvl="1"/>
            <a:r>
              <a:rPr lang="bg-BG" dirty="0"/>
              <a:t>За интерактивност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защото липсва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образователност</a:t>
            </a:r>
            <a:r>
              <a:rPr lang="bg-BG" dirty="0"/>
              <a:t>, въпреки наличната страница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защото първичните критерии са все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графичност</a:t>
            </a:r>
            <a:r>
              <a:rPr lang="bg-BG" dirty="0"/>
              <a:t>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>
                <a:solidFill>
                  <a:srgbClr val="FF0000"/>
                </a:solidFill>
              </a:rPr>
              <a:t> точки </a:t>
            </a:r>
            <a:r>
              <a:rPr lang="bg-BG" dirty="0"/>
              <a:t>поради същата причина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572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21FC6-DFFF-47F7-8D6B-E137E2BAE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Пример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/>
            <a:r>
              <a:rPr lang="bg-BG" dirty="0"/>
              <a:t>Имате идеален урок като </a:t>
            </a:r>
            <a:r>
              <a:rPr lang="en-US" dirty="0"/>
              <a:t>HTML</a:t>
            </a:r>
            <a:r>
              <a:rPr lang="bg-BG" dirty="0"/>
              <a:t> страница</a:t>
            </a:r>
          </a:p>
          <a:p>
            <a:pPr lvl="1"/>
            <a:r>
              <a:rPr lang="bg-BG" dirty="0"/>
              <a:t>Има достатъчно сложна софтуерната част, но без никаква интерактивност</a:t>
            </a:r>
          </a:p>
          <a:p>
            <a:pPr lvl="1"/>
            <a:r>
              <a:rPr lang="bg-BG" dirty="0"/>
              <a:t>Графиката на СУИКА е що-годе на средно ниво</a:t>
            </a:r>
          </a:p>
          <a:p>
            <a:r>
              <a:rPr lang="bg-BG" dirty="0"/>
              <a:t>Оценка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програмност</a:t>
            </a:r>
            <a:r>
              <a:rPr lang="bg-BG" dirty="0"/>
              <a:t>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endParaRPr lang="bg-BG" dirty="0"/>
          </a:p>
          <a:p>
            <a:pPr lvl="1"/>
            <a:r>
              <a:rPr lang="bg-BG" dirty="0"/>
              <a:t>За интерактивност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защото липсва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образователност</a:t>
            </a:r>
            <a:r>
              <a:rPr lang="bg-BG" dirty="0"/>
              <a:t>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защото урокът е идеален и </a:t>
            </a:r>
            <a:r>
              <a:rPr lang="bg-BG" dirty="0" err="1"/>
              <a:t>програмността</a:t>
            </a:r>
            <a:r>
              <a:rPr lang="bg-BG" dirty="0"/>
              <a:t> е на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максимум</a:t>
            </a:r>
            <a:endParaRPr lang="bg-BG" dirty="0"/>
          </a:p>
          <a:p>
            <a:pPr lvl="1"/>
            <a:r>
              <a:rPr lang="bg-BG" dirty="0"/>
              <a:t>За </a:t>
            </a:r>
            <a:r>
              <a:rPr lang="bg-BG" dirty="0" err="1"/>
              <a:t>графичност</a:t>
            </a:r>
            <a:r>
              <a:rPr lang="bg-BG" dirty="0"/>
              <a:t>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възможни поради </a:t>
            </a:r>
            <a:r>
              <a:rPr lang="bg-BG" dirty="0" err="1"/>
              <a:t>програмността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8629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21FC6-DFFF-47F7-8D6B-E137E2BAE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lvl="1"/>
            <a:r>
              <a:rPr lang="bg-BG" dirty="0"/>
              <a:t>Имате идеален урок като </a:t>
            </a:r>
            <a:r>
              <a:rPr lang="en-US" dirty="0"/>
              <a:t>HTML</a:t>
            </a:r>
            <a:r>
              <a:rPr lang="bg-BG" dirty="0"/>
              <a:t> страница, но някои текстове и картинките не са ваши</a:t>
            </a:r>
          </a:p>
          <a:p>
            <a:pPr lvl="1"/>
            <a:r>
              <a:rPr lang="bg-BG" dirty="0"/>
              <a:t>Има средно сложна софтуерната част и някаква непълна интерактивност, но графиката на СУИКА е идеална</a:t>
            </a:r>
          </a:p>
          <a:p>
            <a:r>
              <a:rPr lang="bg-BG" dirty="0"/>
              <a:t>Оценка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програмност</a:t>
            </a:r>
            <a:r>
              <a:rPr lang="bg-BG" dirty="0"/>
              <a:t>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защото е средна работа</a:t>
            </a:r>
          </a:p>
          <a:p>
            <a:pPr lvl="1"/>
            <a:r>
              <a:rPr lang="bg-BG" dirty="0"/>
              <a:t>За интерактивност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по същата причина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образователност</a:t>
            </a:r>
            <a:r>
              <a:rPr lang="bg-BG" dirty="0"/>
              <a:t>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защото е с чуждо съдържание</a:t>
            </a:r>
          </a:p>
          <a:p>
            <a:pPr lvl="1"/>
            <a:r>
              <a:rPr lang="bg-BG" dirty="0"/>
              <a:t>За </a:t>
            </a:r>
            <a:r>
              <a:rPr lang="bg-BG" dirty="0" err="1"/>
              <a:t>графичност</a:t>
            </a:r>
            <a:r>
              <a:rPr lang="bg-BG" dirty="0"/>
              <a:t>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защото </a:t>
            </a:r>
            <a:r>
              <a:rPr lang="bg-BG" dirty="0" err="1"/>
              <a:t>програмността</a:t>
            </a:r>
            <a:r>
              <a:rPr lang="bg-BG" dirty="0"/>
              <a:t> и интерактивността са средна работа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923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21FC6-DFFF-47F7-8D6B-E137E2BAE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lvl="1"/>
            <a:r>
              <a:rPr lang="bg-BG" dirty="0"/>
              <a:t>Същите характеристики като пример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lvl="1"/>
            <a:r>
              <a:rPr lang="bg-BG" dirty="0"/>
              <a:t>Предавате го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bg-BG" dirty="0"/>
              <a:t> дена след крайния срок</a:t>
            </a:r>
          </a:p>
          <a:p>
            <a:r>
              <a:rPr lang="bg-BG" dirty="0"/>
              <a:t>Оценка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За проекта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r>
              <a:rPr lang="bg-BG" dirty="0"/>
              <a:t>, описано е в предния слайд</a:t>
            </a:r>
          </a:p>
          <a:p>
            <a:pPr lvl="1"/>
            <a:r>
              <a:rPr lang="bg-BG" dirty="0"/>
              <a:t>За закъснение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минус 10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endParaRPr lang="bg-BG" dirty="0"/>
          </a:p>
          <a:p>
            <a:pPr lvl="1"/>
            <a:r>
              <a:rPr lang="bg-BG" dirty="0"/>
              <a:t>Крайна оценка – </a:t>
            </a:r>
            <a:r>
              <a:rPr lang="bg-B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>
                <a:solidFill>
                  <a:srgbClr val="FF0000"/>
                </a:solidFill>
              </a:rPr>
              <a:t> точки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3031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21FC6-DFFF-47F7-8D6B-E137E2BAE6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lvl="1"/>
            <a:r>
              <a:rPr lang="bg-BG" dirty="0"/>
              <a:t>Не е предаден проект</a:t>
            </a:r>
          </a:p>
          <a:p>
            <a:pPr lvl="1"/>
            <a:r>
              <a:rPr lang="bg-BG" dirty="0"/>
              <a:t>Или има отказ от проект</a:t>
            </a:r>
          </a:p>
          <a:p>
            <a:r>
              <a:rPr lang="bg-BG" dirty="0"/>
              <a:t>Оценка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Това не означава Слаб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bg-BG" dirty="0"/>
              <a:t>) или скъсване</a:t>
            </a:r>
          </a:p>
          <a:p>
            <a:pPr lvl="1"/>
            <a:r>
              <a:rPr lang="bg-BG" dirty="0"/>
              <a:t>Може точките от тестове да са достатъчни за Среден (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bg-BG" dirty="0"/>
              <a:t>) или по-висока оценка</a:t>
            </a:r>
          </a:p>
        </p:txBody>
      </p:sp>
    </p:spTree>
    <p:extLst>
      <p:ext uri="{BB962C8B-B14F-4D97-AF65-F5344CB8AC3E}">
        <p14:creationId xmlns:p14="http://schemas.microsoft.com/office/powerpoint/2010/main" val="396777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Критерии за оценяване</a:t>
            </a:r>
          </a:p>
        </p:txBody>
      </p:sp>
    </p:spTree>
    <p:extLst>
      <p:ext uri="{BB962C8B-B14F-4D97-AF65-F5344CB8AC3E}">
        <p14:creationId xmlns:p14="http://schemas.microsoft.com/office/powerpoint/2010/main" val="2661878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Програмност</a:t>
            </a:r>
            <a:r>
              <a:rPr lang="bg-BG" dirty="0"/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Същност</a:t>
            </a:r>
          </a:p>
          <a:p>
            <a:pPr lvl="1"/>
            <a:r>
              <a:rPr lang="bg-BG" dirty="0"/>
              <a:t>Сложност на софтуерната реализация</a:t>
            </a:r>
          </a:p>
          <a:p>
            <a:pPr lvl="1"/>
            <a:r>
              <a:rPr lang="bg-BG" dirty="0"/>
              <a:t>Оформеност и стил на кода на </a:t>
            </a:r>
            <a:r>
              <a:rPr lang="en-US" dirty="0"/>
              <a:t>JavaScript</a:t>
            </a:r>
            <a:endParaRPr lang="bg-BG" dirty="0"/>
          </a:p>
          <a:p>
            <a:r>
              <a:rPr lang="bg-BG" dirty="0"/>
              <a:t>Оценяване</a:t>
            </a:r>
          </a:p>
          <a:p>
            <a:pPr lvl="1"/>
            <a:r>
              <a:rPr lang="bg-BG" dirty="0"/>
              <a:t>Сложност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точки</a:t>
            </a:r>
            <a:endParaRPr lang="bg-BG" dirty="0"/>
          </a:p>
          <a:p>
            <a:pPr lvl="1"/>
            <a:r>
              <a:rPr lang="bg-BG" dirty="0"/>
              <a:t>Оформеност –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точки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 твърде елементарен код или твърде много заимстван код точките за целия критерий са 0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67022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Изисквания</a:t>
            </a:r>
          </a:p>
          <a:p>
            <a:pPr lvl="1"/>
            <a:r>
              <a:rPr lang="bg-BG" dirty="0"/>
              <a:t>Задължително използване на СУИКА</a:t>
            </a:r>
          </a:p>
          <a:p>
            <a:pPr lvl="1"/>
            <a:r>
              <a:rPr lang="bg-BG" dirty="0"/>
              <a:t>Изцяло собствен код, а не адаптиран</a:t>
            </a:r>
          </a:p>
          <a:p>
            <a:pPr lvl="1"/>
            <a:r>
              <a:rPr lang="bg-BG" dirty="0"/>
              <a:t>Да допринася съществено за проекта</a:t>
            </a:r>
          </a:p>
          <a:p>
            <a:pPr lvl="1"/>
            <a:r>
              <a:rPr lang="bg-BG" dirty="0"/>
              <a:t>Добре оформен и коментиран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25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Оценяване</a:t>
            </a:r>
          </a:p>
        </p:txBody>
      </p:sp>
    </p:spTree>
    <p:extLst>
      <p:ext uri="{BB962C8B-B14F-4D97-AF65-F5344CB8AC3E}">
        <p14:creationId xmlns:p14="http://schemas.microsoft.com/office/powerpoint/2010/main" val="3224832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Грешки</a:t>
            </a:r>
          </a:p>
          <a:p>
            <a:pPr lvl="1"/>
            <a:r>
              <a:rPr lang="bg-BG" dirty="0"/>
              <a:t>Използване на други технологии или библиотеки за мобилна графика, вместо СУИКА (напр. </a:t>
            </a:r>
            <a:r>
              <a:rPr lang="en-US" dirty="0"/>
              <a:t>CSS, Canvas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/>
              <a:t>D</a:t>
            </a:r>
            <a:r>
              <a:rPr lang="bg-BG" dirty="0"/>
              <a:t> и т.н.)</a:t>
            </a:r>
            <a:endParaRPr lang="en-US" dirty="0"/>
          </a:p>
          <a:p>
            <a:pPr lvl="1"/>
            <a:r>
              <a:rPr lang="bg-BG" dirty="0"/>
              <a:t>Заимстване или адаптиране на код от лекции, упражнения или проекти на колеги</a:t>
            </a:r>
          </a:p>
          <a:p>
            <a:pPr lvl="1"/>
            <a:r>
              <a:rPr lang="bg-BG" dirty="0"/>
              <a:t>Софтуер, който няма връзка с урока и задачите в него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822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Интерактивност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Същност</a:t>
            </a:r>
          </a:p>
          <a:p>
            <a:pPr lvl="1"/>
            <a:r>
              <a:rPr lang="bg-BG" dirty="0"/>
              <a:t>Промяна на графичните обекти с мишката</a:t>
            </a:r>
          </a:p>
          <a:p>
            <a:pPr lvl="1"/>
            <a:r>
              <a:rPr lang="bg-BG" dirty="0"/>
              <a:t>Промяна на гледната точка</a:t>
            </a:r>
            <a:r>
              <a:rPr lang="en-US" dirty="0"/>
              <a:t> </a:t>
            </a:r>
            <a:r>
              <a:rPr lang="bg-BG" dirty="0"/>
              <a:t>и движение из сцената</a:t>
            </a:r>
          </a:p>
          <a:p>
            <a:pPr lvl="1"/>
            <a:r>
              <a:rPr lang="bg-BG" dirty="0"/>
              <a:t>Промяната да води до косвена промяна (</a:t>
            </a:r>
            <a:r>
              <a:rPr lang="bg-BG" dirty="0" err="1"/>
              <a:t>каскадност</a:t>
            </a:r>
            <a:r>
              <a:rPr lang="bg-BG" dirty="0"/>
              <a:t>)</a:t>
            </a:r>
          </a:p>
          <a:p>
            <a:r>
              <a:rPr lang="bg-BG" dirty="0"/>
              <a:t>Оценяване</a:t>
            </a:r>
          </a:p>
          <a:p>
            <a:pPr lvl="1"/>
            <a:r>
              <a:rPr lang="bg-BG" dirty="0"/>
              <a:t>Интерактивност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/>
              <a:t> точки</a:t>
            </a:r>
          </a:p>
          <a:p>
            <a:pPr lvl="1"/>
            <a:r>
              <a:rPr lang="bg-BG" dirty="0" err="1"/>
              <a:t>Каскадност</a:t>
            </a:r>
            <a:r>
              <a:rPr lang="bg-BG" dirty="0"/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/>
              <a:t> точки</a:t>
            </a:r>
            <a:endParaRPr lang="en-US" dirty="0"/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 твърде елементарен код или твърде много заимстван код точките за целия критерий са 0</a:t>
            </a:r>
            <a:endParaRPr lang="bg-BG" dirty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6939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Изисквания към интерактивността</a:t>
            </a:r>
          </a:p>
          <a:p>
            <a:pPr lvl="1"/>
            <a:r>
              <a:rPr lang="bg-BG" dirty="0"/>
              <a:t>Да е интуитивна и смислена (полезна) за темата</a:t>
            </a:r>
          </a:p>
          <a:p>
            <a:pPr lvl="1"/>
            <a:r>
              <a:rPr lang="bg-BG" dirty="0"/>
              <a:t>Реализирана чрез движения и цъкане с мишката</a:t>
            </a:r>
          </a:p>
          <a:p>
            <a:pPr lvl="1"/>
            <a:r>
              <a:rPr lang="bg-BG" dirty="0"/>
              <a:t>Да име поне две концептуално различни промени</a:t>
            </a:r>
          </a:p>
          <a:p>
            <a:r>
              <a:rPr lang="bg-BG" dirty="0"/>
              <a:t>Изисквания към </a:t>
            </a:r>
            <a:r>
              <a:rPr lang="bg-BG" dirty="0" err="1"/>
              <a:t>каскадността</a:t>
            </a:r>
            <a:endParaRPr lang="bg-BG" dirty="0"/>
          </a:p>
          <a:p>
            <a:pPr lvl="1"/>
            <a:r>
              <a:rPr lang="bg-BG" dirty="0"/>
              <a:t>Да е в реално време, докато се променя обект</a:t>
            </a:r>
          </a:p>
          <a:p>
            <a:pPr lvl="1"/>
            <a:r>
              <a:rPr lang="bg-BG" dirty="0"/>
              <a:t>Да няма засичане, хълцане, </a:t>
            </a:r>
            <a:r>
              <a:rPr lang="bg-BG" dirty="0" err="1"/>
              <a:t>лагване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116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FC6655-E5F0-4621-AC80-3AD9DD1B55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Грешки</a:t>
            </a:r>
          </a:p>
          <a:p>
            <a:pPr lvl="1"/>
            <a:r>
              <a:rPr lang="bg-BG" dirty="0"/>
              <a:t>Интерактивността е </a:t>
            </a:r>
            <a:r>
              <a:rPr lang="bg-BG" dirty="0" err="1"/>
              <a:t>безцелева</a:t>
            </a:r>
            <a:endParaRPr lang="bg-BG" dirty="0"/>
          </a:p>
          <a:p>
            <a:pPr lvl="2"/>
            <a:r>
              <a:rPr lang="bg-BG" dirty="0"/>
              <a:t>(т.е. има я колкото да я има, а не е присъщо нужна на проекта)</a:t>
            </a:r>
          </a:p>
          <a:p>
            <a:pPr lvl="1"/>
            <a:r>
              <a:rPr lang="bg-BG" dirty="0"/>
              <a:t>Интерактивността като код е взета наготово</a:t>
            </a:r>
          </a:p>
          <a:p>
            <a:pPr lvl="1"/>
            <a:r>
              <a:rPr lang="bg-BG" dirty="0"/>
              <a:t>Интерактивността е основно чрез бутони</a:t>
            </a:r>
          </a:p>
          <a:p>
            <a:pPr lvl="1"/>
            <a:r>
              <a:rPr lang="bg-BG" dirty="0"/>
              <a:t>Липсва </a:t>
            </a:r>
            <a:r>
              <a:rPr lang="bg-BG" dirty="0" err="1"/>
              <a:t>каскадност</a:t>
            </a:r>
            <a:endParaRPr lang="bg-BG" dirty="0"/>
          </a:p>
          <a:p>
            <a:pPr lvl="1"/>
            <a:r>
              <a:rPr lang="bg-BG" dirty="0"/>
              <a:t>Има </a:t>
            </a:r>
            <a:r>
              <a:rPr lang="bg-BG" dirty="0" err="1"/>
              <a:t>каскадност</a:t>
            </a:r>
            <a:r>
              <a:rPr lang="bg-BG" dirty="0"/>
              <a:t>, но не е в реално време или насича</a:t>
            </a:r>
          </a:p>
        </p:txBody>
      </p:sp>
    </p:spTree>
    <p:extLst>
      <p:ext uri="{BB962C8B-B14F-4D97-AF65-F5344CB8AC3E}">
        <p14:creationId xmlns:p14="http://schemas.microsoft.com/office/powerpoint/2010/main" val="272536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Образователност</a:t>
            </a:r>
            <a:r>
              <a:rPr lang="bg-BG" dirty="0"/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Същност</a:t>
                </a:r>
              </a:p>
              <a:p>
                <a:pPr lvl="1"/>
                <a:r>
                  <a:rPr lang="bg-BG" dirty="0"/>
                  <a:t>Доколко е образователен проекта</a:t>
                </a:r>
              </a:p>
              <a:p>
                <a:pPr lvl="1"/>
                <a:r>
                  <a:rPr lang="bg-BG" dirty="0"/>
                  <a:t>Добре ли е интерпретирана темата</a:t>
                </a:r>
              </a:p>
              <a:p>
                <a:pPr lvl="1"/>
                <a:r>
                  <a:rPr lang="bg-BG" dirty="0"/>
                  <a:t>Има ли проявена изобретателност</a:t>
                </a:r>
              </a:p>
              <a:p>
                <a:r>
                  <a:rPr lang="bg-BG" dirty="0"/>
                  <a:t>Оценяване</a:t>
                </a:r>
              </a:p>
              <a:p>
                <a:pPr lvl="1"/>
                <a:r>
                  <a:rPr lang="bg-BG" dirty="0"/>
                  <a:t>Урок по темата – </a:t>
                </a:r>
                <a:r>
                  <a:rPr lang="bg-BG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bg-BG" dirty="0"/>
                  <a:t> точки</a:t>
                </a:r>
              </a:p>
              <a:p>
                <a:pPr lvl="1"/>
                <a:r>
                  <a:rPr lang="bg-BG" dirty="0"/>
                  <a:t>Поне две различни задачи – </a:t>
                </a:r>
                <a:r>
                  <a:rPr lang="bg-BG" dirty="0">
                    <a:latin typeface="Calibri" panose="020F0502020204030204" pitchFamily="34" charset="0"/>
                    <a:cs typeface="Calibri" panose="020F0502020204030204" pitchFamily="34" charset="0"/>
                  </a:rPr>
                  <a:t>3+3</a:t>
                </a:r>
                <a:r>
                  <a:rPr lang="bg-BG" dirty="0"/>
                  <a:t> точки</a:t>
                </a:r>
              </a:p>
              <a:p>
                <a:pPr lvl="1"/>
                <a:r>
                  <a:rPr lang="bg-BG" dirty="0"/>
                  <a:t>Общ брой точки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max(</a:t>
                </a:r>
                <a:r>
                  <a:rPr lang="bg-BG" dirty="0" err="1"/>
                  <a:t>програмност</a:t>
                </a:r>
                <a:r>
                  <a:rPr lang="en-US" dirty="0"/>
                  <a:t>,</a:t>
                </a:r>
                <a:r>
                  <a:rPr lang="bg-BG" dirty="0"/>
                  <a:t>интерактивност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При чужд текст/илюстрации точките за целия критерий са 0</a:t>
                </a:r>
                <a:endParaRPr lang="bg-BG" dirty="0"/>
              </a:p>
              <a:p>
                <a:pPr lvl="2"/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43" t="-196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17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Изискване към урока</a:t>
            </a:r>
          </a:p>
          <a:p>
            <a:pPr lvl="1"/>
            <a:r>
              <a:rPr lang="bg-BG" dirty="0"/>
              <a:t>Изцяло собствен текст, в много краен случай преразказан</a:t>
            </a:r>
          </a:p>
          <a:p>
            <a:pPr lvl="2"/>
            <a:r>
              <a:rPr lang="bg-BG" dirty="0"/>
              <a:t>(и в никакъв случай копиран от </a:t>
            </a:r>
            <a:r>
              <a:rPr lang="en-US" dirty="0"/>
              <a:t>Wikipedia, </a:t>
            </a:r>
            <a:r>
              <a:rPr lang="en-US" dirty="0" err="1"/>
              <a:t>Pomagalo</a:t>
            </a:r>
            <a:r>
              <a:rPr lang="en-US" dirty="0"/>
              <a:t> </a:t>
            </a:r>
            <a:r>
              <a:rPr lang="bg-BG" dirty="0"/>
              <a:t>и т.н.)</a:t>
            </a:r>
          </a:p>
          <a:p>
            <a:pPr lvl="1"/>
            <a:r>
              <a:rPr lang="bg-BG" dirty="0"/>
              <a:t>Илюстрациите да са собствено направени или да са с кадри от софтуера към урока</a:t>
            </a:r>
          </a:p>
          <a:p>
            <a:pPr lvl="2"/>
            <a:r>
              <a:rPr lang="bg-BG" dirty="0"/>
              <a:t>(допускат се чужди илюстрации, само ако са портрети, статуи и други произведения на изкуствата, и само с подходящ лиценз за ползване)</a:t>
            </a:r>
          </a:p>
          <a:p>
            <a:r>
              <a:rPr lang="bg-BG" dirty="0"/>
              <a:t>Изисквания към задачите</a:t>
            </a:r>
          </a:p>
          <a:p>
            <a:pPr lvl="1"/>
            <a:r>
              <a:rPr lang="bg-BG" dirty="0"/>
              <a:t>Да са собствени и да са концептуално различни</a:t>
            </a:r>
          </a:p>
          <a:p>
            <a:pPr lvl="1"/>
            <a:r>
              <a:rPr lang="bg-BG" dirty="0"/>
              <a:t>Да са изпълними със софтуера</a:t>
            </a:r>
          </a:p>
          <a:p>
            <a:pPr lvl="2"/>
            <a:r>
              <a:rPr lang="bg-BG" dirty="0"/>
              <a:t>(да има кадри от екрана как се решават със софтуера от проекта)</a:t>
            </a:r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6666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203916-F8D6-475A-ADD1-9C23C5BD75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Грешки</a:t>
            </a:r>
          </a:p>
          <a:p>
            <a:pPr lvl="1"/>
            <a:r>
              <a:rPr lang="bg-BG" dirty="0"/>
              <a:t>Плагиатстван текст, илюстрации или задачи</a:t>
            </a:r>
          </a:p>
          <a:p>
            <a:pPr lvl="1"/>
            <a:r>
              <a:rPr lang="bg-BG" dirty="0"/>
              <a:t>Условия за задачи, които не могат да се решат или демонстрират с разработения софтуер</a:t>
            </a:r>
          </a:p>
          <a:p>
            <a:pPr lvl="1"/>
            <a:r>
              <a:rPr lang="bg-BG" dirty="0"/>
              <a:t>Еднотипни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20860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Графичност</a:t>
            </a:r>
            <a:r>
              <a:rPr lang="bg-BG" dirty="0"/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Същност</a:t>
                </a:r>
              </a:p>
              <a:p>
                <a:pPr lvl="1"/>
                <a:r>
                  <a:rPr lang="bg-BG" dirty="0"/>
                  <a:t>Красота на проекта</a:t>
                </a:r>
              </a:p>
              <a:p>
                <a:pPr lvl="1"/>
                <a:r>
                  <a:rPr lang="bg-BG" dirty="0"/>
                  <a:t>Интуитивна и плавна анимация</a:t>
                </a:r>
              </a:p>
              <a:p>
                <a:r>
                  <a:rPr lang="bg-BG" dirty="0"/>
                  <a:t>Оценяване</a:t>
                </a:r>
              </a:p>
              <a:p>
                <a:pPr lvl="1"/>
                <a:r>
                  <a:rPr lang="en-US" dirty="0"/>
                  <a:t>HTML</a:t>
                </a:r>
                <a:r>
                  <a:rPr lang="bg-BG" dirty="0"/>
                  <a:t> и </a:t>
                </a:r>
                <a:r>
                  <a:rPr lang="en-US" dirty="0"/>
                  <a:t>CSS</a:t>
                </a:r>
                <a:r>
                  <a:rPr lang="bg-BG" dirty="0"/>
                  <a:t> –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/>
                  <a:t> </a:t>
                </a:r>
                <a:r>
                  <a:rPr lang="bg-BG" dirty="0"/>
                  <a:t>точки</a:t>
                </a:r>
              </a:p>
              <a:p>
                <a:pPr lvl="1"/>
                <a:r>
                  <a:rPr lang="bg-BG" dirty="0"/>
                  <a:t>Графични обекти –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bg-BG" dirty="0"/>
                  <a:t> точки</a:t>
                </a:r>
              </a:p>
              <a:p>
                <a:pPr lvl="1"/>
                <a:r>
                  <a:rPr lang="bg-BG" dirty="0"/>
                  <a:t>Анимация </a:t>
                </a:r>
                <a:r>
                  <a:rPr lang="en-US" dirty="0"/>
                  <a:t>–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bg-BG" dirty="0"/>
                  <a:t> точки</a:t>
                </a:r>
                <a:endParaRPr lang="en-US" dirty="0"/>
              </a:p>
              <a:p>
                <a:pPr lvl="1"/>
                <a:r>
                  <a:rPr lang="bg-BG" dirty="0"/>
                  <a:t>Общ брой точки </a:t>
                </a:r>
                <a14:m>
                  <m:oMath xmlns:m="http://schemas.openxmlformats.org/officeDocument/2006/math">
                    <m:r>
                      <a:rPr lang="bg-BG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max(</a:t>
                </a:r>
                <a:r>
                  <a:rPr lang="bg-BG" dirty="0" err="1"/>
                  <a:t>програмност</a:t>
                </a:r>
                <a:r>
                  <a:rPr lang="en-US" dirty="0"/>
                  <a:t>,</a:t>
                </a:r>
                <a:r>
                  <a:rPr lang="bg-BG" dirty="0"/>
                  <a:t>интерактивност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bg-BG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При чужд стил </a:t>
                </a:r>
                <a:r>
                  <a:rPr lang="bg-BG">
                    <a:latin typeface="Calibri" panose="020F0502020204030204" pitchFamily="34" charset="0"/>
                    <a:cs typeface="Calibri" panose="020F0502020204030204" pitchFamily="34" charset="0"/>
                  </a:rPr>
                  <a:t>или код точките </a:t>
                </a:r>
                <a:r>
                  <a:rPr lang="bg-BG" dirty="0">
                    <a:latin typeface="Calibri" panose="020F0502020204030204" pitchFamily="34" charset="0"/>
                    <a:cs typeface="Calibri" panose="020F0502020204030204" pitchFamily="34" charset="0"/>
                  </a:rPr>
                  <a:t>за целия критерий са 0</a:t>
                </a:r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43" t="-196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179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Изисквания към </a:t>
            </a:r>
            <a:r>
              <a:rPr lang="en-US" dirty="0"/>
              <a:t>HTML/</a:t>
            </a:r>
            <a:r>
              <a:rPr lang="en-US" dirty="0" err="1"/>
              <a:t>CSS</a:t>
            </a:r>
            <a:endParaRPr lang="bg-BG" dirty="0"/>
          </a:p>
          <a:p>
            <a:pPr lvl="1"/>
            <a:r>
              <a:rPr lang="bg-BG" dirty="0"/>
              <a:t>Изцяло собствен код, а не адаптиран</a:t>
            </a:r>
          </a:p>
          <a:p>
            <a:r>
              <a:rPr lang="bg-BG" dirty="0"/>
              <a:t>Изисквания към графичните обекти</a:t>
            </a:r>
          </a:p>
          <a:p>
            <a:pPr lvl="1"/>
            <a:r>
              <a:rPr lang="bg-BG" dirty="0"/>
              <a:t>Направени със СУИКА</a:t>
            </a:r>
          </a:p>
          <a:p>
            <a:pPr lvl="1"/>
            <a:r>
              <a:rPr lang="bg-BG" dirty="0"/>
              <a:t>Тримерност и съразмерност на сцената</a:t>
            </a:r>
          </a:p>
          <a:p>
            <a:pPr lvl="1"/>
            <a:r>
              <a:rPr lang="bg-BG" dirty="0"/>
              <a:t>Подходящи цветове, текстури, стилове</a:t>
            </a:r>
          </a:p>
          <a:p>
            <a:r>
              <a:rPr lang="bg-BG" dirty="0"/>
              <a:t>Изисквания към анимацията</a:t>
            </a:r>
          </a:p>
          <a:p>
            <a:pPr lvl="1"/>
            <a:r>
              <a:rPr lang="bg-BG" dirty="0"/>
              <a:t>Направена със СУИКА</a:t>
            </a:r>
          </a:p>
          <a:p>
            <a:pPr lvl="1"/>
            <a:r>
              <a:rPr lang="bg-BG" dirty="0"/>
              <a:t>Плавна анимация, включително и при интерактивност</a:t>
            </a:r>
          </a:p>
          <a:p>
            <a:pPr lvl="1"/>
            <a:r>
              <a:rPr lang="bg-BG" dirty="0"/>
              <a:t>Разнообразна анимация като типове движения</a:t>
            </a:r>
          </a:p>
        </p:txBody>
      </p:sp>
    </p:spTree>
    <p:extLst>
      <p:ext uri="{BB962C8B-B14F-4D97-AF65-F5344CB8AC3E}">
        <p14:creationId xmlns:p14="http://schemas.microsoft.com/office/powerpoint/2010/main" val="426767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44A2DC-8DE6-45BD-A012-5D8D976CFC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Грешки</a:t>
            </a:r>
          </a:p>
          <a:p>
            <a:pPr lvl="1"/>
            <a:r>
              <a:rPr lang="bg-BG" dirty="0"/>
              <a:t>Взети на готово </a:t>
            </a:r>
            <a:r>
              <a:rPr lang="en-US" dirty="0"/>
              <a:t>CSS</a:t>
            </a:r>
            <a:r>
              <a:rPr lang="bg-BG" dirty="0"/>
              <a:t> стилове</a:t>
            </a:r>
          </a:p>
          <a:p>
            <a:pPr lvl="1"/>
            <a:r>
              <a:rPr lang="bg-BG" dirty="0"/>
              <a:t>Взето на готово графични обекти или движения</a:t>
            </a:r>
          </a:p>
          <a:p>
            <a:pPr lvl="1"/>
            <a:r>
              <a:rPr lang="bg-BG" dirty="0"/>
              <a:t>Твърде елементарна анимация</a:t>
            </a:r>
          </a:p>
          <a:p>
            <a:pPr lvl="2"/>
            <a:r>
              <a:rPr lang="bg-BG" dirty="0"/>
              <a:t>(например, ползването на </a:t>
            </a:r>
            <a:r>
              <a:rPr lang="en-US" dirty="0"/>
              <a:t>demo</a:t>
            </a:r>
            <a:r>
              <a:rPr lang="bg-BG" dirty="0"/>
              <a:t> не носи точки)</a:t>
            </a:r>
          </a:p>
        </p:txBody>
      </p:sp>
    </p:spTree>
    <p:extLst>
      <p:ext uri="{BB962C8B-B14F-4D97-AF65-F5344CB8AC3E}">
        <p14:creationId xmlns:p14="http://schemas.microsoft.com/office/powerpoint/2010/main" val="407749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Формиране на оценката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Точкова система</a:t>
            </a:r>
          </a:p>
          <a:p>
            <a:pPr lvl="1"/>
            <a:r>
              <a:rPr lang="bg-BG" dirty="0"/>
              <a:t>Тестове</a:t>
            </a:r>
            <a:r>
              <a:rPr lang="en-US" dirty="0"/>
              <a:t> – 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bg-BG" dirty="0"/>
              <a:t> точки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bg-BG" dirty="0"/>
              <a:t> теста по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bg-BG" dirty="0"/>
              <a:t> точки)</a:t>
            </a:r>
          </a:p>
          <a:p>
            <a:pPr lvl="1"/>
            <a:r>
              <a:rPr lang="bg-BG" dirty="0"/>
              <a:t>Проект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bg-BG" dirty="0"/>
              <a:t> точки</a:t>
            </a:r>
          </a:p>
          <a:p>
            <a:r>
              <a:rPr lang="bg-BG" dirty="0" err="1"/>
              <a:t>Скàла</a:t>
            </a:r>
            <a:endParaRPr lang="bg-BG" dirty="0"/>
          </a:p>
          <a:p>
            <a:pPr lvl="1"/>
            <a:r>
              <a:rPr lang="bg-BG" dirty="0"/>
              <a:t>Курсът е взет при поне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bg-BG" dirty="0"/>
              <a:t>% от точките</a:t>
            </a:r>
            <a:r>
              <a:rPr lang="en-US" dirty="0"/>
              <a:t> (</a:t>
            </a:r>
            <a:r>
              <a:rPr lang="bg-BG" dirty="0"/>
              <a:t>без закръгляне)</a:t>
            </a:r>
          </a:p>
          <a:p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731562" y="3421598"/>
            <a:ext cx="7945613" cy="978932"/>
            <a:chOff x="848651" y="3269218"/>
            <a:chExt cx="7945613" cy="978932"/>
          </a:xfrm>
        </p:grpSpPr>
        <p:sp>
          <p:nvSpPr>
            <p:cNvPr id="5" name="Pentagon 4"/>
            <p:cNvSpPr/>
            <p:nvPr/>
          </p:nvSpPr>
          <p:spPr>
            <a:xfrm>
              <a:off x="1002138" y="3763518"/>
              <a:ext cx="3544354" cy="484632"/>
            </a:xfrm>
            <a:prstGeom prst="homePlate">
              <a:avLst>
                <a:gd name="adj" fmla="val 0"/>
              </a:avLst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2</a:t>
              </a:r>
            </a:p>
          </p:txBody>
        </p:sp>
        <p:sp>
          <p:nvSpPr>
            <p:cNvPr id="6" name="Chevron 5"/>
            <p:cNvSpPr/>
            <p:nvPr/>
          </p:nvSpPr>
          <p:spPr>
            <a:xfrm>
              <a:off x="4546492" y="3763518"/>
              <a:ext cx="1053170" cy="484632"/>
            </a:xfrm>
            <a:prstGeom prst="chevron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hevron 6"/>
            <p:cNvSpPr/>
            <p:nvPr/>
          </p:nvSpPr>
          <p:spPr>
            <a:xfrm>
              <a:off x="5599662" y="3763518"/>
              <a:ext cx="1075404" cy="484632"/>
            </a:xfrm>
            <a:prstGeom prst="chevron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" name="Chevron 7"/>
            <p:cNvSpPr/>
            <p:nvPr/>
          </p:nvSpPr>
          <p:spPr>
            <a:xfrm>
              <a:off x="6675066" y="3763518"/>
              <a:ext cx="761399" cy="484632"/>
            </a:xfrm>
            <a:prstGeom prst="chevron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" name="Chevron 8"/>
            <p:cNvSpPr/>
            <p:nvPr/>
          </p:nvSpPr>
          <p:spPr>
            <a:xfrm>
              <a:off x="7436465" y="3763518"/>
              <a:ext cx="716936" cy="484632"/>
            </a:xfrm>
            <a:prstGeom prst="chevron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002391" y="3590402"/>
              <a:ext cx="7151009" cy="173116"/>
              <a:chOff x="1002299" y="3590402"/>
              <a:chExt cx="4560301" cy="18288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1002299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219200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47800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676400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905000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119422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48022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576622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805222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33823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262423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491023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19623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934045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162645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391245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619845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876800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105400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34000" y="3634598"/>
                <a:ext cx="0" cy="138684"/>
              </a:xfrm>
              <a:prstGeom prst="line">
                <a:avLst/>
              </a:prstGeom>
              <a:ln w="952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562600" y="3590402"/>
                <a:ext cx="0" cy="18288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848651" y="3269218"/>
              <a:ext cx="794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663575" algn="l"/>
                  <a:tab pos="1371600" algn="l"/>
                  <a:tab pos="2057400" algn="l"/>
                  <a:tab pos="2754313" algn="l"/>
                  <a:tab pos="3486150" algn="l"/>
                  <a:tab pos="4194175" algn="l"/>
                  <a:tab pos="4914900" algn="l"/>
                  <a:tab pos="5616575" algn="l"/>
                  <a:tab pos="6362700" algn="l"/>
                  <a:tab pos="7059613" algn="l"/>
                </a:tabLst>
              </a:pPr>
              <a:r>
                <a:rPr lang="bg-BG" dirty="0">
                  <a:solidFill>
                    <a:schemeClr val="tx2"/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0	10	20	30	40	50	60	70	80	90	100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7029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Съвети</a:t>
            </a:r>
          </a:p>
        </p:txBody>
      </p:sp>
    </p:spTree>
    <p:extLst>
      <p:ext uri="{BB962C8B-B14F-4D97-AF65-F5344CB8AC3E}">
        <p14:creationId xmlns:p14="http://schemas.microsoft.com/office/powerpoint/2010/main" val="77492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Общи съвети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Бъдете в унисон с духа на проекта</a:t>
            </a:r>
          </a:p>
          <a:p>
            <a:pPr lvl="1"/>
            <a:r>
              <a:rPr lang="bg-BG" dirty="0"/>
              <a:t>Покажете колко добре познавате и използвате СУИКА</a:t>
            </a:r>
          </a:p>
          <a:p>
            <a:pPr lvl="1"/>
            <a:r>
              <a:rPr lang="bg-BG" dirty="0"/>
              <a:t>Докажете, че можете да създавате нещо свое, а не просто да сглобите работещ код от готови елементи</a:t>
            </a:r>
          </a:p>
          <a:p>
            <a:r>
              <a:rPr lang="bg-BG" dirty="0"/>
              <a:t>Обмислете съдържанието на проекта</a:t>
            </a:r>
          </a:p>
          <a:p>
            <a:pPr lvl="1"/>
            <a:r>
              <a:rPr lang="bg-BG" dirty="0"/>
              <a:t>Проучете темата и изберете какво да допринесете към нея</a:t>
            </a:r>
          </a:p>
          <a:p>
            <a:pPr lvl="1"/>
            <a:r>
              <a:rPr lang="bg-BG" dirty="0"/>
              <a:t>Реакцията „не мога нищо да измисля“ води до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Всяка от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bg-BG" baseline="30000" dirty="0"/>
              <a:t>те</a:t>
            </a:r>
            <a:r>
              <a:rPr lang="bg-BG" dirty="0"/>
              <a:t> теми позволява покриване на всички критерии</a:t>
            </a:r>
          </a:p>
        </p:txBody>
      </p:sp>
    </p:spTree>
    <p:extLst>
      <p:ext uri="{BB962C8B-B14F-4D97-AF65-F5344CB8AC3E}">
        <p14:creationId xmlns:p14="http://schemas.microsoft.com/office/powerpoint/2010/main" val="2910997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7592F-476C-41E9-A59C-B5F1A1A397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r>
              <a:rPr lang="bg-BG" dirty="0"/>
              <a:t>Зачитайте чуждия труд</a:t>
            </a:r>
          </a:p>
          <a:p>
            <a:pPr lvl="1"/>
            <a:r>
              <a:rPr lang="bg-BG" dirty="0"/>
              <a:t>Не ползвайте чужд текст, илюстрации, дизайн или код</a:t>
            </a:r>
          </a:p>
          <a:p>
            <a:pPr lvl="1"/>
            <a:r>
              <a:rPr lang="bg-BG" dirty="0"/>
              <a:t>Дори и да имате право да ползвате чужд ресурс, създайте собствен вариант</a:t>
            </a:r>
          </a:p>
          <a:p>
            <a:r>
              <a:rPr lang="bg-BG" dirty="0"/>
              <a:t>Аранжирайте добре времето си</a:t>
            </a:r>
          </a:p>
          <a:p>
            <a:pPr lvl="1"/>
            <a:r>
              <a:rPr lang="bg-BG" dirty="0"/>
              <a:t>Изтеглете две теми и изберете една от тях навреме</a:t>
            </a:r>
          </a:p>
          <a:p>
            <a:pPr lvl="1"/>
            <a:r>
              <a:rPr lang="bg-BG" dirty="0"/>
              <a:t>Изпратете проекта достатъчно рано, за да имате възможност за подобряване на резултата</a:t>
            </a:r>
          </a:p>
          <a:p>
            <a:pPr lvl="1"/>
            <a:r>
              <a:rPr lang="bg-BG" dirty="0" err="1"/>
              <a:t>Прадайте</a:t>
            </a:r>
            <a:r>
              <a:rPr lang="bg-BG" dirty="0"/>
              <a:t> проекта в архив с име </a:t>
            </a:r>
            <a:r>
              <a:rPr lang="en-US" b="1" dirty="0"/>
              <a:t>nnnnn-pp.zip </a:t>
            </a:r>
            <a:r>
              <a:rPr lang="en-US" dirty="0"/>
              <a:t>(</a:t>
            </a:r>
            <a:r>
              <a:rPr lang="bg-BG" dirty="0"/>
              <a:t>или </a:t>
            </a:r>
            <a:r>
              <a:rPr lang="en-US" dirty="0" err="1"/>
              <a:t>rar</a:t>
            </a:r>
            <a:r>
              <a:rPr lang="en-US" dirty="0"/>
              <a:t>/7z),</a:t>
            </a:r>
            <a:r>
              <a:rPr lang="bg-BG" dirty="0"/>
              <a:t> където </a:t>
            </a:r>
            <a:r>
              <a:rPr lang="en-US" b="1" dirty="0" err="1"/>
              <a:t>nnnnn</a:t>
            </a:r>
            <a:r>
              <a:rPr lang="bg-BG" dirty="0"/>
              <a:t> е факултетния ви номер, а </a:t>
            </a:r>
            <a:r>
              <a:rPr lang="en-US" b="1" dirty="0"/>
              <a:t>pp</a:t>
            </a:r>
            <a:r>
              <a:rPr lang="bg-BG" dirty="0"/>
              <a:t> е номера на проекта от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r>
              <a:rPr lang="bg-BG" dirty="0"/>
              <a:t> до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1890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/>
              <a:t>Край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/>
              <a:t>Коментари, въпроси</a:t>
            </a:r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Бонуси</a:t>
            </a:r>
          </a:p>
          <a:p>
            <a:pPr lvl="1"/>
            <a:r>
              <a:rPr lang="bg-BG" dirty="0"/>
              <a:t>До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точки, дават се по преценка на преподавателите</a:t>
            </a:r>
          </a:p>
          <a:p>
            <a:r>
              <a:rPr lang="bg-BG" dirty="0"/>
              <a:t>Наказания</a:t>
            </a:r>
          </a:p>
          <a:p>
            <a:pPr lvl="1"/>
            <a:r>
              <a:rPr lang="bg-BG" dirty="0"/>
              <a:t>При преписване на тест – точките от теста се зануляват</a:t>
            </a:r>
          </a:p>
          <a:p>
            <a:pPr lvl="1"/>
            <a:r>
              <a:rPr lang="bg-BG" dirty="0"/>
              <a:t>При по-късно минаване на тест – намаление с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bg-BG" dirty="0"/>
              <a:t> точки</a:t>
            </a:r>
          </a:p>
          <a:p>
            <a:pPr lvl="2"/>
            <a:r>
              <a:rPr lang="bg-BG" dirty="0"/>
              <a:t>(само ако има физическа възможност, тя не е гарантирана)</a:t>
            </a:r>
          </a:p>
          <a:p>
            <a:pPr lvl="1"/>
            <a:r>
              <a:rPr lang="bg-BG" dirty="0"/>
              <a:t>При по-късно предаване на проект, но само преди деня на изпита – намаление с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В деня на изпита проекти не се приемат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7424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Проект</a:t>
            </a:r>
          </a:p>
        </p:txBody>
      </p:sp>
    </p:spTree>
    <p:extLst>
      <p:ext uri="{BB962C8B-B14F-4D97-AF65-F5344CB8AC3E}">
        <p14:creationId xmlns:p14="http://schemas.microsoft.com/office/powerpoint/2010/main" val="41211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Да демонстрирате</a:t>
            </a:r>
          </a:p>
          <a:p>
            <a:pPr lvl="1"/>
            <a:r>
              <a:rPr lang="bg-BG" dirty="0"/>
              <a:t>Може да създавате собствено учебно съдържание</a:t>
            </a:r>
          </a:p>
          <a:p>
            <a:pPr lvl="1"/>
            <a:r>
              <a:rPr lang="bg-BG" dirty="0"/>
              <a:t>Познавате СУИКА и прилежащите ѝ технологии</a:t>
            </a:r>
          </a:p>
          <a:p>
            <a:r>
              <a:rPr lang="bg-BG" dirty="0"/>
              <a:t>Не е цел на проекта да демонстрирате</a:t>
            </a:r>
          </a:p>
          <a:p>
            <a:pPr lvl="1"/>
            <a:r>
              <a:rPr lang="bg-BG" dirty="0"/>
              <a:t>Умение да сглобите нещо от заимствани чужди неща</a:t>
            </a:r>
          </a:p>
        </p:txBody>
      </p:sp>
    </p:spTree>
    <p:extLst>
      <p:ext uri="{BB962C8B-B14F-4D97-AF65-F5344CB8AC3E}">
        <p14:creationId xmlns:p14="http://schemas.microsoft.com/office/powerpoint/2010/main" val="228198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Обща 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Тема за проект</a:t>
            </a:r>
          </a:p>
          <a:p>
            <a:pPr lvl="1"/>
            <a:r>
              <a:rPr lang="bg-BG" dirty="0"/>
              <a:t>Предварително определен набор от теми</a:t>
            </a:r>
          </a:p>
          <a:p>
            <a:pPr lvl="1"/>
            <a:r>
              <a:rPr lang="bg-BG" dirty="0"/>
              <a:t>Случаен избор на две теми от пълния набор</a:t>
            </a:r>
          </a:p>
          <a:p>
            <a:pPr lvl="1"/>
            <a:r>
              <a:rPr lang="bg-BG" dirty="0"/>
              <a:t>Реализация на една от двете избрани теми</a:t>
            </a:r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Проектите са индивидуални</a:t>
            </a:r>
          </a:p>
          <a:p>
            <a:pPr lvl="1"/>
            <a:r>
              <a:rPr lang="bg-BG" dirty="0"/>
              <a:t>Срокът за предаване е седмица преди устния изпит</a:t>
            </a:r>
          </a:p>
          <a:p>
            <a:pPr lvl="1"/>
            <a:r>
              <a:rPr lang="bg-BG" dirty="0"/>
              <a:t>Изискват проучване и креативност от ваша страна</a:t>
            </a:r>
          </a:p>
        </p:txBody>
      </p:sp>
    </p:spTree>
    <p:extLst>
      <p:ext uri="{BB962C8B-B14F-4D97-AF65-F5344CB8AC3E}">
        <p14:creationId xmlns:p14="http://schemas.microsoft.com/office/powerpoint/2010/main" val="277492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Общо съдържание на проект</a:t>
            </a:r>
          </a:p>
          <a:p>
            <a:pPr lvl="1"/>
            <a:r>
              <a:rPr lang="en-US" dirty="0"/>
              <a:t>HTML</a:t>
            </a:r>
            <a:r>
              <a:rPr lang="bg-BG" dirty="0"/>
              <a:t> страница с прилежащите ѝ ресурси</a:t>
            </a:r>
          </a:p>
          <a:p>
            <a:pPr lvl="1"/>
            <a:r>
              <a:rPr lang="bg-BG" dirty="0"/>
              <a:t>Описва темата, оформена като урок</a:t>
            </a:r>
          </a:p>
          <a:p>
            <a:pPr lvl="1"/>
            <a:r>
              <a:rPr lang="bg-BG" dirty="0"/>
              <a:t>Съдържа интерактивна софтуерна част</a:t>
            </a:r>
          </a:p>
        </p:txBody>
      </p:sp>
    </p:spTree>
    <p:extLst>
      <p:ext uri="{BB962C8B-B14F-4D97-AF65-F5344CB8AC3E}">
        <p14:creationId xmlns:p14="http://schemas.microsoft.com/office/powerpoint/2010/main" val="39143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Оценяване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Първични критерии</a:t>
            </a:r>
          </a:p>
          <a:p>
            <a:pPr lvl="1"/>
            <a:r>
              <a:rPr lang="bg-BG" dirty="0" err="1"/>
              <a:t>Програмност</a:t>
            </a:r>
            <a:r>
              <a:rPr lang="bg-BG" dirty="0"/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  <a:p>
            <a:pPr lvl="1"/>
            <a:r>
              <a:rPr lang="bg-BG" dirty="0"/>
              <a:t>Интерактивност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  <a:p>
            <a:r>
              <a:rPr lang="bg-BG" dirty="0" err="1"/>
              <a:t>Втпрични</a:t>
            </a:r>
            <a:r>
              <a:rPr lang="bg-BG" dirty="0"/>
              <a:t> критерии</a:t>
            </a:r>
          </a:p>
          <a:p>
            <a:pPr lvl="1"/>
            <a:r>
              <a:rPr lang="bg-BG" dirty="0" err="1"/>
              <a:t>Образователност</a:t>
            </a:r>
            <a:r>
              <a:rPr lang="bg-BG" dirty="0"/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  <a:p>
            <a:pPr lvl="1"/>
            <a:r>
              <a:rPr lang="bg-BG" dirty="0" err="1"/>
              <a:t>Графичност</a:t>
            </a:r>
            <a:r>
              <a:rPr lang="bg-BG" dirty="0"/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bg-BG" dirty="0"/>
              <a:t> точки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14000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29424</TotalTime>
  <Words>1303</Words>
  <Application>Microsoft Office PowerPoint</Application>
  <PresentationFormat>On-screen Show (16:9)</PresentationFormat>
  <Paragraphs>204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Candara</vt:lpstr>
      <vt:lpstr>Gill Sans MT</vt:lpstr>
      <vt:lpstr>Wingdings</vt:lpstr>
      <vt:lpstr>Wingdings 3</vt:lpstr>
      <vt:lpstr>Origin</vt:lpstr>
      <vt:lpstr>Курсови проекти</vt:lpstr>
      <vt:lpstr>Оценяване</vt:lpstr>
      <vt:lpstr>Формиране на оценката</vt:lpstr>
      <vt:lpstr>PowerPoint Presentation</vt:lpstr>
      <vt:lpstr>Проект</vt:lpstr>
      <vt:lpstr>Цел</vt:lpstr>
      <vt:lpstr>Обща информация</vt:lpstr>
      <vt:lpstr>Съдържание</vt:lpstr>
      <vt:lpstr>Оценяване</vt:lpstr>
      <vt:lpstr>PowerPoint Presentation</vt:lpstr>
      <vt:lpstr>Примери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Критерии за оценяване</vt:lpstr>
      <vt:lpstr>Програмност – 10 точки</vt:lpstr>
      <vt:lpstr>PowerPoint Presentation</vt:lpstr>
      <vt:lpstr>PowerPoint Presentation</vt:lpstr>
      <vt:lpstr>Интерактивност – 10 точки</vt:lpstr>
      <vt:lpstr>PowerPoint Presentation</vt:lpstr>
      <vt:lpstr>PowerPoint Presentation</vt:lpstr>
      <vt:lpstr>Образователност – 10 точки</vt:lpstr>
      <vt:lpstr>PowerPoint Presentation</vt:lpstr>
      <vt:lpstr>PowerPoint Presentation</vt:lpstr>
      <vt:lpstr>Графичност – 10 точки</vt:lpstr>
      <vt:lpstr>PowerPoint Presentation</vt:lpstr>
      <vt:lpstr>PowerPoint Presentation</vt:lpstr>
      <vt:lpstr>Съвети</vt:lpstr>
      <vt:lpstr>Общи съвети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SUICA-24</dc:title>
  <dc:creator>Pavel Boytchev</dc:creator>
  <cp:lastModifiedBy>Pavel Boytchev</cp:lastModifiedBy>
  <cp:revision>841</cp:revision>
  <dcterms:created xsi:type="dcterms:W3CDTF">2015-02-10T15:00:35Z</dcterms:created>
  <dcterms:modified xsi:type="dcterms:W3CDTF">2022-01-01T13:43:17Z</dcterms:modified>
</cp:coreProperties>
</file>