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unknown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482" r:id="rId3"/>
    <p:sldId id="568" r:id="rId4"/>
    <p:sldId id="570" r:id="rId5"/>
    <p:sldId id="569" r:id="rId6"/>
    <p:sldId id="567" r:id="rId7"/>
    <p:sldId id="561" r:id="rId8"/>
    <p:sldId id="562" r:id="rId9"/>
    <p:sldId id="563" r:id="rId10"/>
    <p:sldId id="565" r:id="rId11"/>
    <p:sldId id="261" r:id="rId12"/>
  </p:sldIdLst>
  <p:sldSz cx="9144000" cy="5143500" type="screen16x9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AB0C8"/>
    <a:srgbClr val="727CA3"/>
    <a:srgbClr val="D39FA0"/>
    <a:srgbClr val="8B8B9D"/>
    <a:srgbClr val="FF0000"/>
    <a:srgbClr val="E3E5ED"/>
    <a:srgbClr val="0070C0"/>
    <a:srgbClr val="00B050"/>
    <a:srgbClr val="000000"/>
    <a:srgbClr val="FFFFFF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 autoAdjust="0"/>
    <p:restoredTop sz="94590" autoAdjust="0"/>
  </p:normalViewPr>
  <p:slideViewPr>
    <p:cSldViewPr>
      <p:cViewPr varScale="1">
        <p:scale>
          <a:sx n="95" d="100"/>
          <a:sy n="95" d="100"/>
        </p:scale>
        <p:origin x="-576" y="-9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790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91439" cy="91439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2914650"/>
            <a:ext cx="6858000" cy="742950"/>
          </a:xfrm>
          <a:ln>
            <a:noFill/>
          </a:ln>
        </p:spPr>
        <p:txBody>
          <a:bodyPr anchor="t" anchorCtr="0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3843338"/>
            <a:ext cx="6858000" cy="400050"/>
          </a:xfrm>
        </p:spPr>
        <p:txBody>
          <a:bodyPr/>
          <a:lstStyle>
            <a:lvl1pPr marL="0" indent="0" algn="l">
              <a:buNone/>
              <a:defRPr sz="2000" b="0">
                <a:solidFill>
                  <a:schemeClr val="tx2"/>
                </a:solidFill>
                <a:latin typeface="Candara" panose="020E0502030303020204" pitchFamily="34" charset="0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2736056"/>
            <a:ext cx="7315200" cy="96012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04875" y="3786188"/>
            <a:ext cx="7315200" cy="51435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2736056"/>
            <a:ext cx="228600" cy="96012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04875" y="3786188"/>
            <a:ext cx="228600" cy="51435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2914650"/>
            <a:ext cx="6858000" cy="742950"/>
          </a:xfrm>
          <a:ln>
            <a:noFill/>
          </a:ln>
        </p:spPr>
        <p:txBody>
          <a:bodyPr anchor="t" anchorCtr="0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>
            <a:off x="904875" y="2736056"/>
            <a:ext cx="7315200" cy="96012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2736056"/>
            <a:ext cx="228600" cy="96012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8257830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"/>
            <a:ext cx="8534400" cy="74295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667DF-4D84-4B1F-9010-1E7FCEE5EE25}" type="slidenum">
              <a:rPr lang="bg-BG" smtClean="0"/>
              <a:t>‹#›</a:t>
            </a:fld>
            <a:endParaRPr lang="bg-BG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047750"/>
            <a:ext cx="8534400" cy="4038600"/>
          </a:xfrm>
        </p:spPr>
        <p:txBody>
          <a:bodyPr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667DF-4D84-4B1F-9010-1E7FCEE5EE25}" type="slidenum">
              <a:rPr lang="bg-BG" smtClean="0"/>
              <a:t>‹#›</a:t>
            </a:fld>
            <a:endParaRPr lang="bg-BG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33350"/>
            <a:ext cx="8534400" cy="4953000"/>
          </a:xfrm>
        </p:spPr>
        <p:txBody>
          <a:bodyPr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8800805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534400" cy="6858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667DF-4D84-4B1F-9010-1E7FCEE5EE25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667DF-4D84-4B1F-9010-1E7FCEE5EE25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33350"/>
            <a:ext cx="8534400" cy="723900"/>
          </a:xfrm>
          <a:prstGeom prst="rect">
            <a:avLst/>
          </a:prstGeom>
          <a:ln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914400"/>
            <a:ext cx="8534400" cy="417195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  <a:r>
              <a:rPr kumimoji="0" lang="bg-BG" dirty="0" smtClean="0"/>
              <a:t>кирилица</a:t>
            </a:r>
            <a:endParaRPr kumimoji="0" lang="en-US" dirty="0" smtClean="0"/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86800" y="4869180"/>
            <a:ext cx="457200" cy="27432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1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EC4667DF-4D84-4B1F-9010-1E7FCEE5EE25}" type="slidenum">
              <a:rPr lang="bg-BG" smtClean="0"/>
              <a:pPr/>
              <a:t>‹#›</a:t>
            </a:fld>
            <a:endParaRPr lang="bg-BG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85725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Rectangle 1"/>
          <p:cNvSpPr/>
          <p:nvPr/>
        </p:nvSpPr>
        <p:spPr>
          <a:xfrm>
            <a:off x="0" y="133350"/>
            <a:ext cx="152400" cy="7239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1" r:id="rId2"/>
    <p:sldLayoutId id="2147483674" r:id="rId3"/>
    <p:sldLayoutId id="2147483680" r:id="rId4"/>
    <p:sldLayoutId id="2147483678" r:id="rId5"/>
    <p:sldLayoutId id="2147483679" r:id="rId6"/>
  </p:sldLayoutIdLst>
  <p:txStyles>
    <p:titleStyle>
      <a:lvl1pPr algn="l" rtl="0" eaLnBrk="1" latinLnBrk="0" hangingPunct="1">
        <a:spcBef>
          <a:spcPct val="0"/>
        </a:spcBef>
        <a:buNone/>
        <a:defRPr kumimoji="0" sz="3200" b="1" kern="1200">
          <a:solidFill>
            <a:schemeClr val="accent1">
              <a:lumMod val="75000"/>
            </a:schemeClr>
          </a:solidFill>
          <a:effectLst>
            <a:outerShdw blurRad="63500" algn="ctr" rotWithShape="0">
              <a:schemeClr val="accent1">
                <a:alpha val="40000"/>
              </a:schemeClr>
            </a:outerShdw>
          </a:effectLst>
          <a:latin typeface="Candara" panose="020E0502030303020204" pitchFamily="34" charset="0"/>
          <a:ea typeface="+mj-ea"/>
          <a:cs typeface="+mj-cs"/>
        </a:defRPr>
      </a:lvl1pPr>
    </p:titleStyle>
    <p:bodyStyle>
      <a:lvl1pPr marL="0" indent="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None/>
        <a:defRPr kumimoji="0" sz="2600" b="1" kern="1200">
          <a:solidFill>
            <a:schemeClr val="tx1"/>
          </a:solidFill>
          <a:effectLst>
            <a:outerShdw blurRad="63500" algn="ctr" rotWithShape="0">
              <a:schemeClr val="tx1">
                <a:lumMod val="65000"/>
                <a:lumOff val="35000"/>
                <a:alpha val="40000"/>
              </a:schemeClr>
            </a:outerShdw>
          </a:effectLst>
          <a:latin typeface="Candara" panose="020E0502030303020204" pitchFamily="34" charset="0"/>
          <a:ea typeface="+mn-ea"/>
          <a:cs typeface="+mn-cs"/>
        </a:defRPr>
      </a:lvl1pPr>
      <a:lvl2pPr marL="457200" indent="-182563" algn="l" rtl="0" eaLnBrk="1" latinLnBrk="0" hangingPunct="1">
        <a:spcBef>
          <a:spcPts val="500"/>
        </a:spcBef>
        <a:buClr>
          <a:schemeClr val="accent1">
            <a:lumMod val="75000"/>
          </a:schemeClr>
        </a:buClr>
        <a:buSzPct val="100000"/>
        <a:buFont typeface="Arial" panose="020B0604020202020204" pitchFamily="34" charset="0"/>
        <a:buChar char="•"/>
        <a:defRPr kumimoji="0" sz="2300" kern="1200">
          <a:solidFill>
            <a:schemeClr val="tx2"/>
          </a:solidFill>
          <a:effectLst>
            <a:outerShdw blurRad="63500" algn="ctr" rotWithShape="0">
              <a:schemeClr val="accent1">
                <a:alpha val="40000"/>
              </a:schemeClr>
            </a:outerShdw>
          </a:effectLst>
          <a:latin typeface="Candara" panose="020E0502030303020204" pitchFamily="34" charset="0"/>
          <a:ea typeface="+mn-ea"/>
          <a:cs typeface="+mn-cs"/>
        </a:defRPr>
      </a:lvl2pPr>
      <a:lvl3pPr marL="594360" indent="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None/>
        <a:defRPr kumimoji="0" sz="2000" kern="1200">
          <a:solidFill>
            <a:schemeClr val="accent1">
              <a:lumMod val="75000"/>
            </a:schemeClr>
          </a:solidFill>
          <a:effectLst>
            <a:outerShdw blurRad="63500" algn="ctr" rotWithShape="0">
              <a:schemeClr val="accent1">
                <a:alpha val="40000"/>
              </a:schemeClr>
            </a:outerShdw>
          </a:effectLst>
          <a:latin typeface="Candara" panose="020E0502030303020204" pitchFamily="34" charset="0"/>
          <a:ea typeface="+mn-ea"/>
          <a:cs typeface="+mn-cs"/>
        </a:defRPr>
      </a:lvl3pPr>
      <a:lvl4pPr marL="868680" indent="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None/>
        <a:defRPr kumimoji="0" sz="1800" kern="1200">
          <a:solidFill>
            <a:schemeClr val="accent1">
              <a:lumMod val="75000"/>
            </a:schemeClr>
          </a:solidFill>
          <a:effectLst>
            <a:outerShdw blurRad="63500" algn="ctr" rotWithShape="0">
              <a:schemeClr val="accent1">
                <a:alpha val="40000"/>
              </a:schemeClr>
            </a:outerShdw>
          </a:effectLst>
          <a:latin typeface="Candara" panose="020E0502030303020204" pitchFamily="34" charset="0"/>
          <a:ea typeface="+mn-ea"/>
          <a:cs typeface="+mn-cs"/>
        </a:defRPr>
      </a:lvl4pPr>
      <a:lvl5pPr marL="1143000" indent="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None/>
        <a:defRPr kumimoji="0" sz="1600" kern="1200">
          <a:solidFill>
            <a:schemeClr val="accent1">
              <a:lumMod val="75000"/>
            </a:schemeClr>
          </a:solidFill>
          <a:effectLst>
            <a:outerShdw blurRad="63500" algn="ctr" rotWithShape="0">
              <a:schemeClr val="accent1">
                <a:alpha val="40000"/>
              </a:schemeClr>
            </a:outerShdw>
          </a:effectLst>
          <a:latin typeface="Candara" panose="020E0502030303020204" pitchFamily="34" charset="0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video" Target="../media/media3.mp4"/><Relationship Id="rId1" Type="http://schemas.microsoft.com/office/2007/relationships/media" Target="../media/media3.mp4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noProof="0" dirty="0" smtClean="0"/>
              <a:t>Упражнение</a:t>
            </a:r>
            <a:endParaRPr lang="bg-BG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noProof="0" dirty="0" smtClean="0"/>
              <a:t>Тест №4</a:t>
            </a:r>
            <a:endParaRPr lang="bg-BG" noProof="0" dirty="0"/>
          </a:p>
        </p:txBody>
      </p:sp>
    </p:spTree>
    <p:extLst>
      <p:ext uri="{BB962C8B-B14F-4D97-AF65-F5344CB8AC3E}">
        <p14:creationId xmlns:p14="http://schemas.microsoft.com/office/powerpoint/2010/main" val="1727343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Част </a:t>
            </a:r>
            <a:r>
              <a:rPr lang="en-US" dirty="0" smtClean="0"/>
              <a:t>IV</a:t>
            </a:r>
            <a:endParaRPr lang="bg-BG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88" y="1047750"/>
            <a:ext cx="8900111" cy="4038600"/>
          </a:xfrm>
        </p:spPr>
        <p:txBody>
          <a:bodyPr/>
          <a:lstStyle/>
          <a:p>
            <a:pPr marL="274637" lvl="1" indent="0">
              <a:buClrTx/>
              <a:buNone/>
            </a:pPr>
            <a:r>
              <a:rPr lang="bg-BG" sz="2400" b="1" dirty="0" smtClean="0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lumMod val="65000"/>
                      <a:lumOff val="35000"/>
                      <a:alpha val="40000"/>
                    </a:schemeClr>
                  </a:outerShdw>
                </a:effectLst>
              </a:rPr>
              <a:t>Пакетиране и изпращане</a:t>
            </a:r>
            <a:endParaRPr lang="bg-BG" sz="2400" b="1" dirty="0">
              <a:solidFill>
                <a:schemeClr val="tx1"/>
              </a:solidFill>
              <a:effectLst>
                <a:outerShdw blurRad="63500" algn="ctr" rotWithShape="0">
                  <a:schemeClr val="tx1">
                    <a:lumMod val="65000"/>
                    <a:lumOff val="35000"/>
                    <a:alpha val="40000"/>
                  </a:schemeClr>
                </a:outerShdw>
              </a:effectLst>
            </a:endParaRPr>
          </a:p>
          <a:p>
            <a:pPr marL="731837" lvl="1" indent="-457200">
              <a:buClrTx/>
              <a:buFont typeface="+mj-lt"/>
              <a:buAutoNum type="arabicPeriod" startAt="10"/>
            </a:pPr>
            <a:r>
              <a:rPr lang="bg-BG" noProof="0" dirty="0" smtClean="0"/>
              <a:t>Преименувайте </a:t>
            </a:r>
            <a:r>
              <a:rPr lang="en-US" noProof="0" dirty="0" smtClean="0"/>
              <a:t>HTML </a:t>
            </a:r>
            <a:r>
              <a:rPr lang="bg-BG" noProof="0" dirty="0" smtClean="0"/>
              <a:t>файла на </a:t>
            </a:r>
            <a:r>
              <a:rPr lang="bg-BG" b="1" noProof="0" dirty="0" err="1" smtClean="0"/>
              <a:t>suica-nnnnn</a:t>
            </a:r>
            <a:r>
              <a:rPr lang="bg-BG" b="1" noProof="0" dirty="0" smtClean="0"/>
              <a:t>.</a:t>
            </a:r>
            <a:r>
              <a:rPr lang="en-US" b="1" noProof="0" dirty="0" smtClean="0"/>
              <a:t>html</a:t>
            </a:r>
            <a:r>
              <a:rPr lang="bg-BG" noProof="0" dirty="0" smtClean="0"/>
              <a:t>, където </a:t>
            </a:r>
            <a:r>
              <a:rPr lang="bg-BG" b="1" noProof="0" dirty="0" err="1" smtClean="0"/>
              <a:t>nnnnn</a:t>
            </a:r>
            <a:r>
              <a:rPr lang="bg-BG" noProof="0" dirty="0" smtClean="0"/>
              <a:t> е факултетният ви номер</a:t>
            </a:r>
            <a:r>
              <a:rPr lang="en-US" noProof="0" dirty="0" smtClean="0"/>
              <a:t>,</a:t>
            </a:r>
            <a:r>
              <a:rPr lang="bg-BG" noProof="0" dirty="0" smtClean="0"/>
              <a:t> и изпратете само този файл</a:t>
            </a:r>
            <a:endParaRPr lang="bg-BG" noProof="0" dirty="0"/>
          </a:p>
        </p:txBody>
      </p:sp>
    </p:spTree>
    <p:extLst>
      <p:ext uri="{BB962C8B-B14F-4D97-AF65-F5344CB8AC3E}">
        <p14:creationId xmlns:p14="http://schemas.microsoft.com/office/powerpoint/2010/main" val="3740087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noProof="0" dirty="0" smtClean="0"/>
              <a:t>Край</a:t>
            </a:r>
            <a:endParaRPr lang="bg-BG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noProof="0" dirty="0" smtClean="0"/>
              <a:t>Коментари, въпроси</a:t>
            </a:r>
            <a:endParaRPr lang="bg-BG" noProof="0" dirty="0"/>
          </a:p>
        </p:txBody>
      </p:sp>
    </p:spTree>
    <p:extLst>
      <p:ext uri="{BB962C8B-B14F-4D97-AF65-F5344CB8AC3E}">
        <p14:creationId xmlns:p14="http://schemas.microsoft.com/office/powerpoint/2010/main" val="3547593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0" dirty="0" smtClean="0"/>
              <a:t>За Тест №4</a:t>
            </a:r>
            <a:endParaRPr lang="bg-BG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bg-BG" noProof="0" dirty="0" smtClean="0"/>
              <a:t>Тип на задачата</a:t>
            </a:r>
          </a:p>
          <a:p>
            <a:pPr lvl="1"/>
            <a:r>
              <a:rPr lang="bg-BG" noProof="0" dirty="0" smtClean="0"/>
              <a:t>Ще има терен и незавършено животинче</a:t>
            </a:r>
          </a:p>
          <a:p>
            <a:pPr lvl="1"/>
            <a:r>
              <a:rPr lang="en-US" noProof="0" dirty="0" smtClean="0"/>
              <a:t>To</a:t>
            </a:r>
            <a:r>
              <a:rPr lang="bg-BG" noProof="0" dirty="0" smtClean="0"/>
              <a:t> трябва да се допълни</a:t>
            </a:r>
            <a:r>
              <a:rPr lang="en-US" noProof="0" dirty="0" smtClean="0"/>
              <a:t>, </a:t>
            </a:r>
            <a:r>
              <a:rPr lang="bg-BG" noProof="0" dirty="0" smtClean="0"/>
              <a:t>но и да се движи</a:t>
            </a:r>
          </a:p>
          <a:p>
            <a:pPr lvl="1"/>
            <a:r>
              <a:rPr lang="bg-BG" noProof="0" dirty="0" smtClean="0"/>
              <a:t>Около животинчето ще има и други обекти</a:t>
            </a:r>
          </a:p>
          <a:p>
            <a:pPr lvl="1"/>
            <a:r>
              <a:rPr lang="bg-BG" noProof="0" dirty="0" err="1" smtClean="0"/>
              <a:t>Интерактивността</a:t>
            </a:r>
            <a:r>
              <a:rPr lang="bg-BG" noProof="0" dirty="0" smtClean="0"/>
              <a:t> ще е през </a:t>
            </a:r>
            <a:r>
              <a:rPr lang="bg-BG" noProof="0" dirty="0" err="1" smtClean="0"/>
              <a:t>HTML</a:t>
            </a:r>
            <a:r>
              <a:rPr lang="bg-BG" noProof="0" dirty="0" smtClean="0"/>
              <a:t> бутони</a:t>
            </a:r>
          </a:p>
          <a:p>
            <a:r>
              <a:rPr lang="bg-BG" dirty="0" smtClean="0"/>
              <a:t>Оценяване – 20 т. </a:t>
            </a:r>
            <a:r>
              <a:rPr lang="bg-BG" dirty="0" err="1" smtClean="0"/>
              <a:t>макс</a:t>
            </a:r>
            <a:endParaRPr lang="bg-BG" dirty="0" smtClean="0"/>
          </a:p>
          <a:p>
            <a:pPr lvl="1"/>
            <a:r>
              <a:rPr lang="bg-BG" noProof="0" dirty="0" smtClean="0"/>
              <a:t>Десет отделни, но свързани подзадачи</a:t>
            </a:r>
          </a:p>
          <a:p>
            <a:pPr lvl="1"/>
            <a:r>
              <a:rPr lang="bg-BG" dirty="0" smtClean="0"/>
              <a:t>Всяка от тях се оценява от 0 до 2 точки</a:t>
            </a:r>
            <a:endParaRPr lang="bg-BG" noProof="0" dirty="0" smtClean="0"/>
          </a:p>
          <a:p>
            <a:pPr lvl="1"/>
            <a:endParaRPr lang="bg-BG" noProof="0" dirty="0" smtClean="0"/>
          </a:p>
        </p:txBody>
      </p:sp>
    </p:spTree>
    <p:extLst>
      <p:ext uri="{BB962C8B-B14F-4D97-AF65-F5344CB8AC3E}">
        <p14:creationId xmlns:p14="http://schemas.microsoft.com/office/powerpoint/2010/main" val="171162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bg-BG" noProof="0" dirty="0" smtClean="0"/>
              <a:t>Нужни умения</a:t>
            </a:r>
          </a:p>
          <a:p>
            <a:pPr lvl="1"/>
            <a:r>
              <a:rPr lang="bg-BG" noProof="0" dirty="0" smtClean="0"/>
              <a:t>Работа с групови обекти</a:t>
            </a:r>
          </a:p>
          <a:p>
            <a:pPr lvl="2"/>
            <a:r>
              <a:rPr lang="bg-BG" noProof="0" dirty="0" smtClean="0"/>
              <a:t>Създаване на групов обект от кубове и </a:t>
            </a:r>
            <a:r>
              <a:rPr lang="bg-BG" dirty="0" smtClean="0"/>
              <a:t>паралелепипеди</a:t>
            </a:r>
            <a:endParaRPr lang="bg-BG" noProof="0" dirty="0" smtClean="0"/>
          </a:p>
          <a:p>
            <a:pPr lvl="2"/>
            <a:r>
              <a:rPr lang="bg-BG" noProof="0" dirty="0" smtClean="0"/>
              <a:t>Работа с вложени групови обекти (т.е. обект в обект)</a:t>
            </a:r>
          </a:p>
          <a:p>
            <a:pPr lvl="1"/>
            <a:r>
              <a:rPr lang="bg-BG" noProof="0" dirty="0" smtClean="0"/>
              <a:t>Анимация и интерактивност</a:t>
            </a:r>
          </a:p>
          <a:p>
            <a:pPr lvl="2"/>
            <a:r>
              <a:rPr lang="bg-BG" dirty="0" smtClean="0"/>
              <a:t>Въртене </a:t>
            </a:r>
            <a:r>
              <a:rPr lang="bg-BG" dirty="0"/>
              <a:t>на елемент от групов обект или на цяла група</a:t>
            </a:r>
          </a:p>
          <a:p>
            <a:pPr lvl="2"/>
            <a:r>
              <a:rPr lang="bg-BG" noProof="0" dirty="0" smtClean="0"/>
              <a:t>Реагиране с анимация при кликването на </a:t>
            </a:r>
            <a:r>
              <a:rPr lang="en-US" noProof="0" dirty="0" smtClean="0"/>
              <a:t>HTML </a:t>
            </a:r>
            <a:r>
              <a:rPr lang="bg-BG" noProof="0" dirty="0" smtClean="0"/>
              <a:t>бутони</a:t>
            </a:r>
          </a:p>
          <a:p>
            <a:pPr lvl="1"/>
            <a:endParaRPr lang="bg-BG" noProof="0" dirty="0" smtClean="0"/>
          </a:p>
          <a:p>
            <a:endParaRPr lang="bg-BG" noProof="0" dirty="0"/>
          </a:p>
        </p:txBody>
      </p:sp>
    </p:spTree>
    <p:extLst>
      <p:ext uri="{BB962C8B-B14F-4D97-AF65-F5344CB8AC3E}">
        <p14:creationId xmlns:p14="http://schemas.microsoft.com/office/powerpoint/2010/main" val="2828632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noProof="0" dirty="0" smtClean="0"/>
              <a:t>Съвети:</a:t>
            </a:r>
          </a:p>
          <a:p>
            <a:pPr lvl="1"/>
            <a:r>
              <a:rPr lang="bg-BG" noProof="0" dirty="0" smtClean="0"/>
              <a:t>Ако обект изглежда сложен за направа</a:t>
            </a:r>
            <a:endParaRPr lang="en-US" noProof="0" dirty="0" smtClean="0"/>
          </a:p>
          <a:p>
            <a:pPr lvl="2"/>
            <a:r>
              <a:rPr lang="bg-BG" noProof="0" dirty="0" smtClean="0"/>
              <a:t>Направете му първо по-проста версия, решете останалите подзадачи и ако има време, тогава оправете обекта</a:t>
            </a:r>
          </a:p>
          <a:p>
            <a:pPr lvl="1"/>
            <a:r>
              <a:rPr lang="bg-BG" noProof="0" dirty="0" smtClean="0"/>
              <a:t>Тренирайте да пишете код на </a:t>
            </a:r>
            <a:r>
              <a:rPr lang="bg-BG" noProof="0" dirty="0" err="1" smtClean="0"/>
              <a:t>Java</a:t>
            </a:r>
            <a:r>
              <a:rPr lang="en-US" noProof="0" dirty="0" smtClean="0"/>
              <a:t>S</a:t>
            </a:r>
            <a:r>
              <a:rPr lang="bg-BG" noProof="0" dirty="0" err="1" smtClean="0"/>
              <a:t>cript</a:t>
            </a:r>
            <a:r>
              <a:rPr lang="bg-BG" noProof="0" dirty="0" smtClean="0"/>
              <a:t> и </a:t>
            </a:r>
            <a:r>
              <a:rPr lang="bg-BG" noProof="0" dirty="0" err="1" smtClean="0"/>
              <a:t>Suica</a:t>
            </a:r>
            <a:endParaRPr lang="bg-BG" noProof="0" dirty="0" smtClean="0"/>
          </a:p>
          <a:p>
            <a:pPr lvl="2"/>
            <a:r>
              <a:rPr lang="bg-BG" dirty="0" smtClean="0"/>
              <a:t>Колкото </a:t>
            </a:r>
            <a:r>
              <a:rPr lang="bg-BG" noProof="0" dirty="0" smtClean="0"/>
              <a:t>по-малко време отделяте за справки с лекциите и упражненията, толкова повече време ще имате за писане на код</a:t>
            </a:r>
          </a:p>
          <a:p>
            <a:pPr lvl="2"/>
            <a:r>
              <a:rPr lang="bg-BG" noProof="0" dirty="0" smtClean="0"/>
              <a:t>Понякога недоброто познаване на синтаксиса може скрие </a:t>
            </a:r>
            <a:r>
              <a:rPr lang="bg-BG" noProof="0" dirty="0" err="1" smtClean="0"/>
              <a:t>бъг</a:t>
            </a:r>
            <a:r>
              <a:rPr lang="bg-BG" noProof="0" dirty="0" smtClean="0"/>
              <a:t> и до края на теста да не разберете защо нищо не се появява на екрана</a:t>
            </a:r>
            <a:endParaRPr lang="en-US" noProof="0" dirty="0" smtClean="0"/>
          </a:p>
          <a:p>
            <a:pPr lvl="1"/>
            <a:r>
              <a:rPr lang="bg-BG" dirty="0" smtClean="0"/>
              <a:t>Не хабете време за ненужни неща</a:t>
            </a:r>
          </a:p>
          <a:p>
            <a:pPr lvl="2"/>
            <a:r>
              <a:rPr lang="bg-BG" noProof="0" dirty="0" smtClean="0"/>
              <a:t>Някои детайли от животинчето са без значение за задачата</a:t>
            </a:r>
          </a:p>
          <a:p>
            <a:pPr lvl="2"/>
            <a:r>
              <a:rPr lang="bg-BG" noProof="0" dirty="0" smtClean="0"/>
              <a:t>Обръщайте внимание само на важните неща от ресурсния файл</a:t>
            </a:r>
            <a:endParaRPr lang="bg-BG" noProof="0" dirty="0"/>
          </a:p>
        </p:txBody>
      </p:sp>
    </p:spTree>
    <p:extLst>
      <p:ext uri="{BB962C8B-B14F-4D97-AF65-F5344CB8AC3E}">
        <p14:creationId xmlns:p14="http://schemas.microsoft.com/office/powerpoint/2010/main" val="3995292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noProof="0" dirty="0" smtClean="0"/>
              <a:t>Примерна задача</a:t>
            </a:r>
            <a:endParaRPr lang="bg-BG" noProof="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noProof="0" dirty="0" smtClean="0"/>
              <a:t>С включени решения на всяка подзадача</a:t>
            </a:r>
            <a:endParaRPr lang="bg-BG" noProof="0" dirty="0"/>
          </a:p>
        </p:txBody>
      </p:sp>
    </p:spTree>
    <p:extLst>
      <p:ext uri="{BB962C8B-B14F-4D97-AF65-F5344CB8AC3E}">
        <p14:creationId xmlns:p14="http://schemas.microsoft.com/office/powerpoint/2010/main" val="4016184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0" dirty="0" smtClean="0"/>
              <a:t>Начало</a:t>
            </a:r>
            <a:endParaRPr lang="bg-BG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indent="-182563">
              <a:buClrTx/>
            </a:pPr>
            <a:r>
              <a:rPr lang="bg-BG" dirty="0"/>
              <a:t>Ресурси</a:t>
            </a:r>
          </a:p>
          <a:p>
            <a:pPr lvl="1"/>
            <a:r>
              <a:rPr lang="bg-BG" noProof="0" dirty="0" smtClean="0"/>
              <a:t>Първо си свалете ресурсите към теста</a:t>
            </a:r>
          </a:p>
          <a:p>
            <a:pPr lvl="1"/>
            <a:r>
              <a:rPr lang="bg-BG" noProof="0" dirty="0" smtClean="0"/>
              <a:t>Това е файл, в който трябва да има:</a:t>
            </a:r>
          </a:p>
          <a:p>
            <a:pPr lvl="2"/>
            <a:r>
              <a:rPr lang="bg-BG" noProof="0" dirty="0" smtClean="0"/>
              <a:t>(а) библиотеката </a:t>
            </a:r>
            <a:r>
              <a:rPr lang="bg-BG" noProof="0" dirty="0" err="1" smtClean="0"/>
              <a:t>СУИКА</a:t>
            </a:r>
            <a:endParaRPr lang="bg-BG" noProof="0" dirty="0" smtClean="0"/>
          </a:p>
          <a:p>
            <a:pPr lvl="2"/>
            <a:r>
              <a:rPr lang="bg-BG" noProof="0" dirty="0" smtClean="0"/>
              <a:t>(б) </a:t>
            </a:r>
            <a:r>
              <a:rPr lang="bg-BG" noProof="0" dirty="0" err="1" smtClean="0"/>
              <a:t>безхоботно</a:t>
            </a:r>
            <a:r>
              <a:rPr lang="bg-BG" noProof="0" dirty="0" smtClean="0"/>
              <a:t> слонче с цветенце отпред</a:t>
            </a:r>
            <a:endParaRPr lang="en-US" noProof="0" dirty="0" smtClean="0"/>
          </a:p>
          <a:p>
            <a:pPr lvl="1"/>
            <a:r>
              <a:rPr lang="bg-BG" dirty="0" smtClean="0"/>
              <a:t>В условието на задачата ще има линк към видеофайл </a:t>
            </a:r>
            <a:r>
              <a:rPr lang="bg-BG" dirty="0"/>
              <a:t>с </a:t>
            </a:r>
            <a:r>
              <a:rPr lang="bg-BG" dirty="0" smtClean="0"/>
              <a:t>илюстрация на решението</a:t>
            </a:r>
            <a:endParaRPr lang="bg-BG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0853" y="285775"/>
            <a:ext cx="1828800" cy="1828800"/>
          </a:xfrm>
          <a:prstGeom prst="rect">
            <a:avLst/>
          </a:prstGeom>
          <a:noFill/>
          <a:ln w="3175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6875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0" dirty="0" smtClean="0"/>
              <a:t>Част </a:t>
            </a:r>
            <a:r>
              <a:rPr lang="en-US" noProof="0" dirty="0" smtClean="0"/>
              <a:t>I</a:t>
            </a:r>
            <a:endParaRPr lang="bg-BG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89" y="1047750"/>
            <a:ext cx="8900111" cy="4038600"/>
          </a:xfrm>
        </p:spPr>
        <p:txBody>
          <a:bodyPr/>
          <a:lstStyle/>
          <a:p>
            <a:pPr marL="0" lvl="1">
              <a:spcBef>
                <a:spcPts val="600"/>
              </a:spcBef>
              <a:buClrTx/>
              <a:buSzPct val="76000"/>
              <a:buNone/>
            </a:pPr>
            <a:r>
              <a:rPr lang="bg-BG" sz="2800" b="1" dirty="0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lumMod val="65000"/>
                      <a:lumOff val="35000"/>
                      <a:alpha val="40000"/>
                    </a:schemeClr>
                  </a:outerShdw>
                </a:effectLst>
              </a:rPr>
              <a:t>Завършване на слончето</a:t>
            </a:r>
          </a:p>
          <a:p>
            <a:pPr marL="731837" lvl="1" indent="-457200">
              <a:buClrTx/>
              <a:buFont typeface="+mj-lt"/>
              <a:buAutoNum type="arabicPeriod"/>
            </a:pPr>
            <a:r>
              <a:rPr lang="bg-BG" noProof="0" dirty="0" smtClean="0"/>
              <a:t>Добавете хобот към слончето, като хоботът</a:t>
            </a:r>
            <a:br>
              <a:rPr lang="bg-BG" noProof="0" dirty="0" smtClean="0"/>
            </a:br>
            <a:r>
              <a:rPr lang="bg-BG" noProof="0" dirty="0" smtClean="0"/>
              <a:t>е от две части и крайната част е по-къса</a:t>
            </a:r>
          </a:p>
          <a:p>
            <a:pPr marL="731837" lvl="1" indent="-457200">
              <a:buClrTx/>
              <a:buFont typeface="+mj-lt"/>
              <a:buAutoNum type="arabicPeriod"/>
            </a:pPr>
            <a:r>
              <a:rPr lang="bg-BG" noProof="0" dirty="0" smtClean="0"/>
              <a:t>Добавете бутон [</a:t>
            </a:r>
            <a:r>
              <a:rPr lang="bg-BG" b="1" noProof="0" dirty="0" smtClean="0"/>
              <a:t>Хобот</a:t>
            </a:r>
            <a:r>
              <a:rPr lang="bg-BG" noProof="0" dirty="0" smtClean="0"/>
              <a:t>], с който хоботът започва циклично да се вдига и сваля, като крайната част остава хоризонтална</a:t>
            </a:r>
          </a:p>
          <a:p>
            <a:pPr marL="731837" lvl="1" indent="-457200">
              <a:buClrTx/>
              <a:buFont typeface="+mj-lt"/>
              <a:buAutoNum type="arabicPeriod"/>
            </a:pPr>
            <a:r>
              <a:rPr lang="bg-BG" noProof="0" dirty="0" smtClean="0"/>
              <a:t>При повторно кликване хоботът увисва неподвижно, при следващо – пак започва да се движи и т.н.</a:t>
            </a:r>
          </a:p>
        </p:txBody>
      </p:sp>
      <p:pic>
        <p:nvPicPr>
          <p:cNvPr id="6" name="Demo2.mp4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7040853" y="285755"/>
            <a:ext cx="1828800" cy="18288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24117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292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0" dirty="0" smtClean="0"/>
              <a:t>Част </a:t>
            </a:r>
            <a:r>
              <a:rPr lang="en-US" noProof="0" dirty="0" smtClean="0"/>
              <a:t>II</a:t>
            </a:r>
            <a:endParaRPr lang="bg-BG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89" y="1047750"/>
            <a:ext cx="8900111" cy="4038600"/>
          </a:xfrm>
        </p:spPr>
        <p:txBody>
          <a:bodyPr>
            <a:normAutofit/>
          </a:bodyPr>
          <a:lstStyle/>
          <a:p>
            <a:pPr marL="0" lvl="1">
              <a:spcBef>
                <a:spcPts val="600"/>
              </a:spcBef>
              <a:buClrTx/>
              <a:buSzPct val="76000"/>
              <a:buNone/>
            </a:pPr>
            <a:r>
              <a:rPr lang="bg-BG" sz="2800" b="1" dirty="0" smtClean="0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lumMod val="65000"/>
                      <a:lumOff val="35000"/>
                      <a:alpha val="40000"/>
                    </a:schemeClr>
                  </a:outerShdw>
                </a:effectLst>
              </a:rPr>
              <a:t>Движение </a:t>
            </a:r>
            <a:r>
              <a:rPr lang="bg-BG" sz="2800" b="1" dirty="0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lumMod val="65000"/>
                      <a:lumOff val="35000"/>
                      <a:alpha val="40000"/>
                    </a:schemeClr>
                  </a:outerShdw>
                </a:effectLst>
              </a:rPr>
              <a:t>на </a:t>
            </a:r>
            <a:r>
              <a:rPr lang="bg-BG" sz="2800" b="1" dirty="0" smtClean="0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lumMod val="65000"/>
                      <a:lumOff val="35000"/>
                      <a:alpha val="40000"/>
                    </a:schemeClr>
                  </a:outerShdw>
                </a:effectLst>
              </a:rPr>
              <a:t>слончето</a:t>
            </a:r>
            <a:endParaRPr lang="bg-BG" sz="2800" b="1" dirty="0">
              <a:solidFill>
                <a:schemeClr val="tx1"/>
              </a:solidFill>
              <a:effectLst>
                <a:outerShdw blurRad="63500" algn="ctr" rotWithShape="0">
                  <a:schemeClr val="tx1">
                    <a:lumMod val="65000"/>
                    <a:lumOff val="35000"/>
                    <a:alpha val="40000"/>
                  </a:schemeClr>
                </a:outerShdw>
              </a:effectLst>
            </a:endParaRPr>
          </a:p>
          <a:p>
            <a:pPr marL="731837" lvl="1" indent="-457200">
              <a:buClrTx/>
              <a:buFont typeface="+mj-lt"/>
              <a:buAutoNum type="arabicPeriod" startAt="4"/>
            </a:pPr>
            <a:r>
              <a:rPr lang="bg-BG" noProof="0" dirty="0" smtClean="0"/>
              <a:t>Добавете бутон [</a:t>
            </a:r>
            <a:r>
              <a:rPr lang="bg-BG" b="1" noProof="0" dirty="0" smtClean="0"/>
              <a:t>Напред</a:t>
            </a:r>
            <a:r>
              <a:rPr lang="bg-BG" noProof="0" dirty="0" smtClean="0"/>
              <a:t>], с който слончето се</a:t>
            </a:r>
            <a:br>
              <a:rPr lang="bg-BG" noProof="0" dirty="0" smtClean="0"/>
            </a:br>
            <a:r>
              <a:rPr lang="bg-BG" noProof="0" dirty="0" smtClean="0"/>
              <a:t>придвижва 1 клетка в посоката, в която гледа</a:t>
            </a:r>
          </a:p>
          <a:p>
            <a:pPr marL="731837" lvl="1" indent="-457200">
              <a:buClrTx/>
              <a:buFont typeface="+mj-lt"/>
              <a:buAutoNum type="arabicPeriod" startAt="4"/>
            </a:pPr>
            <a:r>
              <a:rPr lang="bg-BG" noProof="0" dirty="0" smtClean="0"/>
              <a:t>Добавете бутон [</a:t>
            </a:r>
            <a:r>
              <a:rPr lang="bg-BG" b="1" noProof="0" dirty="0" smtClean="0"/>
              <a:t>Настрани</a:t>
            </a:r>
            <a:r>
              <a:rPr lang="bg-BG" noProof="0" dirty="0" smtClean="0"/>
              <a:t>], с който слончето се обръща на 90° наляво или надясно и преминава стъпка напред</a:t>
            </a:r>
          </a:p>
          <a:p>
            <a:pPr marL="731837" lvl="1" indent="-457200">
              <a:buClrTx/>
              <a:buFont typeface="+mj-lt"/>
              <a:buAutoNum type="arabicPeriod" startAt="4"/>
            </a:pPr>
            <a:r>
              <a:rPr lang="bg-BG" noProof="0" dirty="0" smtClean="0"/>
              <a:t>Добавете бутон [</a:t>
            </a:r>
            <a:r>
              <a:rPr lang="bg-BG" b="1" noProof="0" dirty="0" smtClean="0"/>
              <a:t>Скок</a:t>
            </a:r>
            <a:r>
              <a:rPr lang="bg-BG" noProof="0" dirty="0" smtClean="0"/>
              <a:t>], с който слончето се издига нагоре, прави три стъпки напред и слиза надолу</a:t>
            </a:r>
            <a:endParaRPr lang="bg-BG" noProof="0" dirty="0"/>
          </a:p>
        </p:txBody>
      </p:sp>
      <p:pic>
        <p:nvPicPr>
          <p:cNvPr id="6" name="Demo3.mp4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7040853" y="285755"/>
            <a:ext cx="1828800" cy="18288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97376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5000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Част </a:t>
            </a:r>
            <a:r>
              <a:rPr lang="en-US" dirty="0" smtClean="0"/>
              <a:t>III</a:t>
            </a:r>
            <a:endParaRPr lang="bg-BG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89" y="1047750"/>
            <a:ext cx="8900111" cy="4038600"/>
          </a:xfrm>
        </p:spPr>
        <p:txBody>
          <a:bodyPr/>
          <a:lstStyle/>
          <a:p>
            <a:pPr marL="0" lvl="1">
              <a:spcBef>
                <a:spcPts val="600"/>
              </a:spcBef>
              <a:buClrTx/>
              <a:buSzPct val="76000"/>
              <a:buNone/>
            </a:pPr>
            <a:r>
              <a:rPr lang="bg-BG" sz="2800" b="1" dirty="0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lumMod val="65000"/>
                      <a:lumOff val="35000"/>
                      <a:alpha val="40000"/>
                    </a:schemeClr>
                  </a:outerShdw>
                </a:effectLst>
              </a:rPr>
              <a:t>Цветенца</a:t>
            </a:r>
          </a:p>
          <a:p>
            <a:pPr marL="731837" lvl="1" indent="-457200">
              <a:buClrTx/>
              <a:buFont typeface="+mj-lt"/>
              <a:buAutoNum type="arabicPeriod" startAt="7"/>
            </a:pPr>
            <a:r>
              <a:rPr lang="bg-BG" noProof="0" dirty="0" smtClean="0"/>
              <a:t>Създайте </a:t>
            </a:r>
            <a:r>
              <a:rPr lang="bg-BG" dirty="0" smtClean="0"/>
              <a:t>още </a:t>
            </a:r>
            <a:r>
              <a:rPr lang="bg-BG" noProof="0" dirty="0" smtClean="0"/>
              <a:t>10 цветенца над средите на</a:t>
            </a:r>
            <a:br>
              <a:rPr lang="bg-BG" noProof="0" dirty="0" smtClean="0"/>
            </a:br>
            <a:r>
              <a:rPr lang="bg-BG" noProof="0" dirty="0" smtClean="0"/>
              <a:t>случайни клетки от земята</a:t>
            </a:r>
          </a:p>
          <a:p>
            <a:pPr marL="731837" lvl="1" indent="-457200">
              <a:buClrTx/>
              <a:buFont typeface="+mj-lt"/>
              <a:buAutoNum type="arabicPeriod" startAt="7"/>
            </a:pPr>
            <a:r>
              <a:rPr lang="bg-BG" noProof="0" dirty="0" smtClean="0"/>
              <a:t>Добавете бутон [</a:t>
            </a:r>
            <a:r>
              <a:rPr lang="bg-BG" b="1" noProof="0" dirty="0" smtClean="0"/>
              <a:t>Цвете</a:t>
            </a:r>
            <a:r>
              <a:rPr lang="bg-BG" noProof="0" dirty="0" smtClean="0"/>
              <a:t>], </a:t>
            </a:r>
            <a:r>
              <a:rPr lang="bg-BG" dirty="0" smtClean="0"/>
              <a:t>с който в хобота на слончето се появява ново цветенце и то стои там дори и при движение</a:t>
            </a:r>
          </a:p>
          <a:p>
            <a:pPr marL="731837" lvl="1" indent="-457200">
              <a:buClrTx/>
              <a:buFont typeface="+mj-lt"/>
              <a:buAutoNum type="arabicPeriod" startAt="7"/>
            </a:pPr>
            <a:r>
              <a:rPr lang="bg-BG" dirty="0" smtClean="0"/>
              <a:t>Направете сцената да се върти непрекъснато</a:t>
            </a:r>
            <a:endParaRPr lang="bg-BG" noProof="0" dirty="0"/>
          </a:p>
        </p:txBody>
      </p:sp>
      <p:pic>
        <p:nvPicPr>
          <p:cNvPr id="5" name="Demo4.mp4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7040853" y="285775"/>
            <a:ext cx="1828800" cy="18288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6216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00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SUICA COurse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0070C0"/>
      </a:hlink>
      <a:folHlink>
        <a:srgbClr val="0070C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15045</TotalTime>
  <Words>319</Words>
  <Application>Microsoft Office PowerPoint</Application>
  <PresentationFormat>On-screen Show (16:9)</PresentationFormat>
  <Paragraphs>56</Paragraphs>
  <Slides>11</Slides>
  <Notes>0</Notes>
  <HiddenSlides>0</HiddenSlides>
  <MMClips>3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Origin</vt:lpstr>
      <vt:lpstr>Упражнение</vt:lpstr>
      <vt:lpstr>За Тест №4</vt:lpstr>
      <vt:lpstr>PowerPoint Presentation</vt:lpstr>
      <vt:lpstr>PowerPoint Presentation</vt:lpstr>
      <vt:lpstr>Примерна задача</vt:lpstr>
      <vt:lpstr>Начало</vt:lpstr>
      <vt:lpstr>Част I</vt:lpstr>
      <vt:lpstr>Част II</vt:lpstr>
      <vt:lpstr>Част III</vt:lpstr>
      <vt:lpstr>Част IV</vt:lpstr>
      <vt:lpstr>Край</vt:lpstr>
    </vt:vector>
  </TitlesOfParts>
  <Company>FMI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SUICA-10</dc:title>
  <dc:creator>Pavel Boytchev</dc:creator>
  <cp:lastModifiedBy>Anon</cp:lastModifiedBy>
  <cp:revision>486</cp:revision>
  <dcterms:created xsi:type="dcterms:W3CDTF">2015-02-10T15:00:35Z</dcterms:created>
  <dcterms:modified xsi:type="dcterms:W3CDTF">2019-12-11T13:44:18Z</dcterms:modified>
</cp:coreProperties>
</file>