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310" r:id="rId9"/>
    <p:sldId id="267" r:id="rId10"/>
    <p:sldId id="268" r:id="rId11"/>
    <p:sldId id="271" r:id="rId12"/>
    <p:sldId id="273" r:id="rId13"/>
    <p:sldId id="304" r:id="rId14"/>
    <p:sldId id="275" r:id="rId15"/>
    <p:sldId id="276" r:id="rId16"/>
    <p:sldId id="278" r:id="rId17"/>
    <p:sldId id="279" r:id="rId18"/>
    <p:sldId id="280" r:id="rId19"/>
    <p:sldId id="282" r:id="rId20"/>
    <p:sldId id="283" r:id="rId21"/>
    <p:sldId id="284" r:id="rId22"/>
    <p:sldId id="277" r:id="rId23"/>
    <p:sldId id="311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2" r:id="rId40"/>
    <p:sldId id="300" r:id="rId41"/>
    <p:sldId id="301" r:id="rId4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8D7"/>
    <a:srgbClr val="CCFFFF"/>
    <a:srgbClr val="CCECFF"/>
    <a:srgbClr val="FF0066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2068167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52800" y="2068167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1712" y="59504"/>
            <a:ext cx="12192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Exercises%20demos/Solution%20S04%20E06/Solution%20S04%20E06.html" TargetMode="External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Exercises%20demos/Solution%20S07%20E04/Solution%20S07%20E04.html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jpe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hyperlink" Target="Exercises%20demos/Solution%20S08%20E04/Solution%20S08%20E04.html" TargetMode="External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hyperlink" Target="Exercises%20demos/Solution%20S10%20E06/Solution%20S10%20E06.html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5.jpeg"/><Relationship Id="rId9" Type="http://schemas.openxmlformats.org/officeDocument/2006/relationships/image" Target="../media/image59.png"/><Relationship Id="rId14" Type="http://schemas.openxmlformats.org/officeDocument/2006/relationships/image" Target="../media/image6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Курс</a:t>
            </a:r>
            <a:r>
              <a:rPr lang="en-US"/>
              <a:t> </a:t>
            </a:r>
            <a:r>
              <a:rPr lang="bg-BG"/>
              <a:t>ОКГ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Лекциите и демонстрациите</a:t>
            </a:r>
            <a:endParaRPr lang="en-GB" dirty="0"/>
          </a:p>
          <a:p>
            <a:pPr lvl="1"/>
            <a:r>
              <a:rPr lang="bg-BG" dirty="0"/>
              <a:t>В </a:t>
            </a:r>
            <a:r>
              <a:rPr lang="bg-BG" dirty="0" err="1"/>
              <a:t>Мудъл</a:t>
            </a:r>
            <a:endParaRPr lang="en-GB" dirty="0"/>
          </a:p>
          <a:p>
            <a:r>
              <a:rPr lang="bg-BG" dirty="0"/>
              <a:t>Упражненията и решенията</a:t>
            </a:r>
            <a:endParaRPr lang="en-GB" dirty="0"/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Тестовете и домашните</a:t>
            </a:r>
            <a:endParaRPr lang="en-GB" dirty="0"/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Резултатите и оценките</a:t>
            </a:r>
            <a:endParaRPr lang="en-GB" dirty="0"/>
          </a:p>
          <a:p>
            <a:pPr lvl="1"/>
            <a:r>
              <a:rPr lang="bg-BG" dirty="0"/>
              <a:t>Пак там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1455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Оценяване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3854"/>
      </p:ext>
    </p:extLst>
  </p:cSld>
  <p:clrMapOvr>
    <a:masterClrMapping/>
  </p:clrMapOvr>
  <p:transition advTm="2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dows 10 blue screen (BSOD) when starting the camera / webcam,  SPUVCbv64.sys - RunTime Co., Ltd.">
            <a:extLst>
              <a:ext uri="{FF2B5EF4-FFF2-40B4-BE49-F238E27FC236}">
                <a16:creationId xmlns:a16="http://schemas.microsoft.com/office/drawing/2014/main" id="{D2170A87-A66A-4C6F-AF54-89AE5EB0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64425" r="82935" b="23767"/>
          <a:stretch/>
        </p:blipFill>
        <p:spPr bwMode="auto">
          <a:xfrm>
            <a:off x="979227" y="3320102"/>
            <a:ext cx="614149" cy="6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E4AE1-3C7C-45DE-9522-8FA362E73274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EF9BF-3E62-474D-85AC-E54CBCA68B27}"/>
              </a:ext>
            </a:extLst>
          </p:cNvPr>
          <p:cNvSpPr txBox="1"/>
          <p:nvPr/>
        </p:nvSpPr>
        <p:spPr>
          <a:xfrm>
            <a:off x="893298" y="1838984"/>
            <a:ext cx="5082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Your PC ran into a problem and needs to restart. We’re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just collecting some error info, and then we’ll restart for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you.</a:t>
            </a:r>
            <a:endParaRPr lang="bg-BG" sz="16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20891-9636-4E19-BB56-86AA68834B76}"/>
              </a:ext>
            </a:extLst>
          </p:cNvPr>
          <p:cNvSpPr txBox="1"/>
          <p:nvPr/>
        </p:nvSpPr>
        <p:spPr>
          <a:xfrm>
            <a:off x="806092" y="574138"/>
            <a:ext cx="708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:(</a:t>
            </a:r>
            <a:endParaRPr lang="bg-BG" sz="8000" dirty="0">
              <a:solidFill>
                <a:schemeClr val="bg1"/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51BF0-F082-40FF-8EC9-C92D5D72789D}"/>
              </a:ext>
            </a:extLst>
          </p:cNvPr>
          <p:cNvSpPr txBox="1"/>
          <p:nvPr/>
        </p:nvSpPr>
        <p:spPr>
          <a:xfrm>
            <a:off x="1534551" y="3319743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For a small bonus send the text code below to the lecturer</a:t>
            </a: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within a week. Only the first person will get the bonus.</a:t>
            </a:r>
          </a:p>
          <a:p>
            <a:endParaRPr lang="en-US" sz="800" dirty="0">
              <a:solidFill>
                <a:schemeClr val="accent5">
                  <a:lumMod val="40000"/>
                  <a:lumOff val="6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Code: CRITICAL_CHICKENBOARD_FRIED</a:t>
            </a:r>
            <a:endParaRPr lang="bg-BG" sz="8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21A74-36C9-4403-B869-8160C7F5282E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21%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B9005-6D3C-4246-BA0D-CB368E5CD7B2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34%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62AE1-CC28-4EB8-BC17-59410E14E1CA}"/>
              </a:ext>
            </a:extLst>
          </p:cNvPr>
          <p:cNvSpPr txBox="1"/>
          <p:nvPr/>
        </p:nvSpPr>
        <p:spPr>
          <a:xfrm>
            <a:off x="894080" y="2800350"/>
            <a:ext cx="1287725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60%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27892-E4B6-4B73-9F85-8C8C3E0D4E03}"/>
              </a:ext>
            </a:extLst>
          </p:cNvPr>
          <p:cNvSpPr txBox="1"/>
          <p:nvPr/>
        </p:nvSpPr>
        <p:spPr>
          <a:xfrm>
            <a:off x="894080" y="2800350"/>
            <a:ext cx="1284519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78%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0C06-60EB-4343-AADD-CBD954CC6923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94%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3532-7AF2-4C75-9E89-8FDCFC582154}"/>
              </a:ext>
            </a:extLst>
          </p:cNvPr>
          <p:cNvSpPr txBox="1"/>
          <p:nvPr/>
        </p:nvSpPr>
        <p:spPr>
          <a:xfrm>
            <a:off x="894080" y="2800350"/>
            <a:ext cx="135505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E02E0-DE38-43D5-9F77-88BEB6BE2B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3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3810000" cy="4724400"/>
          </a:xfrm>
        </p:spPr>
        <p:txBody>
          <a:bodyPr/>
          <a:lstStyle/>
          <a:p>
            <a:r>
              <a:rPr lang="bg-BG" dirty="0"/>
              <a:t>Точки се получават от:</a:t>
            </a:r>
          </a:p>
          <a:p>
            <a:pPr lvl="1"/>
            <a:r>
              <a:rPr lang="bg-BG" dirty="0"/>
              <a:t>Тестове</a:t>
            </a:r>
          </a:p>
          <a:p>
            <a:pPr lvl="1"/>
            <a:r>
              <a:rPr lang="bg-BG" dirty="0"/>
              <a:t>Домашни</a:t>
            </a:r>
          </a:p>
          <a:p>
            <a:pPr lvl="1"/>
            <a:r>
              <a:rPr lang="bg-BG" dirty="0"/>
              <a:t>Задачи</a:t>
            </a:r>
          </a:p>
          <a:p>
            <a:pPr lvl="1"/>
            <a:r>
              <a:rPr lang="bg-BG" dirty="0"/>
              <a:t>Бонуси</a:t>
            </a:r>
          </a:p>
          <a:p>
            <a:pPr lvl="1"/>
            <a:r>
              <a:rPr lang="bg-BG" dirty="0"/>
              <a:t>Проект</a:t>
            </a:r>
          </a:p>
          <a:p>
            <a:pPr lvl="1"/>
            <a:r>
              <a:rPr lang="bg-BG" dirty="0"/>
              <a:t>Изпит</a:t>
            </a:r>
          </a:p>
          <a:p>
            <a:pPr lvl="1"/>
            <a:r>
              <a:rPr lang="bg-BG" dirty="0" err="1"/>
              <a:t>Тарикатлък</a:t>
            </a:r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33350"/>
            <a:ext cx="40386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effectLst/>
                <a:latin typeface="+mj-lt"/>
                <a:cs typeface="Lucida Sans Unicode" panose="020B0602030504020204" pitchFamily="34" charset="0"/>
              </a:rPr>
              <a:t>…и се губят от: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Мързел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Разсеяност</a:t>
            </a:r>
            <a:endParaRPr lang="en-US" sz="2400" dirty="0">
              <a:effectLst/>
              <a:latin typeface="+mj-lt"/>
              <a:cs typeface="Lucida Sans Unicode" panose="020B0602030504020204" pitchFamily="34" charset="0"/>
            </a:endParaRP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Алкохолизъм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Неглижиране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Катаклизъм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Преписване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Тарикатлък</a:t>
            </a:r>
          </a:p>
        </p:txBody>
      </p:sp>
    </p:spTree>
    <p:extLst>
      <p:ext uri="{BB962C8B-B14F-4D97-AF65-F5344CB8AC3E}">
        <p14:creationId xmlns:p14="http://schemas.microsoft.com/office/powerpoint/2010/main" val="352980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Тестове – 50 точки</a:t>
            </a:r>
          </a:p>
          <a:p>
            <a:pPr lvl="1"/>
            <a:r>
              <a:rPr lang="bg-BG" dirty="0"/>
              <a:t>Два теста (2</a:t>
            </a:r>
            <a:r>
              <a:rPr lang="en-US" dirty="0"/>
              <a:t> x </a:t>
            </a:r>
            <a:r>
              <a:rPr lang="bg-BG" dirty="0"/>
              <a:t>25 т) по време на семестъра</a:t>
            </a:r>
          </a:p>
          <a:p>
            <a:r>
              <a:rPr lang="bg-BG" dirty="0"/>
              <a:t>Домашни – 20 точки</a:t>
            </a:r>
          </a:p>
          <a:p>
            <a:pPr lvl="1"/>
            <a:r>
              <a:rPr lang="bg-BG" dirty="0"/>
              <a:t>Две домашни (2</a:t>
            </a:r>
            <a:r>
              <a:rPr lang="en-US" dirty="0"/>
              <a:t> x </a:t>
            </a:r>
            <a:r>
              <a:rPr lang="bg-BG" dirty="0"/>
              <a:t>5 т) по време на семестъра</a:t>
            </a:r>
          </a:p>
          <a:p>
            <a:pPr lvl="1"/>
            <a:r>
              <a:rPr lang="bg-BG" dirty="0"/>
              <a:t>Десет задачи на асистента (10 х 1 т)</a:t>
            </a:r>
          </a:p>
          <a:p>
            <a:r>
              <a:rPr lang="bg-BG" dirty="0"/>
              <a:t>Изпит – 30 точки</a:t>
            </a:r>
          </a:p>
          <a:p>
            <a:r>
              <a:rPr lang="bg-BG" dirty="0"/>
              <a:t>Бонус – 10 точки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Варианти за изпита</a:t>
            </a:r>
          </a:p>
          <a:p>
            <a:pPr lvl="1"/>
            <a:r>
              <a:rPr lang="bg-BG" dirty="0"/>
              <a:t>Единствено според точките от тестовете</a:t>
            </a:r>
          </a:p>
          <a:p>
            <a:pPr lvl="1"/>
            <a:r>
              <a:rPr lang="bg-BG" dirty="0"/>
              <a:t>Без значение са точките от домашни и бонуси</a:t>
            </a:r>
          </a:p>
          <a:p>
            <a:pPr lvl="1"/>
            <a:r>
              <a:rPr lang="bg-BG" dirty="0"/>
              <a:t>Позволено е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endParaRPr lang="bg-BG" dirty="0"/>
          </a:p>
          <a:p>
            <a:pPr lvl="1"/>
            <a:endParaRPr lang="bg-BG" dirty="0"/>
          </a:p>
          <a:p>
            <a:pPr marL="0" lvl="1" indent="0">
              <a:buNone/>
            </a:pPr>
            <a:r>
              <a:rPr lang="bg-BG" b="1" dirty="0"/>
              <a:t>Вариант 1</a:t>
            </a:r>
            <a:r>
              <a:rPr lang="bg-BG" dirty="0"/>
              <a:t>: Развиване на въпрос</a:t>
            </a:r>
          </a:p>
          <a:p>
            <a:pPr marL="0" lvl="1" indent="0">
              <a:buNone/>
            </a:pPr>
            <a:r>
              <a:rPr lang="bg-BG" b="1" dirty="0"/>
              <a:t>Вариант 2</a:t>
            </a:r>
            <a:r>
              <a:rPr lang="bg-BG" dirty="0"/>
              <a:t>: Курсов проект при поне </a:t>
            </a:r>
            <a:r>
              <a:rPr lang="en-US" b="1" dirty="0">
                <a:solidFill>
                  <a:srgbClr val="FF0000"/>
                </a:solidFill>
              </a:rPr>
              <a:t>2e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</a:t>
            </a:r>
            <a:endParaRPr lang="en-US" dirty="0"/>
          </a:p>
          <a:p>
            <a:pPr marL="0" lvl="1" indent="0">
              <a:buNone/>
            </a:pPr>
            <a:r>
              <a:rPr lang="bg-BG" b="1" dirty="0"/>
              <a:t>Вариант </a:t>
            </a:r>
            <a:r>
              <a:rPr lang="en-US" b="1" dirty="0"/>
              <a:t>3</a:t>
            </a:r>
            <a:r>
              <a:rPr lang="bg-BG" dirty="0"/>
              <a:t>: </a:t>
            </a:r>
            <a:r>
              <a:rPr lang="en-US" dirty="0"/>
              <a:t>Fast-pass</a:t>
            </a:r>
            <a:r>
              <a:rPr lang="bg-BG" dirty="0"/>
              <a:t> при поне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l-GR" b="1" dirty="0">
                <a:solidFill>
                  <a:srgbClr val="FF0000"/>
                </a:solidFill>
              </a:rPr>
              <a:t>π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</a:t>
            </a:r>
            <a:r>
              <a:rPr lang="en-US" dirty="0"/>
              <a:t> </a:t>
            </a:r>
            <a:r>
              <a:rPr lang="bg-BG" dirty="0"/>
              <a:t>и чисто минало</a:t>
            </a:r>
          </a:p>
        </p:txBody>
      </p:sp>
    </p:spTree>
    <p:extLst>
      <p:ext uri="{BB962C8B-B14F-4D97-AF65-F5344CB8AC3E}">
        <p14:creationId xmlns:p14="http://schemas.microsoft.com/office/powerpoint/2010/main" val="219700032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</a:p>
          <a:p>
            <a:pPr lvl="1"/>
            <a:r>
              <a:rPr lang="bg-BG" dirty="0"/>
              <a:t>Една седмица преди изпита, през </a:t>
            </a:r>
            <a:r>
              <a:rPr lang="en-US" dirty="0"/>
              <a:t>Moodle</a:t>
            </a:r>
          </a:p>
          <a:p>
            <a:r>
              <a:rPr lang="bg-BG" dirty="0"/>
              <a:t>Ранно предаване</a:t>
            </a:r>
          </a:p>
          <a:p>
            <a:pPr lvl="1"/>
            <a:r>
              <a:rPr lang="bg-BG" dirty="0"/>
              <a:t>Силно препоръчително</a:t>
            </a:r>
          </a:p>
          <a:p>
            <a:pPr lvl="1"/>
            <a:r>
              <a:rPr lang="bg-BG" dirty="0"/>
              <a:t>Получаване на ранна оценка</a:t>
            </a:r>
          </a:p>
          <a:p>
            <a:pPr lvl="1"/>
            <a:r>
              <a:rPr lang="bg-BG" dirty="0"/>
              <a:t>Възможност за подобрение на проекта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1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Бонус</a:t>
            </a:r>
            <a:r>
              <a:rPr lang="en-US" dirty="0"/>
              <a:t>-</a:t>
            </a:r>
            <a:r>
              <a:rPr lang="bg-BG" dirty="0"/>
              <a:t>точки</a:t>
            </a:r>
          </a:p>
          <a:p>
            <a:pPr lvl="1"/>
            <a:r>
              <a:rPr lang="bg-BG" dirty="0"/>
              <a:t>Задачи</a:t>
            </a:r>
            <a:r>
              <a:rPr lang="en-US" dirty="0"/>
              <a:t>,</a:t>
            </a:r>
            <a:r>
              <a:rPr lang="bg-BG" dirty="0"/>
              <a:t> пръснати из семестъра</a:t>
            </a:r>
          </a:p>
          <a:p>
            <a:pPr lvl="1"/>
            <a:r>
              <a:rPr lang="bg-BG" dirty="0"/>
              <a:t>Някои са състезателен тип – първият печели</a:t>
            </a:r>
          </a:p>
          <a:p>
            <a:pPr lvl="1"/>
            <a:r>
              <a:rPr lang="bg-BG" dirty="0"/>
              <a:t>Дават се по усмотрение от преподавателите</a:t>
            </a:r>
          </a:p>
          <a:p>
            <a:pPr lvl="1"/>
            <a:r>
              <a:rPr lang="bg-BG" dirty="0"/>
              <a:t>Не разчитайте на тях*</a:t>
            </a:r>
          </a:p>
          <a:p>
            <a:r>
              <a:rPr lang="bg-BG" dirty="0"/>
              <a:t>Препоръки</a:t>
            </a:r>
          </a:p>
          <a:p>
            <a:pPr lvl="1"/>
            <a:r>
              <a:rPr lang="bg-BG" dirty="0"/>
              <a:t>При 100+ точки</a:t>
            </a:r>
          </a:p>
          <a:p>
            <a:endParaRPr lang="bg-BG" sz="1900" b="0" dirty="0"/>
          </a:p>
          <a:p>
            <a:endParaRPr lang="bg-BG" sz="1900" b="0" dirty="0"/>
          </a:p>
          <a:p>
            <a:endParaRPr lang="bg-BG" sz="1900" b="0" dirty="0"/>
          </a:p>
          <a:p>
            <a:pPr marL="460375" lvl="2" algn="r"/>
            <a:r>
              <a:rPr lang="bg-BG" b="0" dirty="0"/>
              <a:t>* на бонус-точките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86400" y="42481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4344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1: Курс ОКГ</a:t>
            </a:r>
          </a:p>
          <a:p>
            <a:pPr lvl="1"/>
            <a:r>
              <a:rPr lang="bg-BG" dirty="0"/>
              <a:t>Обща информация за курса</a:t>
            </a:r>
            <a:endParaRPr lang="en-US" dirty="0"/>
          </a:p>
          <a:p>
            <a:pPr lvl="1"/>
            <a:r>
              <a:rPr lang="bg-BG" dirty="0"/>
              <a:t>Съдържание и оценяване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Преписване</a:t>
            </a:r>
          </a:p>
          <a:p>
            <a:pPr lvl="1"/>
            <a:r>
              <a:rPr lang="bg-BG" dirty="0"/>
              <a:t>Минус в троен размер, през семестъра</a:t>
            </a:r>
          </a:p>
          <a:p>
            <a:pPr lvl="1"/>
            <a:r>
              <a:rPr lang="bg-BG" dirty="0"/>
              <a:t>Късане, ако е през сесията</a:t>
            </a:r>
          </a:p>
          <a:p>
            <a:r>
              <a:rPr lang="bg-BG" dirty="0"/>
              <a:t>Закъснения</a:t>
            </a:r>
          </a:p>
          <a:p>
            <a:pPr lvl="1"/>
            <a:r>
              <a:rPr lang="bg-BG" dirty="0"/>
              <a:t>На домашно: получават се 0 точки</a:t>
            </a:r>
          </a:p>
          <a:p>
            <a:pPr lvl="1"/>
            <a:r>
              <a:rPr lang="bg-BG" dirty="0"/>
              <a:t>На тест: прави се следващата тестова кампания</a:t>
            </a:r>
          </a:p>
          <a:p>
            <a:pPr lvl="2"/>
            <a:r>
              <a:rPr lang="bg-BG" dirty="0"/>
              <a:t>(само ако има места, но винаги с намаление 10 точки)</a:t>
            </a:r>
          </a:p>
          <a:p>
            <a:pPr lvl="1"/>
            <a:r>
              <a:rPr lang="bg-BG" dirty="0"/>
              <a:t>На проект: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r>
              <a:rPr lang="bg-BG" dirty="0"/>
              <a:t> до развиване на въпрос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Наказания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тест</a:t>
            </a:r>
          </a:p>
          <a:p>
            <a:pPr lvl="1"/>
            <a:r>
              <a:rPr lang="bg-BG" dirty="0"/>
              <a:t>Същата </a:t>
            </a:r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ла, но като проценти</a:t>
            </a:r>
          </a:p>
          <a:p>
            <a:pPr lvl="1"/>
            <a:r>
              <a:rPr lang="bg-BG" dirty="0"/>
              <a:t>Без проект или </a:t>
            </a:r>
            <a:r>
              <a:rPr lang="en-US" dirty="0"/>
              <a:t>fast-pass</a:t>
            </a:r>
            <a:endParaRPr lang="bg-BG" dirty="0"/>
          </a:p>
          <a:p>
            <a:pPr lvl="1"/>
            <a:r>
              <a:rPr lang="bg-BG" dirty="0"/>
              <a:t>Без развиване или завиване на въпрос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Поправителна сесия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През седмица ще има нещо</a:t>
            </a:r>
          </a:p>
          <a:p>
            <a:pPr lvl="1"/>
            <a:r>
              <a:rPr lang="bg-BG" dirty="0"/>
              <a:t>Не че през останалите няма да има нищо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Натовареност</a:t>
            </a:r>
            <a:endParaRPr lang="bg-BG" dirty="0"/>
          </a:p>
        </p:txBody>
      </p:sp>
      <p:sp>
        <p:nvSpPr>
          <p:cNvPr id="34" name="Rectangle 33"/>
          <p:cNvSpPr/>
          <p:nvPr/>
        </p:nvSpPr>
        <p:spPr>
          <a:xfrm>
            <a:off x="97802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635965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2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1174128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3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1712291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4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2250454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5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2788617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3326780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7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3864943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8</a:t>
            </a:r>
            <a:endParaRPr lang="en-US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4403106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9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4941269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10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5479432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11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6017595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12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6555120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13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93283" y="3093484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14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7631446" y="309348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400" b="1" dirty="0"/>
              <a:t>15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8162924" y="3093484"/>
            <a:ext cx="883333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2000" b="1" dirty="0"/>
              <a:t>Сесия</a:t>
            </a:r>
            <a:endParaRPr lang="en-US" sz="2000" b="1" dirty="0"/>
          </a:p>
        </p:txBody>
      </p:sp>
      <p:cxnSp>
        <p:nvCxnSpPr>
          <p:cNvPr id="57" name="Elbow Connector 56"/>
          <p:cNvCxnSpPr>
            <a:stCxn id="40" idx="2"/>
            <a:endCxn id="47" idx="2"/>
          </p:cNvCxnSpPr>
          <p:nvPr/>
        </p:nvCxnSpPr>
        <p:spPr>
          <a:xfrm rot="16200000" flipH="1">
            <a:off x="4631706" y="1936195"/>
            <a:ext cx="12700" cy="3228978"/>
          </a:xfrm>
          <a:prstGeom prst="bentConnector3">
            <a:avLst>
              <a:gd name="adj1" fmla="val 3075000"/>
            </a:avLst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1508073" y="2190752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Домашно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№1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Elbow Connector 61"/>
          <p:cNvCxnSpPr>
            <a:stCxn id="67" idx="2"/>
            <a:endCxn id="38" idx="0"/>
          </p:cNvCxnSpPr>
          <p:nvPr/>
        </p:nvCxnSpPr>
        <p:spPr>
          <a:xfrm>
            <a:off x="1940891" y="2724151"/>
            <a:ext cx="0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TextBox 71"/>
          <p:cNvSpPr txBox="1"/>
          <p:nvPr/>
        </p:nvSpPr>
        <p:spPr>
          <a:xfrm>
            <a:off x="2569232" y="2190752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Домашно</a:t>
            </a:r>
          </a:p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№2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3" name="Elbow Connector 61"/>
          <p:cNvCxnSpPr>
            <a:stCxn id="72" idx="2"/>
            <a:endCxn id="40" idx="0"/>
          </p:cNvCxnSpPr>
          <p:nvPr/>
        </p:nvCxnSpPr>
        <p:spPr>
          <a:xfrm>
            <a:off x="3002050" y="2724151"/>
            <a:ext cx="15167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Elbow Connector 77"/>
          <p:cNvCxnSpPr>
            <a:stCxn id="38" idx="2"/>
            <a:endCxn id="45" idx="2"/>
          </p:cNvCxnSpPr>
          <p:nvPr/>
        </p:nvCxnSpPr>
        <p:spPr>
          <a:xfrm rot="16200000" flipH="1">
            <a:off x="3555380" y="1936195"/>
            <a:ext cx="12700" cy="3228978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86"/>
          <p:cNvSpPr txBox="1"/>
          <p:nvPr/>
        </p:nvSpPr>
        <p:spPr>
          <a:xfrm>
            <a:off x="3660725" y="2190751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Тест №1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8" name="Elbow Connector 61"/>
          <p:cNvCxnSpPr>
            <a:stCxn id="87" idx="2"/>
          </p:cNvCxnSpPr>
          <p:nvPr/>
        </p:nvCxnSpPr>
        <p:spPr>
          <a:xfrm>
            <a:off x="4093543" y="2724150"/>
            <a:ext cx="0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6889065" y="2190750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Тест №2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0" name="Elbow Connector 61"/>
          <p:cNvCxnSpPr>
            <a:stCxn id="89" idx="2"/>
          </p:cNvCxnSpPr>
          <p:nvPr/>
        </p:nvCxnSpPr>
        <p:spPr>
          <a:xfrm>
            <a:off x="7321883" y="2724149"/>
            <a:ext cx="0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C0C0F2-3132-4FE0-83F0-3FD03043D8ED}"/>
              </a:ext>
            </a:extLst>
          </p:cNvPr>
          <p:cNvSpPr txBox="1"/>
          <p:nvPr/>
        </p:nvSpPr>
        <p:spPr>
          <a:xfrm>
            <a:off x="425398" y="2194446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Задача на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асистента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№1 от 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Elbow Connector 61">
            <a:extLst>
              <a:ext uri="{FF2B5EF4-FFF2-40B4-BE49-F238E27FC236}">
                <a16:creationId xmlns:a16="http://schemas.microsoft.com/office/drawing/2014/main" id="{133264C4-6366-4E35-8F45-D729B3B1D157}"/>
              </a:ext>
            </a:extLst>
          </p:cNvPr>
          <p:cNvCxnSpPr>
            <a:stCxn id="32" idx="2"/>
          </p:cNvCxnSpPr>
          <p:nvPr/>
        </p:nvCxnSpPr>
        <p:spPr>
          <a:xfrm>
            <a:off x="858216" y="2727845"/>
            <a:ext cx="0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BA25DD-1054-4E0E-8B5E-89737D0D4143}"/>
              </a:ext>
            </a:extLst>
          </p:cNvPr>
          <p:cNvSpPr txBox="1"/>
          <p:nvPr/>
        </p:nvSpPr>
        <p:spPr>
          <a:xfrm>
            <a:off x="4750209" y="2206395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Предаване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на домашно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№1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Elbow Connector 61">
            <a:extLst>
              <a:ext uri="{FF2B5EF4-FFF2-40B4-BE49-F238E27FC236}">
                <a16:creationId xmlns:a16="http://schemas.microsoft.com/office/drawing/2014/main" id="{334D3059-5CD6-4DD7-AEB3-B9CE75A7F5DB}"/>
              </a:ext>
            </a:extLst>
          </p:cNvPr>
          <p:cNvCxnSpPr>
            <a:stCxn id="35" idx="2"/>
          </p:cNvCxnSpPr>
          <p:nvPr/>
        </p:nvCxnSpPr>
        <p:spPr>
          <a:xfrm>
            <a:off x="5183027" y="2739794"/>
            <a:ext cx="0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682AD7-D920-47B2-A4E9-543D2C9E9746}"/>
              </a:ext>
            </a:extLst>
          </p:cNvPr>
          <p:cNvSpPr txBox="1"/>
          <p:nvPr/>
        </p:nvSpPr>
        <p:spPr>
          <a:xfrm>
            <a:off x="5811368" y="2206395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Предаване</a:t>
            </a:r>
            <a:br>
              <a:rPr lang="bg-BG" sz="1400" dirty="0">
                <a:solidFill>
                  <a:srgbClr val="C00000"/>
                </a:solidFill>
              </a:rPr>
            </a:br>
            <a:r>
              <a:rPr lang="bg-BG" sz="1400" dirty="0">
                <a:solidFill>
                  <a:srgbClr val="C00000"/>
                </a:solidFill>
              </a:rPr>
              <a:t>на домашно</a:t>
            </a:r>
          </a:p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№2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61">
            <a:extLst>
              <a:ext uri="{FF2B5EF4-FFF2-40B4-BE49-F238E27FC236}">
                <a16:creationId xmlns:a16="http://schemas.microsoft.com/office/drawing/2014/main" id="{66D8AB85-2A82-4957-ADBA-ADB848F452EF}"/>
              </a:ext>
            </a:extLst>
          </p:cNvPr>
          <p:cNvCxnSpPr>
            <a:stCxn id="48" idx="2"/>
          </p:cNvCxnSpPr>
          <p:nvPr/>
        </p:nvCxnSpPr>
        <p:spPr>
          <a:xfrm>
            <a:off x="6244186" y="2739794"/>
            <a:ext cx="15167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B50778-DBAC-477E-9738-713FEA66614B}"/>
              </a:ext>
            </a:extLst>
          </p:cNvPr>
          <p:cNvSpPr txBox="1"/>
          <p:nvPr/>
        </p:nvSpPr>
        <p:spPr>
          <a:xfrm>
            <a:off x="8153803" y="2208906"/>
            <a:ext cx="865635" cy="533399"/>
          </a:xfrm>
          <a:prstGeom prst="rect">
            <a:avLst/>
          </a:prstGeom>
          <a:noFill/>
        </p:spPr>
        <p:txBody>
          <a:bodyPr wrap="none" tIns="91440" rtlCol="0" anchor="b" anchorCtr="1">
            <a:noAutofit/>
          </a:bodyPr>
          <a:lstStyle/>
          <a:p>
            <a:pPr algn="ctr">
              <a:lnSpc>
                <a:spcPts val="1400"/>
              </a:lnSpc>
            </a:pPr>
            <a:r>
              <a:rPr lang="bg-BG" sz="1400" dirty="0">
                <a:solidFill>
                  <a:srgbClr val="C00000"/>
                </a:solidFill>
              </a:rPr>
              <a:t>Изпит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Elbow Connector 61">
            <a:extLst>
              <a:ext uri="{FF2B5EF4-FFF2-40B4-BE49-F238E27FC236}">
                <a16:creationId xmlns:a16="http://schemas.microsoft.com/office/drawing/2014/main" id="{2DC84D86-2F47-48EC-9304-F3B6A1E8F148}"/>
              </a:ext>
            </a:extLst>
          </p:cNvPr>
          <p:cNvCxnSpPr>
            <a:stCxn id="54" idx="2"/>
          </p:cNvCxnSpPr>
          <p:nvPr/>
        </p:nvCxnSpPr>
        <p:spPr>
          <a:xfrm>
            <a:off x="8586621" y="2742305"/>
            <a:ext cx="15167" cy="36933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sysDot"/>
            <a:headEnd type="none" w="med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777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Възможности за питане</a:t>
            </a:r>
          </a:p>
          <a:p>
            <a:pPr lvl="1"/>
            <a:r>
              <a:rPr lang="bg-BG" dirty="0"/>
              <a:t>На живо по време на лекция</a:t>
            </a:r>
          </a:p>
          <a:p>
            <a:pPr lvl="1"/>
            <a:r>
              <a:rPr lang="bg-BG" dirty="0"/>
              <a:t>През форума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Със съобщение в </a:t>
            </a:r>
            <a:r>
              <a:rPr lang="bg-BG" dirty="0" err="1"/>
              <a:t>Мудъл</a:t>
            </a:r>
            <a:endParaRPr lang="bg-BG" dirty="0"/>
          </a:p>
          <a:p>
            <a:r>
              <a:rPr lang="bg-BG" dirty="0"/>
              <a:t>Забавяне или игнориране</a:t>
            </a:r>
          </a:p>
          <a:p>
            <a:pPr lvl="1"/>
            <a:r>
              <a:rPr lang="bg-BG" dirty="0"/>
              <a:t>При писане на </a:t>
            </a:r>
            <a:r>
              <a:rPr lang="bg-BG" dirty="0" err="1"/>
              <a:t>крокодилица</a:t>
            </a:r>
            <a:endParaRPr lang="bg-BG" dirty="0"/>
          </a:p>
          <a:p>
            <a:pPr lvl="1"/>
            <a:r>
              <a:rPr lang="bg-BG" dirty="0"/>
              <a:t>При липса на име, ф.н. и дисциплина</a:t>
            </a:r>
          </a:p>
          <a:p>
            <a:pPr lvl="1"/>
            <a:r>
              <a:rPr lang="bg-BG" dirty="0"/>
              <a:t>При „благодаря предварително“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Контакти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да ми дадете тема на проект?</a:t>
            </a:r>
          </a:p>
          <a:p>
            <a:pPr lvl="1"/>
            <a:r>
              <a:rPr lang="bg-BG" dirty="0"/>
              <a:t>ДА, но само основната рамка</a:t>
            </a:r>
          </a:p>
          <a:p>
            <a:r>
              <a:rPr lang="bg-BG" dirty="0"/>
              <a:t>Може ли аз да предложа?</a:t>
            </a:r>
          </a:p>
          <a:p>
            <a:pPr lvl="1"/>
            <a:r>
              <a:rPr lang="bg-BG" dirty="0"/>
              <a:t>ДА, но само в рамките на рамката</a:t>
            </a:r>
          </a:p>
          <a:p>
            <a:r>
              <a:rPr lang="bg-BG" dirty="0"/>
              <a:t>Може ли да ползвам този код?</a:t>
            </a:r>
          </a:p>
          <a:p>
            <a:pPr lvl="1"/>
            <a:r>
              <a:rPr lang="bg-BG" dirty="0"/>
              <a:t>ДА, но за учене, а не за преписване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Често задавани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1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тройка?</a:t>
            </a:r>
          </a:p>
          <a:p>
            <a:pPr lvl="1"/>
            <a:r>
              <a:rPr lang="bg-BG" dirty="0"/>
              <a:t>ДА, ако получите общо поне 40 точки</a:t>
            </a:r>
          </a:p>
          <a:p>
            <a:r>
              <a:rPr lang="bg-BG" dirty="0"/>
              <a:t>Не ми достигат само 0.7 точки, може ли да…</a:t>
            </a:r>
          </a:p>
          <a:p>
            <a:pPr lvl="1"/>
            <a:r>
              <a:rPr lang="bg-BG" dirty="0"/>
              <a:t>НЕ !</a:t>
            </a:r>
            <a:endParaRPr lang="en-US" dirty="0"/>
          </a:p>
          <a:p>
            <a:r>
              <a:rPr lang="bg-BG" dirty="0"/>
              <a:t>Какво е „условна” оценка?</a:t>
            </a:r>
          </a:p>
          <a:p>
            <a:pPr lvl="1"/>
            <a:r>
              <a:rPr lang="bg-BG" dirty="0"/>
              <a:t>Оценката, която бихте получили, ако отговорите на допълнителни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424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Какво ще правим на упражненията?</a:t>
            </a:r>
          </a:p>
          <a:p>
            <a:pPr lvl="1"/>
            <a:r>
              <a:rPr lang="bg-BG"/>
              <a:t>Ето какво:</a:t>
            </a:r>
            <a:endParaRPr lang="bg-B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47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1792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5290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2495553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3638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1352550"/>
            <a:ext cx="152431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2495551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287" y="3638552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7462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1" y="352986"/>
            <a:ext cx="1513513" cy="102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8" y="352985"/>
            <a:ext cx="151351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9" y="342900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34290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0" y="146909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296" y="1469090"/>
            <a:ext cx="1513512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1465727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9386" y="2635621"/>
            <a:ext cx="15135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hlinkClick r:id="rId11" action="ppaction://hlinkfile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2632259"/>
            <a:ext cx="3157432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89" y="3771901"/>
            <a:ext cx="151351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3771900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2635625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1469090"/>
            <a:ext cx="15135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6143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7" y="342904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342905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342905"/>
            <a:ext cx="1510281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1465729"/>
            <a:ext cx="1510281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1465728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627220"/>
            <a:ext cx="151028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2632259"/>
            <a:ext cx="1510280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>
            <a:hlinkClick r:id="rId13" action="ppaction://hlinkfile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3750" y="2632259"/>
            <a:ext cx="3138650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3155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Обща информация</a:t>
            </a:r>
            <a:br>
              <a:rPr lang="bg-BG"/>
            </a:br>
            <a:r>
              <a:rPr lang="bg-BG"/>
              <a:t>за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5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342902"/>
            <a:ext cx="1511064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342903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89" y="2638976"/>
            <a:ext cx="3157411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342901"/>
            <a:ext cx="151106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1465731"/>
            <a:ext cx="151106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1465727"/>
            <a:ext cx="1511063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1465728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42900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146573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2632260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77190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2632260"/>
            <a:ext cx="1511064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3" y="3781985"/>
            <a:ext cx="1511065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663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342900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342897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2633949"/>
            <a:ext cx="3116236" cy="217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1465727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1465728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1" y="342900"/>
            <a:ext cx="1511089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3780307"/>
            <a:ext cx="1511087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1465731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0" y="1465728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2633944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3790393"/>
            <a:ext cx="1511087" cy="102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2633949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108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99746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оценки пишете?</a:t>
            </a:r>
          </a:p>
          <a:p>
            <a:pPr lvl="1"/>
            <a:r>
              <a:rPr lang="bg-BG" dirty="0"/>
              <a:t>Винаги положителни</a:t>
            </a:r>
          </a:p>
          <a:p>
            <a:pPr lvl="2"/>
            <a:r>
              <a:rPr lang="bg-BG" dirty="0"/>
              <a:t>(в математическия смисъл)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Никога </a:t>
            </a:r>
            <a:r>
              <a:rPr lang="bg-BG" dirty="0" err="1"/>
              <a:t>незадавани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CCD0FD-EC35-4733-A281-A826A34B8439}"/>
              </a:ext>
            </a:extLst>
          </p:cNvPr>
          <p:cNvSpPr txBox="1">
            <a:spLocks/>
          </p:cNvSpPr>
          <p:nvPr/>
        </p:nvSpPr>
        <p:spPr>
          <a:xfrm>
            <a:off x="152400" y="1123950"/>
            <a:ext cx="883919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1882775" algn="l"/>
                <a:tab pos="2689225" algn="l"/>
                <a:tab pos="3432175" algn="l"/>
                <a:tab pos="4230688" algn="l"/>
                <a:tab pos="5029200" algn="l"/>
              </a:tabLst>
            </a:pPr>
            <a:r>
              <a:rPr lang="bg-BG" dirty="0"/>
              <a:t>	</a:t>
            </a:r>
            <a:endParaRPr lang="bg-BG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CDB2E-9FD6-4280-BEE3-C80F9636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61129"/>
              </p:ext>
            </p:extLst>
          </p:nvPr>
        </p:nvGraphicFramePr>
        <p:xfrm>
          <a:off x="304800" y="2574309"/>
          <a:ext cx="85344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43302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4984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926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0122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6699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70083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0076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39940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9577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5281470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333010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Средна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4.78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Дял на отличници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231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177D9DB-EB85-427F-8574-B2A8F6FA4128}"/>
              </a:ext>
            </a:extLst>
          </p:cNvPr>
          <p:cNvSpPr/>
          <p:nvPr/>
        </p:nvSpPr>
        <p:spPr>
          <a:xfrm rot="17100000">
            <a:off x="3422074" y="3813114"/>
            <a:ext cx="327240" cy="1736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07826-0FB5-4BF3-BB5A-0DFC9D9F784D}"/>
              </a:ext>
            </a:extLst>
          </p:cNvPr>
          <p:cNvSpPr/>
          <p:nvPr/>
        </p:nvSpPr>
        <p:spPr>
          <a:xfrm rot="17100000">
            <a:off x="4670382" y="3813114"/>
            <a:ext cx="327240" cy="17369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19FDDC-73F8-4605-A608-426DD18F65D3}"/>
              </a:ext>
            </a:extLst>
          </p:cNvPr>
          <p:cNvSpPr/>
          <p:nvPr/>
        </p:nvSpPr>
        <p:spPr>
          <a:xfrm rot="3784034">
            <a:off x="4046228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93D783-5CDE-4BDD-9463-C448517FA173}"/>
              </a:ext>
            </a:extLst>
          </p:cNvPr>
          <p:cNvSpPr/>
          <p:nvPr/>
        </p:nvSpPr>
        <p:spPr>
          <a:xfrm rot="3784034">
            <a:off x="5294536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A4A1200-99B3-4CA8-B540-FC4315F95DC4}"/>
              </a:ext>
            </a:extLst>
          </p:cNvPr>
          <p:cNvSpPr/>
          <p:nvPr/>
        </p:nvSpPr>
        <p:spPr>
          <a:xfrm rot="3784034">
            <a:off x="5918690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D134EC-DFB4-404E-972E-BC81981B2443}"/>
              </a:ext>
            </a:extLst>
          </p:cNvPr>
          <p:cNvSpPr/>
          <p:nvPr/>
        </p:nvSpPr>
        <p:spPr>
          <a:xfrm rot="3784034">
            <a:off x="6542842" y="3813114"/>
            <a:ext cx="327240" cy="173693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782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7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23950"/>
            <a:ext cx="8915400" cy="3733800"/>
          </a:xfrm>
        </p:spPr>
        <p:txBody>
          <a:bodyPr>
            <a:normAutofit lnSpcReduction="10000"/>
          </a:bodyPr>
          <a:lstStyle/>
          <a:p>
            <a:pPr marL="1147763" indent="-1147763"/>
            <a:r>
              <a:rPr lang="en-US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LUKI</a:t>
            </a:r>
            <a:r>
              <a:rPr lang="en-US" sz="2400" b="0" dirty="0"/>
              <a:t>]	</a:t>
            </a:r>
            <a:r>
              <a:rPr lang="bg-BG" sz="2400" b="0" dirty="0"/>
              <a:t>Евгений </a:t>
            </a:r>
            <a:r>
              <a:rPr lang="bg-BG" sz="2400" b="0" dirty="0" err="1"/>
              <a:t>Лукипудис</a:t>
            </a:r>
            <a:r>
              <a:rPr lang="en-US" sz="2400" b="0" dirty="0"/>
              <a:t>, 1996, </a:t>
            </a:r>
            <a:r>
              <a:rPr lang="bg-BG" sz="2400" b="0" dirty="0">
                <a:solidFill>
                  <a:srgbClr val="0070C0"/>
                </a:solidFill>
              </a:rPr>
              <a:t>Компютърна графика и геометрично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bg-BG" sz="2400" b="0" dirty="0">
                <a:solidFill>
                  <a:srgbClr val="0070C0"/>
                </a:solidFill>
              </a:rPr>
              <a:t>моделиране</a:t>
            </a:r>
            <a:r>
              <a:rPr lang="en-US" sz="2400" b="0" dirty="0">
                <a:solidFill>
                  <a:srgbClr val="0070C0"/>
                </a:solidFill>
              </a:rPr>
              <a:t>:</a:t>
            </a:r>
            <a:r>
              <a:rPr lang="bg-BG" sz="2400" b="0" dirty="0">
                <a:solidFill>
                  <a:srgbClr val="0070C0"/>
                </a:solidFill>
              </a:rPr>
              <a:t> Част </a:t>
            </a:r>
            <a:r>
              <a:rPr lang="en-US" sz="2400" b="0" dirty="0">
                <a:solidFill>
                  <a:srgbClr val="0070C0"/>
                </a:solidFill>
              </a:rPr>
              <a:t>I</a:t>
            </a:r>
            <a:r>
              <a:rPr lang="en-US" sz="2400" b="0" dirty="0"/>
              <a:t>, </a:t>
            </a:r>
            <a:r>
              <a:rPr lang="bg-BG" sz="2400" b="0" dirty="0"/>
              <a:t>Изд. </a:t>
            </a:r>
            <a:r>
              <a:rPr lang="bg-BG" sz="2400" b="0" dirty="0" err="1"/>
              <a:t>Лукипудис</a:t>
            </a:r>
            <a:r>
              <a:rPr lang="en-US" sz="2400" b="0" dirty="0"/>
              <a:t>,</a:t>
            </a:r>
            <a:r>
              <a:rPr lang="bg-BG" sz="2400" b="0" dirty="0"/>
              <a:t> </a:t>
            </a:r>
            <a:r>
              <a:rPr lang="en-US" sz="2400" b="0" dirty="0"/>
              <a:t>ISBN 954-8935-01-5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PAQU</a:t>
            </a:r>
            <a:r>
              <a:rPr lang="en-US" sz="2400" b="0" dirty="0"/>
              <a:t>]	Andrew Paquette, 2008, </a:t>
            </a:r>
            <a:r>
              <a:rPr lang="en-US" sz="2400" b="0" dirty="0">
                <a:solidFill>
                  <a:srgbClr val="0070C0"/>
                </a:solidFill>
              </a:rPr>
              <a:t>Computer Graphics for Artists: An Introduction</a:t>
            </a:r>
            <a:r>
              <a:rPr lang="en-US" sz="2400" b="0" dirty="0"/>
              <a:t>, Springer, ISBN: 978-1-84800-140-4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lvl="0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KLAW</a:t>
            </a:r>
            <a:r>
              <a:rPr lang="en-US" sz="2400" b="0" dirty="0"/>
              <a:t>]</a:t>
            </a:r>
            <a:r>
              <a:rPr lang="bg-BG" sz="2400" b="0" dirty="0"/>
              <a:t>	</a:t>
            </a:r>
            <a:r>
              <a:rPr lang="en-US" sz="2400" b="0" dirty="0"/>
              <a:t>Frank </a:t>
            </a:r>
            <a:r>
              <a:rPr lang="en-US" sz="2400" b="0" dirty="0" err="1"/>
              <a:t>Klawonn</a:t>
            </a:r>
            <a:r>
              <a:rPr lang="en-US" sz="2400" b="0" dirty="0"/>
              <a:t>, 1996, </a:t>
            </a:r>
            <a:r>
              <a:rPr lang="en-US" sz="2400" b="0" dirty="0">
                <a:solidFill>
                  <a:srgbClr val="0070C0"/>
                </a:solidFill>
              </a:rPr>
              <a:t>Introduction to Computer Graphics using Java 2D and 3D</a:t>
            </a:r>
            <a:r>
              <a:rPr lang="en-US" sz="2400" b="0" dirty="0"/>
              <a:t>, Springer,</a:t>
            </a:r>
            <a:r>
              <a:rPr lang="bg-BG" sz="2400" b="0" dirty="0"/>
              <a:t> </a:t>
            </a:r>
            <a:r>
              <a:rPr lang="en-US" sz="2400" b="0" dirty="0"/>
              <a:t>ISBN 978-1-4471-2732-1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6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6175" lvl="0" indent="-1146175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VINC</a:t>
            </a:r>
            <a:r>
              <a:rPr lang="en-US" sz="2400" dirty="0"/>
              <a:t>]	John Vince, 2006,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</a:t>
            </a:r>
            <a:r>
              <a:rPr lang="en-US" sz="2400" dirty="0"/>
              <a:t>, Springer, ISBN 978-1-84628-034-4</a:t>
            </a:r>
            <a:endParaRPr lang="bg-BG" sz="24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lvl="0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LASZ</a:t>
            </a:r>
            <a:r>
              <a:rPr lang="en-US" sz="2400" dirty="0"/>
              <a:t>]	Michael Laszlo, 1996, </a:t>
            </a:r>
            <a:r>
              <a:rPr lang="en-US" sz="2400" dirty="0">
                <a:solidFill>
                  <a:srgbClr val="0070C0"/>
                </a:solidFill>
              </a:rPr>
              <a:t>Computational geometry and Computer Graphics in C++</a:t>
            </a:r>
            <a:r>
              <a:rPr lang="en-US" sz="2400" dirty="0"/>
              <a:t>, Prentice-Hall,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BAGL</a:t>
            </a:r>
            <a:r>
              <a:rPr lang="en-US" sz="2400" dirty="0"/>
              <a:t>]	Mike Bailey &amp; Andrew </a:t>
            </a:r>
            <a:r>
              <a:rPr lang="en-US" sz="2400" dirty="0" err="1"/>
              <a:t>Glassner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Introduction to</a:t>
            </a:r>
            <a:r>
              <a:rPr lang="bg-BG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Computer Graphics</a:t>
            </a:r>
            <a:r>
              <a:rPr lang="en-US" sz="2400" dirty="0"/>
              <a:t>, SIGGRAPH,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AGO1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Mathematics</a:t>
            </a:r>
            <a:r>
              <a:rPr lang="en-US" sz="2400" dirty="0"/>
              <a:t>, Springer, ISBN 1-85233-817-2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25856523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AGO2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Implementation and Algorithms</a:t>
            </a:r>
            <a:r>
              <a:rPr lang="en-US" sz="2400" dirty="0"/>
              <a:t>, Springer, ISBN 1-85233-818-0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ZHDA</a:t>
            </a:r>
            <a:r>
              <a:rPr lang="en-US" sz="2400" dirty="0"/>
              <a:t>]	</a:t>
            </a:r>
            <a:r>
              <a:rPr lang="nl-NL" sz="2400" dirty="0"/>
              <a:t>Hong Zhang, Y. Daniel Liang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Computer Graphics Using Java™ 2D and 3D</a:t>
            </a:r>
            <a:r>
              <a:rPr lang="en-US" sz="2400" dirty="0"/>
              <a:t>, Prentice Hall, 978-0-13-035118-0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MORT</a:t>
            </a:r>
            <a:r>
              <a:rPr lang="en-US" sz="2400" dirty="0"/>
              <a:t>]	</a:t>
            </a:r>
            <a:r>
              <a:rPr lang="nl-NL" sz="2400" dirty="0"/>
              <a:t>Michael Mortison</a:t>
            </a:r>
            <a:r>
              <a:rPr lang="en-US" sz="2400" dirty="0"/>
              <a:t>, 1999,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 Applications</a:t>
            </a:r>
            <a:r>
              <a:rPr lang="en-US" sz="2400" dirty="0"/>
              <a:t>, Industrial Press, 0-8311-3111-X</a:t>
            </a:r>
          </a:p>
        </p:txBody>
      </p:sp>
    </p:spTree>
    <p:extLst>
      <p:ext uri="{BB962C8B-B14F-4D97-AF65-F5344CB8AC3E}">
        <p14:creationId xmlns:p14="http://schemas.microsoft.com/office/powerpoint/2010/main" val="415822496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SALO</a:t>
            </a:r>
            <a:r>
              <a:rPr lang="en-US" sz="2400" dirty="0"/>
              <a:t>]	</a:t>
            </a:r>
            <a:r>
              <a:rPr lang="nl-NL" sz="2400" dirty="0"/>
              <a:t>David Salomon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Curves and Surfaces for Computer Graphics</a:t>
            </a:r>
            <a:r>
              <a:rPr lang="en-US" sz="2400" dirty="0"/>
              <a:t>, Springer, 978-0-387-24196-8</a:t>
            </a:r>
            <a:endParaRPr lang="en-US" sz="2400" dirty="0">
              <a:solidFill>
                <a:srgbClr val="0070C0"/>
              </a:solidFill>
            </a:endParaRP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LENG</a:t>
            </a:r>
            <a:r>
              <a:rPr lang="en-US" sz="2400" dirty="0"/>
              <a:t>]	Eric </a:t>
            </a:r>
            <a:r>
              <a:rPr lang="en-US" sz="2400" dirty="0" err="1"/>
              <a:t>Lengyel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Mathematics for 3D Game Programming &amp; Computer Graphics</a:t>
            </a:r>
            <a:r>
              <a:rPr lang="en-US" sz="2400" dirty="0"/>
              <a:t>, Charles River Media, ISBN 1-58450-277-0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PARE</a:t>
            </a:r>
            <a:r>
              <a:rPr lang="en-US" sz="2400" dirty="0"/>
              <a:t>]	Rick Parent, 2002, </a:t>
            </a:r>
            <a:r>
              <a:rPr lang="en-US" sz="2400" dirty="0">
                <a:solidFill>
                  <a:srgbClr val="0070C0"/>
                </a:solidFill>
              </a:rPr>
              <a:t>Computer Animation Algorithms and Techniques</a:t>
            </a:r>
            <a:r>
              <a:rPr lang="en-US" sz="2400" dirty="0"/>
              <a:t>, Morgan Kaufmann Publishers, Academic Press, ISBN 1-55860-579-7</a:t>
            </a:r>
          </a:p>
        </p:txBody>
      </p:sp>
    </p:spTree>
    <p:extLst>
      <p:ext uri="{BB962C8B-B14F-4D97-AF65-F5344CB8AC3E}">
        <p14:creationId xmlns:p14="http://schemas.microsoft.com/office/powerpoint/2010/main" val="415908554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KLRO</a:t>
            </a:r>
            <a:r>
              <a:rPr lang="en-US" sz="2400" dirty="0"/>
              <a:t>]	</a:t>
            </a:r>
            <a:r>
              <a:rPr lang="en-US" sz="2400" dirty="0" err="1"/>
              <a:t>Reinhard</a:t>
            </a:r>
            <a:r>
              <a:rPr lang="bg-BG" sz="2400" dirty="0"/>
              <a:t> </a:t>
            </a:r>
            <a:r>
              <a:rPr lang="en-US" sz="2400" dirty="0" err="1"/>
              <a:t>Klette</a:t>
            </a:r>
            <a:r>
              <a:rPr lang="en-US" sz="2400" dirty="0"/>
              <a:t>,</a:t>
            </a:r>
            <a:r>
              <a:rPr lang="bg-BG" sz="2400" dirty="0"/>
              <a:t> </a:t>
            </a:r>
            <a:r>
              <a:rPr lang="en-US" sz="2400" dirty="0" err="1"/>
              <a:t>Azriel</a:t>
            </a:r>
            <a:r>
              <a:rPr lang="bg-BG" sz="2400" dirty="0"/>
              <a:t> </a:t>
            </a:r>
            <a:r>
              <a:rPr lang="en-US" sz="2400" dirty="0"/>
              <a:t>Rosenfeld, 200</a:t>
            </a:r>
            <a:r>
              <a:rPr lang="bg-BG" sz="2400" dirty="0"/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Digital Geometry Geometric Methods for Digital Image Analysis</a:t>
            </a:r>
            <a:r>
              <a:rPr lang="en-US" sz="2400" dirty="0"/>
              <a:t>, Morgan Kaufmann Publishers, 1</a:t>
            </a:r>
            <a:r>
              <a:rPr lang="bg-BG" sz="2400" dirty="0"/>
              <a:t>-</a:t>
            </a:r>
            <a:r>
              <a:rPr lang="en-US" sz="2400" dirty="0"/>
              <a:t>55860</a:t>
            </a:r>
            <a:r>
              <a:rPr lang="bg-BG" sz="2400" dirty="0"/>
              <a:t>-</a:t>
            </a:r>
            <a:r>
              <a:rPr lang="en-US" sz="2400" dirty="0"/>
              <a:t>861</a:t>
            </a:r>
            <a:r>
              <a:rPr lang="bg-BG" sz="2400" dirty="0"/>
              <a:t>-</a:t>
            </a:r>
            <a:r>
              <a:rPr lang="en-US" sz="2400" dirty="0"/>
              <a:t>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LEVK</a:t>
            </a:r>
            <a:r>
              <a:rPr lang="en-US" sz="2400" dirty="0"/>
              <a:t>]	Haim </a:t>
            </a:r>
            <a:r>
              <a:rPr lang="en-US" sz="2400" dirty="0" err="1"/>
              <a:t>Levkowitz</a:t>
            </a:r>
            <a:r>
              <a:rPr lang="en-US" sz="2400" dirty="0"/>
              <a:t>, 1997, </a:t>
            </a:r>
            <a:r>
              <a:rPr lang="en-US" sz="2400" dirty="0">
                <a:solidFill>
                  <a:srgbClr val="0070C0"/>
                </a:solidFill>
              </a:rPr>
              <a:t>Color theory and modeling for computer graphics, visualization, and multi-media applications</a:t>
            </a:r>
            <a:r>
              <a:rPr lang="en-US" sz="2400" dirty="0"/>
              <a:t>, Springer, 978-0-79-239928-5</a:t>
            </a: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ALZH</a:t>
            </a:r>
            <a:r>
              <a:rPr lang="en-US" sz="2400" dirty="0"/>
              <a:t>]	</a:t>
            </a:r>
            <a:r>
              <a:rPr lang="en-US" sz="2400" dirty="0" err="1"/>
              <a:t>Leen</a:t>
            </a:r>
            <a:r>
              <a:rPr lang="en-US" sz="2400" dirty="0"/>
              <a:t> </a:t>
            </a:r>
            <a:r>
              <a:rPr lang="en-US" sz="2400" dirty="0" err="1"/>
              <a:t>Ammeraal</a:t>
            </a:r>
            <a:r>
              <a:rPr lang="en-US" sz="2400" dirty="0"/>
              <a:t>, Kang Zhang, 2007, </a:t>
            </a:r>
            <a:r>
              <a:rPr lang="en-US" sz="2400" dirty="0">
                <a:solidFill>
                  <a:srgbClr val="0070C0"/>
                </a:solidFill>
              </a:rPr>
              <a:t>Computer Graphics for Java Programmers</a:t>
            </a:r>
            <a:r>
              <a:rPr lang="en-US" sz="2400" dirty="0"/>
              <a:t>, Wiley, ISBN 978-0-47-003160-5</a:t>
            </a:r>
          </a:p>
        </p:txBody>
      </p:sp>
    </p:spTree>
    <p:extLst>
      <p:ext uri="{BB962C8B-B14F-4D97-AF65-F5344CB8AC3E}">
        <p14:creationId xmlns:p14="http://schemas.microsoft.com/office/powerpoint/2010/main" val="48412018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GRIM</a:t>
            </a:r>
            <a:r>
              <a:rPr lang="en-US" sz="2400" dirty="0"/>
              <a:t>]	Ralph </a:t>
            </a:r>
            <a:r>
              <a:rPr lang="en-US" sz="2400" dirty="0" err="1"/>
              <a:t>Grimaldi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Discrete and Combinational Mathematics: An Applied Introduction</a:t>
            </a:r>
            <a:r>
              <a:rPr lang="en-US" sz="2400" dirty="0"/>
              <a:t>, Pearson Education, ISBN 0-201-72634-3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SEAK</a:t>
            </a:r>
            <a:r>
              <a:rPr lang="en-US" sz="2400" dirty="0"/>
              <a:t>]	Mark Segal, Kurt Akeley, 2001, </a:t>
            </a:r>
            <a:r>
              <a:rPr lang="en-US" sz="2400" dirty="0">
                <a:solidFill>
                  <a:srgbClr val="0070C0"/>
                </a:solidFill>
              </a:rPr>
              <a:t>The OpenGL® Graphics System: A Specification</a:t>
            </a:r>
            <a:r>
              <a:rPr lang="en-US" sz="2400" dirty="0"/>
              <a:t>, Silicon Graphics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FALC</a:t>
            </a:r>
            <a:r>
              <a:rPr lang="en-US" sz="2400" dirty="0"/>
              <a:t>]	</a:t>
            </a:r>
            <a:r>
              <a:rPr lang="en-US" sz="2400" dirty="0" err="1"/>
              <a:t>Kennet</a:t>
            </a:r>
            <a:r>
              <a:rPr lang="en-US" sz="2400" dirty="0"/>
              <a:t> Falconer, 1990, </a:t>
            </a:r>
            <a:r>
              <a:rPr lang="en-US" sz="2400" dirty="0">
                <a:solidFill>
                  <a:srgbClr val="0070C0"/>
                </a:solidFill>
              </a:rPr>
              <a:t>Fractal Geometry – Mathematical Foundations and Applications</a:t>
            </a:r>
            <a:r>
              <a:rPr lang="en-US" sz="2400" dirty="0"/>
              <a:t>, John Wiley &amp; Sons, ISBN 0-471-92287-0</a:t>
            </a:r>
          </a:p>
        </p:txBody>
      </p:sp>
    </p:spTree>
    <p:extLst>
      <p:ext uri="{BB962C8B-B14F-4D97-AF65-F5344CB8AC3E}">
        <p14:creationId xmlns:p14="http://schemas.microsoft.com/office/powerpoint/2010/main" val="357038370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Лекции петък, 13:00-15:00, зала </a:t>
            </a:r>
            <a:r>
              <a:rPr lang="en-US" dirty="0"/>
              <a:t>325</a:t>
            </a:r>
            <a:endParaRPr lang="bg-BG" dirty="0"/>
          </a:p>
          <a:p>
            <a:pPr lvl="1"/>
            <a:r>
              <a:rPr lang="bg-BG" dirty="0"/>
              <a:t>проф. д-р. Павел Бойчев, ФМИ, </a:t>
            </a:r>
            <a:r>
              <a:rPr lang="bg-BG" dirty="0" err="1"/>
              <a:t>каб</a:t>
            </a:r>
            <a:r>
              <a:rPr lang="bg-BG" dirty="0"/>
              <a:t>. 512</a:t>
            </a:r>
          </a:p>
          <a:p>
            <a:r>
              <a:rPr lang="bg-BG" dirty="0"/>
              <a:t>Упражнения</a:t>
            </a:r>
          </a:p>
          <a:p>
            <a:pPr lvl="1"/>
            <a:r>
              <a:rPr lang="bg-BG" dirty="0"/>
              <a:t>поток </a:t>
            </a:r>
            <a:r>
              <a:rPr lang="en-US" dirty="0"/>
              <a:t>I</a:t>
            </a:r>
            <a:r>
              <a:rPr lang="bg-BG" dirty="0"/>
              <a:t>: ас. Тодор Георгиев, ФМИ, </a:t>
            </a:r>
            <a:r>
              <a:rPr lang="bg-BG" dirty="0" err="1"/>
              <a:t>каб</a:t>
            </a:r>
            <a:r>
              <a:rPr lang="bg-BG" dirty="0"/>
              <a:t>. 301</a:t>
            </a:r>
          </a:p>
          <a:p>
            <a:pPr lvl="1"/>
            <a:r>
              <a:rPr lang="bg-BG" dirty="0"/>
              <a:t>поток </a:t>
            </a:r>
            <a:r>
              <a:rPr lang="en-US" dirty="0"/>
              <a:t>II</a:t>
            </a:r>
            <a:r>
              <a:rPr lang="bg-BG" dirty="0"/>
              <a:t>: </a:t>
            </a:r>
            <a:r>
              <a:rPr lang="ru-RU" dirty="0"/>
              <a:t>гл. ас. Олег Константинов, неФМИ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Преподаватели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20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bg-BG" dirty="0"/>
              <a:t>в</a:t>
            </a:r>
            <a:r>
              <a:rPr lang="ru-RU" dirty="0"/>
              <a:t> КГ</a:t>
            </a:r>
          </a:p>
          <a:p>
            <a:pPr lvl="1"/>
            <a:r>
              <a:rPr lang="ru-RU" dirty="0"/>
              <a:t>Основни понятия, задачи и алгоритми</a:t>
            </a:r>
          </a:p>
          <a:p>
            <a:r>
              <a:rPr lang="ru-RU" dirty="0"/>
              <a:t>Практика в КГ</a:t>
            </a:r>
          </a:p>
          <a:p>
            <a:pPr lvl="1"/>
            <a:r>
              <a:rPr lang="ru-RU" dirty="0" err="1"/>
              <a:t>Близване</a:t>
            </a:r>
            <a:r>
              <a:rPr lang="ru-RU" dirty="0"/>
              <a:t> на </a:t>
            </a:r>
            <a:r>
              <a:rPr lang="en-US" dirty="0"/>
              <a:t>Three.js</a:t>
            </a:r>
            <a:r>
              <a:rPr lang="bg-BG" dirty="0"/>
              <a:t> с леки 3</a:t>
            </a:r>
            <a:r>
              <a:rPr lang="en-US" dirty="0"/>
              <a:t>D</a:t>
            </a:r>
            <a:r>
              <a:rPr lang="bg-BG" dirty="0"/>
              <a:t> сцени и анимации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Цели на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математиката</a:t>
            </a:r>
          </a:p>
          <a:p>
            <a:pPr lvl="1"/>
            <a:r>
              <a:rPr lang="bg-BG" dirty="0"/>
              <a:t>Любов към геометрия и числени методи</a:t>
            </a:r>
          </a:p>
          <a:p>
            <a:pPr lvl="1"/>
            <a:r>
              <a:rPr lang="bg-BG" dirty="0"/>
              <a:t>Полезни са спомените от преди КСК</a:t>
            </a:r>
          </a:p>
          <a:p>
            <a:r>
              <a:rPr lang="bg-BG" dirty="0"/>
              <a:t>От компютърните науки</a:t>
            </a:r>
          </a:p>
          <a:p>
            <a:pPr lvl="1"/>
            <a:r>
              <a:rPr lang="bg-BG" dirty="0"/>
              <a:t>Опит с език за програмиране (</a:t>
            </a:r>
            <a:r>
              <a:rPr lang="en-US" dirty="0"/>
              <a:t>HTML</a:t>
            </a:r>
            <a:r>
              <a:rPr lang="bg-BG" dirty="0"/>
              <a:t> и </a:t>
            </a:r>
            <a:r>
              <a:rPr lang="en-US" dirty="0"/>
              <a:t>CSS</a:t>
            </a:r>
            <a:r>
              <a:rPr lang="bg-BG" dirty="0"/>
              <a:t> не са)</a:t>
            </a:r>
          </a:p>
          <a:p>
            <a:pPr lvl="1"/>
            <a:r>
              <a:rPr lang="bg-BG" dirty="0"/>
              <a:t>Ще ползваме </a:t>
            </a:r>
            <a:r>
              <a:rPr lang="en-US" dirty="0"/>
              <a:t>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Теми в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1123950"/>
            <a:ext cx="3276600" cy="3733800"/>
          </a:xfrm>
        </p:spPr>
        <p:txBody>
          <a:bodyPr/>
          <a:lstStyle/>
          <a:p>
            <a:r>
              <a:rPr lang="bg-BG" dirty="0"/>
              <a:t>Цикъл 1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Анимация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цикъла</a:t>
            </a:r>
            <a:r>
              <a:rPr lang="en-US"/>
              <a:t> </a:t>
            </a:r>
            <a:r>
              <a:rPr lang="bg-BG"/>
              <a:t>от теми</a:t>
            </a: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B487C979-4208-4B61-84A5-669BA02E6B47}"/>
              </a:ext>
            </a:extLst>
          </p:cNvPr>
          <p:cNvSpPr txBox="1">
            <a:spLocks/>
          </p:cNvSpPr>
          <p:nvPr/>
        </p:nvSpPr>
        <p:spPr>
          <a:xfrm>
            <a:off x="4572000" y="1108312"/>
            <a:ext cx="3276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Цикъл 2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Ефекти</a:t>
            </a:r>
          </a:p>
        </p:txBody>
      </p:sp>
    </p:spTree>
    <p:extLst>
      <p:ext uri="{BB962C8B-B14F-4D97-AF65-F5344CB8AC3E}">
        <p14:creationId xmlns:p14="http://schemas.microsoft.com/office/powerpoint/2010/main" val="3325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30 теми</a:t>
            </a:r>
          </a:p>
          <a:p>
            <a:pPr lvl="1"/>
            <a:r>
              <a:rPr lang="ru-RU" dirty="0"/>
              <a:t>Всяка тема си </a:t>
            </a:r>
            <a:r>
              <a:rPr lang="ru-RU" dirty="0" err="1"/>
              <a:t>заслужава</a:t>
            </a:r>
            <a:r>
              <a:rPr lang="ru-RU" dirty="0"/>
              <a:t> отделен курс</a:t>
            </a:r>
          </a:p>
          <a:p>
            <a:pPr lvl="1"/>
            <a:r>
              <a:rPr lang="ru-RU" dirty="0" err="1"/>
              <a:t>Математиката</a:t>
            </a:r>
            <a:r>
              <a:rPr lang="ru-RU" dirty="0"/>
              <a:t> е сведена до минимум</a:t>
            </a:r>
          </a:p>
          <a:p>
            <a:r>
              <a:rPr lang="bg-BG" dirty="0"/>
              <a:t>Очакван обем</a:t>
            </a:r>
          </a:p>
          <a:p>
            <a:pPr lvl="1"/>
            <a:r>
              <a:rPr lang="bg-BG" dirty="0"/>
              <a:t>Слайдове 		≈2000</a:t>
            </a:r>
          </a:p>
          <a:p>
            <a:pPr lvl="1"/>
            <a:r>
              <a:rPr lang="bg-BG" dirty="0"/>
              <a:t>Илюстрации и </a:t>
            </a:r>
            <a:r>
              <a:rPr lang="bg-BG" dirty="0" err="1"/>
              <a:t>видеа</a:t>
            </a:r>
            <a:r>
              <a:rPr lang="bg-BG" dirty="0"/>
              <a:t>	≈1000</a:t>
            </a:r>
          </a:p>
          <a:p>
            <a:pPr lvl="1"/>
            <a:r>
              <a:rPr lang="bg-BG" dirty="0"/>
              <a:t>Програми и формули	≈1000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Обем и достъп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Microsoft Office PowerPoint</Application>
  <PresentationFormat>On-screen Show (16:9)</PresentationFormat>
  <Paragraphs>323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Candara Light</vt:lpstr>
      <vt:lpstr>Leelawadee UI Semilight</vt:lpstr>
      <vt:lpstr>Lucida Sans Unicode</vt:lpstr>
      <vt:lpstr>Office Theme</vt:lpstr>
      <vt:lpstr>PowerPoint Presentation</vt:lpstr>
      <vt:lpstr>Съдържание</vt:lpstr>
      <vt:lpstr>Обща информация за курса</vt:lpstr>
      <vt:lpstr>Преподаватели</vt:lpstr>
      <vt:lpstr>Цели на курса</vt:lpstr>
      <vt:lpstr>Изисквания</vt:lpstr>
      <vt:lpstr>Теми в курса</vt:lpstr>
      <vt:lpstr>Два цикъла от теми</vt:lpstr>
      <vt:lpstr>Обем и достъп</vt:lpstr>
      <vt:lpstr>PowerPoint Presentation</vt:lpstr>
      <vt:lpstr>Оценяване</vt:lpstr>
      <vt:lpstr>Система за оценяване</vt:lpstr>
      <vt:lpstr>PowerPoint Presentation</vt:lpstr>
      <vt:lpstr>Система за оценяване</vt:lpstr>
      <vt:lpstr>PowerPoint Presentation</vt:lpstr>
      <vt:lpstr>Точки</vt:lpstr>
      <vt:lpstr>PowerPoint Presentation</vt:lpstr>
      <vt:lpstr>За проекта</vt:lpstr>
      <vt:lpstr>PowerPoint Presentation</vt:lpstr>
      <vt:lpstr>Наказания</vt:lpstr>
      <vt:lpstr>Поправителна сесия</vt:lpstr>
      <vt:lpstr>Натовареност</vt:lpstr>
      <vt:lpstr>Контакти</vt:lpstr>
      <vt:lpstr>Въпроси?</vt:lpstr>
      <vt:lpstr>Често задавани въпроси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Никога незадавани</vt:lpstr>
      <vt:lpstr>Източници</vt:lpstr>
      <vt:lpstr>Източници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2021-10-02T13:50:03Z</dcterms:modified>
</cp:coreProperties>
</file>