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7" r:id="rId28"/>
    <p:sldId id="288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874" y="2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3005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3005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hyperlink" Target="Demos/m0414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youtu.be/OkyjuXrOb9I" TargetMode="External"/><Relationship Id="rId7" Type="http://schemas.openxmlformats.org/officeDocument/2006/relationships/hyperlink" Target="../../Media/Videos/Fireworks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../../Media/Videos/Seismic%20Membranes%202%20(sound).avi" TargetMode="External"/><Relationship Id="rId4" Type="http://schemas.openxmlformats.org/officeDocument/2006/relationships/hyperlink" Target="http://youtu.be/KVRov7VWHn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Demos/m0439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Demos/m04471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Т</a:t>
            </a:r>
            <a:r>
              <a:rPr lang="bg-BG" sz="2800" dirty="0"/>
              <a:t>ЕМА</a:t>
            </a:r>
            <a:r>
              <a:rPr lang="bg-BG" dirty="0"/>
              <a:t> №</a:t>
            </a:r>
            <a:r>
              <a:rPr lang="en-US" dirty="0"/>
              <a:t>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Вектори</a:t>
            </a:r>
            <a:endParaRPr lang="en-US" dirty="0"/>
          </a:p>
        </p:txBody>
      </p:sp>
      <p:sp>
        <p:nvSpPr>
          <p:cNvPr id="26" name="Media Placeholder 25"/>
          <p:cNvSpPr>
            <a:spLocks noGrp="1"/>
          </p:cNvSpPr>
          <p:nvPr>
            <p:ph type="media" sz="quarter" idx="4294967295"/>
          </p:nvPr>
        </p:nvSpPr>
        <p:spPr>
          <a:xfrm>
            <a:off x="3322320" y="2491740"/>
            <a:ext cx="2468880" cy="1851660"/>
          </a:xfrm>
        </p:spPr>
      </p:sp>
    </p:spTree>
    <p:extLst>
      <p:ext uri="{BB962C8B-B14F-4D97-AF65-F5344CB8AC3E}">
        <p14:creationId xmlns:p14="http://schemas.microsoft.com/office/powerpoint/2010/main" val="22498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1714500"/>
            <a:ext cx="38100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Съхранение и визуализация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1270861" y="692258"/>
            <a:ext cx="949825" cy="1031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2457450"/>
            <a:ext cx="13716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235569" y="668215"/>
            <a:ext cx="25121" cy="1055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H="1">
            <a:off x="4381081" y="688312"/>
            <a:ext cx="1070151" cy="10349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5174901" y="1889090"/>
            <a:ext cx="1431891" cy="2713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 flipV="1">
            <a:off x="5174901" y="2632668"/>
            <a:ext cx="1436915" cy="2210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2095081" y="3140110"/>
            <a:ext cx="698361" cy="10249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H="1" flipV="1">
            <a:off x="3682721" y="3140110"/>
            <a:ext cx="643095" cy="10801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42100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3206749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22669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85750"/>
            <a:ext cx="13716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буфери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209800" y="285750"/>
            <a:ext cx="20574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Вертикална синхронизация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477000" y="14859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Статични графични формати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477000" y="25717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Видео формати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2192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Съхранение</a:t>
            </a:r>
            <a:br>
              <a:rPr lang="en-US" b="1" dirty="0"/>
            </a:br>
            <a:r>
              <a:rPr lang="bg-BG" b="1" dirty="0"/>
              <a:t>във файл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2766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Поточно изпращане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19600" y="285750"/>
            <a:ext cx="18288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Визуализация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 екран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36004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5400000">
            <a:off x="27749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4972050" y="25527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4972050" y="20955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193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Птичи поглед над КГ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71550"/>
            <a:ext cx="6833080" cy="3733800"/>
            <a:chOff x="21430" y="1650958"/>
            <a:chExt cx="4869068" cy="2660604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1" t="14596" r="7977" b="7898"/>
            <a:stretch/>
          </p:blipFill>
          <p:spPr bwMode="auto">
            <a:xfrm>
              <a:off x="1592207" y="3461106"/>
              <a:ext cx="1662545" cy="8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" t="8388" r="5113" b="12067"/>
            <a:stretch/>
          </p:blipFill>
          <p:spPr bwMode="auto">
            <a:xfrm>
              <a:off x="1512276" y="1650958"/>
              <a:ext cx="1800025" cy="87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1" t="2604" r="4728" b="3652"/>
            <a:stretch/>
          </p:blipFill>
          <p:spPr bwMode="auto">
            <a:xfrm>
              <a:off x="21430" y="2452686"/>
              <a:ext cx="1731170" cy="10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" t="3558" r="3695" b="4439"/>
            <a:stretch/>
          </p:blipFill>
          <p:spPr bwMode="auto">
            <a:xfrm>
              <a:off x="1525022" y="2467039"/>
              <a:ext cx="1813459" cy="1009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4" t="3896" r="7032" b="8017"/>
            <a:stretch/>
          </p:blipFill>
          <p:spPr bwMode="auto">
            <a:xfrm>
              <a:off x="3165764" y="2470107"/>
              <a:ext cx="1724734" cy="96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23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примитиви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обекти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Най-базисни обекти</a:t>
            </a:r>
            <a:endParaRPr lang="en-US" dirty="0"/>
          </a:p>
          <a:p>
            <a:pPr lvl="1"/>
            <a:r>
              <a:rPr lang="bg-BG" dirty="0"/>
              <a:t>Могат да са прости или сложни</a:t>
            </a:r>
          </a:p>
          <a:p>
            <a:pPr lvl="1"/>
            <a:r>
              <a:rPr lang="bg-BG" dirty="0"/>
              <a:t>Използвани за правене на по-сложни</a:t>
            </a:r>
          </a:p>
          <a:p>
            <a:r>
              <a:rPr lang="bg-BG" dirty="0"/>
              <a:t>Най-чести примитиви</a:t>
            </a:r>
          </a:p>
          <a:p>
            <a:pPr lvl="1"/>
            <a:r>
              <a:rPr lang="bg-BG" dirty="0"/>
              <a:t>Точка, отсечка, квадрат</a:t>
            </a:r>
          </a:p>
          <a:p>
            <a:pPr lvl="1"/>
            <a:r>
              <a:rPr lang="bg-BG" dirty="0"/>
              <a:t>Сфера, конус, цилиндър, 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 на пешка</a:t>
            </a:r>
          </a:p>
          <a:p>
            <a:pPr lvl="1"/>
            <a:r>
              <a:rPr lang="bg-BG" dirty="0"/>
              <a:t>Сфери, полусфери и конус</a:t>
            </a:r>
          </a:p>
          <a:p>
            <a:endParaRPr lang="bg-BG" dirty="0"/>
          </a:p>
        </p:txBody>
      </p:sp>
      <p:pic>
        <p:nvPicPr>
          <p:cNvPr id="3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3787" y="3028950"/>
            <a:ext cx="2633472" cy="1645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71064" y="1276350"/>
            <a:ext cx="4194912" cy="1631355"/>
            <a:chOff x="2209800" y="1200150"/>
            <a:chExt cx="4726517" cy="1838090"/>
          </a:xfrm>
        </p:grpSpPr>
        <p:grpSp>
          <p:nvGrpSpPr>
            <p:cNvPr id="18" name="Group 17"/>
            <p:cNvGrpSpPr/>
            <p:nvPr/>
          </p:nvGrpSpPr>
          <p:grpSpPr>
            <a:xfrm>
              <a:off x="2209800" y="1200150"/>
              <a:ext cx="4726517" cy="1838090"/>
              <a:chOff x="381000" y="3505200"/>
              <a:chExt cx="8229600" cy="3200400"/>
            </a:xfrm>
          </p:grpSpPr>
          <p:pic>
            <p:nvPicPr>
              <p:cNvPr id="19" name="Picture 6" descr="C:\Pavel\Courses\Materials\Course.OKG 2012-13\OKG-04. Primitives\images\pawn5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3836126"/>
                <a:ext cx="1828800" cy="2536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2" descr="C:\Pavel\Courses\Materials\Course.OKG 2012-13\OKG-04. Primitives\images\pawn1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3" descr="C:\Pavel\Courses\Materials\Course.OKG 2012-13\OKG-04. Primitives\images\pawn2.JP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4" descr="C:\Pavel\Courses\Materials\Course.OKG 2012-13\OKG-04. Primitives\images\pawn3.JPG"/>
              <p:cNvPicPr>
                <a:picLocks noChangeAspect="1" noChangeArrowheads="1"/>
              </p:cNvPicPr>
              <p:nvPr/>
            </p:nvPicPr>
            <p:blipFill>
              <a:blip r:embed="rId7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4648200"/>
                <a:ext cx="1828800" cy="471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5" descr="C:\Pavel\Courses\Materials\Course.OKG 2012-13\OKG-04. Primitives\images\pawn4.JPG"/>
              <p:cNvPicPr>
                <a:picLocks noChangeAspect="1" noChangeArrowheads="1"/>
              </p:cNvPicPr>
              <p:nvPr/>
            </p:nvPicPr>
            <p:blipFill>
              <a:blip r:embed="rId8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505200"/>
                <a:ext cx="1828800" cy="1120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7" descr="C:\Pavel\Courses\Materials\Course.OKG 2012-13\OKG-04. Primitives\images\pawn6.JPG"/>
              <p:cNvPicPr>
                <a:picLocks noChangeAspect="1" noChangeArrowheads="1"/>
              </p:cNvPicPr>
              <p:nvPr/>
            </p:nvPicPr>
            <p:blipFill>
              <a:blip r:embed="rId9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105400"/>
                <a:ext cx="1828800" cy="589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8" descr="C:\Pavel\Courses\Materials\Course.OKG 2012-13\OKG-04. Primitives\images\pawn7.JPG"/>
              <p:cNvPicPr>
                <a:picLocks noChangeAspect="1" noChangeArrowheads="1"/>
              </p:cNvPicPr>
              <p:nvPr/>
            </p:nvPicPr>
            <p:blipFill>
              <a:blip r:embed="rId10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715000"/>
                <a:ext cx="1806388" cy="9906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40775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9439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541883" y="1911070"/>
              <a:ext cx="325517" cy="325517"/>
              <a:chOff x="5541883" y="2266950"/>
              <a:chExt cx="325517" cy="32551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247316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примитивите</a:t>
            </a:r>
          </a:p>
          <a:p>
            <a:pPr lvl="1"/>
            <a:r>
              <a:rPr lang="bg-BG" dirty="0" err="1"/>
              <a:t>Нулевомерни</a:t>
            </a:r>
            <a:r>
              <a:rPr lang="bg-BG" dirty="0"/>
              <a:t>: точки, вектори, …</a:t>
            </a:r>
            <a:endParaRPr lang="bg-BG" sz="1000" dirty="0"/>
          </a:p>
          <a:p>
            <a:pPr lvl="1"/>
            <a:r>
              <a:rPr lang="bg-BG" dirty="0"/>
              <a:t>Едномерни: отсечки, криви на </a:t>
            </a:r>
            <a:r>
              <a:rPr lang="bg-BG" dirty="0" err="1"/>
              <a:t>Безие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Двумерни: полигони, </a:t>
            </a:r>
            <a:r>
              <a:rPr lang="en-US" dirty="0"/>
              <a:t>NURBS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Тримерни: кубове, сфери, конуси, …</a:t>
            </a:r>
            <a:endParaRPr lang="en-US" dirty="0"/>
          </a:p>
          <a:p>
            <a:r>
              <a:rPr lang="bg-BG" dirty="0"/>
              <a:t>Някои от примитивите са съставни</a:t>
            </a:r>
          </a:p>
          <a:p>
            <a:pPr lvl="1"/>
            <a:r>
              <a:rPr lang="bg-BG" dirty="0"/>
              <a:t>Например сфера</a:t>
            </a:r>
            <a:r>
              <a:rPr lang="en-US" dirty="0"/>
              <a:t> </a:t>
            </a:r>
            <a:r>
              <a:rPr lang="bg-BG" dirty="0"/>
              <a:t>като мрежа от триъгълници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r>
              <a:rPr lang="en-US" dirty="0"/>
              <a:t> </a:t>
            </a:r>
            <a:r>
              <a:rPr lang="bg-BG" dirty="0"/>
              <a:t>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се ползват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за рисуване на точки</a:t>
            </a:r>
          </a:p>
          <a:p>
            <a:pPr lvl="1"/>
            <a:r>
              <a:rPr lang="bg-BG" dirty="0"/>
              <a:t>За определяне на координати на други елементи</a:t>
            </a:r>
          </a:p>
          <a:p>
            <a:pPr lvl="1"/>
            <a:r>
              <a:rPr lang="bg-BG" dirty="0"/>
              <a:t>За рисуване на системи от частици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8320" y="4370070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“Fireworks”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http://youtu.be/OkyjuXrOb9I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9161" y="4367296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“Seismic Membranes”</a:t>
            </a:r>
          </a:p>
          <a:p>
            <a:pPr algn="ctr"/>
            <a:r>
              <a:rPr lang="en-US" sz="1400" dirty="0">
                <a:hlinkClick r:id="rId4"/>
              </a:rPr>
              <a:t>http://youtu.be/KVRov7VWHno</a:t>
            </a:r>
            <a:endParaRPr lang="en-US" sz="1400" dirty="0"/>
          </a:p>
        </p:txBody>
      </p:sp>
      <p:pic>
        <p:nvPicPr>
          <p:cNvPr id="12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09161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8320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41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Характеристики</a:t>
                </a:r>
              </a:p>
              <a:p>
                <a:pPr lvl="1"/>
                <a:r>
                  <a:rPr lang="bg-BG" dirty="0"/>
                  <a:t>Дефинират се с тройка числа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Тройствена представа</a:t>
                </a:r>
              </a:p>
              <a:p>
                <a:pPr lvl="1"/>
                <a:r>
                  <a:rPr lang="bg-BG" dirty="0"/>
                  <a:t>Абсолютни координати (точка)</a:t>
                </a:r>
              </a:p>
              <a:p>
                <a:pPr lvl="1"/>
                <a:r>
                  <a:rPr lang="bg-BG" dirty="0"/>
                  <a:t>Относителни </a:t>
                </a:r>
                <a:r>
                  <a:rPr lang="bg-BG" dirty="0" err="1"/>
                  <a:t>коорд</a:t>
                </a:r>
                <a:r>
                  <a:rPr lang="bg-BG" dirty="0"/>
                  <a:t>. (радиус-вектор)</a:t>
                </a:r>
              </a:p>
              <a:p>
                <a:pPr lvl="1"/>
                <a:r>
                  <a:rPr lang="bg-BG" dirty="0"/>
                  <a:t>Разстояния (вектор)</a:t>
                </a:r>
              </a:p>
              <a:p>
                <a:pPr lvl="1"/>
                <a:r>
                  <a:rPr lang="bg-BG" dirty="0"/>
                  <a:t>Посоки (вектор)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Точки в пространството</a:t>
            </a:r>
          </a:p>
          <a:p>
            <a:pPr lvl="1"/>
            <a:r>
              <a:rPr lang="bg-BG" dirty="0"/>
              <a:t>Абсолютни координати в </a:t>
            </a:r>
            <a:r>
              <a:rPr lang="en-US" dirty="0"/>
              <a:t>3D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1042" r="-20833" b="-155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27214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4: Вектори</a:t>
            </a:r>
          </a:p>
          <a:p>
            <a:pPr lvl="1"/>
            <a:r>
              <a:rPr lang="bg-BG" dirty="0"/>
              <a:t>Графична обработка</a:t>
            </a:r>
          </a:p>
          <a:p>
            <a:pPr lvl="1"/>
            <a:r>
              <a:rPr lang="bg-BG" dirty="0"/>
              <a:t>Графични примитиви</a:t>
            </a:r>
          </a:p>
          <a:p>
            <a:pPr lvl="1"/>
            <a:r>
              <a:rPr lang="bg-BG" dirty="0"/>
              <a:t>Точки и вектори</a:t>
            </a:r>
          </a:p>
          <a:p>
            <a:pPr lvl="1"/>
            <a:r>
              <a:rPr lang="bg-BG" dirty="0"/>
              <a:t>Операции с точки и вектори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Радиус-вектори</a:t>
                </a:r>
              </a:p>
              <a:p>
                <a:pPr lvl="1"/>
                <a:r>
                  <a:rPr lang="bg-BG" dirty="0"/>
                  <a:t>Относителни координати спрямо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  <a:blipFill rotWithShape="1"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817501" y="29188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6695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Разстояния и </a:t>
            </a:r>
            <a:r>
              <a:rPr lang="bg-BG" dirty="0" err="1"/>
              <a:t>магнитуди</a:t>
            </a:r>
            <a:endParaRPr lang="bg-BG" dirty="0"/>
          </a:p>
          <a:p>
            <a:pPr lvl="1"/>
            <a:r>
              <a:rPr lang="bg-BG" dirty="0"/>
              <a:t>Определяне на разстояние/магнитуд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  <a:blipFill rotWithShape="1">
                <a:blip r:embed="rId4"/>
                <a:stretch>
                  <a:fillRect l="-6731" t="-22581" r="-31731" b="-129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80138" y="2138496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3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Посоки</a:t>
            </a:r>
            <a:endParaRPr lang="en-US" dirty="0"/>
          </a:p>
          <a:p>
            <a:pPr lvl="1"/>
            <a:r>
              <a:rPr lang="bg-BG" dirty="0"/>
              <a:t>Определяне на посока в </a:t>
            </a:r>
            <a:r>
              <a:rPr lang="en-US" dirty="0"/>
              <a:t>3D</a:t>
            </a:r>
          </a:p>
          <a:p>
            <a:pPr lvl="1"/>
            <a:r>
              <a:rPr lang="bg-BG" dirty="0"/>
              <a:t>Това не е достатъчно за пълна ориентация</a:t>
            </a:r>
            <a:endParaRPr lang="en-US" b="1" dirty="0"/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08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cxnSp>
        <p:nvCxnSpPr>
          <p:cNvPr id="111" name="Straight Connector 110"/>
          <p:cNvCxnSpPr/>
          <p:nvPr/>
        </p:nvCxnSpPr>
        <p:spPr>
          <a:xfrm>
            <a:off x="4682532" y="2984360"/>
            <a:ext cx="1464890" cy="82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30356" y="2039815"/>
            <a:ext cx="452176" cy="949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ie 115"/>
          <p:cNvSpPr/>
          <p:nvPr/>
        </p:nvSpPr>
        <p:spPr>
          <a:xfrm>
            <a:off x="4420750" y="2655202"/>
            <a:ext cx="530607" cy="664695"/>
          </a:xfrm>
          <a:prstGeom prst="pie">
            <a:avLst>
              <a:gd name="adj1" fmla="val 14683373"/>
              <a:gd name="adj2" fmla="val 1778562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Pie 116"/>
          <p:cNvSpPr/>
          <p:nvPr/>
        </p:nvSpPr>
        <p:spPr>
          <a:xfrm>
            <a:off x="4272266" y="2422447"/>
            <a:ext cx="813669" cy="1103788"/>
          </a:xfrm>
          <a:prstGeom prst="pie">
            <a:avLst>
              <a:gd name="adj1" fmla="val 14681785"/>
              <a:gd name="adj2" fmla="val 17140248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4409349" y="2126850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α</a:t>
            </a:r>
            <a:endParaRPr lang="en-US" sz="1800" dirty="0"/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4769692" y="2495550"/>
            <a:ext cx="407808" cy="3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β</a:t>
            </a:r>
            <a:endParaRPr lang="en-US" sz="1800" dirty="0"/>
          </a:p>
        </p:txBody>
      </p:sp>
      <p:sp>
        <p:nvSpPr>
          <p:cNvPr id="109" name="Oval 108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07254" y="1708767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5714" t="-22581" r="-30476" b="-139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9830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с 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Изписване на вектори (и точки)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При вектор зададен с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bg-BG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Δ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Изписване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Дължина на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/>
              </a:p>
              <a:p>
                <a:r>
                  <a:rPr lang="bg-BG" dirty="0"/>
                  <a:t>Единичен вектор</a:t>
                </a:r>
              </a:p>
              <a:p>
                <a:pPr lvl="1"/>
                <a:r>
                  <a:rPr lang="bg-BG" dirty="0"/>
                  <a:t>Вектор с дължина 1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3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и изваждане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Събиране и изваждане на вектори</a:t>
                </a:r>
              </a:p>
              <a:p>
                <a:pPr lvl="1"/>
                <a:r>
                  <a:rPr lang="bg-BG" dirty="0"/>
                  <a:t>Може да се събира или изважда само с друг вектор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Използват се пресмятане на координатите на обекти при движението им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4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Разнообразия на умноженията</a:t>
            </a:r>
          </a:p>
          <a:p>
            <a:pPr lvl="1"/>
            <a:r>
              <a:rPr lang="bg-BG" dirty="0"/>
              <a:t>Умножение със скалар (т.е. число)</a:t>
            </a:r>
          </a:p>
          <a:p>
            <a:pPr lvl="1"/>
            <a:r>
              <a:rPr lang="bg-BG" dirty="0"/>
              <a:t>Скаларно умножение с вектор</a:t>
            </a:r>
          </a:p>
          <a:p>
            <a:pPr lvl="1"/>
            <a:r>
              <a:rPr lang="bg-BG" dirty="0"/>
              <a:t>Векторно умножение с вектор</a:t>
            </a:r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И трите се ползват</a:t>
            </a:r>
          </a:p>
          <a:p>
            <a:pPr lvl="1"/>
            <a:r>
              <a:rPr lang="bg-BG" dirty="0"/>
              <a:t>И то за важни неща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586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 със скалар (число)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Мащабира (удължава, скъсява) вектор</a:t>
                </a:r>
              </a:p>
              <a:p>
                <a:pPr lvl="1"/>
                <a:r>
                  <a:rPr lang="bg-BG" dirty="0"/>
                  <a:t>Запазва посоката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bg-BG" dirty="0"/>
                  <a:t>, обръща я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&lt;0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Умножение със скалар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1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Единичен вектор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Създаване на единичен вектор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 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Дължината му е 1 и е със същата посока</a:t>
                </a:r>
              </a:p>
              <a:p>
                <a:pPr lvl="2"/>
                <a:r>
                  <a:rPr lang="bg-BG" dirty="0"/>
                  <a:t>(работи само над ненулеви вектори)</a:t>
                </a:r>
              </a:p>
              <a:p>
                <a:pPr lvl="1"/>
                <a:r>
                  <a:rPr lang="bg-BG" dirty="0"/>
                  <a:t>Използва се в много графични алгоритми</a:t>
                </a:r>
              </a:p>
              <a:p>
                <a:pPr lvl="2"/>
                <a:r>
                  <a:rPr lang="bg-BG" dirty="0"/>
                  <a:t>(за опростяване на изчисленията)</a:t>
                </a:r>
              </a:p>
              <a:p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Графична обработка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скалар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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 dirty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Геометричен/графичен смисъл</a:t>
                </a:r>
              </a:p>
              <a:p>
                <a:pPr lvl="1"/>
                <a:r>
                  <a:rPr lang="bg-BG" dirty="0"/>
                  <a:t>Проверка за перпендикулярност</a:t>
                </a:r>
              </a:p>
              <a:p>
                <a:pPr lvl="1"/>
                <a:r>
                  <a:rPr lang="bg-BG" dirty="0"/>
                  <a:t>Осветеност на повърхност</a:t>
                </a:r>
              </a:p>
              <a:p>
                <a:pPr lvl="1"/>
                <a:r>
                  <a:rPr lang="bg-BG" dirty="0"/>
                  <a:t>Намиране на лицеви повърхности (не лице!)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Скаларно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904508" y="19545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04508" y="35721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77744" y="35693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900000">
            <a:off x="5307080" y="30110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55556" y="3571210"/>
            <a:ext cx="441862" cy="13146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 flipH="1">
            <a:off x="4407460" y="40901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>
            <a:off x="3188072" y="27279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55527" y="26299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900000">
            <a:off x="2108351" y="40966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>
            <a:off x="4517357" y="32025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51789" y="26299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900000" flipH="1">
            <a:off x="4670765" y="29263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900000" flipH="1">
            <a:off x="2491383" y="23276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27087" y="31592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418962" y="43243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1368225" y="34861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906079" y="18097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903103" y="3054609"/>
            <a:ext cx="152139" cy="51064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899692" y="3568615"/>
            <a:ext cx="590985" cy="16073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03101" y="32236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69947" y="2955046"/>
            <a:ext cx="517603" cy="471734"/>
            <a:chOff x="3227919" y="3005373"/>
            <a:chExt cx="517603" cy="471734"/>
          </a:xfrm>
        </p:grpSpPr>
        <p:sp>
          <p:nvSpPr>
            <p:cNvPr id="71" name="Content Placeholder 2"/>
            <p:cNvSpPr txBox="1">
              <a:spLocks/>
            </p:cNvSpPr>
            <p:nvPr/>
          </p:nvSpPr>
          <p:spPr>
            <a:xfrm rot="20984820">
              <a:off x="3227919" y="3005373"/>
              <a:ext cx="517603" cy="4717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b="1" noProof="0" dirty="0">
                  <a:solidFill>
                    <a:srgbClr val="0070C0"/>
                  </a:solidFill>
                  <a:latin typeface="Calibri"/>
                </a:rPr>
                <a:t>p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3248649" y="3056051"/>
              <a:ext cx="246219" cy="48885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7073264">
            <a:off x="2447851" y="2934878"/>
            <a:ext cx="581351" cy="461665"/>
            <a:chOff x="1171249" y="2708972"/>
            <a:chExt cx="581351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r>
                <a:rPr lang="en-US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1342793" y="2850468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20634460">
            <a:off x="2570789" y="3568867"/>
            <a:ext cx="581351" cy="461665"/>
            <a:chOff x="1171249" y="2708972"/>
            <a:chExt cx="581351" cy="461665"/>
          </a:xfrm>
        </p:grpSpPr>
        <p:sp>
          <p:nvSpPr>
            <p:cNvPr id="85" name="TextBox 84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y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1282890" y="2829106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855427">
            <a:off x="2963343" y="3649207"/>
            <a:ext cx="581351" cy="461665"/>
            <a:chOff x="1171249" y="2708972"/>
            <a:chExt cx="581351" cy="461665"/>
          </a:xfrm>
        </p:grpSpPr>
        <p:sp>
          <p:nvSpPr>
            <p:cNvPr id="88" name="TextBox 87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z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1341399" y="2846352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72200" y="4561567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/>
              <a:t>Ако не сте виждали вектор</a:t>
            </a:r>
          </a:p>
          <a:p>
            <a:pPr algn="r"/>
            <a:r>
              <a:rPr lang="bg-BG" sz="1400" dirty="0"/>
              <a:t>с обратна стрелка, ето – вижте сега</a:t>
            </a:r>
          </a:p>
        </p:txBody>
      </p:sp>
      <p:sp>
        <p:nvSpPr>
          <p:cNvPr id="31" name="Freeform 30"/>
          <p:cNvSpPr/>
          <p:nvPr/>
        </p:nvSpPr>
        <p:spPr>
          <a:xfrm>
            <a:off x="2860157" y="4062845"/>
            <a:ext cx="3363997" cy="904010"/>
          </a:xfrm>
          <a:custGeom>
            <a:avLst/>
            <a:gdLst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782" h="904010">
                <a:moveTo>
                  <a:pt x="3449782" y="904010"/>
                </a:moveTo>
                <a:cubicBezTo>
                  <a:pt x="907473" y="904009"/>
                  <a:pt x="48490" y="509155"/>
                  <a:pt x="0" y="0"/>
                </a:cubicBezTo>
                <a:lnTo>
                  <a:pt x="0" y="0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82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Самото изчисление</a:t>
                </a:r>
                <a:endParaRPr lang="en-US" dirty="0"/>
              </a:p>
              <a:p>
                <a:pPr lvl="1"/>
                <a:r>
                  <a:rPr lang="bg-BG" dirty="0"/>
                  <a:t>И умножаваме смело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marL="12541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bg-BG" dirty="0"/>
                  <a:t>Със задоволство си спомняме, че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bg-BG" dirty="0"/>
                  <a:t>И от тук със замах получаваме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dirty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795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latin typeface="Cambria Math"/>
                          </a:rPr>
                          <m:t>2,</m:t>
                        </m:r>
                        <m:r>
                          <a:rPr lang="bg-BG" i="1" dirty="0" err="1">
                            <a:latin typeface="Cambria Math"/>
                          </a:rPr>
                          <m:t>2</m:t>
                        </m:r>
                        <m:r>
                          <a:rPr lang="bg-BG" i="1" dirty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r>
                      <a:rPr lang="bg-BG" i="1" dirty="0">
                        <a:latin typeface="Cambria Math"/>
                      </a:rPr>
                      <m:t>(</m:t>
                    </m:r>
                    <m:r>
                      <a:rPr lang="bg-BG" i="1" dirty="0" err="1">
                        <a:latin typeface="Cambria Math"/>
                      </a:rPr>
                      <m:t>0</m:t>
                    </m:r>
                    <m:r>
                      <a:rPr lang="bg-BG" i="1" dirty="0">
                        <a:latin typeface="Cambria Math"/>
                      </a:rPr>
                      <m:t>,1,0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Лежат в една равнина</a:t>
                </a:r>
              </a:p>
              <a:p>
                <a:pPr lvl="1"/>
                <a:r>
                  <a:rPr lang="bg-BG" dirty="0"/>
                  <a:t>Ъгълът между тях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45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en-US" baseline="30000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/>
                      </a:rPr>
                      <m:t>∙1∙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45°</m:t>
                        </m:r>
                      </m:e>
                    </m:func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pPr lvl="1"/>
                <a:r>
                  <a:rPr lang="bg-BG" dirty="0"/>
                  <a:t>Алтернативен първокласен метод</a:t>
                </a:r>
              </a:p>
              <a:p>
                <a:pPr lvl="2"/>
                <a:r>
                  <a:rPr lang="bg-BG" dirty="0"/>
                  <a:t>(„Първокласен” не само в смисъл на качествен, но и защото първокласник го може)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=2∙0+2∙1+0∙0=2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813" y="603975"/>
            <a:ext cx="4392948" cy="646331"/>
            <a:chOff x="2103970" y="2126101"/>
            <a:chExt cx="5669633" cy="861775"/>
          </a:xfrm>
        </p:grpSpPr>
        <p:sp>
          <p:nvSpPr>
            <p:cNvPr id="9" name="Rectangle 8"/>
            <p:cNvSpPr/>
            <p:nvPr/>
          </p:nvSpPr>
          <p:spPr>
            <a:xfrm>
              <a:off x="2103970" y="2720841"/>
              <a:ext cx="3928177" cy="24384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9812" y="2126101"/>
              <a:ext cx="154379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OMG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0058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Още един пример</a:t>
                </a:r>
              </a:p>
              <a:p>
                <a:pPr lvl="1"/>
                <a:r>
                  <a:rPr lang="bg-BG" dirty="0"/>
                  <a:t>Перпендикулярни ли са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(4,0,1)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(−2,3,8)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4,0,1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−2,3,8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=−8+0+8=0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Построяване на перпендикуляр: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8">
            <a:hlinkClick r:id="rId4" action="ppaction://hlinkfile"/>
            <a:extLst>
              <a:ext uri="{FF2B5EF4-FFF2-40B4-BE49-F238E27FC236}">
                <a16:creationId xmlns:a16="http://schemas.microsoft.com/office/drawing/2014/main" id="{06BAEAD0-46BD-4944-9D6D-F3A0FF1A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22669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10278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вектор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sym typeface="Symbol"/>
                      </a:rPr>
                      <m:t>𝜑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   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Намиране на нормални вектори</a:t>
                </a:r>
              </a:p>
              <a:p>
                <a:pPr lvl="1"/>
                <a:r>
                  <a:rPr lang="bg-BG" dirty="0"/>
                  <a:t>Лице на успоредник (не </a:t>
                </a:r>
                <a:r>
                  <a:rPr lang="bg-BG" dirty="0" err="1"/>
                  <a:t>лицевост</a:t>
                </a:r>
                <a:r>
                  <a:rPr lang="bg-BG" dirty="0"/>
                  <a:t>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Векторно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Накъде сочи векторът?</a:t>
            </a:r>
          </a:p>
          <a:p>
            <a:pPr lvl="1"/>
            <a:r>
              <a:rPr lang="bg-BG" dirty="0"/>
              <a:t>Той е перпендикулярен на равнината, в която са двата вектора-множителя</a:t>
            </a:r>
          </a:p>
          <a:p>
            <a:pPr lvl="1"/>
            <a:r>
              <a:rPr lang="bg-BG" dirty="0"/>
              <a:t>Той е в </a:t>
            </a:r>
            <a:r>
              <a:rPr lang="bg-BG" dirty="0" err="1"/>
              <a:t>полупространството</a:t>
            </a:r>
            <a:r>
              <a:rPr lang="en-US" dirty="0"/>
              <a:t>,</a:t>
            </a:r>
            <a:r>
              <a:rPr lang="bg-BG" dirty="0"/>
              <a:t> от което посоката на въртене от първия към втория вектор е положителна</a:t>
            </a:r>
          </a:p>
          <a:p>
            <a:pPr lvl="2"/>
            <a:r>
              <a:rPr lang="bg-BG" sz="2000" dirty="0"/>
              <a:t>(т.е. обратно на часовниковата стрелка)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37713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5615" y="2125980"/>
            <a:ext cx="2874185" cy="3017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помни това?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Използваме дясната ръка</a:t>
            </a:r>
          </a:p>
          <a:p>
            <a:pPr lvl="1"/>
            <a:r>
              <a:rPr lang="bg-BG" dirty="0"/>
              <a:t>Координатната система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PQR</a:t>
            </a:r>
            <a:r>
              <a:rPr lang="bg-BG" dirty="0"/>
              <a:t> е дясна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88838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9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</p:spPr>
            <p:txBody>
              <a:bodyPr/>
              <a:lstStyle/>
              <a:p>
                <a:pPr marL="457200" lvl="1" indent="0">
                  <a:buNone/>
                  <a:tabLst>
                    <a:tab pos="2690813" algn="l"/>
                    <a:tab pos="5029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br>
                  <a:rPr lang="en-US" sz="20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  <a:blipFill rotWithShape="1">
                <a:blip r:embed="rId3"/>
                <a:stretch>
                  <a:fillRect t="-1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 единичните вектори?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49628" y="2268123"/>
            <a:ext cx="2716571" cy="2514600"/>
            <a:chOff x="718968" y="5619750"/>
            <a:chExt cx="3276600" cy="2286000"/>
          </a:xfrm>
        </p:grpSpPr>
        <p:sp>
          <p:nvSpPr>
            <p:cNvPr id="55" name="Arc 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2038350"/>
            <a:ext cx="2840927" cy="2240708"/>
            <a:chOff x="-4170218" y="2040214"/>
            <a:chExt cx="2840927" cy="2240708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4827229" y="2269296"/>
            <a:ext cx="2716571" cy="2514600"/>
            <a:chOff x="718968" y="5619750"/>
            <a:chExt cx="3276600" cy="2286000"/>
          </a:xfrm>
        </p:grpSpPr>
        <p:sp>
          <p:nvSpPr>
            <p:cNvPr id="155" name="Arc 1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701601" y="2039523"/>
            <a:ext cx="2840927" cy="2240708"/>
            <a:chOff x="-4170218" y="2040214"/>
            <a:chExt cx="2840927" cy="2240708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6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6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8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744538" lvl="1" indent="0">
                  <a:buNone/>
                </a:pPr>
                <a:endParaRPr lang="bg-BG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:endParaRPr lang="en-US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bg-BG" i="1" dirty="0" smtClean="0">
                        <a:latin typeface="Cambria Math"/>
                        <a:sym typeface="Symbol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9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74"/>
          <p:cNvCxnSpPr/>
          <p:nvPr/>
        </p:nvCxnSpPr>
        <p:spPr>
          <a:xfrm flipV="1">
            <a:off x="2514600" y="3999244"/>
            <a:ext cx="1916723" cy="7061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flipV="1">
            <a:off x="2514600" y="3793253"/>
            <a:ext cx="1916723" cy="3024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2514600" y="3514725"/>
            <a:ext cx="1911699" cy="8258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7620000" y="377190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19600" y="3028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Анимация</a:t>
            </a:r>
            <a:r>
              <a:rPr lang="en-US" sz="3200" b="1" dirty="0"/>
              <a:t> </a:t>
            </a:r>
            <a:r>
              <a:rPr lang="bg-BG" sz="3200" b="1" dirty="0"/>
              <a:t>и графични ефекти</a:t>
            </a:r>
            <a:endParaRPr lang="en-US" sz="32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057900" y="217170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20000" y="142875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19600" y="742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Геометрични</a:t>
            </a:r>
          </a:p>
          <a:p>
            <a:pPr algn="ctr"/>
            <a:r>
              <a:rPr lang="bg-BG" sz="3200" b="1" dirty="0"/>
              <a:t>2</a:t>
            </a:r>
            <a:r>
              <a:rPr lang="en-US" sz="3200" b="1" dirty="0"/>
              <a:t>D</a:t>
            </a:r>
            <a:r>
              <a:rPr lang="bg-BG" sz="3200" b="1" dirty="0"/>
              <a:t> и 3</a:t>
            </a:r>
            <a:r>
              <a:rPr lang="en-US" sz="3200" b="1" dirty="0"/>
              <a:t>D </a:t>
            </a:r>
            <a:r>
              <a:rPr lang="bg-BG" sz="3200" b="1" dirty="0"/>
              <a:t>модели</a:t>
            </a:r>
            <a:endParaRPr lang="en-US" sz="3200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971550"/>
            <a:ext cx="1911485" cy="3270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514600" y="361950"/>
            <a:ext cx="1916349" cy="7275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667000" y="1507787"/>
            <a:ext cx="1759085" cy="638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514600" y="1692613"/>
            <a:ext cx="1911485" cy="479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514600" y="1896894"/>
            <a:ext cx="1911485" cy="9034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2000" y="3257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Заснето движение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290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Процедурно движение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2000" y="4400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Динамични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ефекти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742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3</a:t>
            </a:r>
            <a:r>
              <a:rPr lang="en-US" b="1" dirty="0"/>
              <a:t>D </a:t>
            </a:r>
            <a:r>
              <a:rPr lang="bg-BG" b="1" dirty="0"/>
              <a:t>модели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71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Интерактивно моделиране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314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Библиотечни модели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1885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Процедурни модели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2457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Карти на </a:t>
            </a:r>
            <a:r>
              <a:rPr lang="bg-BG" b="1" dirty="0" err="1"/>
              <a:t>отместеност</a:t>
            </a:r>
            <a:endParaRPr lang="en-US" b="1" dirty="0"/>
          </a:p>
        </p:txBody>
      </p:sp>
      <p:sp>
        <p:nvSpPr>
          <p:cNvPr id="220" name="Rectangle 219"/>
          <p:cNvSpPr/>
          <p:nvPr/>
        </p:nvSpPr>
        <p:spPr>
          <a:xfrm>
            <a:off x="4572000" y="10858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72000" y="1257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572000" y="1428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572000" y="1600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572000" y="17716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4572000" y="3543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572000" y="3714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572000" y="3886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След векторното произведение на единичните осеви вектори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Прегрупираме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6347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сме готови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3031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Перпендикуляр на онези два вектора</a:t>
                </a:r>
              </a:p>
              <a:p>
                <a:pPr marL="747713"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0∙8−1∙3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−1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1800" i="1" dirty="0">
                            <a:latin typeface="Cambria Math"/>
                          </a:rPr>
                          <m:t>−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8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3+0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374775"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=−3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−34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+12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=(−3,−34,12)</m:t>
                    </m:r>
                  </m:oMath>
                </a14:m>
                <a:r>
                  <a:rPr lang="en-US" sz="1800" dirty="0"/>
                  <a:t> </a:t>
                </a:r>
                <a:endParaRPr lang="bg-BG" sz="1800" dirty="0"/>
              </a:p>
              <a:p>
                <a:pPr lvl="1"/>
                <a:r>
                  <a:rPr lang="bg-BG" dirty="0"/>
                  <a:t>Да проверим метода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9">
            <a:hlinkClick r:id="rId4" action="ppaction://hlinkfile"/>
            <a:extLst>
              <a:ext uri="{FF2B5EF4-FFF2-40B4-BE49-F238E27FC236}">
                <a16:creationId xmlns:a16="http://schemas.microsoft.com/office/drawing/2014/main" id="{E390BE64-07EE-4DF7-B5D6-98EA860D7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59" y="2343150"/>
            <a:ext cx="2926081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3311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65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BAGL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8-</a:t>
            </a:r>
            <a:r>
              <a:rPr lang="bg-BG" sz="2800" b="0" dirty="0"/>
              <a:t>12, 26-27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LASZ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69-78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KLAW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13-15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VINC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31-</a:t>
            </a:r>
            <a:r>
              <a:rPr lang="bg-BG" sz="2800" b="0" dirty="0"/>
              <a:t>49</a:t>
            </a:r>
            <a:endParaRPr lang="en-US" sz="2800" b="0" dirty="0"/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MORT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1-14, 165-170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LEGN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11-26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PARE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409-411, 420-425</a:t>
            </a:r>
          </a:p>
        </p:txBody>
      </p:sp>
    </p:spTree>
    <p:extLst>
      <p:ext uri="{BB962C8B-B14F-4D97-AF65-F5344CB8AC3E}">
        <p14:creationId xmlns:p14="http://schemas.microsoft.com/office/powerpoint/2010/main" val="110930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622327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/>
          <p:cNvCxnSpPr/>
          <p:nvPr/>
        </p:nvCxnSpPr>
        <p:spPr>
          <a:xfrm flipV="1">
            <a:off x="1799112" y="2511631"/>
            <a:ext cx="1929740" cy="13597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4536374" y="2505694"/>
            <a:ext cx="17813" cy="14131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 flipV="1">
            <a:off x="5403273" y="2511631"/>
            <a:ext cx="1888177" cy="13834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95600" y="10858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Текстури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771900"/>
            <a:ext cx="23622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 или снимани изображения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54292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Компютърно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генерирани изображения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59436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Ръчно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нарисувани изображения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52006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45021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38290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131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3094773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2890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Цветове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379537" y="1251284"/>
            <a:ext cx="695158" cy="13903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460057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261979" y="1331495"/>
            <a:ext cx="1967832" cy="13047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>
            <a:off x="4844716" y="1310105"/>
            <a:ext cx="748632" cy="13261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5839326" y="1363579"/>
            <a:ext cx="1834148" cy="12726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4600" y="581025"/>
            <a:ext cx="19050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пространства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572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Осветяване и засенчване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72000" y="582930"/>
            <a:ext cx="1905000" cy="843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Оцветяване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6294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Дифузия, фон, материал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47434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4057649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578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32956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2434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Pavel\Courses\Materials\Course.OKG 2012-13\OKG-04. Primitives\images\ID-1008960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flipH="1">
            <a:off x="7212724" y="-1"/>
            <a:ext cx="1931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loud Callout 25"/>
          <p:cNvSpPr/>
          <p:nvPr/>
        </p:nvSpPr>
        <p:spPr>
          <a:xfrm>
            <a:off x="3200400" y="1543050"/>
            <a:ext cx="3276600" cy="1714500"/>
          </a:xfrm>
          <a:prstGeom prst="cloudCallout">
            <a:avLst>
              <a:gd name="adj1" fmla="val 76524"/>
              <a:gd name="adj2" fmla="val -3703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35907" y="2000251"/>
            <a:ext cx="2107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Не тук.</a:t>
            </a:r>
          </a:p>
          <a:p>
            <a:pPr algn="ctr"/>
            <a:r>
              <a:rPr lang="bg-BG" sz="2800" dirty="0"/>
              <a:t>Виж надолу!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2213" y="3257550"/>
            <a:ext cx="0" cy="18859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8185607" y="3899355"/>
            <a:ext cx="1485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3216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On-screen Show (16:9)</PresentationFormat>
  <Paragraphs>349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Графична обработка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Птичи поглед над КГ</vt:lpstr>
      <vt:lpstr>Графични примитиви</vt:lpstr>
      <vt:lpstr>Примитивни обекти</vt:lpstr>
      <vt:lpstr>PowerPoint Presentation</vt:lpstr>
      <vt:lpstr>Йерархия</vt:lpstr>
      <vt:lpstr>Точки и вектори</vt:lpstr>
      <vt:lpstr>За какво се ползват</vt:lpstr>
      <vt:lpstr>Точки и вектори</vt:lpstr>
      <vt:lpstr>PowerPoint Presentation</vt:lpstr>
      <vt:lpstr>PowerPoint Presentation</vt:lpstr>
      <vt:lpstr>PowerPoint Presentation</vt:lpstr>
      <vt:lpstr>PowerPoint Presentation</vt:lpstr>
      <vt:lpstr>Операции с точки и вектори</vt:lpstr>
      <vt:lpstr>Изписване</vt:lpstr>
      <vt:lpstr>Дължина</vt:lpstr>
      <vt:lpstr>Събиране и изваждане</vt:lpstr>
      <vt:lpstr>Умножения</vt:lpstr>
      <vt:lpstr>Умножение със скалар</vt:lpstr>
      <vt:lpstr>Единичен вектор</vt:lpstr>
      <vt:lpstr>Скаларно умножение</vt:lpstr>
      <vt:lpstr>Изчисляване на p ⃗∙q ⃗</vt:lpstr>
      <vt:lpstr>PowerPoint Presentation</vt:lpstr>
      <vt:lpstr>PowerPoint Presentation</vt:lpstr>
      <vt:lpstr>PowerPoint Presentation</vt:lpstr>
      <vt:lpstr>Векторно умножение</vt:lpstr>
      <vt:lpstr>PowerPoint Presentation</vt:lpstr>
      <vt:lpstr>Как се помни това?</vt:lpstr>
      <vt:lpstr>А единичните вектори?</vt:lpstr>
      <vt:lpstr>Изчисляване на p ⃗q ⃗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2021-10-02T17:55:16Z</dcterms:modified>
</cp:coreProperties>
</file>