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393"/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3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02-Oct-21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5.%20Lines%20and%20polygons\AniLogo\AniLogo.wmv" TargetMode="External"/><Relationship Id="rId1" Type="http://schemas.microsoft.com/office/2007/relationships/media" Target="file:///D:\Pavel\Courses\Materials\Course.OKG%202021\Lectures%202021\05.%20Lines%20and%20polygon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5.%20Lines%20and%20polygons\AniLogo\AniLogo.wmv" TargetMode="External"/><Relationship Id="rId1" Type="http://schemas.microsoft.com/office/2007/relationships/media" Target="file:///D:\Pavel\Courses\Materials\Course.OKG%202021\Lectures%202021\05.%20Lines%20and%20polygon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3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MbRSm6vxgY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../../Media/Videos/Tying%20Shoelaces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emos/m05232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Demos/m05231.html" TargetMode="Externa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Demos/m0533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Demos/m05332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Demos/m05341.html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Demos/m05391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Demos/m05411.html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Lin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geometer.org/mathcircles/pick.pdf" TargetMode="External"/><Relationship Id="rId5" Type="http://schemas.openxmlformats.org/officeDocument/2006/relationships/hyperlink" Target="http://local.wasp.uwa.edu.au/~pbourke/geometry/insidepoly/" TargetMode="External"/><Relationship Id="rId4" Type="http://schemas.openxmlformats.org/officeDocument/2006/relationships/hyperlink" Target="http://mathworld.wolfram.com/Point-LineDistance2-Dimensional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5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 dirty="0"/>
              <a:t>Прави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многоъгълници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Права в 2</a:t>
            </a:r>
            <a:r>
              <a:rPr lang="en-US" dirty="0"/>
              <a:t>D </a:t>
            </a:r>
            <a:r>
              <a:rPr lang="bg-BG" dirty="0"/>
              <a:t>чрез две точки</a:t>
            </a:r>
          </a:p>
          <a:p>
            <a:pPr lvl="1"/>
            <a:r>
              <a:rPr lang="bg-BG" dirty="0"/>
              <a:t>Бижу!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19390" y="1238251"/>
            <a:ext cx="3619610" cy="179069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4305190" y="1832092"/>
            <a:ext cx="9906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86664" y="1347787"/>
            <a:ext cx="9906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Q(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Oval 26"/>
          <p:cNvSpPr/>
          <p:nvPr/>
        </p:nvSpPr>
        <p:spPr>
          <a:xfrm>
            <a:off x="4859812" y="23262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41286" y="1841989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7825" y="1437255"/>
                <a:ext cx="2870200" cy="139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𝑎𝑥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𝑏𝑦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𝑐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⇓</m:t>
                      </m:r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Lucida Sans Unicode" panose="020B0602030504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25" y="1437255"/>
                <a:ext cx="2870200" cy="1392689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5412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Започваме да решаваме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bg-BG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(2)</m:t>
                    </m:r>
                  </m:oMath>
                </a14:m>
                <a:r>
                  <a:rPr lang="bg-BG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7713" lvl="1" indent="0">
                  <a:buNone/>
                </a:pP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bg-BG" dirty="0"/>
              </a:p>
              <a:p>
                <a:pPr marL="747713" lvl="1" indent="0">
                  <a:buNone/>
                </a:pPr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8CD0E2-7491-44C7-930E-0296B5CC5811}"/>
              </a:ext>
            </a:extLst>
          </p:cNvPr>
          <p:cNvCxnSpPr>
            <a:cxnSpLocks/>
            <a:endCxn id="3" idx="0"/>
          </p:cNvCxnSpPr>
          <p:nvPr/>
        </p:nvCxnSpPr>
        <p:spPr>
          <a:xfrm rot="5400000">
            <a:off x="742950" y="495300"/>
            <a:ext cx="685800" cy="571500"/>
          </a:xfrm>
          <a:prstGeom prst="bentConnector3">
            <a:avLst>
              <a:gd name="adj1" fmla="val -505"/>
            </a:avLst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D46BF-52C4-4C17-A5D1-A9D99826C53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00100" y="2062669"/>
            <a:ext cx="6927" cy="3080831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4EA408-E5C6-4E64-A122-7A2D7FC5F1C9}"/>
              </a:ext>
            </a:extLst>
          </p:cNvPr>
          <p:cNvSpPr txBox="1"/>
          <p:nvPr/>
        </p:nvSpPr>
        <p:spPr>
          <a:xfrm>
            <a:off x="342900" y="1123950"/>
            <a:ext cx="914400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100" dirty="0"/>
              <a:t>Е, не сега,</a:t>
            </a:r>
            <a:br>
              <a:rPr lang="bg-BG" sz="1100" dirty="0"/>
            </a:br>
            <a:r>
              <a:rPr lang="bg-BG" sz="1100" dirty="0"/>
              <a:t>по-късно когато сте сами вижте решението</a:t>
            </a:r>
          </a:p>
        </p:txBody>
      </p:sp>
    </p:spTree>
    <p:extLst>
      <p:ext uri="{BB962C8B-B14F-4D97-AF65-F5344CB8AC3E}">
        <p14:creationId xmlns:p14="http://schemas.microsoft.com/office/powerpoint/2010/main" val="135634196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Аналогично от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bg-BG" dirty="0"/>
                  <a:t> получаваме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(3)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(4)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ru-RU" i="1" dirty="0" err="1">
                        <a:latin typeface="Cambria Math"/>
                      </a:rPr>
                      <m:t>+</m:t>
                    </m:r>
                    <m:r>
                      <a:rPr lang="ru-RU" i="1" dirty="0" err="1">
                        <a:latin typeface="Cambria Math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ru-RU" i="1" dirty="0" err="1">
                        <a:latin typeface="Cambria Math"/>
                      </a:rPr>
                      <m:t>+</m:t>
                    </m:r>
                    <m:r>
                      <a:rPr lang="ru-RU" i="1" dirty="0" err="1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 dirty="0">
                        <a:latin typeface="Cambria Math"/>
                      </a:rPr>
                      <m:t>=0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 dirty="0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получаваме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b="0" dirty="0"/>
              </a:p>
              <a:p>
                <a:pPr marL="747713" lvl="1" indent="0">
                  <a:buNone/>
                </a:pPr>
                <a:endParaRPr lang="ru-RU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0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890509-10CD-4918-ABF6-233DB133C01F}"/>
              </a:ext>
            </a:extLst>
          </p:cNvPr>
          <p:cNvCxnSpPr>
            <a:cxnSpLocks/>
          </p:cNvCxnSpPr>
          <p:nvPr/>
        </p:nvCxnSpPr>
        <p:spPr>
          <a:xfrm>
            <a:off x="807027" y="0"/>
            <a:ext cx="0" cy="5143500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DFE77D-333F-46AF-BA22-1A11EDEB719C}"/>
              </a:ext>
            </a:extLst>
          </p:cNvPr>
          <p:cNvSpPr txBox="1"/>
          <p:nvPr/>
        </p:nvSpPr>
        <p:spPr>
          <a:xfrm>
            <a:off x="228600" y="2263973"/>
            <a:ext cx="11429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bg-BG" dirty="0"/>
              <a:t>Продължаваме да прескачаме</a:t>
            </a:r>
          </a:p>
        </p:txBody>
      </p:sp>
    </p:spTree>
    <p:extLst>
      <p:ext uri="{BB962C8B-B14F-4D97-AF65-F5344CB8AC3E}">
        <p14:creationId xmlns:p14="http://schemas.microsoft.com/office/powerpoint/2010/main" val="61165821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ru-RU" dirty="0"/>
                  <a:t>А </a:t>
                </a:r>
                <a:r>
                  <a:rPr lang="ru-RU" dirty="0" err="1"/>
                  <a:t>сега</a:t>
                </a:r>
                <a:r>
                  <a:rPr lang="ru-RU" dirty="0"/>
                  <a:t> да видим и за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 dirty="0">
                        <a:latin typeface="Cambria Math"/>
                      </a:rPr>
                      <m:t>=0</m:t>
                    </m:r>
                  </m:oMath>
                </a14:m>
                <a:endParaRPr lang="ru-RU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bg-BG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i="1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 marL="747713" lvl="1" indent="-342900"/>
                <a:r>
                  <a:rPr lang="ru-RU" dirty="0"/>
                  <a:t>И </a:t>
                </a:r>
                <a:r>
                  <a:rPr lang="ru-RU" dirty="0" err="1"/>
                  <a:t>получаваме</a:t>
                </a:r>
                <a:endParaRPr lang="ru-RU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bg-BG" b="0" i="1" dirty="0">
                  <a:latin typeface="Cambria Math"/>
                </a:endParaRPr>
              </a:p>
              <a:p>
                <a:pPr marL="747713" lvl="1" indent="0">
                  <a:buNone/>
                </a:pPr>
                <a:r>
                  <a:rPr lang="bg-BG" dirty="0">
                    <a:latin typeface="Cambria Math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≠0: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 b="-9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9F32E2-8082-4753-A3D6-EFA596713449}"/>
              </a:ext>
            </a:extLst>
          </p:cNvPr>
          <p:cNvCxnSpPr>
            <a:cxnSpLocks/>
          </p:cNvCxnSpPr>
          <p:nvPr/>
        </p:nvCxnSpPr>
        <p:spPr>
          <a:xfrm>
            <a:off x="807027" y="0"/>
            <a:ext cx="0" cy="5143500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F8BBE5-A6AA-4315-9A53-AE96F39A971B}"/>
              </a:ext>
            </a:extLst>
          </p:cNvPr>
          <p:cNvSpPr txBox="1"/>
          <p:nvPr/>
        </p:nvSpPr>
        <p:spPr>
          <a:xfrm>
            <a:off x="228600" y="2263973"/>
            <a:ext cx="11429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bg-BG" dirty="0"/>
              <a:t>Продължаваме да прескачаме</a:t>
            </a:r>
          </a:p>
        </p:txBody>
      </p:sp>
    </p:spTree>
    <p:extLst>
      <p:ext uri="{BB962C8B-B14F-4D97-AF65-F5344CB8AC3E}">
        <p14:creationId xmlns:p14="http://schemas.microsoft.com/office/powerpoint/2010/main" val="354386073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Но пък се надявахме, 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bg-BG" i="1">
                        <a:latin typeface="Cambria Math"/>
                      </a:rPr>
                      <m:t>≠0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 последно, при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bg-BG" i="1" dirty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bg-BG" i="1" dirty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имаме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𝑏𝑦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Което при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bg-BG" i="1" dirty="0">
                        <a:latin typeface="Cambria Math"/>
                      </a:rPr>
                      <m:t>≠0</m:t>
                    </m:r>
                  </m:oMath>
                </a14:m>
                <a:r>
                  <a:rPr lang="bg-BG" dirty="0"/>
                  <a:t> си е правата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А ако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bg-BG" i="1" dirty="0">
                        <a:latin typeface="Cambria Math"/>
                      </a:rPr>
                      <m:t>=</m:t>
                    </m:r>
                    <m:r>
                      <a:rPr lang="bg-BG" i="1" dirty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bg-BG" i="1" dirty="0">
                        <a:latin typeface="Cambria Math"/>
                      </a:rPr>
                      <m:t>=</m:t>
                    </m:r>
                    <m:r>
                      <a:rPr lang="bg-BG" i="1" dirty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bg-BG" i="1" dirty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– нямаме права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B16A7C-C7D7-4FB7-B0EE-4171C12582BD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89598" y="717424"/>
            <a:ext cx="2401212" cy="966356"/>
          </a:xfrm>
          <a:prstGeom prst="bentConnector2">
            <a:avLst/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B348BA-AD04-47A8-92F1-C83FD82576A6}"/>
              </a:ext>
            </a:extLst>
          </p:cNvPr>
          <p:cNvSpPr txBox="1"/>
          <p:nvPr/>
        </p:nvSpPr>
        <p:spPr>
          <a:xfrm>
            <a:off x="1773382" y="2195468"/>
            <a:ext cx="131618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22037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 защо беше цялата тази мъка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От линейната алгебра – търсим детерминанта 0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sz="20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  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𝑏𝑦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  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2000" b="0" i="1" smtClean="0">
                          <a:latin typeface="Cambria Math"/>
                        </a:rPr>
                        <m:t>   ⇒   </m:t>
                      </m:r>
                      <m:d>
                        <m:dPr>
                          <m:begChr m:val="|"/>
                          <m:endChr m:val="|"/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000" dirty="0"/>
              </a:p>
              <a:p>
                <a:pPr lvl="1"/>
                <a:r>
                  <a:rPr lang="bg-BG" dirty="0"/>
                  <a:t>Или разписано на два реда</a:t>
                </a:r>
                <a:r>
                  <a:rPr lang="en-US" dirty="0"/>
                  <a:t>:</a:t>
                </a:r>
                <a:endParaRPr lang="bg-BG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И накрая на един ред: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4681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br>
              <a:rPr lang="en-US" dirty="0"/>
            </a:br>
            <a:r>
              <a:rPr lang="bg-BG" dirty="0"/>
              <a:t>уравнението на права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0:25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9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прави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намиране на пресечна точка</a:t>
            </a:r>
          </a:p>
          <a:p>
            <a:pPr lvl="1"/>
            <a:r>
              <a:rPr lang="bg-BG" dirty="0"/>
              <a:t>Разделяне на равнина на полуравнини</a:t>
            </a:r>
          </a:p>
          <a:p>
            <a:pPr lvl="1"/>
            <a:r>
              <a:rPr lang="bg-BG" dirty="0"/>
              <a:t>Разстояние от точка до права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780" y="4380883"/>
            <a:ext cx="24654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“Tying Shoelaces”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http://youtu.be/MbRSm6vxgYg</a:t>
            </a:r>
            <a:endParaRPr lang="en-US" sz="1400" dirty="0"/>
          </a:p>
        </p:txBody>
      </p:sp>
      <p:pic>
        <p:nvPicPr>
          <p:cNvPr id="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7354" y="2571750"/>
            <a:ext cx="29224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83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скаларно произведение</a:t>
            </a:r>
          </a:p>
          <a:p>
            <a:pPr lvl="1"/>
            <a:r>
              <a:rPr lang="bg-BG" dirty="0"/>
              <a:t>Права през точки А и Б. Също и точка Ц</a:t>
            </a:r>
          </a:p>
          <a:p>
            <a:pPr lvl="1"/>
            <a:r>
              <a:rPr lang="bg-BG" dirty="0"/>
              <a:t>Търсим точка Ъ на правата и най-близо до Ц</a:t>
            </a:r>
          </a:p>
          <a:p>
            <a:pPr lvl="1"/>
            <a:r>
              <a:rPr lang="bg-BG" dirty="0"/>
              <a:t>Търсеното разстояние е </a:t>
            </a:r>
            <a:r>
              <a:rPr lang="en-US" dirty="0"/>
              <a:t>|</a:t>
            </a:r>
            <a:r>
              <a:rPr lang="bg-BG" dirty="0"/>
              <a:t>ЦЪ</a:t>
            </a:r>
            <a:r>
              <a:rPr lang="en-US" dirty="0"/>
              <a:t>|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7846646" y="3270738"/>
            <a:ext cx="268654" cy="67261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18000" y="3168062"/>
            <a:ext cx="3911600" cy="10763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Разстояние до права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700" y="3622320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А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61100" y="3161828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Б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594600" y="2761778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>
                <a:solidFill>
                  <a:srgbClr val="0070C0"/>
                </a:solidFill>
              </a:rPr>
              <a:t>Ъ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899400" y="3965692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Ц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06111" y="403419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74099" y="3574048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56744" y="3888487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1999" y="32122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5: Прави</a:t>
            </a:r>
            <a:r>
              <a:rPr lang="en-US"/>
              <a:t> </a:t>
            </a:r>
            <a:r>
              <a:rPr lang="bg-BG"/>
              <a:t>и многоъгълници</a:t>
            </a:r>
          </a:p>
          <a:p>
            <a:pPr lvl="1"/>
            <a:r>
              <a:rPr lang="bg-BG"/>
              <a:t>Прави</a:t>
            </a:r>
            <a:endParaRPr lang="en-US"/>
          </a:p>
          <a:p>
            <a:pPr lvl="1"/>
            <a:r>
              <a:rPr lang="bg-BG"/>
              <a:t>Многоъгълници</a:t>
            </a:r>
            <a:endParaRPr lang="en-US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b="0" i="1" smtClean="0">
                              <a:latin typeface="Cambria Math"/>
                            </a:rPr>
                            <m:t>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b="0" i="1" smtClean="0">
                              <a:latin typeface="Cambria Math"/>
                            </a:rPr>
                            <m:t>ж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b="0" i="1" smtClean="0">
                              <a:latin typeface="Cambria Math"/>
                            </a:rPr>
                            <m:t>в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bg-BG" i="1" smtClean="0">
                          <a:latin typeface="Cambria Math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ф</m:t>
                          </m:r>
                        </m:e>
                      </m:acc>
                      <m:r>
                        <a:rPr lang="bg-BG" i="1" smtClean="0">
                          <a:latin typeface="Cambria Math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Решаваме го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ж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в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ж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И получаваме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в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ж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в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в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Б−А</m:t>
                              </m:r>
                            </m:e>
                          </m:d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А−Ц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Б−А</m:t>
                              </m:r>
                            </m:e>
                          </m:d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Б−А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b="0" i="1" smtClean="0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b="0" i="1" smtClean="0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b="0" i="1" smtClean="0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b="0" i="1" smtClean="0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 flipV="1">
            <a:off x="7870092" y="922215"/>
            <a:ext cx="245208" cy="62130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18000" y="768234"/>
            <a:ext cx="3911600" cy="10763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584700" y="1222492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А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61100" y="762000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Б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594600" y="361950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>
                <a:solidFill>
                  <a:srgbClr val="0070C0"/>
                </a:solidFill>
              </a:rPr>
              <a:t>Ъ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791999" y="81238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908062" y="1543539"/>
            <a:ext cx="3192584" cy="175846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53353" y="1250461"/>
            <a:ext cx="1629508" cy="449385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7899400" y="1565864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Ц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806111" y="1634363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74099" y="1174220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56744" y="1488659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999950" y="1001694"/>
            <a:ext cx="37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bg-BG" sz="2400" dirty="0">
                <a:solidFill>
                  <a:srgbClr val="0070C0"/>
                </a:solidFill>
                <a:latin typeface="Calibri"/>
                <a:sym typeface="Symbol"/>
              </a:rPr>
              <a:t>ф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110643" y="1055474"/>
            <a:ext cx="171395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1382" y="1640711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bg-BG" sz="2400" dirty="0">
                <a:solidFill>
                  <a:srgbClr val="0070C0"/>
                </a:solidFill>
                <a:latin typeface="Calibri"/>
                <a:sym typeface="Symbol"/>
              </a:rPr>
              <a:t>ж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823696" y="1744731"/>
            <a:ext cx="207389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21928" y="101752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bg-BG" sz="2400" dirty="0">
                <a:solidFill>
                  <a:srgbClr val="0070C0"/>
                </a:solidFill>
                <a:latin typeface="Calibri"/>
                <a:sym typeface="Symbol"/>
              </a:rPr>
              <a:t>в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92182" y="1121549"/>
            <a:ext cx="207389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5564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Но помним, че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b="0" i="1" smtClean="0">
                        <a:latin typeface="Cambria Math"/>
                      </a:rPr>
                      <m:t>Ъ=А+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bg-BG" b="0" i="1" smtClean="0">
                            <a:latin typeface="Cambria Math"/>
                          </a:rPr>
                          <m:t>в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Те така намираме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Ъ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Разписано по координати: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000" b="0" i="1" smtClean="0">
                              <a:latin typeface="Cambria Math"/>
                            </a:rPr>
                            <m:t>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000" b="0" i="1" smtClean="0">
                              <a:latin typeface="Cambria Math"/>
                            </a:rPr>
                            <m:t>А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bg-BG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b="0" i="1" smtClean="0">
                                  <a:latin typeface="Cambria Math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bg-BG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b="0" i="1" smtClean="0">
                                  <a:latin typeface="Cambria Math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bg-BG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bg-BG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lvl="1" indent="0">
                  <a:buNone/>
                </a:pPr>
                <a:endParaRPr lang="en-US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А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bg-BG" sz="2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bg-BG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bg-BG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bg-BG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2000" dirty="0"/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03217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 уравнението на правата?</a:t>
                </a:r>
              </a:p>
              <a:p>
                <a:pPr lvl="1"/>
                <a:r>
                  <a:rPr lang="bg-BG" dirty="0"/>
                  <a:t>А какво стана с него и с разстоянието?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Ако векторът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е единичен, просто поставяме координатите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Ц</m:t>
                    </m:r>
                  </m:oMath>
                </a14:m>
                <a:r>
                  <a:rPr lang="bg-BG" dirty="0"/>
                  <a:t> в уравнението на правата</a:t>
                </a:r>
                <a:r>
                  <a:rPr lang="en-US" dirty="0"/>
                  <a:t>: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7897091" y="1812175"/>
            <a:ext cx="218209" cy="683377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18000" y="1720262"/>
            <a:ext cx="3911600" cy="10763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7848600" y="1809750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899400" y="2517892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Ц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056744" y="2440687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841877" y="1747785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 rot="20672892">
                <a:off x="4959533" y="1802953"/>
                <a:ext cx="2494573" cy="51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𝑎𝑥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𝑏𝑦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2892">
                <a:off x="4959533" y="1802953"/>
                <a:ext cx="2494573" cy="511058"/>
              </a:xfrm>
              <a:prstGeom prst="rect">
                <a:avLst/>
              </a:prstGeom>
              <a:blipFill rotWithShape="1">
                <a:blip r:embed="rId4"/>
                <a:stretch>
                  <a:fillRect r="-14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43318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Най-близка точка</a:t>
            </a:r>
          </a:p>
          <a:p>
            <a:pPr lvl="1"/>
            <a:r>
              <a:rPr lang="bg-BG" dirty="0"/>
              <a:t>До права</a:t>
            </a:r>
          </a:p>
          <a:p>
            <a:pPr lvl="1"/>
            <a:r>
              <a:rPr lang="bg-BG" dirty="0"/>
              <a:t>До отсечка</a:t>
            </a:r>
            <a:endParaRPr lang="en-US" dirty="0"/>
          </a:p>
        </p:txBody>
      </p:sp>
      <p:pic>
        <p:nvPicPr>
          <p:cNvPr id="8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9A98527E-1C86-4192-88B9-37A12F96D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24150"/>
            <a:ext cx="2926082" cy="18288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>
            <a:hlinkClick r:id="rId5" action="ppaction://hlinkfile"/>
            <a:extLst>
              <a:ext uri="{FF2B5EF4-FFF2-40B4-BE49-F238E27FC236}">
                <a16:creationId xmlns:a16="http://schemas.microsoft.com/office/drawing/2014/main" id="{3C7675FE-15EB-4AD8-90D4-837A2A4FD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93521" y="2724151"/>
            <a:ext cx="2926081" cy="18288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33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 в 3</a:t>
            </a:r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Някои от дефинициите са ОК в </a:t>
                </a:r>
                <a:r>
                  <a:rPr lang="en-US" dirty="0"/>
                  <a:t>3D</a:t>
                </a:r>
              </a:p>
              <a:p>
                <a:pPr lvl="1"/>
                <a:r>
                  <a:rPr lang="bg-BG" dirty="0"/>
                  <a:t>Точка и вектор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Линейна комбинация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𝑡𝑄</m:t>
                    </m:r>
                  </m:oMath>
                </a14:m>
                <a:endParaRPr lang="bg-BG" dirty="0"/>
              </a:p>
              <a:p>
                <a:r>
                  <a:rPr lang="bg-BG" dirty="0" err="1"/>
                  <a:t>Задачка</a:t>
                </a:r>
                <a:endParaRPr lang="bg-BG" dirty="0"/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е права в 2</a:t>
                </a:r>
                <a:r>
                  <a:rPr lang="en-US" dirty="0"/>
                  <a:t>D …</a:t>
                </a:r>
              </a:p>
              <a:p>
                <a:pPr lvl="1"/>
                <a:r>
                  <a:rPr lang="en-US" dirty="0"/>
                  <a:t>… </a:t>
                </a:r>
                <a:r>
                  <a:rPr lang="bg-BG" dirty="0"/>
                  <a:t>дали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i="1" dirty="0" err="1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i="1" dirty="0" err="1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𝑐𝑧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е права в 3</a:t>
                </a:r>
                <a:r>
                  <a:rPr lang="en-US" dirty="0"/>
                  <a:t>D?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86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Многоъгълници</a:t>
            </a:r>
            <a:br>
              <a:rPr lang="bg-BG" dirty="0"/>
            </a:br>
            <a:r>
              <a:rPr lang="bg-BG" dirty="0"/>
              <a:t>(полигони)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0:35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9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Неформално многоъгълник е</a:t>
            </a:r>
          </a:p>
          <a:p>
            <a:pPr lvl="1"/>
            <a:r>
              <a:rPr lang="bg-BG"/>
              <a:t>Начупена затворена линия от свързани отсечки</a:t>
            </a:r>
          </a:p>
          <a:p>
            <a:r>
              <a:rPr lang="bg-BG"/>
              <a:t>В компютърната графика</a:t>
            </a:r>
          </a:p>
          <a:p>
            <a:pPr lvl="1"/>
            <a:r>
              <a:rPr lang="bg-BG"/>
              <a:t>Изключително важни и често използвани</a:t>
            </a:r>
          </a:p>
          <a:p>
            <a:pPr lvl="1"/>
            <a:r>
              <a:rPr lang="bg-BG"/>
              <a:t>Повърхностите са множество от многоъгълници</a:t>
            </a:r>
          </a:p>
          <a:p>
            <a:pPr lvl="1"/>
            <a:r>
              <a:rPr lang="bg-BG"/>
              <a:t>Също и повърхността на обемните тела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Често срещани операции</a:t>
            </a:r>
          </a:p>
          <a:p>
            <a:pPr lvl="1"/>
            <a:r>
              <a:rPr lang="bg-BG"/>
              <a:t>Проверка дали точка е вътрешна</a:t>
            </a:r>
          </a:p>
          <a:p>
            <a:pPr lvl="1"/>
            <a:r>
              <a:rPr lang="bg-BG"/>
              <a:t>Пресичане с прави и други примитиви</a:t>
            </a:r>
          </a:p>
          <a:p>
            <a:pPr lvl="1"/>
            <a:r>
              <a:rPr lang="bg-BG"/>
              <a:t>Намиране на лице</a:t>
            </a:r>
          </a:p>
          <a:p>
            <a:pPr lvl="1"/>
            <a:r>
              <a:rPr lang="bg-BG"/>
              <a:t>Изпъкнала обвивка на точки</a:t>
            </a:r>
          </a:p>
          <a:p>
            <a:pPr lvl="1"/>
            <a:r>
              <a:rPr lang="bg-BG"/>
              <a:t>Триангулация (раздробяване на триълници)</a:t>
            </a:r>
          </a:p>
          <a:p>
            <a:pPr lvl="1"/>
            <a:r>
              <a:rPr lang="bg-BG"/>
              <a:t>Сечение, обединение, разлика</a:t>
            </a:r>
          </a:p>
          <a:p>
            <a:pPr lvl="1"/>
            <a:r>
              <a:rPr lang="bg-BG"/>
              <a:t>Изпитване по време на сесия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7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Различни са в КГ и в геометрията</a:t>
            </a:r>
          </a:p>
          <a:p>
            <a:pPr lvl="1"/>
            <a:r>
              <a:rPr lang="bg-BG" dirty="0"/>
              <a:t>В КГ почти винаги са неправилни</a:t>
            </a:r>
          </a:p>
          <a:p>
            <a:pPr lvl="1"/>
            <a:r>
              <a:rPr lang="bg-BG" dirty="0"/>
              <a:t>Предпочитани са триъгълниците</a:t>
            </a:r>
          </a:p>
          <a:p>
            <a:pPr lvl="2"/>
            <a:r>
              <a:rPr lang="bg-BG" dirty="0"/>
              <a:t>(и в краен случай четириъгълниците)</a:t>
            </a:r>
          </a:p>
          <a:p>
            <a:pPr lvl="1"/>
            <a:r>
              <a:rPr lang="bg-BG" dirty="0"/>
              <a:t>Подредбата на върховете е важна</a:t>
            </a:r>
          </a:p>
          <a:p>
            <a:pPr lvl="1"/>
            <a:r>
              <a:rPr lang="bg-BG" dirty="0"/>
              <a:t>Може да не са планарни (равнинни)</a:t>
            </a:r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Разлики</a:t>
            </a:r>
            <a:r>
              <a:rPr lang="en-US" dirty="0"/>
              <a:t> </a:t>
            </a:r>
            <a:r>
              <a:rPr lang="bg-BG" dirty="0"/>
              <a:t>при многоъгълниците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Проверка дали точка е вътрешна</a:t>
                </a:r>
              </a:p>
              <a:p>
                <a:pPr lvl="1"/>
                <a:r>
                  <a:rPr lang="bg-BG" dirty="0"/>
                  <a:t>Страна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и 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baseline="-25000" dirty="0" err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baseline="-25000" dirty="0" err="1" smtClean="0">
                        <a:latin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Гледаме знака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𝑎𝑝</m:t>
                    </m:r>
                    <m:r>
                      <a:rPr lang="en-US" i="1" baseline="-25000" dirty="0" err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𝑏𝑝</m:t>
                    </m:r>
                    <m:r>
                      <a:rPr lang="en-US" i="1" baseline="-25000" dirty="0" err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Той определя от коя страна на правата е точката</a:t>
                </a:r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е в правилните полуравнини на всички страни на многоъгълника, значи е вътрешна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r="-101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Вътрешна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0:15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2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H="1" flipV="1">
            <a:off x="5120642" y="1973490"/>
            <a:ext cx="2377439" cy="18614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41864" y="2238013"/>
            <a:ext cx="4911635" cy="2351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769326" y="2110650"/>
            <a:ext cx="913674" cy="24120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54300" y="3103427"/>
            <a:ext cx="5041900" cy="13811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2885574" y="2292298"/>
            <a:ext cx="3972426" cy="1935079"/>
          </a:xfrm>
          <a:custGeom>
            <a:avLst/>
            <a:gdLst>
              <a:gd name="connsiteX0" fmla="*/ 0 w 1803400"/>
              <a:gd name="connsiteY0" fmla="*/ 469900 h 1524000"/>
              <a:gd name="connsiteX1" fmla="*/ 660400 w 1803400"/>
              <a:gd name="connsiteY1" fmla="*/ 1524000 h 1524000"/>
              <a:gd name="connsiteX2" fmla="*/ 1803400 w 1803400"/>
              <a:gd name="connsiteY2" fmla="*/ 863600 h 1524000"/>
              <a:gd name="connsiteX3" fmla="*/ 1117600 w 1803400"/>
              <a:gd name="connsiteY3" fmla="*/ 0 h 1524000"/>
              <a:gd name="connsiteX4" fmla="*/ 0 w 1803400"/>
              <a:gd name="connsiteY4" fmla="*/ 469900 h 1524000"/>
              <a:gd name="connsiteX0" fmla="*/ 0 w 6705600"/>
              <a:gd name="connsiteY0" fmla="*/ 787400 h 1524000"/>
              <a:gd name="connsiteX1" fmla="*/ 5562600 w 6705600"/>
              <a:gd name="connsiteY1" fmla="*/ 1524000 h 1524000"/>
              <a:gd name="connsiteX2" fmla="*/ 6705600 w 6705600"/>
              <a:gd name="connsiteY2" fmla="*/ 863600 h 1524000"/>
              <a:gd name="connsiteX3" fmla="*/ 6019800 w 6705600"/>
              <a:gd name="connsiteY3" fmla="*/ 0 h 1524000"/>
              <a:gd name="connsiteX4" fmla="*/ 0 w 6705600"/>
              <a:gd name="connsiteY4" fmla="*/ 787400 h 1524000"/>
              <a:gd name="connsiteX0" fmla="*/ 0 w 6705600"/>
              <a:gd name="connsiteY0" fmla="*/ 787400 h 3213100"/>
              <a:gd name="connsiteX1" fmla="*/ 635000 w 6705600"/>
              <a:gd name="connsiteY1" fmla="*/ 3213100 h 3213100"/>
              <a:gd name="connsiteX2" fmla="*/ 6705600 w 6705600"/>
              <a:gd name="connsiteY2" fmla="*/ 863600 h 3213100"/>
              <a:gd name="connsiteX3" fmla="*/ 6019800 w 6705600"/>
              <a:gd name="connsiteY3" fmla="*/ 0 h 3213100"/>
              <a:gd name="connsiteX4" fmla="*/ 0 w 6705600"/>
              <a:gd name="connsiteY4" fmla="*/ 787400 h 3213100"/>
              <a:gd name="connsiteX0" fmla="*/ 0 w 6019800"/>
              <a:gd name="connsiteY0" fmla="*/ 787400 h 3213100"/>
              <a:gd name="connsiteX1" fmla="*/ 635000 w 6019800"/>
              <a:gd name="connsiteY1" fmla="*/ 3213100 h 3213100"/>
              <a:gd name="connsiteX2" fmla="*/ 3924300 w 6019800"/>
              <a:gd name="connsiteY2" fmla="*/ 2019300 h 3213100"/>
              <a:gd name="connsiteX3" fmla="*/ 6019800 w 6019800"/>
              <a:gd name="connsiteY3" fmla="*/ 0 h 3213100"/>
              <a:gd name="connsiteX4" fmla="*/ 0 w 6019800"/>
              <a:gd name="connsiteY4" fmla="*/ 787400 h 3213100"/>
              <a:gd name="connsiteX0" fmla="*/ 0 w 3924300"/>
              <a:gd name="connsiteY0" fmla="*/ 165100 h 2590800"/>
              <a:gd name="connsiteX1" fmla="*/ 635000 w 3924300"/>
              <a:gd name="connsiteY1" fmla="*/ 2590800 h 2590800"/>
              <a:gd name="connsiteX2" fmla="*/ 3924300 w 3924300"/>
              <a:gd name="connsiteY2" fmla="*/ 1397000 h 2590800"/>
              <a:gd name="connsiteX3" fmla="*/ 2552700 w 3924300"/>
              <a:gd name="connsiteY3" fmla="*/ 0 h 2590800"/>
              <a:gd name="connsiteX4" fmla="*/ 0 w 3924300"/>
              <a:gd name="connsiteY4" fmla="*/ 165100 h 2590800"/>
              <a:gd name="connsiteX0" fmla="*/ 0 w 3924300"/>
              <a:gd name="connsiteY0" fmla="*/ 154405 h 2580105"/>
              <a:gd name="connsiteX1" fmla="*/ 635000 w 3924300"/>
              <a:gd name="connsiteY1" fmla="*/ 2580105 h 2580105"/>
              <a:gd name="connsiteX2" fmla="*/ 3924300 w 3924300"/>
              <a:gd name="connsiteY2" fmla="*/ 1386305 h 2580105"/>
              <a:gd name="connsiteX3" fmla="*/ 2596816 w 3924300"/>
              <a:gd name="connsiteY3" fmla="*/ 0 h 2580105"/>
              <a:gd name="connsiteX4" fmla="*/ 0 w 3924300"/>
              <a:gd name="connsiteY4" fmla="*/ 154405 h 2580105"/>
              <a:gd name="connsiteX0" fmla="*/ 0 w 3972426"/>
              <a:gd name="connsiteY0" fmla="*/ 181143 h 2580105"/>
              <a:gd name="connsiteX1" fmla="*/ 683126 w 3972426"/>
              <a:gd name="connsiteY1" fmla="*/ 2580105 h 2580105"/>
              <a:gd name="connsiteX2" fmla="*/ 3972426 w 3972426"/>
              <a:gd name="connsiteY2" fmla="*/ 1386305 h 2580105"/>
              <a:gd name="connsiteX3" fmla="*/ 2644942 w 3972426"/>
              <a:gd name="connsiteY3" fmla="*/ 0 h 2580105"/>
              <a:gd name="connsiteX4" fmla="*/ 0 w 3972426"/>
              <a:gd name="connsiteY4" fmla="*/ 181143 h 25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426" h="2580105">
                <a:moveTo>
                  <a:pt x="0" y="181143"/>
                </a:moveTo>
                <a:lnTo>
                  <a:pt x="683126" y="2580105"/>
                </a:lnTo>
                <a:lnTo>
                  <a:pt x="3972426" y="1386305"/>
                </a:lnTo>
                <a:lnTo>
                  <a:pt x="2644942" y="0"/>
                </a:lnTo>
                <a:lnTo>
                  <a:pt x="0" y="181143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alpha val="0"/>
                </a:srgbClr>
              </a:gs>
              <a:gs pos="66000">
                <a:srgbClr val="0070C0">
                  <a:alpha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Да илюстрираме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отляво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</a:t>
                </a:r>
                <a:r>
                  <a:rPr lang="bg-BG" dirty="0">
                    <a:sym typeface="Symbol"/>
                  </a:rPr>
                  <a:t> </a:t>
                </a:r>
                <a:r>
                  <a:rPr lang="bg-BG" dirty="0"/>
                  <a:t>вътрешна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отдясно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</a:t>
                </a:r>
                <a:r>
                  <a:rPr lang="bg-BG" dirty="0">
                    <a:sym typeface="Symbol"/>
                  </a:rPr>
                  <a:t> не е </a:t>
                </a:r>
                <a:r>
                  <a:rPr lang="bg-BG" dirty="0"/>
                  <a:t>вътрешна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5566611" y="2325886"/>
            <a:ext cx="1291391" cy="100614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27684" y="2293802"/>
            <a:ext cx="2602834" cy="12833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422139"/>
            <a:ext cx="657726" cy="176463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68700" y="3352581"/>
            <a:ext cx="3249195" cy="87479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/>
          <p:cNvSpPr txBox="1">
            <a:spLocks/>
          </p:cNvSpPr>
          <p:nvPr/>
        </p:nvSpPr>
        <p:spPr>
          <a:xfrm>
            <a:off x="5867400" y="2399099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3543300" y="1885950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2514600" y="3142050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4800600" y="3737092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5857352" y="3722552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429000" y="2678094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30" name="Oval 29"/>
          <p:cNvSpPr/>
          <p:nvPr/>
        </p:nvSpPr>
        <p:spPr>
          <a:xfrm>
            <a:off x="3626399" y="2843980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64799" y="3780083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0721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Бонус задача за 3т</a:t>
            </a:r>
          </a:p>
          <a:p>
            <a:pPr lvl="1"/>
            <a:r>
              <a:rPr lang="bg-BG" dirty="0"/>
              <a:t>Как ще определите, коя полуравнина е правилната?</a:t>
            </a:r>
          </a:p>
          <a:p>
            <a:pPr lvl="1"/>
            <a:r>
              <a:rPr lang="bg-BG" dirty="0"/>
              <a:t>Или ако работите с ляво-дясно, дали вътрешната точка е вляво или вдясно?</a:t>
            </a:r>
          </a:p>
          <a:p>
            <a:pPr lvl="1"/>
            <a:r>
              <a:rPr lang="bg-BG" dirty="0"/>
              <a:t>Отговор се очаква докато сме на този слайд</a:t>
            </a:r>
          </a:p>
        </p:txBody>
      </p:sp>
    </p:spTree>
    <p:extLst>
      <p:ext uri="{BB962C8B-B14F-4D97-AF65-F5344CB8AC3E}">
        <p14:creationId xmlns:p14="http://schemas.microsoft.com/office/powerpoint/2010/main" val="249019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Излишно смятане</a:t>
                </a:r>
              </a:p>
              <a:p>
                <a:pPr lvl="1"/>
                <a:r>
                  <a:rPr lang="bg-BG" dirty="0"/>
                  <a:t>Полигонът е зададен чрез върхове</a:t>
                </a:r>
              </a:p>
              <a:p>
                <a:pPr lvl="1"/>
                <a:r>
                  <a:rPr lang="bg-BG" dirty="0"/>
                  <a:t>Да ползваме направо координатите на върховете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А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А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bg-BG" dirty="0"/>
                  <a:t>, гледаме знака на</a:t>
                </a:r>
                <a:br>
                  <a:rPr lang="bg-BG" dirty="0"/>
                </a:b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baseline="-25000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baseline="-25000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bg-BG" i="1" dirty="0" smtClean="0">
                        <a:latin typeface="Cambria Math"/>
                      </a:rPr>
                      <m:t> 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baseline="-25000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baseline="-25000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)−</m:t>
                    </m:r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baseline="-25000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baseline="-25000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bg-BG" i="1" dirty="0" smtClean="0">
                        <a:latin typeface="Cambria Math"/>
                      </a:rPr>
                      <m:t> 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baseline="-25000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baseline="-25000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bg-BG" dirty="0"/>
                  <a:t>Жалко, че не работи винаги</a:t>
                </a:r>
              </a:p>
              <a:p>
                <a:pPr lvl="1"/>
                <a:r>
                  <a:rPr lang="bg-BG" dirty="0"/>
                  <a:t>Проблем са неизпъкналите многоъгълници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Два проблема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42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Броим пресичанията с някаква посока</a:t>
            </a:r>
          </a:p>
          <a:p>
            <a:pPr lvl="1"/>
            <a:r>
              <a:rPr lang="bg-BG"/>
              <a:t>При четен брой – външна точка</a:t>
            </a:r>
          </a:p>
          <a:p>
            <a:pPr lvl="1"/>
            <a:r>
              <a:rPr lang="bg-BG"/>
              <a:t>При нечетен брой – вътрешна точка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Алгоритъм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447800" y="2571750"/>
            <a:ext cx="6261100" cy="2057399"/>
          </a:xfrm>
          <a:custGeom>
            <a:avLst/>
            <a:gdLst>
              <a:gd name="connsiteX0" fmla="*/ 6413862 w 6413862"/>
              <a:gd name="connsiteY0" fmla="*/ 1031965 h 3056708"/>
              <a:gd name="connsiteX1" fmla="*/ 4376057 w 6413862"/>
              <a:gd name="connsiteY1" fmla="*/ 0 h 3056708"/>
              <a:gd name="connsiteX2" fmla="*/ 3409405 w 6413862"/>
              <a:gd name="connsiteY2" fmla="*/ 1698171 h 3056708"/>
              <a:gd name="connsiteX3" fmla="*/ 2142308 w 6413862"/>
              <a:gd name="connsiteY3" fmla="*/ 26125 h 3056708"/>
              <a:gd name="connsiteX4" fmla="*/ 0 w 6413862"/>
              <a:gd name="connsiteY4" fmla="*/ 2821577 h 3056708"/>
              <a:gd name="connsiteX5" fmla="*/ 2090057 w 6413862"/>
              <a:gd name="connsiteY5" fmla="*/ 1345474 h 3056708"/>
              <a:gd name="connsiteX6" fmla="*/ 3383280 w 6413862"/>
              <a:gd name="connsiteY6" fmla="*/ 3056708 h 3056708"/>
              <a:gd name="connsiteX7" fmla="*/ 4754880 w 6413862"/>
              <a:gd name="connsiteY7" fmla="*/ 1175657 h 3056708"/>
              <a:gd name="connsiteX8" fmla="*/ 6413862 w 6413862"/>
              <a:gd name="connsiteY8" fmla="*/ 1031965 h 3056708"/>
              <a:gd name="connsiteX0" fmla="*/ 7001691 w 7001691"/>
              <a:gd name="connsiteY0" fmla="*/ 2976154 h 3056708"/>
              <a:gd name="connsiteX1" fmla="*/ 4376057 w 7001691"/>
              <a:gd name="connsiteY1" fmla="*/ 0 h 3056708"/>
              <a:gd name="connsiteX2" fmla="*/ 3409405 w 7001691"/>
              <a:gd name="connsiteY2" fmla="*/ 1698171 h 3056708"/>
              <a:gd name="connsiteX3" fmla="*/ 2142308 w 7001691"/>
              <a:gd name="connsiteY3" fmla="*/ 26125 h 3056708"/>
              <a:gd name="connsiteX4" fmla="*/ 0 w 7001691"/>
              <a:gd name="connsiteY4" fmla="*/ 2821577 h 3056708"/>
              <a:gd name="connsiteX5" fmla="*/ 2090057 w 7001691"/>
              <a:gd name="connsiteY5" fmla="*/ 1345474 h 3056708"/>
              <a:gd name="connsiteX6" fmla="*/ 3383280 w 7001691"/>
              <a:gd name="connsiteY6" fmla="*/ 3056708 h 3056708"/>
              <a:gd name="connsiteX7" fmla="*/ 4754880 w 7001691"/>
              <a:gd name="connsiteY7" fmla="*/ 1175657 h 3056708"/>
              <a:gd name="connsiteX8" fmla="*/ 7001691 w 7001691"/>
              <a:gd name="connsiteY8" fmla="*/ 2976154 h 3056708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09405 w 7001691"/>
              <a:gd name="connsiteY2" fmla="*/ 1693817 h 3052354"/>
              <a:gd name="connsiteX3" fmla="*/ 2142308 w 7001691"/>
              <a:gd name="connsiteY3" fmla="*/ 21771 h 3052354"/>
              <a:gd name="connsiteX4" fmla="*/ 0 w 7001691"/>
              <a:gd name="connsiteY4" fmla="*/ 2817223 h 3052354"/>
              <a:gd name="connsiteX5" fmla="*/ 2090057 w 7001691"/>
              <a:gd name="connsiteY5" fmla="*/ 1341120 h 3052354"/>
              <a:gd name="connsiteX6" fmla="*/ 3383280 w 7001691"/>
              <a:gd name="connsiteY6" fmla="*/ 3052354 h 3052354"/>
              <a:gd name="connsiteX7" fmla="*/ 4754880 w 7001691"/>
              <a:gd name="connsiteY7" fmla="*/ 1171303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09405 w 7001691"/>
              <a:gd name="connsiteY2" fmla="*/ 1693817 h 3052354"/>
              <a:gd name="connsiteX3" fmla="*/ 2142308 w 7001691"/>
              <a:gd name="connsiteY3" fmla="*/ 21771 h 3052354"/>
              <a:gd name="connsiteX4" fmla="*/ 0 w 7001691"/>
              <a:gd name="connsiteY4" fmla="*/ 2817223 h 3052354"/>
              <a:gd name="connsiteX5" fmla="*/ 2090057 w 7001691"/>
              <a:gd name="connsiteY5" fmla="*/ 134112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20291 w 7001691"/>
              <a:gd name="connsiteY2" fmla="*/ 2057400 h 3052354"/>
              <a:gd name="connsiteX3" fmla="*/ 2142308 w 7001691"/>
              <a:gd name="connsiteY3" fmla="*/ 21771 h 3052354"/>
              <a:gd name="connsiteX4" fmla="*/ 0 w 7001691"/>
              <a:gd name="connsiteY4" fmla="*/ 2817223 h 3052354"/>
              <a:gd name="connsiteX5" fmla="*/ 2090057 w 7001691"/>
              <a:gd name="connsiteY5" fmla="*/ 134112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20291 w 7001691"/>
              <a:gd name="connsiteY2" fmla="*/ 2057400 h 3052354"/>
              <a:gd name="connsiteX3" fmla="*/ 2124891 w 7001691"/>
              <a:gd name="connsiteY3" fmla="*/ 76200 h 3052354"/>
              <a:gd name="connsiteX4" fmla="*/ 2142308 w 7001691"/>
              <a:gd name="connsiteY4" fmla="*/ 21771 h 3052354"/>
              <a:gd name="connsiteX5" fmla="*/ 0 w 7001691"/>
              <a:gd name="connsiteY5" fmla="*/ 2817223 h 3052354"/>
              <a:gd name="connsiteX6" fmla="*/ 2090057 w 7001691"/>
              <a:gd name="connsiteY6" fmla="*/ 134112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20291 w 7001691"/>
              <a:gd name="connsiteY2" fmla="*/ 2057400 h 3052354"/>
              <a:gd name="connsiteX3" fmla="*/ 2124891 w 7001691"/>
              <a:gd name="connsiteY3" fmla="*/ 76200 h 3052354"/>
              <a:gd name="connsiteX4" fmla="*/ 2142308 w 7001691"/>
              <a:gd name="connsiteY4" fmla="*/ 21771 h 3052354"/>
              <a:gd name="connsiteX5" fmla="*/ 0 w 7001691"/>
              <a:gd name="connsiteY5" fmla="*/ 2817223 h 3052354"/>
              <a:gd name="connsiteX6" fmla="*/ 2658291 w 7001691"/>
              <a:gd name="connsiteY6" fmla="*/ 160020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2124891 w 7001691"/>
              <a:gd name="connsiteY3" fmla="*/ 76200 h 3052354"/>
              <a:gd name="connsiteX4" fmla="*/ 2142308 w 7001691"/>
              <a:gd name="connsiteY4" fmla="*/ 21771 h 3052354"/>
              <a:gd name="connsiteX5" fmla="*/ 0 w 7001691"/>
              <a:gd name="connsiteY5" fmla="*/ 2817223 h 3052354"/>
              <a:gd name="connsiteX6" fmla="*/ 2658291 w 7001691"/>
              <a:gd name="connsiteY6" fmla="*/ 160020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2124891 w 7001691"/>
              <a:gd name="connsiteY3" fmla="*/ 76200 h 3052354"/>
              <a:gd name="connsiteX4" fmla="*/ 2142308 w 7001691"/>
              <a:gd name="connsiteY4" fmla="*/ 21771 h 3052354"/>
              <a:gd name="connsiteX5" fmla="*/ 0 w 7001691"/>
              <a:gd name="connsiteY5" fmla="*/ 2817223 h 3052354"/>
              <a:gd name="connsiteX6" fmla="*/ 2277291 w 7001691"/>
              <a:gd name="connsiteY6" fmla="*/ 129540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2124891 w 7001691"/>
              <a:gd name="connsiteY3" fmla="*/ 76200 h 3052354"/>
              <a:gd name="connsiteX4" fmla="*/ 524691 w 7001691"/>
              <a:gd name="connsiteY4" fmla="*/ 228600 h 3052354"/>
              <a:gd name="connsiteX5" fmla="*/ 0 w 7001691"/>
              <a:gd name="connsiteY5" fmla="*/ 2817223 h 3052354"/>
              <a:gd name="connsiteX6" fmla="*/ 2277291 w 7001691"/>
              <a:gd name="connsiteY6" fmla="*/ 129540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129540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30480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2954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30480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2954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304800 h 3052354"/>
              <a:gd name="connsiteX6" fmla="*/ 3383280 w 7001691"/>
              <a:gd name="connsiteY6" fmla="*/ 3052354 h 3052354"/>
              <a:gd name="connsiteX7" fmla="*/ 4182291 w 7001691"/>
              <a:gd name="connsiteY7" fmla="*/ 2286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267891 w 7001691"/>
              <a:gd name="connsiteY2" fmla="*/ 17526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304800 h 3052354"/>
              <a:gd name="connsiteX6" fmla="*/ 3383280 w 7001691"/>
              <a:gd name="connsiteY6" fmla="*/ 3052354 h 3052354"/>
              <a:gd name="connsiteX7" fmla="*/ 4182291 w 7001691"/>
              <a:gd name="connsiteY7" fmla="*/ 228600 h 3052354"/>
              <a:gd name="connsiteX8" fmla="*/ 7001691 w 7001691"/>
              <a:gd name="connsiteY8" fmla="*/ 2971800 h 3052354"/>
              <a:gd name="connsiteX0" fmla="*/ 7001691 w 7001691"/>
              <a:gd name="connsiteY0" fmla="*/ 2743200 h 2823754"/>
              <a:gd name="connsiteX1" fmla="*/ 6239691 w 7001691"/>
              <a:gd name="connsiteY1" fmla="*/ 304800 h 2823754"/>
              <a:gd name="connsiteX2" fmla="*/ 3267891 w 7001691"/>
              <a:gd name="connsiteY2" fmla="*/ 1524000 h 2823754"/>
              <a:gd name="connsiteX3" fmla="*/ 524691 w 7001691"/>
              <a:gd name="connsiteY3" fmla="*/ 0 h 2823754"/>
              <a:gd name="connsiteX4" fmla="*/ 0 w 7001691"/>
              <a:gd name="connsiteY4" fmla="*/ 2588623 h 2823754"/>
              <a:gd name="connsiteX5" fmla="*/ 2277291 w 7001691"/>
              <a:gd name="connsiteY5" fmla="*/ 76200 h 2823754"/>
              <a:gd name="connsiteX6" fmla="*/ 3383280 w 7001691"/>
              <a:gd name="connsiteY6" fmla="*/ 2823754 h 2823754"/>
              <a:gd name="connsiteX7" fmla="*/ 4182291 w 7001691"/>
              <a:gd name="connsiteY7" fmla="*/ 0 h 2823754"/>
              <a:gd name="connsiteX8" fmla="*/ 7001691 w 7001691"/>
              <a:gd name="connsiteY8" fmla="*/ 2743200 h 2823754"/>
              <a:gd name="connsiteX0" fmla="*/ 7696200 w 7696200"/>
              <a:gd name="connsiteY0" fmla="*/ 3352800 h 3433354"/>
              <a:gd name="connsiteX1" fmla="*/ 6934200 w 7696200"/>
              <a:gd name="connsiteY1" fmla="*/ 914400 h 3433354"/>
              <a:gd name="connsiteX2" fmla="*/ 3962400 w 7696200"/>
              <a:gd name="connsiteY2" fmla="*/ 2133600 h 3433354"/>
              <a:gd name="connsiteX3" fmla="*/ 0 w 7696200"/>
              <a:gd name="connsiteY3" fmla="*/ 0 h 3433354"/>
              <a:gd name="connsiteX4" fmla="*/ 694509 w 7696200"/>
              <a:gd name="connsiteY4" fmla="*/ 3198223 h 3433354"/>
              <a:gd name="connsiteX5" fmla="*/ 2971800 w 7696200"/>
              <a:gd name="connsiteY5" fmla="*/ 685800 h 3433354"/>
              <a:gd name="connsiteX6" fmla="*/ 4077789 w 7696200"/>
              <a:gd name="connsiteY6" fmla="*/ 3433354 h 3433354"/>
              <a:gd name="connsiteX7" fmla="*/ 4876800 w 7696200"/>
              <a:gd name="connsiteY7" fmla="*/ 609600 h 3433354"/>
              <a:gd name="connsiteX8" fmla="*/ 7696200 w 7696200"/>
              <a:gd name="connsiteY8" fmla="*/ 3352800 h 3433354"/>
              <a:gd name="connsiteX0" fmla="*/ 7696200 w 7696200"/>
              <a:gd name="connsiteY0" fmla="*/ 3352800 h 3433354"/>
              <a:gd name="connsiteX1" fmla="*/ 6934200 w 7696200"/>
              <a:gd name="connsiteY1" fmla="*/ 914400 h 3433354"/>
              <a:gd name="connsiteX2" fmla="*/ 3962400 w 7696200"/>
              <a:gd name="connsiteY2" fmla="*/ 2133600 h 3433354"/>
              <a:gd name="connsiteX3" fmla="*/ 0 w 7696200"/>
              <a:gd name="connsiteY3" fmla="*/ 0 h 3433354"/>
              <a:gd name="connsiteX4" fmla="*/ 694509 w 7696200"/>
              <a:gd name="connsiteY4" fmla="*/ 3198223 h 3433354"/>
              <a:gd name="connsiteX5" fmla="*/ 2819400 w 7696200"/>
              <a:gd name="connsiteY5" fmla="*/ 228600 h 3433354"/>
              <a:gd name="connsiteX6" fmla="*/ 4077789 w 7696200"/>
              <a:gd name="connsiteY6" fmla="*/ 3433354 h 3433354"/>
              <a:gd name="connsiteX7" fmla="*/ 4876800 w 7696200"/>
              <a:gd name="connsiteY7" fmla="*/ 609600 h 3433354"/>
              <a:gd name="connsiteX8" fmla="*/ 7696200 w 7696200"/>
              <a:gd name="connsiteY8" fmla="*/ 3352800 h 3433354"/>
              <a:gd name="connsiteX0" fmla="*/ 7696200 w 7696200"/>
              <a:gd name="connsiteY0" fmla="*/ 3352800 h 3433354"/>
              <a:gd name="connsiteX1" fmla="*/ 6934200 w 7696200"/>
              <a:gd name="connsiteY1" fmla="*/ 914400 h 3433354"/>
              <a:gd name="connsiteX2" fmla="*/ 4953000 w 7696200"/>
              <a:gd name="connsiteY2" fmla="*/ 2667000 h 3433354"/>
              <a:gd name="connsiteX3" fmla="*/ 0 w 7696200"/>
              <a:gd name="connsiteY3" fmla="*/ 0 h 3433354"/>
              <a:gd name="connsiteX4" fmla="*/ 694509 w 7696200"/>
              <a:gd name="connsiteY4" fmla="*/ 3198223 h 3433354"/>
              <a:gd name="connsiteX5" fmla="*/ 2819400 w 7696200"/>
              <a:gd name="connsiteY5" fmla="*/ 228600 h 3433354"/>
              <a:gd name="connsiteX6" fmla="*/ 4077789 w 7696200"/>
              <a:gd name="connsiteY6" fmla="*/ 3433354 h 3433354"/>
              <a:gd name="connsiteX7" fmla="*/ 4876800 w 7696200"/>
              <a:gd name="connsiteY7" fmla="*/ 609600 h 3433354"/>
              <a:gd name="connsiteX8" fmla="*/ 7696200 w 7696200"/>
              <a:gd name="connsiteY8" fmla="*/ 3352800 h 3433354"/>
              <a:gd name="connsiteX0" fmla="*/ 7696200 w 7696200"/>
              <a:gd name="connsiteY0" fmla="*/ 3352800 h 3352800"/>
              <a:gd name="connsiteX1" fmla="*/ 6934200 w 7696200"/>
              <a:gd name="connsiteY1" fmla="*/ 914400 h 3352800"/>
              <a:gd name="connsiteX2" fmla="*/ 4953000 w 7696200"/>
              <a:gd name="connsiteY2" fmla="*/ 2667000 h 3352800"/>
              <a:gd name="connsiteX3" fmla="*/ 0 w 7696200"/>
              <a:gd name="connsiteY3" fmla="*/ 0 h 3352800"/>
              <a:gd name="connsiteX4" fmla="*/ 694509 w 7696200"/>
              <a:gd name="connsiteY4" fmla="*/ 3198223 h 3352800"/>
              <a:gd name="connsiteX5" fmla="*/ 2819400 w 7696200"/>
              <a:gd name="connsiteY5" fmla="*/ 228600 h 3352800"/>
              <a:gd name="connsiteX6" fmla="*/ 2895600 w 7696200"/>
              <a:gd name="connsiteY6" fmla="*/ 3048000 h 3352800"/>
              <a:gd name="connsiteX7" fmla="*/ 4876800 w 7696200"/>
              <a:gd name="connsiteY7" fmla="*/ 609600 h 3352800"/>
              <a:gd name="connsiteX8" fmla="*/ 7696200 w 7696200"/>
              <a:gd name="connsiteY8" fmla="*/ 3352800 h 3352800"/>
              <a:gd name="connsiteX0" fmla="*/ 8001000 w 8001000"/>
              <a:gd name="connsiteY0" fmla="*/ 2057400 h 3198223"/>
              <a:gd name="connsiteX1" fmla="*/ 6934200 w 8001000"/>
              <a:gd name="connsiteY1" fmla="*/ 914400 h 3198223"/>
              <a:gd name="connsiteX2" fmla="*/ 4953000 w 8001000"/>
              <a:gd name="connsiteY2" fmla="*/ 2667000 h 3198223"/>
              <a:gd name="connsiteX3" fmla="*/ 0 w 8001000"/>
              <a:gd name="connsiteY3" fmla="*/ 0 h 3198223"/>
              <a:gd name="connsiteX4" fmla="*/ 694509 w 8001000"/>
              <a:gd name="connsiteY4" fmla="*/ 3198223 h 3198223"/>
              <a:gd name="connsiteX5" fmla="*/ 2819400 w 8001000"/>
              <a:gd name="connsiteY5" fmla="*/ 228600 h 3198223"/>
              <a:gd name="connsiteX6" fmla="*/ 2895600 w 8001000"/>
              <a:gd name="connsiteY6" fmla="*/ 3048000 h 3198223"/>
              <a:gd name="connsiteX7" fmla="*/ 4876800 w 8001000"/>
              <a:gd name="connsiteY7" fmla="*/ 609600 h 3198223"/>
              <a:gd name="connsiteX8" fmla="*/ 8001000 w 8001000"/>
              <a:gd name="connsiteY8" fmla="*/ 2057400 h 3198223"/>
              <a:gd name="connsiteX0" fmla="*/ 8001000 w 8001000"/>
              <a:gd name="connsiteY0" fmla="*/ 2057400 h 3198223"/>
              <a:gd name="connsiteX1" fmla="*/ 5410200 w 8001000"/>
              <a:gd name="connsiteY1" fmla="*/ 1524001 h 3198223"/>
              <a:gd name="connsiteX2" fmla="*/ 4953000 w 8001000"/>
              <a:gd name="connsiteY2" fmla="*/ 2667000 h 3198223"/>
              <a:gd name="connsiteX3" fmla="*/ 0 w 8001000"/>
              <a:gd name="connsiteY3" fmla="*/ 0 h 3198223"/>
              <a:gd name="connsiteX4" fmla="*/ 694509 w 8001000"/>
              <a:gd name="connsiteY4" fmla="*/ 3198223 h 3198223"/>
              <a:gd name="connsiteX5" fmla="*/ 2819400 w 8001000"/>
              <a:gd name="connsiteY5" fmla="*/ 228600 h 3198223"/>
              <a:gd name="connsiteX6" fmla="*/ 2895600 w 8001000"/>
              <a:gd name="connsiteY6" fmla="*/ 3048000 h 3198223"/>
              <a:gd name="connsiteX7" fmla="*/ 4876800 w 8001000"/>
              <a:gd name="connsiteY7" fmla="*/ 609600 h 3198223"/>
              <a:gd name="connsiteX8" fmla="*/ 8001000 w 8001000"/>
              <a:gd name="connsiteY8" fmla="*/ 2057400 h 3198223"/>
              <a:gd name="connsiteX0" fmla="*/ 7696200 w 7696200"/>
              <a:gd name="connsiteY0" fmla="*/ 2971801 h 3198223"/>
              <a:gd name="connsiteX1" fmla="*/ 5410200 w 7696200"/>
              <a:gd name="connsiteY1" fmla="*/ 1524001 h 3198223"/>
              <a:gd name="connsiteX2" fmla="*/ 4953000 w 7696200"/>
              <a:gd name="connsiteY2" fmla="*/ 2667000 h 3198223"/>
              <a:gd name="connsiteX3" fmla="*/ 0 w 7696200"/>
              <a:gd name="connsiteY3" fmla="*/ 0 h 3198223"/>
              <a:gd name="connsiteX4" fmla="*/ 694509 w 7696200"/>
              <a:gd name="connsiteY4" fmla="*/ 3198223 h 3198223"/>
              <a:gd name="connsiteX5" fmla="*/ 2819400 w 7696200"/>
              <a:gd name="connsiteY5" fmla="*/ 228600 h 3198223"/>
              <a:gd name="connsiteX6" fmla="*/ 2895600 w 7696200"/>
              <a:gd name="connsiteY6" fmla="*/ 3048000 h 3198223"/>
              <a:gd name="connsiteX7" fmla="*/ 4876800 w 7696200"/>
              <a:gd name="connsiteY7" fmla="*/ 609600 h 3198223"/>
              <a:gd name="connsiteX8" fmla="*/ 7696200 w 7696200"/>
              <a:gd name="connsiteY8" fmla="*/ 2971801 h 3198223"/>
              <a:gd name="connsiteX0" fmla="*/ 7696200 w 7696200"/>
              <a:gd name="connsiteY0" fmla="*/ 2971801 h 3198223"/>
              <a:gd name="connsiteX1" fmla="*/ 5410200 w 7696200"/>
              <a:gd name="connsiteY1" fmla="*/ 1524001 h 3198223"/>
              <a:gd name="connsiteX2" fmla="*/ 4953000 w 7696200"/>
              <a:gd name="connsiteY2" fmla="*/ 2667000 h 3198223"/>
              <a:gd name="connsiteX3" fmla="*/ 0 w 7696200"/>
              <a:gd name="connsiteY3" fmla="*/ 0 h 3198223"/>
              <a:gd name="connsiteX4" fmla="*/ 694509 w 7696200"/>
              <a:gd name="connsiteY4" fmla="*/ 3198223 h 3198223"/>
              <a:gd name="connsiteX5" fmla="*/ 2819400 w 7696200"/>
              <a:gd name="connsiteY5" fmla="*/ 228600 h 3198223"/>
              <a:gd name="connsiteX6" fmla="*/ 2895600 w 7696200"/>
              <a:gd name="connsiteY6" fmla="*/ 3048000 h 3198223"/>
              <a:gd name="connsiteX7" fmla="*/ 5562600 w 7696200"/>
              <a:gd name="connsiteY7" fmla="*/ 381001 h 3198223"/>
              <a:gd name="connsiteX8" fmla="*/ 7696200 w 7696200"/>
              <a:gd name="connsiteY8" fmla="*/ 2971801 h 3198223"/>
              <a:gd name="connsiteX0" fmla="*/ 7772400 w 7772400"/>
              <a:gd name="connsiteY0" fmla="*/ 2743201 h 2969623"/>
              <a:gd name="connsiteX1" fmla="*/ 5486400 w 7772400"/>
              <a:gd name="connsiteY1" fmla="*/ 1295401 h 2969623"/>
              <a:gd name="connsiteX2" fmla="*/ 5029200 w 7772400"/>
              <a:gd name="connsiteY2" fmla="*/ 2438400 h 2969623"/>
              <a:gd name="connsiteX3" fmla="*/ 0 w 7772400"/>
              <a:gd name="connsiteY3" fmla="*/ 1752601 h 2969623"/>
              <a:gd name="connsiteX4" fmla="*/ 770709 w 7772400"/>
              <a:gd name="connsiteY4" fmla="*/ 2969623 h 2969623"/>
              <a:gd name="connsiteX5" fmla="*/ 2895600 w 7772400"/>
              <a:gd name="connsiteY5" fmla="*/ 0 h 2969623"/>
              <a:gd name="connsiteX6" fmla="*/ 2971800 w 7772400"/>
              <a:gd name="connsiteY6" fmla="*/ 2819400 h 2969623"/>
              <a:gd name="connsiteX7" fmla="*/ 5638800 w 7772400"/>
              <a:gd name="connsiteY7" fmla="*/ 152401 h 2969623"/>
              <a:gd name="connsiteX8" fmla="*/ 7772400 w 7772400"/>
              <a:gd name="connsiteY8" fmla="*/ 2743201 h 2969623"/>
              <a:gd name="connsiteX0" fmla="*/ 7772400 w 7772400"/>
              <a:gd name="connsiteY0" fmla="*/ 2743201 h 2819400"/>
              <a:gd name="connsiteX1" fmla="*/ 5486400 w 7772400"/>
              <a:gd name="connsiteY1" fmla="*/ 1295401 h 2819400"/>
              <a:gd name="connsiteX2" fmla="*/ 5029200 w 7772400"/>
              <a:gd name="connsiteY2" fmla="*/ 2438400 h 2819400"/>
              <a:gd name="connsiteX3" fmla="*/ 0 w 7772400"/>
              <a:gd name="connsiteY3" fmla="*/ 1752601 h 2819400"/>
              <a:gd name="connsiteX4" fmla="*/ 228600 w 7772400"/>
              <a:gd name="connsiteY4" fmla="*/ 381001 h 2819400"/>
              <a:gd name="connsiteX5" fmla="*/ 2895600 w 7772400"/>
              <a:gd name="connsiteY5" fmla="*/ 0 h 2819400"/>
              <a:gd name="connsiteX6" fmla="*/ 2971800 w 7772400"/>
              <a:gd name="connsiteY6" fmla="*/ 2819400 h 2819400"/>
              <a:gd name="connsiteX7" fmla="*/ 5638800 w 7772400"/>
              <a:gd name="connsiteY7" fmla="*/ 152401 h 2819400"/>
              <a:gd name="connsiteX8" fmla="*/ 7772400 w 7772400"/>
              <a:gd name="connsiteY8" fmla="*/ 2743201 h 2819400"/>
              <a:gd name="connsiteX0" fmla="*/ 7772400 w 7772400"/>
              <a:gd name="connsiteY0" fmla="*/ 2667000 h 2743199"/>
              <a:gd name="connsiteX1" fmla="*/ 5486400 w 7772400"/>
              <a:gd name="connsiteY1" fmla="*/ 1219200 h 2743199"/>
              <a:gd name="connsiteX2" fmla="*/ 5029200 w 7772400"/>
              <a:gd name="connsiteY2" fmla="*/ 2362199 h 2743199"/>
              <a:gd name="connsiteX3" fmla="*/ 0 w 7772400"/>
              <a:gd name="connsiteY3" fmla="*/ 1676400 h 2743199"/>
              <a:gd name="connsiteX4" fmla="*/ 228600 w 7772400"/>
              <a:gd name="connsiteY4" fmla="*/ 304800 h 2743199"/>
              <a:gd name="connsiteX5" fmla="*/ 2133600 w 7772400"/>
              <a:gd name="connsiteY5" fmla="*/ 0 h 2743199"/>
              <a:gd name="connsiteX6" fmla="*/ 2971800 w 7772400"/>
              <a:gd name="connsiteY6" fmla="*/ 2743199 h 2743199"/>
              <a:gd name="connsiteX7" fmla="*/ 5638800 w 7772400"/>
              <a:gd name="connsiteY7" fmla="*/ 76200 h 2743199"/>
              <a:gd name="connsiteX8" fmla="*/ 7772400 w 7772400"/>
              <a:gd name="connsiteY8" fmla="*/ 2667000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2400" h="2743199">
                <a:moveTo>
                  <a:pt x="7772400" y="2667000"/>
                </a:moveTo>
                <a:lnTo>
                  <a:pt x="5486400" y="1219200"/>
                </a:lnTo>
                <a:lnTo>
                  <a:pt x="5029200" y="2362199"/>
                </a:lnTo>
                <a:lnTo>
                  <a:pt x="0" y="1676400"/>
                </a:lnTo>
                <a:lnTo>
                  <a:pt x="228600" y="304800"/>
                </a:lnTo>
                <a:lnTo>
                  <a:pt x="2133600" y="0"/>
                </a:lnTo>
                <a:lnTo>
                  <a:pt x="2971800" y="2743199"/>
                </a:lnTo>
                <a:lnTo>
                  <a:pt x="5638800" y="76200"/>
                </a:lnTo>
                <a:lnTo>
                  <a:pt x="7772400" y="2667000"/>
                </a:lnTo>
                <a:close/>
              </a:path>
            </a:pathLst>
          </a:custGeom>
          <a:gradFill>
            <a:gsLst>
              <a:gs pos="0">
                <a:srgbClr val="0070C0">
                  <a:alpha val="0"/>
                </a:srgbClr>
              </a:gs>
              <a:gs pos="66000">
                <a:srgbClr val="0070C0">
                  <a:alpha val="40000"/>
                </a:srgbClr>
              </a:gs>
            </a:gsLst>
            <a:path path="circle">
              <a:fillToRect l="50000" t="50000" r="50000" b="50000"/>
            </a:path>
          </a:gradFill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124200" y="2770206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ме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42056" y="2647950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ме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495800" y="2670292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не ме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41500" y="3145134"/>
            <a:ext cx="5483748" cy="226716"/>
          </a:xfrm>
          <a:prstGeom prst="straightConnector1">
            <a:avLst/>
          </a:prstGeom>
          <a:ln w="50800">
            <a:solidFill>
              <a:schemeClr val="tx1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00600" y="3908809"/>
            <a:ext cx="2996921" cy="720340"/>
          </a:xfrm>
          <a:prstGeom prst="straightConnector1">
            <a:avLst/>
          </a:prstGeom>
          <a:ln w="50800">
            <a:solidFill>
              <a:schemeClr val="tx1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6781800" y="3481486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ме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6304504" y="4183198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не ме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410450" y="3943350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28" name="Oval 27"/>
          <p:cNvSpPr/>
          <p:nvPr/>
        </p:nvSpPr>
        <p:spPr>
          <a:xfrm>
            <a:off x="3351335" y="324914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365" y="3165554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19779" y="312186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187046" y="3993784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881851" y="4061929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5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Примерни демонстрации</a:t>
            </a:r>
          </a:p>
          <a:p>
            <a:pPr lvl="1"/>
            <a:r>
              <a:rPr lang="bg-BG" dirty="0"/>
              <a:t>Ориентация спрямо вектор</a:t>
            </a:r>
          </a:p>
          <a:p>
            <a:pPr lvl="1"/>
            <a:r>
              <a:rPr lang="bg-BG" dirty="0"/>
              <a:t>Вътрешна точка чрез ориентация</a:t>
            </a:r>
          </a:p>
        </p:txBody>
      </p:sp>
      <p:pic>
        <p:nvPicPr>
          <p:cNvPr id="8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E6FB292C-4C79-40A2-9E4C-1190BC73D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7800" y="27241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F9B014CA-467B-4456-87FB-9933B27D9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241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2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Вътрешна точка</a:t>
            </a:r>
          </a:p>
          <a:p>
            <a:pPr lvl="1"/>
            <a:r>
              <a:rPr lang="bg-BG" dirty="0"/>
              <a:t>Например в любовен многоъгълник</a:t>
            </a:r>
            <a:r>
              <a:rPr lang="en-US" dirty="0"/>
              <a:t>, </a:t>
            </a:r>
            <a:r>
              <a:rPr lang="bg-BG" dirty="0"/>
              <a:t>който е неправилен, </a:t>
            </a:r>
            <a:r>
              <a:rPr lang="bg-BG" dirty="0" err="1"/>
              <a:t>самопресичащ</a:t>
            </a:r>
            <a:r>
              <a:rPr lang="bg-BG" dirty="0"/>
              <a:t> се, вдлъбнат на моменти … или като цяло</a:t>
            </a:r>
          </a:p>
        </p:txBody>
      </p:sp>
      <p:pic>
        <p:nvPicPr>
          <p:cNvPr id="4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6085CE3-BECB-4BF1-B1E1-2325E03DA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60" y="19621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08829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многоъгълник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ориентирано лице</a:t>
            </a:r>
          </a:p>
          <a:p>
            <a:pPr lvl="1"/>
            <a:r>
              <a:rPr lang="bg-BG" dirty="0"/>
              <a:t>Лице на част от многоъгълник, което може да е положително или отрицателно</a:t>
            </a:r>
          </a:p>
          <a:p>
            <a:pPr lvl="1"/>
            <a:r>
              <a:rPr lang="bg-BG" dirty="0"/>
              <a:t>Многоъгълникът се раздробява на части</a:t>
            </a:r>
          </a:p>
          <a:p>
            <a:pPr lvl="1"/>
            <a:r>
              <a:rPr lang="bg-BG" dirty="0"/>
              <a:t>На всяка част се намира ориентираното ѝ лице</a:t>
            </a:r>
          </a:p>
          <a:p>
            <a:pPr lvl="1"/>
            <a:r>
              <a:rPr lang="bg-BG" dirty="0"/>
              <a:t>Лицето на многоъгълника е сумата от отделните ориентирани лица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0:45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91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101"/>
          <p:cNvSpPr/>
          <p:nvPr/>
        </p:nvSpPr>
        <p:spPr>
          <a:xfrm>
            <a:off x="6248400" y="2095500"/>
            <a:ext cx="1219200" cy="21717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895600">
                <a:moveTo>
                  <a:pt x="0" y="1752600"/>
                </a:moveTo>
                <a:lnTo>
                  <a:pt x="1219200" y="0"/>
                </a:lnTo>
                <a:lnTo>
                  <a:pt x="1219200" y="2895600"/>
                </a:lnTo>
                <a:lnTo>
                  <a:pt x="0" y="2895600"/>
                </a:lnTo>
                <a:lnTo>
                  <a:pt x="0" y="17526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676400" y="2095500"/>
            <a:ext cx="2209800" cy="16002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2133600">
                <a:moveTo>
                  <a:pt x="0" y="1752600"/>
                </a:moveTo>
                <a:lnTo>
                  <a:pt x="1219200" y="0"/>
                </a:lnTo>
                <a:lnTo>
                  <a:pt x="2209800" y="1524000"/>
                </a:lnTo>
                <a:lnTo>
                  <a:pt x="1524000" y="2133600"/>
                </a:lnTo>
                <a:lnTo>
                  <a:pt x="0" y="1752600"/>
                </a:lnTo>
                <a:close/>
              </a:path>
            </a:pathLst>
          </a:cu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</p:spPr>
            <p:txBody>
              <a:bodyPr/>
              <a:lstStyle/>
              <a:p>
                <a:pPr marL="36623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𝑃𝑄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Илюстрация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1762360"/>
            <a:ext cx="3200400" cy="2390540"/>
            <a:chOff x="762000" y="1885950"/>
            <a:chExt cx="3505200" cy="274320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762000" y="1885950"/>
              <a:ext cx="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" y="4629150"/>
              <a:ext cx="350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3810000" y="29527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2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676400" y="2095500"/>
            <a:ext cx="1219200" cy="13144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895600" y="2095500"/>
            <a:ext cx="990600" cy="11430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76400" y="3409950"/>
            <a:ext cx="1524000" cy="2857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1" idx="2"/>
          </p:cNvCxnSpPr>
          <p:nvPr/>
        </p:nvCxnSpPr>
        <p:spPr>
          <a:xfrm flipH="1">
            <a:off x="3200400" y="3238500"/>
            <a:ext cx="685800" cy="4572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2286000" y="17526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1</a:t>
            </a:r>
            <a:endParaRPr lang="en-US" baseline="-250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143000" y="28956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0</a:t>
            </a:r>
            <a:endParaRPr lang="en-US" baseline="-25000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2667000" y="36385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P</a:t>
            </a:r>
            <a:r>
              <a:rPr lang="en-US" sz="2400" baseline="-25000" dirty="0">
                <a:latin typeface="Calibri"/>
              </a:rPr>
              <a:t>3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2590800" y="27813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S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10200" y="1676400"/>
            <a:ext cx="2438400" cy="2590800"/>
            <a:chOff x="5791200" y="1885950"/>
            <a:chExt cx="2895600" cy="274320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5791200" y="1885950"/>
              <a:ext cx="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791200" y="4629150"/>
              <a:ext cx="289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 flipH="1">
            <a:off x="6248400" y="2095500"/>
            <a:ext cx="1219200" cy="13144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48400" y="3409950"/>
            <a:ext cx="0" cy="85725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 txBox="1">
            <a:spLocks/>
          </p:cNvSpPr>
          <p:nvPr/>
        </p:nvSpPr>
        <p:spPr>
          <a:xfrm>
            <a:off x="7010400" y="15811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Q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5791200" y="28384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P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7467600" y="2095500"/>
            <a:ext cx="0" cy="217170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410200" y="3409950"/>
            <a:ext cx="83820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410200" y="2095500"/>
            <a:ext cx="205740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ontent Placeholder 2"/>
          <p:cNvSpPr txBox="1">
            <a:spLocks/>
          </p:cNvSpPr>
          <p:nvPr/>
        </p:nvSpPr>
        <p:spPr>
          <a:xfrm>
            <a:off x="5867400" y="421005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Calibri"/>
              </a:rPr>
              <a:t>p</a:t>
            </a:r>
            <a:r>
              <a:rPr lang="en-US" sz="2400" baseline="-25000" dirty="0" err="1">
                <a:latin typeface="Calibri"/>
              </a:rPr>
              <a:t>x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7010400" y="421005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Calibri"/>
              </a:rPr>
              <a:t>q</a:t>
            </a:r>
            <a:r>
              <a:rPr lang="en-US" sz="2400" baseline="-25000" dirty="0" err="1">
                <a:latin typeface="Calibri"/>
              </a:rPr>
              <a:t>x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4724400" y="180975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Calibri"/>
              </a:rPr>
              <a:t>q</a:t>
            </a:r>
            <a:r>
              <a:rPr lang="en-US" sz="2400" baseline="-25000" dirty="0" err="1">
                <a:latin typeface="Calibri"/>
              </a:rPr>
              <a:t>y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4724400" y="306705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Calibri"/>
              </a:rPr>
              <a:t>p</a:t>
            </a:r>
            <a:r>
              <a:rPr lang="en-US" sz="2400" baseline="-25000" dirty="0" err="1">
                <a:latin typeface="Calibri"/>
              </a:rPr>
              <a:t>y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553200" y="346710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S</a:t>
            </a:r>
            <a:r>
              <a:rPr lang="en-US" sz="2400" baseline="-25000" noProof="0" dirty="0">
                <a:latin typeface="Calibri"/>
              </a:rPr>
              <a:t>PQ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9484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6750"/>
            <a:ext cx="9144000" cy="4476750"/>
          </a:xfrm>
        </p:spPr>
        <p:txBody>
          <a:bodyPr anchor="t">
            <a:normAutofit/>
          </a:bodyPr>
          <a:lstStyle/>
          <a:p>
            <a:r>
              <a:rPr lang="bg-BG" sz="3100" dirty="0">
                <a:latin typeface="+mj-lt"/>
                <a:ea typeface="+mn-ea"/>
              </a:rPr>
              <a:t>                     </a:t>
            </a:r>
            <a:r>
              <a:rPr lang="bg-BG" sz="2400" b="0" dirty="0">
                <a:latin typeface="+mj-lt"/>
                <a:ea typeface="+mn-ea"/>
              </a:rPr>
              <a:t>Положителни лица                      Отрицателни лица</a:t>
            </a:r>
            <a:br>
              <a:rPr lang="bg-BG" sz="2400" b="0" dirty="0">
                <a:latin typeface="+mj-lt"/>
                <a:ea typeface="+mn-ea"/>
              </a:rPr>
            </a:br>
            <a:br>
              <a:rPr lang="bg-BG" sz="2400" b="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r>
              <a:rPr lang="bg-BG" sz="3100" dirty="0">
                <a:latin typeface="+mj-lt"/>
                <a:ea typeface="+mn-ea"/>
              </a:rPr>
              <a:t>			</a:t>
            </a:r>
            <a:r>
              <a:rPr lang="en-US" sz="2800" b="0" dirty="0">
                <a:latin typeface="+mj-lt"/>
                <a:ea typeface="+mn-ea"/>
              </a:rPr>
              <a:t>|</a:t>
            </a:r>
            <a:r>
              <a:rPr lang="bg-BG" sz="2800" b="0" dirty="0">
                <a:latin typeface="+mj-lt"/>
                <a:ea typeface="+mn-ea"/>
              </a:rPr>
              <a:t>Сумата</a:t>
            </a:r>
            <a:r>
              <a:rPr lang="en-US" sz="2800" b="0" dirty="0">
                <a:latin typeface="+mj-lt"/>
                <a:ea typeface="+mn-ea"/>
              </a:rPr>
              <a:t>|</a:t>
            </a:r>
            <a:r>
              <a:rPr lang="bg-BG" sz="2800" b="0" dirty="0">
                <a:latin typeface="+mj-lt"/>
                <a:ea typeface="+mn-ea"/>
              </a:rPr>
              <a:t> е търсеното лице</a:t>
            </a:r>
            <a:endParaRPr lang="en-US" sz="2800" b="0" dirty="0">
              <a:latin typeface="+mj-lt"/>
              <a:ea typeface="+mn-ea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5334000" y="2819400"/>
            <a:ext cx="1524000" cy="85725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  <a:gd name="connsiteX0" fmla="*/ 0 w 1524000"/>
              <a:gd name="connsiteY0" fmla="*/ 1752600 h 2895600"/>
              <a:gd name="connsiteX1" fmla="*/ 1219200 w 1524000"/>
              <a:gd name="connsiteY1" fmla="*/ 0 h 2895600"/>
              <a:gd name="connsiteX2" fmla="*/ 1524000 w 1524000"/>
              <a:gd name="connsiteY2" fmla="*/ 2895600 h 2895600"/>
              <a:gd name="connsiteX3" fmla="*/ 0 w 1524000"/>
              <a:gd name="connsiteY3" fmla="*/ 2895600 h 2895600"/>
              <a:gd name="connsiteX4" fmla="*/ 0 w 1524000"/>
              <a:gd name="connsiteY4" fmla="*/ 1752600 h 2895600"/>
              <a:gd name="connsiteX0" fmla="*/ 0 w 1524000"/>
              <a:gd name="connsiteY0" fmla="*/ 0 h 1143000"/>
              <a:gd name="connsiteX1" fmla="*/ 1524000 w 1524000"/>
              <a:gd name="connsiteY1" fmla="*/ 381000 h 1143000"/>
              <a:gd name="connsiteX2" fmla="*/ 1524000 w 1524000"/>
              <a:gd name="connsiteY2" fmla="*/ 1143000 h 1143000"/>
              <a:gd name="connsiteX3" fmla="*/ 0 w 1524000"/>
              <a:gd name="connsiteY3" fmla="*/ 1143000 h 1143000"/>
              <a:gd name="connsiteX4" fmla="*/ 0 w 1524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143000">
                <a:moveTo>
                  <a:pt x="0" y="0"/>
                </a:moveTo>
                <a:lnTo>
                  <a:pt x="1524000" y="38100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9393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6858000" y="2647950"/>
            <a:ext cx="685800" cy="10287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  <a:gd name="connsiteX0" fmla="*/ 0 w 3657600"/>
              <a:gd name="connsiteY0" fmla="*/ 0 h 2971800"/>
              <a:gd name="connsiteX1" fmla="*/ 3657600 w 3657600"/>
              <a:gd name="connsiteY1" fmla="*/ 76200 h 2971800"/>
              <a:gd name="connsiteX2" fmla="*/ 3657600 w 3657600"/>
              <a:gd name="connsiteY2" fmla="*/ 2971800 h 2971800"/>
              <a:gd name="connsiteX3" fmla="*/ 2438400 w 3657600"/>
              <a:gd name="connsiteY3" fmla="*/ 2971800 h 2971800"/>
              <a:gd name="connsiteX4" fmla="*/ 0 w 3657600"/>
              <a:gd name="connsiteY4" fmla="*/ 0 h 2971800"/>
              <a:gd name="connsiteX0" fmla="*/ 0 w 3657600"/>
              <a:gd name="connsiteY0" fmla="*/ 0 h 2971800"/>
              <a:gd name="connsiteX1" fmla="*/ 3657600 w 3657600"/>
              <a:gd name="connsiteY1" fmla="*/ 76200 h 2971800"/>
              <a:gd name="connsiteX2" fmla="*/ 3657600 w 3657600"/>
              <a:gd name="connsiteY2" fmla="*/ 2971800 h 2971800"/>
              <a:gd name="connsiteX3" fmla="*/ 0 w 3657600"/>
              <a:gd name="connsiteY3" fmla="*/ 2895600 h 2971800"/>
              <a:gd name="connsiteX4" fmla="*/ 0 w 3657600"/>
              <a:gd name="connsiteY4" fmla="*/ 0 h 2971800"/>
              <a:gd name="connsiteX0" fmla="*/ 0 w 3657600"/>
              <a:gd name="connsiteY0" fmla="*/ 0 h 2895600"/>
              <a:gd name="connsiteX1" fmla="*/ 3657600 w 3657600"/>
              <a:gd name="connsiteY1" fmla="*/ 76200 h 2895600"/>
              <a:gd name="connsiteX2" fmla="*/ 990600 w 3657600"/>
              <a:gd name="connsiteY2" fmla="*/ 2895600 h 2895600"/>
              <a:gd name="connsiteX3" fmla="*/ 0 w 3657600"/>
              <a:gd name="connsiteY3" fmla="*/ 2895600 h 2895600"/>
              <a:gd name="connsiteX4" fmla="*/ 0 w 3657600"/>
              <a:gd name="connsiteY4" fmla="*/ 0 h 2895600"/>
              <a:gd name="connsiteX0" fmla="*/ 0 w 990600"/>
              <a:gd name="connsiteY0" fmla="*/ 0 h 2895600"/>
              <a:gd name="connsiteX1" fmla="*/ 990600 w 990600"/>
              <a:gd name="connsiteY1" fmla="*/ 1524000 h 2895600"/>
              <a:gd name="connsiteX2" fmla="*/ 990600 w 990600"/>
              <a:gd name="connsiteY2" fmla="*/ 2895600 h 2895600"/>
              <a:gd name="connsiteX3" fmla="*/ 0 w 990600"/>
              <a:gd name="connsiteY3" fmla="*/ 2895600 h 2895600"/>
              <a:gd name="connsiteX4" fmla="*/ 0 w 990600"/>
              <a:gd name="connsiteY4" fmla="*/ 0 h 2895600"/>
              <a:gd name="connsiteX0" fmla="*/ 304800 w 990600"/>
              <a:gd name="connsiteY0" fmla="*/ 609600 h 1371600"/>
              <a:gd name="connsiteX1" fmla="*/ 990600 w 990600"/>
              <a:gd name="connsiteY1" fmla="*/ 0 h 1371600"/>
              <a:gd name="connsiteX2" fmla="*/ 990600 w 990600"/>
              <a:gd name="connsiteY2" fmla="*/ 1371600 h 1371600"/>
              <a:gd name="connsiteX3" fmla="*/ 0 w 990600"/>
              <a:gd name="connsiteY3" fmla="*/ 1371600 h 1371600"/>
              <a:gd name="connsiteX4" fmla="*/ 304800 w 990600"/>
              <a:gd name="connsiteY4" fmla="*/ 609600 h 1371600"/>
              <a:gd name="connsiteX0" fmla="*/ 0 w 685800"/>
              <a:gd name="connsiteY0" fmla="*/ 609600 h 1371600"/>
              <a:gd name="connsiteX1" fmla="*/ 685800 w 685800"/>
              <a:gd name="connsiteY1" fmla="*/ 0 h 1371600"/>
              <a:gd name="connsiteX2" fmla="*/ 685800 w 685800"/>
              <a:gd name="connsiteY2" fmla="*/ 1371600 h 1371600"/>
              <a:gd name="connsiteX3" fmla="*/ 0 w 685800"/>
              <a:gd name="connsiteY3" fmla="*/ 1371600 h 1371600"/>
              <a:gd name="connsiteX4" fmla="*/ 0 w 685800"/>
              <a:gd name="connsiteY4" fmla="*/ 609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1371600">
                <a:moveTo>
                  <a:pt x="0" y="609600"/>
                </a:moveTo>
                <a:lnTo>
                  <a:pt x="685800" y="0"/>
                </a:lnTo>
                <a:lnTo>
                  <a:pt x="685800" y="1371600"/>
                </a:lnTo>
                <a:lnTo>
                  <a:pt x="0" y="1371600"/>
                </a:lnTo>
                <a:lnTo>
                  <a:pt x="0" y="6096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9393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2895600" y="1504950"/>
            <a:ext cx="990600" cy="21717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  <a:gd name="connsiteX0" fmla="*/ 0 w 3657600"/>
              <a:gd name="connsiteY0" fmla="*/ 0 h 2971800"/>
              <a:gd name="connsiteX1" fmla="*/ 3657600 w 3657600"/>
              <a:gd name="connsiteY1" fmla="*/ 76200 h 2971800"/>
              <a:gd name="connsiteX2" fmla="*/ 3657600 w 3657600"/>
              <a:gd name="connsiteY2" fmla="*/ 2971800 h 2971800"/>
              <a:gd name="connsiteX3" fmla="*/ 2438400 w 3657600"/>
              <a:gd name="connsiteY3" fmla="*/ 2971800 h 2971800"/>
              <a:gd name="connsiteX4" fmla="*/ 0 w 3657600"/>
              <a:gd name="connsiteY4" fmla="*/ 0 h 2971800"/>
              <a:gd name="connsiteX0" fmla="*/ 0 w 3657600"/>
              <a:gd name="connsiteY0" fmla="*/ 0 h 2971800"/>
              <a:gd name="connsiteX1" fmla="*/ 3657600 w 3657600"/>
              <a:gd name="connsiteY1" fmla="*/ 76200 h 2971800"/>
              <a:gd name="connsiteX2" fmla="*/ 3657600 w 3657600"/>
              <a:gd name="connsiteY2" fmla="*/ 2971800 h 2971800"/>
              <a:gd name="connsiteX3" fmla="*/ 0 w 3657600"/>
              <a:gd name="connsiteY3" fmla="*/ 2895600 h 2971800"/>
              <a:gd name="connsiteX4" fmla="*/ 0 w 3657600"/>
              <a:gd name="connsiteY4" fmla="*/ 0 h 2971800"/>
              <a:gd name="connsiteX0" fmla="*/ 0 w 3657600"/>
              <a:gd name="connsiteY0" fmla="*/ 0 h 2895600"/>
              <a:gd name="connsiteX1" fmla="*/ 3657600 w 3657600"/>
              <a:gd name="connsiteY1" fmla="*/ 76200 h 2895600"/>
              <a:gd name="connsiteX2" fmla="*/ 990600 w 3657600"/>
              <a:gd name="connsiteY2" fmla="*/ 2895600 h 2895600"/>
              <a:gd name="connsiteX3" fmla="*/ 0 w 3657600"/>
              <a:gd name="connsiteY3" fmla="*/ 2895600 h 2895600"/>
              <a:gd name="connsiteX4" fmla="*/ 0 w 3657600"/>
              <a:gd name="connsiteY4" fmla="*/ 0 h 2895600"/>
              <a:gd name="connsiteX0" fmla="*/ 0 w 990600"/>
              <a:gd name="connsiteY0" fmla="*/ 0 h 2895600"/>
              <a:gd name="connsiteX1" fmla="*/ 990600 w 990600"/>
              <a:gd name="connsiteY1" fmla="*/ 1524000 h 2895600"/>
              <a:gd name="connsiteX2" fmla="*/ 990600 w 990600"/>
              <a:gd name="connsiteY2" fmla="*/ 2895600 h 2895600"/>
              <a:gd name="connsiteX3" fmla="*/ 0 w 990600"/>
              <a:gd name="connsiteY3" fmla="*/ 2895600 h 2895600"/>
              <a:gd name="connsiteX4" fmla="*/ 0 w 990600"/>
              <a:gd name="connsiteY4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2895600">
                <a:moveTo>
                  <a:pt x="0" y="0"/>
                </a:moveTo>
                <a:lnTo>
                  <a:pt x="990600" y="1524000"/>
                </a:lnTo>
                <a:lnTo>
                  <a:pt x="9906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1676400" y="1504950"/>
            <a:ext cx="1219200" cy="21717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895600">
                <a:moveTo>
                  <a:pt x="0" y="1752600"/>
                </a:moveTo>
                <a:lnTo>
                  <a:pt x="1219200" y="0"/>
                </a:lnTo>
                <a:lnTo>
                  <a:pt x="1219200" y="2895600"/>
                </a:lnTo>
                <a:lnTo>
                  <a:pt x="0" y="2895600"/>
                </a:lnTo>
                <a:lnTo>
                  <a:pt x="0" y="17526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3000" y="1162050"/>
            <a:ext cx="3276600" cy="2514600"/>
            <a:chOff x="838200" y="1162050"/>
            <a:chExt cx="3581400" cy="251460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838200" y="1162050"/>
              <a:ext cx="0" cy="2514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38200" y="3676650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1676400" y="2819400"/>
            <a:ext cx="0" cy="85725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895600" y="1504950"/>
            <a:ext cx="0" cy="217170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86200" y="2657475"/>
            <a:ext cx="0" cy="1019175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1676400" y="1504950"/>
            <a:ext cx="2209800" cy="16002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2133600">
                <a:moveTo>
                  <a:pt x="0" y="1752600"/>
                </a:moveTo>
                <a:lnTo>
                  <a:pt x="1219200" y="0"/>
                </a:lnTo>
                <a:lnTo>
                  <a:pt x="2209800" y="1524000"/>
                </a:lnTo>
                <a:lnTo>
                  <a:pt x="1524000" y="2133600"/>
                </a:lnTo>
                <a:lnTo>
                  <a:pt x="0" y="1752600"/>
                </a:lnTo>
                <a:close/>
              </a:path>
            </a:pathLst>
          </a:cu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00600" y="1162050"/>
            <a:ext cx="3276600" cy="2514600"/>
            <a:chOff x="5334000" y="1162050"/>
            <a:chExt cx="3581400" cy="2514600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5334000" y="1162050"/>
              <a:ext cx="0" cy="2514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334000" y="3676650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>
            <a:off x="5334000" y="2819400"/>
            <a:ext cx="0" cy="8572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858000" y="3105150"/>
            <a:ext cx="0" cy="5715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543800" y="2657475"/>
            <a:ext cx="0" cy="101917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>
            <a:off x="5334000" y="1504950"/>
            <a:ext cx="2209800" cy="16002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2133600">
                <a:moveTo>
                  <a:pt x="0" y="1752600"/>
                </a:moveTo>
                <a:lnTo>
                  <a:pt x="1219200" y="0"/>
                </a:lnTo>
                <a:lnTo>
                  <a:pt x="2209800" y="1524000"/>
                </a:lnTo>
                <a:lnTo>
                  <a:pt x="1524000" y="2133600"/>
                </a:lnTo>
                <a:lnTo>
                  <a:pt x="0" y="1752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1905000" y="304800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S</a:t>
            </a:r>
            <a:r>
              <a:rPr lang="bg-BG" baseline="-25000" dirty="0"/>
              <a:t>01</a:t>
            </a:r>
            <a:endParaRPr lang="en-US" baseline="-25000" dirty="0"/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2971800" y="304800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S</a:t>
            </a:r>
            <a:r>
              <a:rPr lang="bg-BG" baseline="-25000" dirty="0"/>
              <a:t>12</a:t>
            </a:r>
            <a:endParaRPr lang="en-US" baseline="-25000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5638800" y="310515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S</a:t>
            </a:r>
            <a:r>
              <a:rPr lang="bg-BG" baseline="-25000" dirty="0"/>
              <a:t>30</a:t>
            </a:r>
            <a:endParaRPr lang="en-US" baseline="-25000" dirty="0"/>
          </a:p>
        </p:txBody>
      </p:sp>
      <p:sp>
        <p:nvSpPr>
          <p:cNvPr id="127" name="Content Placeholder 2"/>
          <p:cNvSpPr txBox="1">
            <a:spLocks/>
          </p:cNvSpPr>
          <p:nvPr/>
        </p:nvSpPr>
        <p:spPr>
          <a:xfrm>
            <a:off x="6819900" y="310515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S</a:t>
            </a:r>
            <a:r>
              <a:rPr lang="bg-BG" baseline="-25000" dirty="0"/>
              <a:t>23</a:t>
            </a:r>
            <a:endParaRPr lang="en-US" baseline="-250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733800" y="21717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2</a:t>
            </a:r>
            <a:endParaRPr lang="en-US" baseline="-25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86000" y="11620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1</a:t>
            </a:r>
            <a:endParaRPr lang="en-US" baseline="-250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295400" y="22669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0</a:t>
            </a:r>
            <a:endParaRPr lang="en-US" baseline="-2500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391400" y="2179656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2</a:t>
            </a:r>
            <a:endParaRPr lang="en-US" baseline="-25000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400800" y="25717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3</a:t>
            </a:r>
            <a:endParaRPr lang="en-US" baseline="-250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953000" y="2274906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53668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306316" y="1714500"/>
            <a:ext cx="1989667" cy="142875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7526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  <a:gd name="connsiteX0" fmla="*/ 0 w 2286000"/>
              <a:gd name="connsiteY0" fmla="*/ 1371600 h 2133600"/>
              <a:gd name="connsiteX1" fmla="*/ 1295400 w 2286000"/>
              <a:gd name="connsiteY1" fmla="*/ 0 h 2133600"/>
              <a:gd name="connsiteX2" fmla="*/ 2286000 w 2286000"/>
              <a:gd name="connsiteY2" fmla="*/ 1752600 h 2133600"/>
              <a:gd name="connsiteX3" fmla="*/ 1600200 w 2286000"/>
              <a:gd name="connsiteY3" fmla="*/ 2133600 h 2133600"/>
              <a:gd name="connsiteX4" fmla="*/ 0 w 2286000"/>
              <a:gd name="connsiteY4" fmla="*/ 1371600 h 2133600"/>
              <a:gd name="connsiteX0" fmla="*/ 0 w 2286000"/>
              <a:gd name="connsiteY0" fmla="*/ 1143000 h 1905000"/>
              <a:gd name="connsiteX1" fmla="*/ 1143000 w 2286000"/>
              <a:gd name="connsiteY1" fmla="*/ 0 h 1905000"/>
              <a:gd name="connsiteX2" fmla="*/ 2286000 w 2286000"/>
              <a:gd name="connsiteY2" fmla="*/ 1524000 h 1905000"/>
              <a:gd name="connsiteX3" fmla="*/ 1600200 w 2286000"/>
              <a:gd name="connsiteY3" fmla="*/ 1905000 h 1905000"/>
              <a:gd name="connsiteX4" fmla="*/ 0 w 2286000"/>
              <a:gd name="connsiteY4" fmla="*/ 1143000 h 1905000"/>
              <a:gd name="connsiteX0" fmla="*/ 0 w 2286000"/>
              <a:gd name="connsiteY0" fmla="*/ 1143000 h 1905000"/>
              <a:gd name="connsiteX1" fmla="*/ 1143000 w 2286000"/>
              <a:gd name="connsiteY1" fmla="*/ 0 h 1905000"/>
              <a:gd name="connsiteX2" fmla="*/ 2286000 w 2286000"/>
              <a:gd name="connsiteY2" fmla="*/ 1524000 h 1905000"/>
              <a:gd name="connsiteX3" fmla="*/ 1524000 w 2286000"/>
              <a:gd name="connsiteY3" fmla="*/ 1905000 h 1905000"/>
              <a:gd name="connsiteX4" fmla="*/ 0 w 2286000"/>
              <a:gd name="connsiteY4" fmla="*/ 1143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905000">
                <a:moveTo>
                  <a:pt x="0" y="1143000"/>
                </a:moveTo>
                <a:lnTo>
                  <a:pt x="1143000" y="0"/>
                </a:lnTo>
                <a:lnTo>
                  <a:pt x="2286000" y="1524000"/>
                </a:lnTo>
                <a:lnTo>
                  <a:pt x="1524000" y="1905000"/>
                </a:lnTo>
                <a:lnTo>
                  <a:pt x="0" y="11430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bg-BG" dirty="0"/>
          </a:p>
        </p:txBody>
      </p:sp>
      <p:grpSp>
        <p:nvGrpSpPr>
          <p:cNvPr id="26" name="Group 25"/>
          <p:cNvGrpSpPr/>
          <p:nvPr/>
        </p:nvGrpSpPr>
        <p:grpSpPr>
          <a:xfrm>
            <a:off x="1974704" y="1371600"/>
            <a:ext cx="2321278" cy="2343150"/>
            <a:chOff x="2438400" y="2514600"/>
            <a:chExt cx="2667000" cy="31242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38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819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200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581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62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343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724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105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5400000">
            <a:off x="2002574" y="1069270"/>
            <a:ext cx="2000250" cy="2719211"/>
            <a:chOff x="2438400" y="2514600"/>
            <a:chExt cx="2667000" cy="31242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2438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819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200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581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62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43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724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05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 flipV="1">
            <a:off x="1643093" y="971550"/>
            <a:ext cx="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43093" y="3714750"/>
            <a:ext cx="305082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2"/>
          </p:cNvCxnSpPr>
          <p:nvPr/>
        </p:nvCxnSpPr>
        <p:spPr>
          <a:xfrm>
            <a:off x="3301149" y="1714500"/>
            <a:ext cx="994833" cy="11430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0"/>
            <a:endCxn id="4" idx="1"/>
          </p:cNvCxnSpPr>
          <p:nvPr/>
        </p:nvCxnSpPr>
        <p:spPr>
          <a:xfrm flipV="1">
            <a:off x="2306316" y="1714500"/>
            <a:ext cx="994833" cy="8572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306316" y="2571750"/>
            <a:ext cx="1326444" cy="5715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32760" y="2857500"/>
            <a:ext cx="663222" cy="2857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168504" y="2228850"/>
            <a:ext cx="53057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noProof="0" dirty="0"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  <a:latin typeface="Calibri"/>
              </a:rPr>
              <a:t>S</a:t>
            </a:r>
            <a:endParaRPr kumimoji="0" lang="en-US" sz="3600" u="none" strike="noStrike" kern="1200" cap="none" spc="0" normalizeH="0" baseline="-25000" noProof="0" dirty="0">
              <a:ln>
                <a:noFill/>
              </a:ln>
              <a:effectLst>
                <a:outerShdw blurRad="50800" dir="16200000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854062" y="3743325"/>
            <a:ext cx="291817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ts val="16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spc="100">
                <a:latin typeface="Calibri"/>
              </a:defRPr>
            </a:lvl1pPr>
          </a:lstStyle>
          <a:p>
            <a:r>
              <a:rPr lang="bg-BG" spc="200" dirty="0"/>
              <a:t>1   2   3   4   5   6   7   8</a:t>
            </a:r>
            <a:endParaRPr lang="en-US" spc="2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295400" y="1038497"/>
            <a:ext cx="464256" cy="2457450"/>
          </a:xfrm>
          <a:prstGeom prst="rect">
            <a:avLst/>
          </a:prstGeom>
        </p:spPr>
        <p:txBody>
          <a:bodyPr vert="vert270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ts val="16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sz="1500" spc="100" noProof="0" dirty="0">
                <a:latin typeface="Calibri"/>
              </a:rPr>
              <a:t>1   2   3   4   5   6   7   8</a:t>
            </a:r>
            <a:endParaRPr kumimoji="0" lang="en-US" sz="1500" u="none" strike="noStrike" kern="1200" cap="none" spc="100" normalizeH="0" noProof="0" dirty="0">
              <a:ln>
                <a:noFill/>
              </a:ln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361950"/>
                <a:ext cx="353004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𝑆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5−2</m:t>
                          </m:r>
                        </m:e>
                      </m:d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7+4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61950"/>
                <a:ext cx="3530040" cy="6685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44391" y="951493"/>
                <a:ext cx="3530040" cy="1820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8−5</m:t>
                          </m:r>
                        </m:e>
                      </m:d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3+7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6−8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2+3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</m:oMath>
                  </m:oMathPara>
                </a14:m>
                <a:endParaRPr lang="en-US" sz="2000" b="0" i="1" dirty="0">
                  <a:solidFill>
                    <a:srgbClr val="0070C0"/>
                  </a:solidFill>
                  <a:latin typeface="Cambria Math"/>
                  <a:cs typeface="Lucida Sans Unicode" panose="020B0602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2−6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4+2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 </m:t>
                      </m:r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91" y="951493"/>
                <a:ext cx="3530040" cy="1820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84023" y="2811350"/>
                <a:ext cx="3983777" cy="67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3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3×1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2×5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4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023" y="2811350"/>
                <a:ext cx="3983777" cy="67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85304" y="3497150"/>
                <a:ext cx="39837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=14.5</m:t>
                      </m:r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04" y="3497150"/>
                <a:ext cx="398377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6863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Различни дефиниции</a:t>
            </a:r>
          </a:p>
          <a:p>
            <a:pPr lvl="1"/>
            <a:r>
              <a:rPr lang="bg-BG" dirty="0"/>
              <a:t>Някои са приложими за </a:t>
            </a:r>
            <a:r>
              <a:rPr lang="en-US" dirty="0"/>
              <a:t>2D</a:t>
            </a:r>
            <a:r>
              <a:rPr lang="bg-BG" dirty="0"/>
              <a:t> и за </a:t>
            </a:r>
            <a:r>
              <a:rPr lang="en-US" dirty="0"/>
              <a:t>3D</a:t>
            </a:r>
          </a:p>
          <a:p>
            <a:pPr lvl="1"/>
            <a:r>
              <a:rPr lang="bg-BG" dirty="0"/>
              <a:t>Някои не могат да опишат всяка права</a:t>
            </a:r>
          </a:p>
          <a:p>
            <a:r>
              <a:rPr lang="bg-BG" dirty="0"/>
              <a:t>При конструиране</a:t>
            </a:r>
          </a:p>
          <a:p>
            <a:pPr lvl="1"/>
            <a:r>
              <a:rPr lang="bg-BG" dirty="0"/>
              <a:t>Избор на най-леката и най-удобната</a:t>
            </a:r>
          </a:p>
          <a:p>
            <a:pPr lvl="1"/>
            <a:r>
              <a:rPr lang="bg-BG" dirty="0"/>
              <a:t>Спрямо наличните параметри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33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си поиграем</a:t>
            </a:r>
          </a:p>
          <a:p>
            <a:pPr lvl="1"/>
            <a:r>
              <a:rPr lang="bg-BG" dirty="0"/>
              <a:t>В синьо – положителните лица</a:t>
            </a:r>
          </a:p>
          <a:p>
            <a:pPr lvl="1"/>
            <a:r>
              <a:rPr lang="bg-BG" dirty="0"/>
              <a:t>В червено – отрицателните лица</a:t>
            </a:r>
            <a:endParaRPr lang="en-US" dirty="0"/>
          </a:p>
          <a:p>
            <a:endParaRPr lang="bg-BG" dirty="0"/>
          </a:p>
        </p:txBody>
      </p:sp>
      <p:pic>
        <p:nvPicPr>
          <p:cNvPr id="4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CB8C4F0-DCC2-4292-BA62-CAB6314F0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60" y="17335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22638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Лице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bg-BG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/>
                      </a:rPr>
                      <m:t>/2−1</m:t>
                    </m:r>
                  </m:oMath>
                </a14:m>
                <a:endParaRPr lang="bg-BG" b="0" dirty="0"/>
              </a:p>
              <a:p>
                <a:pPr lvl="1"/>
                <a:r>
                  <a:rPr lang="bg-BG" dirty="0"/>
                  <a:t>Целочислени полигони</a:t>
                </a:r>
              </a:p>
              <a:p>
                <a:pPr lvl="1"/>
                <a:r>
                  <a:rPr lang="bg-BG" dirty="0"/>
                  <a:t>Броят се точките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bg-BG" dirty="0"/>
                  <a:t>вътрешни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br>
                  <a:rPr lang="en-US" dirty="0"/>
                </a:br>
                <a:r>
                  <a:rPr lang="bg-BG" dirty="0" err="1"/>
                  <a:t>контурни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=12+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−1=14.5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Теорема на Пик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5860904" y="1590675"/>
            <a:ext cx="2321278" cy="2343150"/>
            <a:chOff x="2438400" y="2514600"/>
            <a:chExt cx="2667000" cy="3124200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2438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2819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3200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3581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962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343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4724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105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5400000">
            <a:off x="5888774" y="1288345"/>
            <a:ext cx="2000250" cy="2719211"/>
            <a:chOff x="2438400" y="2514600"/>
            <a:chExt cx="2667000" cy="3124200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2438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819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3200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581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962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4343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724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5105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 103"/>
          <p:cNvSpPr/>
          <p:nvPr/>
        </p:nvSpPr>
        <p:spPr>
          <a:xfrm>
            <a:off x="6192516" y="1933575"/>
            <a:ext cx="1989667" cy="142875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7526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  <a:gd name="connsiteX0" fmla="*/ 0 w 2286000"/>
              <a:gd name="connsiteY0" fmla="*/ 1371600 h 2133600"/>
              <a:gd name="connsiteX1" fmla="*/ 1295400 w 2286000"/>
              <a:gd name="connsiteY1" fmla="*/ 0 h 2133600"/>
              <a:gd name="connsiteX2" fmla="*/ 2286000 w 2286000"/>
              <a:gd name="connsiteY2" fmla="*/ 1752600 h 2133600"/>
              <a:gd name="connsiteX3" fmla="*/ 1600200 w 2286000"/>
              <a:gd name="connsiteY3" fmla="*/ 2133600 h 2133600"/>
              <a:gd name="connsiteX4" fmla="*/ 0 w 2286000"/>
              <a:gd name="connsiteY4" fmla="*/ 1371600 h 2133600"/>
              <a:gd name="connsiteX0" fmla="*/ 0 w 2286000"/>
              <a:gd name="connsiteY0" fmla="*/ 1143000 h 1905000"/>
              <a:gd name="connsiteX1" fmla="*/ 1143000 w 2286000"/>
              <a:gd name="connsiteY1" fmla="*/ 0 h 1905000"/>
              <a:gd name="connsiteX2" fmla="*/ 2286000 w 2286000"/>
              <a:gd name="connsiteY2" fmla="*/ 1524000 h 1905000"/>
              <a:gd name="connsiteX3" fmla="*/ 1600200 w 2286000"/>
              <a:gd name="connsiteY3" fmla="*/ 1905000 h 1905000"/>
              <a:gd name="connsiteX4" fmla="*/ 0 w 2286000"/>
              <a:gd name="connsiteY4" fmla="*/ 1143000 h 1905000"/>
              <a:gd name="connsiteX0" fmla="*/ 0 w 2286000"/>
              <a:gd name="connsiteY0" fmla="*/ 1143000 h 1905000"/>
              <a:gd name="connsiteX1" fmla="*/ 1143000 w 2286000"/>
              <a:gd name="connsiteY1" fmla="*/ 0 h 1905000"/>
              <a:gd name="connsiteX2" fmla="*/ 2286000 w 2286000"/>
              <a:gd name="connsiteY2" fmla="*/ 1524000 h 1905000"/>
              <a:gd name="connsiteX3" fmla="*/ 1524000 w 2286000"/>
              <a:gd name="connsiteY3" fmla="*/ 1905000 h 1905000"/>
              <a:gd name="connsiteX4" fmla="*/ 0 w 2286000"/>
              <a:gd name="connsiteY4" fmla="*/ 1143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905000">
                <a:moveTo>
                  <a:pt x="0" y="1143000"/>
                </a:moveTo>
                <a:lnTo>
                  <a:pt x="1143000" y="0"/>
                </a:lnTo>
                <a:lnTo>
                  <a:pt x="2286000" y="1524000"/>
                </a:lnTo>
                <a:lnTo>
                  <a:pt x="1524000" y="1905000"/>
                </a:lnTo>
                <a:lnTo>
                  <a:pt x="0" y="1143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5529293" y="1190625"/>
            <a:ext cx="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529293" y="3933825"/>
            <a:ext cx="305082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4" idx="1"/>
            <a:endCxn id="104" idx="2"/>
          </p:cNvCxnSpPr>
          <p:nvPr/>
        </p:nvCxnSpPr>
        <p:spPr>
          <a:xfrm>
            <a:off x="7187349" y="1933575"/>
            <a:ext cx="994833" cy="11430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0"/>
            <a:endCxn id="104" idx="1"/>
          </p:cNvCxnSpPr>
          <p:nvPr/>
        </p:nvCxnSpPr>
        <p:spPr>
          <a:xfrm flipV="1">
            <a:off x="6192516" y="1933575"/>
            <a:ext cx="994833" cy="8572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6192516" y="2790825"/>
            <a:ext cx="1326444" cy="5715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518960" y="3076575"/>
            <a:ext cx="663222" cy="2857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 Placeholder 2"/>
          <p:cNvSpPr txBox="1">
            <a:spLocks/>
          </p:cNvSpPr>
          <p:nvPr/>
        </p:nvSpPr>
        <p:spPr>
          <a:xfrm>
            <a:off x="5740262" y="3962400"/>
            <a:ext cx="291817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ts val="16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spc="100">
                <a:latin typeface="Calibri"/>
              </a:defRPr>
            </a:lvl1pPr>
          </a:lstStyle>
          <a:p>
            <a:r>
              <a:rPr lang="bg-BG" spc="200" dirty="0"/>
              <a:t>1   2   3   4   5   6   7   8</a:t>
            </a:r>
            <a:endParaRPr lang="en-US" spc="200" dirty="0"/>
          </a:p>
        </p:txBody>
      </p:sp>
      <p:sp>
        <p:nvSpPr>
          <p:cNvPr id="113" name="Content Placeholder 2"/>
          <p:cNvSpPr txBox="1">
            <a:spLocks/>
          </p:cNvSpPr>
          <p:nvPr/>
        </p:nvSpPr>
        <p:spPr>
          <a:xfrm>
            <a:off x="5181600" y="1257572"/>
            <a:ext cx="464256" cy="2457450"/>
          </a:xfrm>
          <a:prstGeom prst="rect">
            <a:avLst/>
          </a:prstGeom>
        </p:spPr>
        <p:txBody>
          <a:bodyPr vert="vert270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ts val="16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sz="1500" spc="100" noProof="0" dirty="0">
                <a:latin typeface="Calibri"/>
              </a:rPr>
              <a:t>1   2   3   4   5   6   7   8</a:t>
            </a:r>
            <a:endParaRPr kumimoji="0" lang="en-US" sz="1500" u="none" strike="noStrike" kern="1200" cap="none" spc="100" normalizeH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133648" y="2164462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802036" y="2450212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33647" y="24502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465259" y="24502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802035" y="273596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70425" y="273596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135053" y="2737866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465258" y="2737866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796870" y="274739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796869" y="3021712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465257" y="30217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133646" y="303010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127574" y="1878712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128481" y="3030108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465259" y="3307462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802037" y="3021712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138814" y="2734057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470425" y="245021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802034" y="216446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6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Пак да си поиграем</a:t>
            </a:r>
          </a:p>
          <a:p>
            <a:pPr lvl="1"/>
            <a:r>
              <a:rPr lang="bg-BG" dirty="0"/>
              <a:t>Какво става при вдлъбнатост?</a:t>
            </a:r>
          </a:p>
          <a:p>
            <a:pPr lvl="1"/>
            <a:r>
              <a:rPr lang="bg-BG" dirty="0"/>
              <a:t>Какво става при </a:t>
            </a:r>
            <a:r>
              <a:rPr lang="bg-BG" dirty="0" err="1"/>
              <a:t>самопресеченост</a:t>
            </a:r>
            <a:r>
              <a:rPr lang="bg-BG" dirty="0"/>
              <a:t>?</a:t>
            </a:r>
            <a:endParaRPr lang="en-US" dirty="0"/>
          </a:p>
          <a:p>
            <a:endParaRPr lang="bg-BG" dirty="0"/>
          </a:p>
        </p:txBody>
      </p:sp>
      <p:pic>
        <p:nvPicPr>
          <p:cNvPr id="4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970DEF2-D4F4-465E-B93B-7F56E1762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3719" y="1733550"/>
            <a:ext cx="2926081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12334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0:55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50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200150"/>
            <a:ext cx="7848600" cy="3943350"/>
          </a:xfrm>
        </p:spPr>
        <p:txBody>
          <a:bodyPr>
            <a:normAutofit/>
          </a:bodyPr>
          <a:lstStyle/>
          <a:p>
            <a:pPr marL="1309688" indent="-1309688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VINC</a:t>
            </a:r>
            <a:r>
              <a:rPr lang="en-US" sz="2400" b="0" dirty="0"/>
              <a:t>]	</a:t>
            </a:r>
            <a:r>
              <a:rPr lang="bg-BG" sz="2400" b="0" dirty="0"/>
              <a:t>стр. 25-27, </a:t>
            </a:r>
            <a:r>
              <a:rPr lang="en-US" sz="2400" b="0" dirty="0"/>
              <a:t>156-1</a:t>
            </a:r>
            <a:r>
              <a:rPr lang="bg-BG" sz="2400" b="0" dirty="0"/>
              <a:t>6</a:t>
            </a:r>
            <a:r>
              <a:rPr lang="en-US" sz="2400" b="0" dirty="0"/>
              <a:t>7</a:t>
            </a:r>
          </a:p>
          <a:p>
            <a:pPr marL="1309688" indent="-1309688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LASZ</a:t>
            </a:r>
            <a:r>
              <a:rPr lang="en-US" sz="2400" b="0" dirty="0"/>
              <a:t>]	</a:t>
            </a:r>
            <a:r>
              <a:rPr lang="bg-BG" sz="2400" b="0" dirty="0"/>
              <a:t>стр. </a:t>
            </a:r>
            <a:r>
              <a:rPr lang="en-US" sz="2400" b="0" dirty="0"/>
              <a:t>90-</a:t>
            </a:r>
            <a:r>
              <a:rPr lang="bg-BG" sz="2400" b="0" dirty="0"/>
              <a:t>102</a:t>
            </a:r>
          </a:p>
          <a:p>
            <a:pPr marL="1309688" indent="-1309688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LUKI</a:t>
            </a:r>
            <a:r>
              <a:rPr lang="en-US" sz="2400" b="0" dirty="0"/>
              <a:t>]	</a:t>
            </a:r>
            <a:r>
              <a:rPr lang="bg-BG" sz="2400" b="0" dirty="0"/>
              <a:t>стр. </a:t>
            </a:r>
            <a:r>
              <a:rPr lang="en-US" sz="2400" b="0" dirty="0"/>
              <a:t>220-227</a:t>
            </a:r>
          </a:p>
          <a:p>
            <a:pPr marL="1309688" indent="-1309688"/>
            <a:r>
              <a:rPr lang="en-US" sz="2400" b="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MORT</a:t>
            </a:r>
            <a:r>
              <a:rPr lang="en-US" sz="2400" b="0" dirty="0"/>
              <a:t>]	</a:t>
            </a:r>
            <a:r>
              <a:rPr lang="bg-BG" sz="2400" b="0" dirty="0"/>
              <a:t>стр. </a:t>
            </a:r>
            <a:r>
              <a:rPr lang="en-US" sz="2400" b="0" dirty="0"/>
              <a:t>14-16, 174-184, 195-200, 202-203</a:t>
            </a:r>
          </a:p>
          <a:p>
            <a:pPr marL="1309688" indent="-1309688"/>
            <a:r>
              <a:rPr lang="en-US" sz="2400" b="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PARE</a:t>
            </a:r>
            <a:r>
              <a:rPr lang="en-US" sz="2400" b="0" dirty="0"/>
              <a:t>]	</a:t>
            </a:r>
            <a:r>
              <a:rPr lang="bg-BG" sz="2400" b="0" dirty="0"/>
              <a:t>стр. </a:t>
            </a:r>
            <a:r>
              <a:rPr lang="en-US" sz="2400" b="0" dirty="0"/>
              <a:t>428-430</a:t>
            </a:r>
          </a:p>
        </p:txBody>
      </p:sp>
    </p:spTree>
    <p:extLst>
      <p:ext uri="{BB962C8B-B14F-4D97-AF65-F5344CB8AC3E}">
        <p14:creationId xmlns:p14="http://schemas.microsoft.com/office/powerpoint/2010/main" val="1420922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>
                <a:hlinkClick r:id="rId3"/>
              </a:rPr>
              <a:t>http://mathworld.wolfram.com/Line.html</a:t>
            </a:r>
            <a:endParaRPr lang="bg-BG" dirty="0"/>
          </a:p>
          <a:p>
            <a:pPr lvl="1"/>
            <a:r>
              <a:rPr lang="en-US" dirty="0"/>
              <a:t>Point-Line Distance--2-Dimensional</a:t>
            </a:r>
          </a:p>
          <a:p>
            <a:pPr lvl="2"/>
            <a:r>
              <a:rPr lang="en-US" dirty="0">
                <a:hlinkClick r:id="rId4"/>
              </a:rPr>
              <a:t>http://mathworld.wolfram.com/Point-LineDistance2-Dimensional.html</a:t>
            </a:r>
            <a:endParaRPr lang="bg-BG" dirty="0"/>
          </a:p>
          <a:p>
            <a:pPr lvl="1"/>
            <a:r>
              <a:rPr lang="en-US" dirty="0"/>
              <a:t>Determining if a point lies on the interior of a polygon</a:t>
            </a:r>
          </a:p>
          <a:p>
            <a:pPr lvl="2"/>
            <a:r>
              <a:rPr lang="en-US" dirty="0">
                <a:hlinkClick r:id="rId5"/>
              </a:rPr>
              <a:t>http://local.wasp.uwa.edu.au/~pbourke/geometry/insidepoly/</a:t>
            </a:r>
            <a:endParaRPr lang="en-US" dirty="0"/>
          </a:p>
          <a:p>
            <a:pPr lvl="1"/>
            <a:r>
              <a:rPr lang="en-US" dirty="0"/>
              <a:t>Pick’s Theorem</a:t>
            </a:r>
          </a:p>
          <a:p>
            <a:pPr lvl="2"/>
            <a:r>
              <a:rPr lang="en-US" dirty="0">
                <a:hlinkClick r:id="rId6"/>
              </a:rPr>
              <a:t>http://www.geometer.org/mathcircles/pick.pdf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34214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 в 2</a:t>
            </a:r>
            <a:r>
              <a:rPr lang="en-US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Прави в 2</a:t>
            </a:r>
            <a:r>
              <a:rPr lang="en-US" dirty="0"/>
              <a:t>D </a:t>
            </a:r>
            <a:r>
              <a:rPr lang="bg-BG" dirty="0"/>
              <a:t>чрез точка и наклон</a:t>
            </a:r>
          </a:p>
          <a:p>
            <a:pPr lvl="1"/>
            <a:r>
              <a:rPr lang="bg-BG" dirty="0"/>
              <a:t>Проблем при вертикални прави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733800" y="21907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45374" y="23050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41800" y="44196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19390" y="2305051"/>
            <a:ext cx="3619610" cy="1790699"/>
            <a:chOff x="2463910" y="2190751"/>
            <a:chExt cx="5346700" cy="179069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718410" y="2533650"/>
              <a:ext cx="25400" cy="8001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381610" y="3333750"/>
              <a:ext cx="23622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463910" y="2190751"/>
              <a:ext cx="5346700" cy="1790699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460511" y="2816052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y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48190" y="340995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x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4305190" y="2898892"/>
            <a:ext cx="19812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6781800" y="44196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2" name="Oval 21"/>
          <p:cNvSpPr/>
          <p:nvPr/>
        </p:nvSpPr>
        <p:spPr>
          <a:xfrm>
            <a:off x="4859812" y="33930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11213" y="2898892"/>
                <a:ext cx="2413000" cy="870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𝑦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𝑚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Lucida Sans Unicode" panose="020B0602030504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Lucida Sans Unicode" panose="020B0602030504020204" pitchFamily="34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  <a:endParaRPr lang="bg-BG" sz="20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13" y="2898892"/>
                <a:ext cx="2413000" cy="870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e 32"/>
          <p:cNvSpPr/>
          <p:nvPr/>
        </p:nvSpPr>
        <p:spPr>
          <a:xfrm>
            <a:off x="4344889" y="1845909"/>
            <a:ext cx="1137404" cy="1070497"/>
          </a:xfrm>
          <a:prstGeom prst="pie">
            <a:avLst>
              <a:gd name="adj1" fmla="val 19995744"/>
              <a:gd name="adj2" fmla="val 21581827"/>
            </a:avLst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Права в 2</a:t>
            </a:r>
            <a:r>
              <a:rPr lang="en-US" dirty="0"/>
              <a:t>D </a:t>
            </a:r>
            <a:r>
              <a:rPr lang="bg-BG" dirty="0"/>
              <a:t>чрез точка и ъгъл</a:t>
            </a:r>
          </a:p>
          <a:p>
            <a:pPr lvl="1"/>
            <a:r>
              <a:rPr lang="bg-BG" dirty="0"/>
              <a:t>Полярни координати + транслация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29482" y="2381250"/>
            <a:ext cx="2575469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19390" y="1238251"/>
            <a:ext cx="3619610" cy="179069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4305190" y="1832092"/>
            <a:ext cx="19812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32" name="Oval 31"/>
          <p:cNvSpPr/>
          <p:nvPr/>
        </p:nvSpPr>
        <p:spPr>
          <a:xfrm>
            <a:off x="4859812" y="23262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376694" y="2039477"/>
            <a:ext cx="407808" cy="33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>
                <a:solidFill>
                  <a:srgbClr val="FF0000"/>
                </a:solidFill>
              </a:rPr>
              <a:t>α</a:t>
            </a:r>
            <a:endParaRPr 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30001" y="1636690"/>
                <a:ext cx="2413000" cy="1039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𝑥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func>
                      <m:func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b="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∈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Lucida Sans Unicode" panose="020B0602030504020204" pitchFamily="34" charset="0"/>
                          </a:rPr>
                          <m:t>∞,+∞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  <a:endParaRPr lang="bg-BG" sz="20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01" y="1636690"/>
                <a:ext cx="2413000" cy="1039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44073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Права в 2</a:t>
            </a:r>
            <a:r>
              <a:rPr lang="en-US" dirty="0"/>
              <a:t>D </a:t>
            </a:r>
            <a:r>
              <a:rPr lang="bg-BG" dirty="0"/>
              <a:t>чрез точка и вектор</a:t>
            </a:r>
          </a:p>
          <a:p>
            <a:pPr lvl="1"/>
            <a:r>
              <a:rPr lang="bg-BG" dirty="0"/>
              <a:t>Елементарно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19390" y="1238251"/>
            <a:ext cx="3619610" cy="179069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305190" y="1832092"/>
            <a:ext cx="1275408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31603" y="1989307"/>
            <a:ext cx="787940" cy="3891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59812" y="23262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73557" y="219075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v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57800" y="2324009"/>
            <a:ext cx="17139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28800" y="1657350"/>
                <a:ext cx="2143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𝑝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𝑃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b="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57350"/>
                <a:ext cx="214364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8182" b="-60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9848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Права в 2</a:t>
                </a:r>
                <a:r>
                  <a:rPr lang="en-US" dirty="0"/>
                  <a:t>D </a:t>
                </a:r>
                <a:r>
                  <a:rPr lang="bg-BG" dirty="0"/>
                  <a:t>чрез отрязъци</a:t>
                </a:r>
              </a:p>
              <a:p>
                <a:pPr lvl="1"/>
                <a:r>
                  <a:rPr lang="bg-BG" dirty="0"/>
                  <a:t>Проблем при радиални прави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1543" y="259103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b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2282" y="329391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a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249883" y="2265218"/>
            <a:ext cx="0" cy="10287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319648" y="3352142"/>
            <a:ext cx="1576451" cy="263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19390" y="1832092"/>
            <a:ext cx="2781410" cy="1863843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28800" y="2038350"/>
                <a:ext cx="2143648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=1</m:t>
                      </m:r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38350"/>
                <a:ext cx="2143648" cy="6194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74652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Права в 2</a:t>
                </a:r>
                <a:r>
                  <a:rPr lang="en-US" dirty="0"/>
                  <a:t>D </a:t>
                </a:r>
                <a:r>
                  <a:rPr lang="bg-BG" dirty="0"/>
                  <a:t>чрез две точки</a:t>
                </a:r>
              </a:p>
              <a:p>
                <a:pPr lvl="1"/>
                <a:r>
                  <a:rPr lang="bg-BG" dirty="0"/>
                  <a:t>Линейна комбинация,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19390" y="1238251"/>
            <a:ext cx="3619610" cy="179069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305190" y="1832092"/>
            <a:ext cx="9906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286664" y="1347787"/>
            <a:ext cx="9906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Q(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31603" y="1899424"/>
            <a:ext cx="967392" cy="478989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99102" y="1918376"/>
            <a:ext cx="967392" cy="47898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9812" y="23262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41286" y="1841989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1657350"/>
                <a:ext cx="2870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𝑝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1−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𝑃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𝑡𝑄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∈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57350"/>
                <a:ext cx="2870200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4549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Microsoft Office PowerPoint</Application>
  <PresentationFormat>On-screen Show (16:9)</PresentationFormat>
  <Paragraphs>355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Cambria Math</vt:lpstr>
      <vt:lpstr>Candara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Прави</vt:lpstr>
      <vt:lpstr>Дефиниции</vt:lpstr>
      <vt:lpstr>Прави в 2D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Но защо беше цялата тази мъка !!!</vt:lpstr>
      <vt:lpstr>PowerPoint Presentation</vt:lpstr>
      <vt:lpstr>Използване на уравнението на права</vt:lpstr>
      <vt:lpstr>Използване на прави</vt:lpstr>
      <vt:lpstr>Разстояние до права</vt:lpstr>
      <vt:lpstr>PowerPoint Presentation</vt:lpstr>
      <vt:lpstr>PowerPoint Presentation</vt:lpstr>
      <vt:lpstr>PowerPoint Presentation</vt:lpstr>
      <vt:lpstr>Примери</vt:lpstr>
      <vt:lpstr>Прави в 3D</vt:lpstr>
      <vt:lpstr>Многоъгълници (полигони)</vt:lpstr>
      <vt:lpstr>Дефиниция</vt:lpstr>
      <vt:lpstr>Операции</vt:lpstr>
      <vt:lpstr>Разлики при многоъгълниците</vt:lpstr>
      <vt:lpstr>Вътрешна точка</vt:lpstr>
      <vt:lpstr>PowerPoint Presentation</vt:lpstr>
      <vt:lpstr>Бонус</vt:lpstr>
      <vt:lpstr>Два проблема</vt:lpstr>
      <vt:lpstr>Алгоритъм</vt:lpstr>
      <vt:lpstr>Примери</vt:lpstr>
      <vt:lpstr>PowerPoint Presentation</vt:lpstr>
      <vt:lpstr>Лице на многоъгълник</vt:lpstr>
      <vt:lpstr>Илюстрация</vt:lpstr>
      <vt:lpstr>                     Положителни лица                      Отрицателни лица          |Сумата| е търсеното лице</vt:lpstr>
      <vt:lpstr>PowerPoint Presentation</vt:lpstr>
      <vt:lpstr>PowerPoint Presentation</vt:lpstr>
      <vt:lpstr>Теорема на Пик</vt:lpstr>
      <vt:lpstr>PowerPoint Presentation</vt:lpstr>
      <vt:lpstr>Въпроси?</vt:lpstr>
      <vt:lpstr>Повече информация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2021-10-02T20:13:35Z</dcterms:modified>
</cp:coreProperties>
</file>