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0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05-Oct-21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0.%20Composite%20objects\AniLogo\AniLogoBig.wmv" TargetMode="External"/><Relationship Id="rId1" Type="http://schemas.microsoft.com/office/2007/relationships/media" Target="file:///D:\Pavel\Courses\Materials\Course.OKG%202021\Lectures%202021\10.%20Composite%20objects\AniLogo\AniLogoBig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0.%20Composite%20objects\AniLogo\AniLogoBig.wmv" TargetMode="External"/><Relationship Id="rId1" Type="http://schemas.microsoft.com/office/2007/relationships/media" Target="file:///D:\Pavel\Courses\Materials\Course.OKG%202021\Lectures%202021\10.%20Composite%20objects\AniLogo\AniLogoBig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niLogoBig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52800" y="2038350"/>
            <a:ext cx="2438400" cy="18288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352800" y="20383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9" name="AniLogoBig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57150"/>
            <a:ext cx="1219200" cy="914400"/>
          </a:xfrm>
          <a:prstGeom prst="rect">
            <a:avLst/>
          </a:prstGeom>
        </p:spPr>
      </p:pic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"/>
            <a:ext cx="7848600" cy="4914900"/>
          </a:xfrm>
        </p:spPr>
        <p:txBody>
          <a:bodyPr/>
          <a:lstStyle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80414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Demos/m10191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Demos/m1023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Demos/m10232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Demos/m10261.htm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Demos/m1030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Demos/m10301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Demos/m1031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Demos/m10312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../Media/Videos/Magic%20balls.avi" TargetMode="External"/><Relationship Id="rId2" Type="http://schemas.openxmlformats.org/officeDocument/2006/relationships/hyperlink" Target="http://youtu.be/Q-2_WhwDhj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Demos/m10391.htm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Demos/m10411.html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../../Media/Videos/Mathematics%20...%20loves%20you.avi" TargetMode="External"/><Relationship Id="rId3" Type="http://schemas.openxmlformats.org/officeDocument/2006/relationships/hyperlink" Target="http://youtu.be/Q-2_WhwDhjw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youtu.be/-nhvbwMnGa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Media/Videos/Hyperhyperboloid.avi" TargetMode="External"/><Relationship Id="rId5" Type="http://schemas.openxmlformats.org/officeDocument/2006/relationships/image" Target="../media/image45.png"/><Relationship Id="rId4" Type="http://schemas.openxmlformats.org/officeDocument/2006/relationships/hyperlink" Target="../../Media/Videos/Math%20Shinkansen.avi" TargetMode="External"/><Relationship Id="rId9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ica.net/site/museum/Dalest/dale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hworld.wolfram.com/LissajousCurve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Demos/m10071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emos/m10091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Demos/m10092.html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10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Сложни обекти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7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Ротационни обекти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7755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Основни елементи</a:t>
            </a:r>
          </a:p>
          <a:p>
            <a:pPr lvl="1"/>
            <a:r>
              <a:rPr lang="bg-BG"/>
              <a:t>Контур или профил (крива</a:t>
            </a:r>
            <a:r>
              <a:rPr lang="en-US"/>
              <a:t>)</a:t>
            </a:r>
            <a:endParaRPr lang="bg-BG"/>
          </a:p>
          <a:p>
            <a:pPr lvl="1"/>
            <a:r>
              <a:rPr lang="bg-BG"/>
              <a:t>Ротационна ос</a:t>
            </a:r>
          </a:p>
          <a:p>
            <a:r>
              <a:rPr lang="bg-BG"/>
              <a:t>Получаване</a:t>
            </a:r>
            <a:endParaRPr lang="en-US"/>
          </a:p>
          <a:p>
            <a:pPr lvl="1"/>
            <a:r>
              <a:rPr lang="bg-BG"/>
              <a:t>Контурът е завъртян около оста</a:t>
            </a:r>
          </a:p>
          <a:p>
            <a:pPr lvl="1"/>
            <a:r>
              <a:rPr lang="bg-BG"/>
              <a:t>Получената повърхност е повърхността на ротационно тяло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Ротационни обекти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6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Ротационни обекти</a:t>
            </a:r>
          </a:p>
          <a:p>
            <a:pPr lvl="1"/>
            <a:r>
              <a:rPr lang="bg-BG" dirty="0"/>
              <a:t>Създавани в занаятчийството от векове</a:t>
            </a:r>
            <a:endParaRPr lang="en-US" dirty="0"/>
          </a:p>
          <a:p>
            <a:pPr lvl="2"/>
            <a:r>
              <a:rPr lang="bg-BG" dirty="0"/>
              <a:t>(стругари</a:t>
            </a:r>
            <a:r>
              <a:rPr lang="en-US" dirty="0"/>
              <a:t>, </a:t>
            </a:r>
            <a:r>
              <a:rPr lang="bg-BG" dirty="0"/>
              <a:t>грънчари</a:t>
            </a:r>
            <a:r>
              <a:rPr lang="en-US" dirty="0"/>
              <a:t>, </a:t>
            </a:r>
            <a:r>
              <a:rPr lang="bg-BG" dirty="0"/>
              <a:t>но не и пивовари)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Извън КГ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62800" y="4947292"/>
            <a:ext cx="1981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Снимки: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842" name="Picture 2" descr="C:\Pavel\Courses\Materials\Course.OKG 2012-13\OKG-10. Composite objects\ID-1007344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5350" y="2571750"/>
            <a:ext cx="2914650" cy="19455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5843" name="Picture 3" descr="C:\Pavel\Courses\Materials\Course.OKG 2012-13\OKG-10. Composite objects\ID-10034304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2571750"/>
            <a:ext cx="2914651" cy="19455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72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Пък и не само там</a:t>
            </a:r>
          </a:p>
          <a:p>
            <a:pPr lvl="1"/>
            <a:r>
              <a:rPr lang="bg-BG" dirty="0"/>
              <a:t>В архитектурата</a:t>
            </a:r>
          </a:p>
          <a:p>
            <a:pPr lvl="1"/>
            <a:r>
              <a:rPr lang="bg-BG" dirty="0"/>
              <a:t>В стъкларията</a:t>
            </a:r>
          </a:p>
          <a:p>
            <a:pPr lvl="1"/>
            <a:r>
              <a:rPr lang="bg-BG" dirty="0"/>
              <a:t>В производството</a:t>
            </a:r>
            <a:br>
              <a:rPr lang="bg-BG" dirty="0"/>
            </a:br>
            <a:r>
              <a:rPr lang="bg-BG" dirty="0"/>
              <a:t>на камбанки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9327" y="514350"/>
            <a:ext cx="2768472" cy="18516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6867" name="Picture 3" descr="C:\Pavel\Courses\Materials\Course.OKG 2012-13\OKG-10. Composite objects\ID-10073864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2571750"/>
            <a:ext cx="2436395" cy="18516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6868" name="Picture 4" descr="C:\Pavel\Courses\Materials\Course.OKG 2012-13\OKG-10. Composite objects\ID-10037130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571750"/>
            <a:ext cx="2753399" cy="18516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162800" y="4947292"/>
            <a:ext cx="1981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Снимки: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2800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Ако имаме</a:t>
                </a:r>
                <a:endParaRPr lang="en-US" dirty="0"/>
              </a:p>
              <a:p>
                <a:pPr lvl="1"/>
                <a:r>
                  <a:rPr lang="en-US" dirty="0"/>
                  <a:t>O</a:t>
                </a:r>
                <a:r>
                  <a:rPr lang="bg-BG" dirty="0"/>
                  <a:t>с от единичен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</a:t>
                </a:r>
                <a:r>
                  <a:rPr lang="bg-BG" dirty="0" err="1"/>
                  <a:t>очка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от контур</a:t>
                </a:r>
                <a:endParaRPr lang="en-US" dirty="0"/>
              </a:p>
              <a:p>
                <a:pPr lvl="1"/>
                <a:r>
                  <a:rPr lang="bg-BG" dirty="0"/>
                  <a:t>Ъгъл на завъртане </a:t>
                </a:r>
                <a14:m>
                  <m:oMath xmlns:m="http://schemas.openxmlformats.org/officeDocument/2006/math">
                    <m:r>
                      <a:rPr lang="bg-BG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Най-общ вид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5394461" y="3647209"/>
            <a:ext cx="486794" cy="45219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 txBox="1">
            <a:spLocks/>
          </p:cNvSpPr>
          <p:nvPr/>
        </p:nvSpPr>
        <p:spPr>
          <a:xfrm>
            <a:off x="7619265" y="4597079"/>
            <a:ext cx="384375" cy="336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4033537" y="416122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5100775" y="2701886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5003650" y="3716614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O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977245" y="2732809"/>
            <a:ext cx="1870364" cy="1756064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91488" y="2808484"/>
            <a:ext cx="167430" cy="129443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391488" y="4102914"/>
            <a:ext cx="2518282" cy="490595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239580" y="4100169"/>
            <a:ext cx="1141842" cy="4283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74252" y="3594066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bg-B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252" y="3594066"/>
                <a:ext cx="3693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23333" r="-283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>
            <a:off x="6322917" y="3246656"/>
            <a:ext cx="451956" cy="56680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322917" y="3117273"/>
            <a:ext cx="794856" cy="1253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6672762" y="3844636"/>
            <a:ext cx="154065" cy="9036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7003473" y="3085357"/>
            <a:ext cx="191333" cy="10917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4647368" y="4349607"/>
            <a:ext cx="2044377" cy="3990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424055" y="3751118"/>
            <a:ext cx="893619" cy="342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5767076" y="3963398"/>
            <a:ext cx="1246788" cy="2449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639163" y="4197927"/>
            <a:ext cx="374701" cy="14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670650" y="4488873"/>
            <a:ext cx="637010" cy="2541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750599" y="3790950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131599" y="3028950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c 108"/>
          <p:cNvSpPr/>
          <p:nvPr/>
        </p:nvSpPr>
        <p:spPr>
          <a:xfrm>
            <a:off x="5837542" y="2732809"/>
            <a:ext cx="959960" cy="959960"/>
          </a:xfrm>
          <a:prstGeom prst="arc">
            <a:avLst>
              <a:gd name="adj1" fmla="val 21498798"/>
              <a:gd name="adj2" fmla="val 3042133"/>
            </a:avLst>
          </a:prstGeom>
          <a:solidFill>
            <a:srgbClr val="4F81BD">
              <a:alpha val="20000"/>
            </a:srgbClr>
          </a:solidFill>
          <a:ln w="12700">
            <a:solidFill>
              <a:srgbClr val="0070C0"/>
            </a:solidFill>
            <a:prstDash val="sysDot"/>
            <a:headEnd type="triangle" w="med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/>
              <p:cNvSpPr txBox="1">
                <a:spLocks/>
              </p:cNvSpPr>
              <p:nvPr/>
            </p:nvSpPr>
            <p:spPr>
              <a:xfrm>
                <a:off x="6771409" y="3257550"/>
                <a:ext cx="407808" cy="3313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l-GR" sz="1800" dirty="0"/>
                  <a:t>α</a:t>
                </a:r>
                <a:endParaRPr lang="en-US" sz="1800" dirty="0"/>
              </a:p>
            </p:txBody>
          </p:sp>
        </mc:Choice>
        <mc:Fallback xmlns="">
          <p:sp>
            <p:nvSpPr>
              <p:cNvPr id="1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409" y="3257550"/>
                <a:ext cx="407808" cy="331344"/>
              </a:xfrm>
              <a:prstGeom prst="rect">
                <a:avLst/>
              </a:prstGeom>
              <a:blipFill rotWithShape="1">
                <a:blip r:embed="rId4"/>
                <a:stretch>
                  <a:fillRect l="-13433" r="-43284" b="-11818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Content Placeholder 2"/>
          <p:cNvSpPr txBox="1">
            <a:spLocks/>
          </p:cNvSpPr>
          <p:nvPr/>
        </p:nvSpPr>
        <p:spPr>
          <a:xfrm>
            <a:off x="6431239" y="3692769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12" name="Content Placeholder 2"/>
          <p:cNvSpPr txBox="1">
            <a:spLocks/>
          </p:cNvSpPr>
          <p:nvPr/>
        </p:nvSpPr>
        <p:spPr>
          <a:xfrm>
            <a:off x="7194806" y="2754241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41306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То</a:t>
                </a:r>
              </a:p>
              <a:p>
                <a:pPr lvl="1"/>
                <a:r>
                  <a:rPr lang="bg-BG" dirty="0"/>
                  <a:t>След завъртане на ъгъл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bg-BG" dirty="0"/>
                  <a:t> около ос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bg-BG" dirty="0"/>
                  <a:t> на точка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𝑃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bg-BG" dirty="0"/>
                  <a:t> ще получим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bg-BG" dirty="0"/>
                  <a:t> с координати, които трудно се помнят</a:t>
                </a:r>
                <a:endParaRPr lang="en-US" dirty="0"/>
              </a:p>
              <a:p>
                <a:endParaRPr lang="en-US" dirty="0"/>
              </a:p>
              <a:p>
                <a:endParaRPr lang="bg-BG" dirty="0"/>
              </a:p>
              <a:p>
                <a:r>
                  <a:rPr lang="bg-BG" dirty="0"/>
                  <a:t>Обаче</a:t>
                </a:r>
              </a:p>
              <a:p>
                <a:pPr lvl="1"/>
                <a:r>
                  <a:rPr lang="bg-BG" dirty="0"/>
                  <a:t>При вертикална ос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0,0,1</m:t>
                        </m:r>
                      </m:e>
                    </m:d>
                  </m:oMath>
                </a14:m>
                <a:r>
                  <a:rPr lang="bg-BG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𝑄</m:t>
                    </m:r>
                  </m:oMath>
                </a14:m>
                <a:r>
                  <a:rPr lang="bg-BG" dirty="0"/>
                  <a:t> става: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800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428750"/>
                <a:ext cx="9144000" cy="1012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28750"/>
                <a:ext cx="9144000" cy="1012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124715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Въртене на контур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Илюстрация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D70F02-C4EE-4158-86E4-6F2BE630DCFD}"/>
              </a:ext>
            </a:extLst>
          </p:cNvPr>
          <p:cNvGrpSpPr/>
          <p:nvPr/>
        </p:nvGrpSpPr>
        <p:grpSpPr>
          <a:xfrm>
            <a:off x="1564901" y="1809750"/>
            <a:ext cx="6014198" cy="2743200"/>
            <a:chOff x="591670" y="2743200"/>
            <a:chExt cx="8018930" cy="3657600"/>
          </a:xfrm>
        </p:grpSpPr>
        <p:pic>
          <p:nvPicPr>
            <p:cNvPr id="7" name="Picture 9">
              <a:extLst>
                <a:ext uri="{FF2B5EF4-FFF2-40B4-BE49-F238E27FC236}">
                  <a16:creationId xmlns:a16="http://schemas.microsoft.com/office/drawing/2014/main" id="{5467C778-E1FA-4FB1-9C91-3FB8232951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91670" y="2743200"/>
              <a:ext cx="2151530" cy="3657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993F01C6-8DE1-44F1-AB4C-159852374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124200" y="2743200"/>
              <a:ext cx="2514600" cy="3657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9" name="Picture 12">
              <a:extLst>
                <a:ext uri="{FF2B5EF4-FFF2-40B4-BE49-F238E27FC236}">
                  <a16:creationId xmlns:a16="http://schemas.microsoft.com/office/drawing/2014/main" id="{9A9669C3-71A0-4899-8BF9-D0A2B11D9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6019800" y="2743200"/>
              <a:ext cx="2590800" cy="3657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78689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" t="313" r="58" b="74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779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Най-често като тор</a:t>
            </a:r>
          </a:p>
          <a:p>
            <a:pPr lvl="1"/>
            <a:r>
              <a:rPr lang="bg-BG" dirty="0"/>
              <a:t>Контурът се представя като начупена линия или като верига от отсечки</a:t>
            </a:r>
          </a:p>
          <a:p>
            <a:pPr lvl="1"/>
            <a:r>
              <a:rPr lang="bg-BG" dirty="0"/>
              <a:t>Всяка отсечка поражда пресечен конус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Конструиране</a:t>
            </a:r>
            <a:endParaRPr lang="en-US" dirty="0"/>
          </a:p>
        </p:txBody>
      </p:sp>
      <p:pic>
        <p:nvPicPr>
          <p:cNvPr id="6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3F6D8392-3EE4-4D81-B3CB-AC8D54035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4734" y="3028950"/>
            <a:ext cx="2738866" cy="17117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118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Влачене по</a:t>
            </a:r>
            <a:br>
              <a:rPr lang="bg-BG"/>
            </a:br>
            <a:r>
              <a:rPr lang="bg-BG"/>
              <a:t>траектория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21564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10: Сложни обекти</a:t>
            </a:r>
          </a:p>
          <a:p>
            <a:pPr lvl="1"/>
            <a:r>
              <a:rPr lang="bg-BG"/>
              <a:t>Съставни обекти</a:t>
            </a:r>
          </a:p>
          <a:p>
            <a:pPr lvl="1"/>
            <a:r>
              <a:rPr lang="bg-BG"/>
              <a:t>Ротационни обекти</a:t>
            </a:r>
          </a:p>
          <a:p>
            <a:pPr lvl="1"/>
            <a:r>
              <a:rPr lang="bg-BG"/>
              <a:t>Влачене по траектория</a:t>
            </a:r>
          </a:p>
          <a:p>
            <a:pPr lvl="1"/>
            <a:r>
              <a:rPr lang="bg-BG"/>
              <a:t>Конструктивна геометрия</a:t>
            </a:r>
            <a:endParaRPr lang="en-US"/>
          </a:p>
          <a:p>
            <a:pPr lvl="1"/>
            <a:r>
              <a:rPr lang="bg-BG"/>
              <a:t>Параметрично моделиране</a:t>
            </a:r>
          </a:p>
          <a:p>
            <a:pPr lvl="1"/>
            <a:r>
              <a:rPr lang="bg-BG"/>
              <a:t>Процедурно моделиране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56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елементи</a:t>
            </a:r>
          </a:p>
          <a:p>
            <a:pPr lvl="1"/>
            <a:r>
              <a:rPr lang="bg-BG" dirty="0"/>
              <a:t>Контур/профил или </a:t>
            </a:r>
            <a:r>
              <a:rPr lang="en-US" dirty="0"/>
              <a:t>3D</a:t>
            </a:r>
            <a:r>
              <a:rPr lang="bg-BG" dirty="0"/>
              <a:t> обект</a:t>
            </a:r>
          </a:p>
          <a:p>
            <a:pPr lvl="1"/>
            <a:r>
              <a:rPr lang="bg-BG" dirty="0"/>
              <a:t>Линия в </a:t>
            </a:r>
            <a:r>
              <a:rPr lang="en-US" dirty="0"/>
              <a:t>3D (</a:t>
            </a:r>
            <a:r>
              <a:rPr lang="bg-BG" dirty="0"/>
              <a:t>не задължително права)</a:t>
            </a:r>
          </a:p>
          <a:p>
            <a:r>
              <a:rPr lang="bg-BG" dirty="0"/>
              <a:t>Получаване</a:t>
            </a:r>
            <a:endParaRPr lang="en-US" dirty="0"/>
          </a:p>
          <a:p>
            <a:pPr lvl="1"/>
            <a:r>
              <a:rPr lang="bg-BG" dirty="0"/>
              <a:t>Контурът/обектът се плъзга по линията (</a:t>
            </a:r>
            <a:r>
              <a:rPr lang="en-US" i="1" dirty="0"/>
              <a:t>sweep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Ротационните тела са частен случай на влачене по окръжност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Влачене по траектория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5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Допълнителни елементи</a:t>
            </a:r>
          </a:p>
          <a:p>
            <a:pPr lvl="1"/>
            <a:r>
              <a:rPr lang="bg-BG" dirty="0"/>
              <a:t>Характеристики на плъзгания обект зависят от местоположението по траекторията</a:t>
            </a:r>
          </a:p>
          <a:p>
            <a:r>
              <a:rPr lang="bg-BG" dirty="0"/>
              <a:t>Описание на модел</a:t>
            </a:r>
          </a:p>
          <a:p>
            <a:pPr lvl="1"/>
            <a:r>
              <a:rPr lang="bg-BG" dirty="0"/>
              <a:t>Описание на траекторията</a:t>
            </a:r>
          </a:p>
          <a:p>
            <a:pPr lvl="1"/>
            <a:r>
              <a:rPr lang="bg-BG" dirty="0"/>
              <a:t>Описание на влачения обект</a:t>
            </a:r>
          </a:p>
          <a:p>
            <a:pPr lvl="1"/>
            <a:r>
              <a:rPr lang="bg-BG" dirty="0"/>
              <a:t>Описание на характеристиките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Разширение на модела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9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Плъзгане на мащаба в диапазон</a:t>
            </a:r>
          </a:p>
          <a:p>
            <a:pPr lvl="1"/>
            <a:r>
              <a:rPr lang="bg-BG"/>
              <a:t>Мащабиране по </a:t>
            </a:r>
            <a:r>
              <a:rPr lang="en-US"/>
              <a:t>X</a:t>
            </a:r>
            <a:r>
              <a:rPr lang="bg-BG"/>
              <a:t> и </a:t>
            </a:r>
            <a:r>
              <a:rPr lang="en-US"/>
              <a:t>Y</a:t>
            </a:r>
          </a:p>
          <a:p>
            <a:pPr lvl="1"/>
            <a:r>
              <a:rPr lang="bg-BG"/>
              <a:t>Мащабиране по </a:t>
            </a:r>
            <a:r>
              <a:rPr lang="en-US"/>
              <a:t>Z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pic>
        <p:nvPicPr>
          <p:cNvPr id="7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51B79AAD-6358-4A7E-811A-8B2A3678E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83476" y="2759243"/>
            <a:ext cx="2736123" cy="17100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5">
            <a:hlinkClick r:id="rId4" action="ppaction://hlinkfile"/>
            <a:extLst>
              <a:ext uri="{FF2B5EF4-FFF2-40B4-BE49-F238E27FC236}">
                <a16:creationId xmlns:a16="http://schemas.microsoft.com/office/drawing/2014/main" id="{B32B902E-B745-468A-B68F-2989348C0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759243"/>
            <a:ext cx="2748011" cy="17175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909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Хармонична крива в 3</a:t>
                </a:r>
                <a:r>
                  <a:rPr lang="en-US" dirty="0"/>
                  <a:t>D</a:t>
                </a:r>
                <a:endParaRPr lang="bg-BG" dirty="0"/>
              </a:p>
              <a:p>
                <a:pPr lvl="1"/>
                <a:r>
                  <a:rPr lang="bg-BG" dirty="0"/>
                  <a:t>Задава се параметрично</a:t>
                </a:r>
              </a:p>
              <a:p>
                <a:pPr marL="13208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Ще я построим от малки цилиндри</a:t>
                </a:r>
              </a:p>
              <a:p>
                <a:pPr lvl="1"/>
                <a:r>
                  <a:rPr lang="bg-BG" dirty="0"/>
                  <a:t>Всеки ще е ориентиран по тангентата</a:t>
                </a:r>
              </a:p>
              <a:p>
                <a:r>
                  <a:rPr lang="bg-BG" dirty="0"/>
                  <a:t>Ето как: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Крива на Лисаж</a:t>
            </a:r>
            <a:r>
              <a:rPr lang="en-GB"/>
              <a:t>ỳ</a:t>
            </a:r>
            <a:r>
              <a:rPr lang="en-US"/>
              <a:t> (Lissajous)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272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bg-BG" dirty="0"/>
                  <a:t>А тангенциалният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bg-BG" dirty="0"/>
                  <a:t>в точка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bg-BG" dirty="0"/>
                  <a:t> намираме числено така: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bg-BG" b="0" i="1" smtClean="0">
                            <a:latin typeface="Cambria Math"/>
                          </a:rPr>
                          <m:t>+</m:t>
                        </m:r>
                        <m:r>
                          <a:rPr lang="bg-BG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bg-BG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bg-BG" dirty="0"/>
              </a:p>
              <a:p>
                <a:r>
                  <a:rPr lang="bg-BG" dirty="0"/>
                  <a:t>Оцветяване</a:t>
                </a:r>
              </a:p>
              <a:p>
                <a:pPr lvl="1"/>
                <a:r>
                  <a:rPr lang="bg-BG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фигурата на </a:t>
                </a:r>
                <a:r>
                  <a:rPr lang="bg-BG" dirty="0" err="1"/>
                  <a:t>Лисажу</a:t>
                </a:r>
                <a:r>
                  <a:rPr lang="bg-BG" dirty="0"/>
                  <a:t> лежи</a:t>
                </a:r>
                <a:br>
                  <a:rPr lang="bg-BG" dirty="0"/>
                </a:br>
                <a:r>
                  <a:rPr lang="bg-BG" dirty="0"/>
                  <a:t>в куб със страна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𝑎𝑥</m:t>
                    </m:r>
                  </m:oMath>
                </a14:m>
                <a:r>
                  <a:rPr lang="bg-BG" dirty="0"/>
                  <a:t> </a:t>
                </a:r>
                <a:r>
                  <a:rPr lang="en-US" dirty="0"/>
                  <a:t>(</a:t>
                </a:r>
                <a:r>
                  <a:rPr lang="bg-BG" dirty="0"/>
                  <a:t>защо?)</a:t>
                </a:r>
              </a:p>
              <a:p>
                <a:pPr lvl="1"/>
                <a:r>
                  <a:rPr lang="bg-BG" dirty="0"/>
                  <a:t>Нека този куб е цветово </a:t>
                </a:r>
                <a:r>
                  <a:rPr lang="en-US" dirty="0" err="1"/>
                  <a:t>RGB</a:t>
                </a:r>
                <a:r>
                  <a:rPr lang="en-US" dirty="0"/>
                  <a:t> </a:t>
                </a:r>
                <a:r>
                  <a:rPr lang="bg-BG" dirty="0"/>
                  <a:t>пространство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2133600" y="423506"/>
            <a:ext cx="5694904" cy="1039327"/>
          </a:xfrm>
          <a:custGeom>
            <a:avLst/>
            <a:gdLst>
              <a:gd name="connsiteX0" fmla="*/ 0 w 8591550"/>
              <a:gd name="connsiteY0" fmla="*/ 2688167 h 2901950"/>
              <a:gd name="connsiteX1" fmla="*/ 2146300 w 8591550"/>
              <a:gd name="connsiteY1" fmla="*/ 1545167 h 2901950"/>
              <a:gd name="connsiteX2" fmla="*/ 4927600 w 8591550"/>
              <a:gd name="connsiteY2" fmla="*/ 2675467 h 2901950"/>
              <a:gd name="connsiteX3" fmla="*/ 8001000 w 8591550"/>
              <a:gd name="connsiteY3" fmla="*/ 186267 h 2901950"/>
              <a:gd name="connsiteX4" fmla="*/ 8470900 w 8591550"/>
              <a:gd name="connsiteY4" fmla="*/ 1557867 h 2901950"/>
              <a:gd name="connsiteX0" fmla="*/ 0 w 8001000"/>
              <a:gd name="connsiteY0" fmla="*/ 2501900 h 2715683"/>
              <a:gd name="connsiteX1" fmla="*/ 2146300 w 8001000"/>
              <a:gd name="connsiteY1" fmla="*/ 1358900 h 2715683"/>
              <a:gd name="connsiteX2" fmla="*/ 4927600 w 8001000"/>
              <a:gd name="connsiteY2" fmla="*/ 2489200 h 2715683"/>
              <a:gd name="connsiteX3" fmla="*/ 8001000 w 8001000"/>
              <a:gd name="connsiteY3" fmla="*/ 0 h 2715683"/>
              <a:gd name="connsiteX0" fmla="*/ 0 w 8001000"/>
              <a:gd name="connsiteY0" fmla="*/ 2501900 h 2501900"/>
              <a:gd name="connsiteX1" fmla="*/ 2146300 w 8001000"/>
              <a:gd name="connsiteY1" fmla="*/ 1358900 h 2501900"/>
              <a:gd name="connsiteX2" fmla="*/ 8001000 w 8001000"/>
              <a:gd name="connsiteY2" fmla="*/ 0 h 2501900"/>
              <a:gd name="connsiteX0" fmla="*/ 0 w 8001000"/>
              <a:gd name="connsiteY0" fmla="*/ 2501900 h 2501900"/>
              <a:gd name="connsiteX1" fmla="*/ 8001000 w 8001000"/>
              <a:gd name="connsiteY1" fmla="*/ 0 h 2501900"/>
              <a:gd name="connsiteX0" fmla="*/ 0 w 8001000"/>
              <a:gd name="connsiteY0" fmla="*/ 2501900 h 2501900"/>
              <a:gd name="connsiteX1" fmla="*/ 3581400 w 8001000"/>
              <a:gd name="connsiteY1" fmla="*/ 0 h 2501900"/>
              <a:gd name="connsiteX2" fmla="*/ 8001000 w 8001000"/>
              <a:gd name="connsiteY2" fmla="*/ 0 h 2501900"/>
              <a:gd name="connsiteX0" fmla="*/ 0 w 8001000"/>
              <a:gd name="connsiteY0" fmla="*/ 3276600 h 3276600"/>
              <a:gd name="connsiteX1" fmla="*/ 3581400 w 8001000"/>
              <a:gd name="connsiteY1" fmla="*/ 774700 h 3276600"/>
              <a:gd name="connsiteX2" fmla="*/ 8001000 w 8001000"/>
              <a:gd name="connsiteY2" fmla="*/ 774700 h 3276600"/>
              <a:gd name="connsiteX0" fmla="*/ 0 w 8001000"/>
              <a:gd name="connsiteY0" fmla="*/ 3276600 h 3276600"/>
              <a:gd name="connsiteX1" fmla="*/ 3581400 w 8001000"/>
              <a:gd name="connsiteY1" fmla="*/ 774700 h 3276600"/>
              <a:gd name="connsiteX2" fmla="*/ 8001000 w 8001000"/>
              <a:gd name="connsiteY2" fmla="*/ 774700 h 3276600"/>
              <a:gd name="connsiteX0" fmla="*/ 0 w 8001000"/>
              <a:gd name="connsiteY0" fmla="*/ 2692400 h 2692400"/>
              <a:gd name="connsiteX1" fmla="*/ 3581400 w 8001000"/>
              <a:gd name="connsiteY1" fmla="*/ 190500 h 2692400"/>
              <a:gd name="connsiteX2" fmla="*/ 8001000 w 8001000"/>
              <a:gd name="connsiteY2" fmla="*/ 190500 h 2692400"/>
              <a:gd name="connsiteX0" fmla="*/ 0 w 6858000"/>
              <a:gd name="connsiteY0" fmla="*/ 2692400 h 2781300"/>
              <a:gd name="connsiteX1" fmla="*/ 3581400 w 6858000"/>
              <a:gd name="connsiteY1" fmla="*/ 190500 h 2781300"/>
              <a:gd name="connsiteX2" fmla="*/ 6858000 w 6858000"/>
              <a:gd name="connsiteY2" fmla="*/ 2781300 h 2781300"/>
              <a:gd name="connsiteX0" fmla="*/ 0 w 6858000"/>
              <a:gd name="connsiteY0" fmla="*/ 2540000 h 2628900"/>
              <a:gd name="connsiteX1" fmla="*/ 3276600 w 6858000"/>
              <a:gd name="connsiteY1" fmla="*/ 190500 h 2628900"/>
              <a:gd name="connsiteX2" fmla="*/ 6858000 w 6858000"/>
              <a:gd name="connsiteY2" fmla="*/ 2628900 h 2628900"/>
              <a:gd name="connsiteX0" fmla="*/ 0 w 6858000"/>
              <a:gd name="connsiteY0" fmla="*/ 2540000 h 2628900"/>
              <a:gd name="connsiteX1" fmla="*/ 3276600 w 6858000"/>
              <a:gd name="connsiteY1" fmla="*/ 190500 h 2628900"/>
              <a:gd name="connsiteX2" fmla="*/ 6858000 w 6858000"/>
              <a:gd name="connsiteY2" fmla="*/ 2628900 h 2628900"/>
              <a:gd name="connsiteX0" fmla="*/ 0 w 5791200"/>
              <a:gd name="connsiteY0" fmla="*/ 2540000 h 2540000"/>
              <a:gd name="connsiteX1" fmla="*/ 3276600 w 5791200"/>
              <a:gd name="connsiteY1" fmla="*/ 190500 h 2540000"/>
              <a:gd name="connsiteX2" fmla="*/ 5791200 w 5791200"/>
              <a:gd name="connsiteY2" fmla="*/ 2095500 h 2540000"/>
              <a:gd name="connsiteX0" fmla="*/ 0 w 5791200"/>
              <a:gd name="connsiteY0" fmla="*/ 2540000 h 2540000"/>
              <a:gd name="connsiteX1" fmla="*/ 3276600 w 5791200"/>
              <a:gd name="connsiteY1" fmla="*/ 190500 h 2540000"/>
              <a:gd name="connsiteX2" fmla="*/ 5791200 w 5791200"/>
              <a:gd name="connsiteY2" fmla="*/ 2095500 h 2540000"/>
              <a:gd name="connsiteX0" fmla="*/ 0 w 4572000"/>
              <a:gd name="connsiteY0" fmla="*/ 1409700 h 2095500"/>
              <a:gd name="connsiteX1" fmla="*/ 2057400 w 4572000"/>
              <a:gd name="connsiteY1" fmla="*/ 190500 h 2095500"/>
              <a:gd name="connsiteX2" fmla="*/ 4572000 w 4572000"/>
              <a:gd name="connsiteY2" fmla="*/ 2095500 h 2095500"/>
              <a:gd name="connsiteX0" fmla="*/ 0 w 4572000"/>
              <a:gd name="connsiteY0" fmla="*/ 1409700 h 2095500"/>
              <a:gd name="connsiteX1" fmla="*/ 2057400 w 4572000"/>
              <a:gd name="connsiteY1" fmla="*/ 190500 h 2095500"/>
              <a:gd name="connsiteX2" fmla="*/ 4572000 w 4572000"/>
              <a:gd name="connsiteY2" fmla="*/ 2095500 h 2095500"/>
              <a:gd name="connsiteX0" fmla="*/ 0 w 5181600"/>
              <a:gd name="connsiteY0" fmla="*/ 1257300 h 2095500"/>
              <a:gd name="connsiteX1" fmla="*/ 2667000 w 5181600"/>
              <a:gd name="connsiteY1" fmla="*/ 190500 h 2095500"/>
              <a:gd name="connsiteX2" fmla="*/ 5181600 w 5181600"/>
              <a:gd name="connsiteY2" fmla="*/ 2095500 h 2095500"/>
              <a:gd name="connsiteX0" fmla="*/ 0 w 5181600"/>
              <a:gd name="connsiteY0" fmla="*/ 1257300 h 2095500"/>
              <a:gd name="connsiteX1" fmla="*/ 2667000 w 5181600"/>
              <a:gd name="connsiteY1" fmla="*/ 190500 h 2095500"/>
              <a:gd name="connsiteX2" fmla="*/ 5181600 w 5181600"/>
              <a:gd name="connsiteY2" fmla="*/ 2095500 h 2095500"/>
              <a:gd name="connsiteX0" fmla="*/ 0 w 5562600"/>
              <a:gd name="connsiteY0" fmla="*/ 1257300 h 1350433"/>
              <a:gd name="connsiteX1" fmla="*/ 2667000 w 5562600"/>
              <a:gd name="connsiteY1" fmla="*/ 190500 h 1350433"/>
              <a:gd name="connsiteX2" fmla="*/ 5562600 w 5562600"/>
              <a:gd name="connsiteY2" fmla="*/ 1028700 h 1350433"/>
              <a:gd name="connsiteX0" fmla="*/ 0 w 5562600"/>
              <a:gd name="connsiteY0" fmla="*/ 228600 h 228600"/>
              <a:gd name="connsiteX1" fmla="*/ 5562600 w 5562600"/>
              <a:gd name="connsiteY1" fmla="*/ 0 h 228600"/>
              <a:gd name="connsiteX0" fmla="*/ 0 w 5562600"/>
              <a:gd name="connsiteY0" fmla="*/ 1190335 h 1190335"/>
              <a:gd name="connsiteX1" fmla="*/ 5562600 w 5562600"/>
              <a:gd name="connsiteY1" fmla="*/ 961735 h 1190335"/>
              <a:gd name="connsiteX0" fmla="*/ 0 w 5562600"/>
              <a:gd name="connsiteY0" fmla="*/ 1091390 h 1138487"/>
              <a:gd name="connsiteX1" fmla="*/ 5562600 w 5562600"/>
              <a:gd name="connsiteY1" fmla="*/ 862790 h 1138487"/>
              <a:gd name="connsiteX0" fmla="*/ 0 w 5543040"/>
              <a:gd name="connsiteY0" fmla="*/ 1924256 h 1960015"/>
              <a:gd name="connsiteX1" fmla="*/ 5543040 w 5543040"/>
              <a:gd name="connsiteY1" fmla="*/ 704218 h 1960015"/>
              <a:gd name="connsiteX0" fmla="*/ 0 w 5543040"/>
              <a:gd name="connsiteY0" fmla="*/ 1327569 h 1385770"/>
              <a:gd name="connsiteX1" fmla="*/ 5543040 w 5543040"/>
              <a:gd name="connsiteY1" fmla="*/ 107531 h 138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43040" h="1385770">
                <a:moveTo>
                  <a:pt x="0" y="1327569"/>
                </a:moveTo>
                <a:cubicBezTo>
                  <a:pt x="3086797" y="1773884"/>
                  <a:pt x="3068390" y="-512954"/>
                  <a:pt x="5543040" y="107531"/>
                </a:cubicBezTo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1200" y="578853"/>
            <a:ext cx="91440" cy="91440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 rot="4344358">
            <a:off x="3715638" y="480288"/>
            <a:ext cx="400050" cy="1514882"/>
          </a:xfrm>
          <a:prstGeom prst="can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bg1">
                  <a:alpha val="50000"/>
                </a:schemeClr>
              </a:gs>
              <a:gs pos="100000">
                <a:srgbClr val="0070C0">
                  <a:alpha val="50000"/>
                </a:srgbClr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447685" y="1029588"/>
                <a:ext cx="655361" cy="576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685" y="1029588"/>
                <a:ext cx="655361" cy="576563"/>
              </a:xfrm>
              <a:prstGeom prst="rect">
                <a:avLst/>
              </a:prstGeom>
              <a:blipFill rotWithShape="1">
                <a:blip r:embed="rId3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5836920" y="546021"/>
                <a:ext cx="1752600" cy="576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920" y="546021"/>
                <a:ext cx="1752600" cy="576563"/>
              </a:xfrm>
              <a:prstGeom prst="rect">
                <a:avLst/>
              </a:prstGeom>
              <a:blipFill rotWithShape="1">
                <a:blip r:embed="rId4"/>
                <a:stretch>
                  <a:fillRect l="-104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 rot="20526436">
                <a:off x="4837267" y="363910"/>
                <a:ext cx="876300" cy="576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bg-BG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bg-BG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26436">
                <a:off x="4837267" y="363910"/>
                <a:ext cx="876300" cy="576563"/>
              </a:xfrm>
              <a:prstGeom prst="rect">
                <a:avLst/>
              </a:prstGeom>
              <a:blipFill rotWithShape="1">
                <a:blip r:embed="rId5"/>
                <a:stretch>
                  <a:fillRect l="-2395" t="-51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V="1">
            <a:off x="3256503" y="1210182"/>
            <a:ext cx="2180493" cy="251208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59852" y="627377"/>
            <a:ext cx="2548933" cy="829198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200400" y="1407005"/>
            <a:ext cx="91440" cy="91440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2579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Резултат</a:t>
            </a:r>
            <a:endParaRPr lang="en-US"/>
          </a:p>
          <a:p>
            <a:pPr lvl="1"/>
            <a:r>
              <a:rPr lang="bg-BG"/>
              <a:t>При случайни коефициенти</a:t>
            </a:r>
          </a:p>
          <a:p>
            <a:pPr lvl="1"/>
            <a:r>
              <a:rPr lang="bg-BG"/>
              <a:t>В </a:t>
            </a:r>
            <a:r>
              <a:rPr lang="en-US"/>
              <a:t>RGB</a:t>
            </a:r>
            <a:r>
              <a:rPr lang="bg-BG"/>
              <a:t> пространство</a:t>
            </a:r>
            <a:endParaRPr lang="en-US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CC7D9A7C-A257-484D-86C1-18E661A9C9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4853" y="1717283"/>
            <a:ext cx="2734294" cy="170893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74708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Конструктивна геометрия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656940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Набор от примитиви</a:t>
            </a:r>
          </a:p>
          <a:p>
            <a:pPr lvl="1"/>
            <a:r>
              <a:rPr lang="bg-BG" dirty="0"/>
              <a:t>Избрано множество от графични примитиви</a:t>
            </a:r>
          </a:p>
          <a:p>
            <a:pPr lvl="1"/>
            <a:r>
              <a:rPr lang="bg-BG" dirty="0"/>
              <a:t>Трансформирани (мащабирани, </a:t>
            </a:r>
            <a:r>
              <a:rPr lang="bg-BG" dirty="0" err="1"/>
              <a:t>завъртяни</a:t>
            </a:r>
            <a:r>
              <a:rPr lang="bg-BG" dirty="0"/>
              <a:t>, …)</a:t>
            </a:r>
          </a:p>
          <a:p>
            <a:r>
              <a:rPr lang="bg-BG" dirty="0"/>
              <a:t>Набор от операции</a:t>
            </a:r>
          </a:p>
          <a:p>
            <a:pPr lvl="1"/>
            <a:r>
              <a:rPr lang="bg-BG" dirty="0"/>
              <a:t>Логически или аритметични операции за работа с графични примитиви</a:t>
            </a:r>
          </a:p>
          <a:p>
            <a:pPr lvl="2"/>
            <a:r>
              <a:rPr lang="bg-BG" dirty="0"/>
              <a:t>(аналогични са на операциите за работа с множества)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Основни 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76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Изрази</a:t>
            </a:r>
          </a:p>
          <a:p>
            <a:pPr lvl="1"/>
            <a:r>
              <a:rPr lang="bg-BG" dirty="0"/>
              <a:t>Конструират се изрази с графичните примитиви</a:t>
            </a:r>
          </a:p>
          <a:p>
            <a:pPr lvl="1"/>
            <a:r>
              <a:rPr lang="bg-BG" dirty="0"/>
              <a:t>Прилагат се операциите над тях</a:t>
            </a:r>
          </a:p>
          <a:p>
            <a:r>
              <a:rPr lang="bg-BG" dirty="0"/>
              <a:t>Дървовидна структура</a:t>
            </a:r>
          </a:p>
          <a:p>
            <a:pPr lvl="1"/>
            <a:r>
              <a:rPr lang="bg-BG" dirty="0"/>
              <a:t>Крайният обект се представя като математически израз с операции от конструктивната геометрия</a:t>
            </a:r>
          </a:p>
          <a:p>
            <a:pPr lvl="1"/>
            <a:r>
              <a:rPr lang="bg-BG" dirty="0"/>
              <a:t>Може да има скоби за вложени изрази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се прави после?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52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Събиране и умножение</a:t>
            </a:r>
          </a:p>
          <a:p>
            <a:pPr lvl="1"/>
            <a:r>
              <a:rPr lang="bg-BG" dirty="0"/>
              <a:t>Събиране = обединение на тела</a:t>
            </a:r>
          </a:p>
          <a:p>
            <a:pPr lvl="1"/>
            <a:r>
              <a:rPr lang="bg-BG" dirty="0"/>
              <a:t>Умножение = сечение на тела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Конструктивни операции</a:t>
            </a:r>
            <a:endParaRPr lang="bg-BG" dirty="0"/>
          </a:p>
        </p:txBody>
      </p:sp>
      <p:pic>
        <p:nvPicPr>
          <p:cNvPr id="6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C67934EA-2A34-4F4B-9D3C-3833923C9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724150"/>
            <a:ext cx="2748011" cy="17175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>
            <a:hlinkClick r:id="rId4" action="ppaction://hlinkfile"/>
            <a:extLst>
              <a:ext uri="{FF2B5EF4-FFF2-40B4-BE49-F238E27FC236}">
                <a16:creationId xmlns:a16="http://schemas.microsoft.com/office/drawing/2014/main" id="{E3BA6290-597A-42CC-8BB9-8A9A974AC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1589" y="2724150"/>
            <a:ext cx="2748012" cy="17175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19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Съставни обекти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403347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Изваждане и разлика</a:t>
            </a:r>
          </a:p>
          <a:p>
            <a:pPr lvl="1"/>
            <a:r>
              <a:rPr lang="bg-BG"/>
              <a:t>Разлика и изваждане са различни</a:t>
            </a:r>
          </a:p>
          <a:p>
            <a:pPr lvl="1"/>
            <a:r>
              <a:rPr lang="bg-BG"/>
              <a:t>Изваждане = тяло извадено от друго</a:t>
            </a:r>
          </a:p>
          <a:p>
            <a:pPr lvl="1"/>
            <a:r>
              <a:rPr lang="bg-BG"/>
              <a:t>Разлика = необщите части от тела</a:t>
            </a:r>
          </a:p>
          <a:p>
            <a:pPr lvl="1"/>
            <a:endParaRPr lang="en-US" dirty="0"/>
          </a:p>
        </p:txBody>
      </p:sp>
      <p:pic>
        <p:nvPicPr>
          <p:cNvPr id="5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A66A4BDF-723A-4163-88E5-BCF658127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6162" y="2190750"/>
            <a:ext cx="2743439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">
            <a:hlinkClick r:id="rId4" action="ppaction://hlinkfile"/>
            <a:extLst>
              <a:ext uri="{FF2B5EF4-FFF2-40B4-BE49-F238E27FC236}">
                <a16:creationId xmlns:a16="http://schemas.microsoft.com/office/drawing/2014/main" id="{B1658580-C742-4EBF-8F2B-B2A33F799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1" y="2190750"/>
            <a:ext cx="2748012" cy="17175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041890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Вложени сфери</a:t>
            </a:r>
          </a:p>
          <a:p>
            <a:pPr lvl="1"/>
            <a:r>
              <a:rPr lang="bg-BG"/>
              <a:t>С изрязани кръгове</a:t>
            </a:r>
          </a:p>
          <a:p>
            <a:pPr lvl="1"/>
            <a:endParaRPr lang="bg-BG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79925" y="4049398"/>
            <a:ext cx="24029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“Magic balls”</a:t>
            </a:r>
            <a:endParaRPr lang="bg-BG" sz="1400" dirty="0"/>
          </a:p>
          <a:p>
            <a:pPr algn="ctr"/>
            <a:r>
              <a:rPr lang="en-US" sz="1400" dirty="0">
                <a:hlinkClick r:id="rId2"/>
              </a:rPr>
              <a:t>http://youtu.be/dV2PdCTx9dE</a:t>
            </a:r>
          </a:p>
        </p:txBody>
      </p:sp>
      <p:pic>
        <p:nvPicPr>
          <p:cNvPr id="5427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5589" y="2286000"/>
            <a:ext cx="2748011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091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Параметрично моделиране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843573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идеи</a:t>
            </a:r>
          </a:p>
          <a:p>
            <a:pPr lvl="1"/>
            <a:r>
              <a:rPr lang="bg-BG" dirty="0"/>
              <a:t>Обект зададен с уравнение с параметри, описващи пространствената му размерност, а не размерите му</a:t>
            </a:r>
          </a:p>
          <a:p>
            <a:pPr lvl="2"/>
            <a:r>
              <a:rPr lang="bg-BG" dirty="0"/>
              <a:t>(за повърхност – два параметъра, за обемно тяло – три) </a:t>
            </a:r>
          </a:p>
          <a:p>
            <a:r>
              <a:rPr lang="bg-BG" dirty="0"/>
              <a:t>Непряко дефиниране на обект</a:t>
            </a:r>
          </a:p>
          <a:p>
            <a:pPr lvl="1"/>
            <a:r>
              <a:rPr lang="bg-BG" dirty="0"/>
              <a:t>Един набор от параметри дефинира друг набор от параметри, който вече определя обекта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Параметрично моделиране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92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Внимание</a:t>
                </a:r>
              </a:p>
              <a:p>
                <a:pPr lvl="1"/>
                <a:r>
                  <a:rPr lang="bg-BG" dirty="0" err="1"/>
                  <a:t>Параметричността</a:t>
                </a:r>
                <a:r>
                  <a:rPr lang="bg-BG" dirty="0"/>
                  <a:t> се определя от реализацията на рисуването, а не от това дали са подадени параметри</a:t>
                </a:r>
              </a:p>
              <a:p>
                <a:pPr lvl="1"/>
                <a:r>
                  <a:rPr lang="bg-BG" dirty="0"/>
                  <a:t>Параметрите дефинират чрез функция как „координатите“ обхождат точките от обекта</a:t>
                </a:r>
                <a:endParaRPr lang="en-US" dirty="0"/>
              </a:p>
              <a:p>
                <a:r>
                  <a:rPr lang="bg-BG" dirty="0"/>
                  <a:t>Пример за непараметричен обект</a:t>
                </a:r>
              </a:p>
              <a:p>
                <a:pPr lvl="1"/>
                <a:r>
                  <a:rPr lang="bg-BG" dirty="0"/>
                  <a:t>Рисуване на квадрат с</a:t>
                </a:r>
                <a:r>
                  <a:rPr lang="en-US" dirty="0"/>
                  <a:t> </a:t>
                </a:r>
                <a:r>
                  <a:rPr lang="bg-BG" dirty="0"/>
                  <a:t>дължина на страна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bg-BG" dirty="0"/>
                  <a:t> не е параметрично моделиране на квадрата, въпреки че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bg-BG" dirty="0"/>
                  <a:t>е параметър на процедурата, която го рисува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 r="-15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855495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Моделиране на 3</a:t>
                </a:r>
                <a:r>
                  <a:rPr lang="en-US" dirty="0"/>
                  <a:t>D</a:t>
                </a:r>
                <a:r>
                  <a:rPr lang="bg-BG" dirty="0"/>
                  <a:t> обекти</a:t>
                </a:r>
              </a:p>
              <a:p>
                <a:pPr lvl="1"/>
                <a:r>
                  <a:rPr lang="bg-BG" dirty="0"/>
                  <a:t>Често чрез тяхната повърхност</a:t>
                </a:r>
                <a:r>
                  <a:rPr lang="en-US" dirty="0"/>
                  <a:t> –</a:t>
                </a:r>
                <a:r>
                  <a:rPr lang="bg-BG" dirty="0"/>
                  <a:t> отвътре са кухи</a:t>
                </a:r>
              </a:p>
              <a:p>
                <a:pPr lvl="1"/>
                <a:r>
                  <a:rPr lang="bg-BG" dirty="0"/>
                  <a:t>Повърхността се задава чрез уравнение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bg-BG" dirty="0"/>
                  <a:t>, където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са параметрите</a:t>
                </a:r>
              </a:p>
              <a:p>
                <a:pPr lvl="1"/>
                <a:r>
                  <a:rPr lang="bg-BG" dirty="0"/>
                  <a:t>За непрякото дефиниране се ползва</a:t>
                </a:r>
                <a:br>
                  <a:rPr lang="bg-BG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bg-BG" dirty="0"/>
                  <a:t>, като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bg-BG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 r="-10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Уравнения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58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titled-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48200" y="2728912"/>
            <a:ext cx="4495800" cy="24145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Модел на люспа от </a:t>
                </a:r>
                <a:r>
                  <a:rPr lang="bg-BG" dirty="0" err="1"/>
                  <a:t>Pringles</a:t>
                </a:r>
                <a:endParaRPr lang="bg-BG" dirty="0"/>
              </a:p>
              <a:p>
                <a:pPr lvl="1"/>
                <a:r>
                  <a:rPr lang="bg-BG" dirty="0"/>
                  <a:t>Елипсовиден контур</a:t>
                </a:r>
              </a:p>
              <a:p>
                <a:pPr lvl="1"/>
                <a:r>
                  <a:rPr lang="bg-BG" dirty="0" err="1"/>
                  <a:t>Хиперболично-параболоидна</a:t>
                </a:r>
                <a:r>
                  <a:rPr lang="bg-BG" dirty="0"/>
                  <a:t> повърхност</a:t>
                </a:r>
              </a:p>
              <a:p>
                <a:pPr lvl="1"/>
                <a:r>
                  <a:rPr lang="bg-BG" dirty="0"/>
                  <a:t>Уравнение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bg-B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72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Започваме с полярни координати</a:t>
                </a:r>
              </a:p>
              <a:p>
                <a:pPr lvl="1"/>
                <a:r>
                  <a:rPr lang="bg-BG" dirty="0"/>
                  <a:t>Единична окръжност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𝑂𝑥𝑧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Точките са с</a:t>
                </a:r>
                <a:r>
                  <a:rPr lang="en-US" dirty="0"/>
                  <a:t> </a:t>
                </a:r>
                <a:r>
                  <a:rPr lang="bg-BG" dirty="0"/>
                  <a:t>полярни координати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А с</a:t>
                </a:r>
                <a:r>
                  <a:rPr lang="en-US" dirty="0"/>
                  <a:t> </a:t>
                </a:r>
                <a:r>
                  <a:rPr lang="bg-BG" dirty="0"/>
                  <a:t>декартови</a:t>
                </a:r>
                <a:r>
                  <a:rPr lang="en-US" dirty="0"/>
                  <a:t> </a:t>
                </a:r>
                <a:r>
                  <a:rPr lang="bg-BG" dirty="0"/>
                  <a:t>са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,0,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bg-BG" dirty="0"/>
                  <a:t>Опъваме окръжността в елипса</a:t>
                </a:r>
              </a:p>
              <a:p>
                <a:pPr lvl="1"/>
                <a:r>
                  <a:rPr lang="bg-BG" dirty="0"/>
                  <a:t>Мащабиране по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bg-BG" dirty="0"/>
                  <a:t>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bg-BG" i="1" dirty="0" smtClean="0">
                        <a:latin typeface="Cambria Math"/>
                      </a:rPr>
                      <m:t>4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bg-BG" i="1" dirty="0" smtClean="0">
                        <a:latin typeface="Cambria Math"/>
                      </a:rPr>
                      <m:t>3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Получаваме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4</m:t>
                    </m:r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cos</m:t>
                    </m:r>
                    <m:r>
                      <a:rPr lang="el-GR" i="1" dirty="0" smtClean="0">
                        <a:latin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bg-BG" i="1" dirty="0" smtClean="0">
                        <a:latin typeface="Cambria Math"/>
                      </a:rPr>
                      <m:t>0, </m:t>
                    </m:r>
                    <m:r>
                      <a:rPr lang="en-US" i="1" dirty="0" smtClean="0">
                        <a:latin typeface="Cambria Math"/>
                      </a:rPr>
                      <m:t>3</m:t>
                    </m:r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sin</m:t>
                    </m:r>
                    <m:r>
                      <a:rPr lang="el-GR" i="1" dirty="0" smtClean="0">
                        <a:latin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3530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Преминаваме в </a:t>
                </a:r>
                <a:r>
                  <a:rPr lang="en-US" dirty="0"/>
                  <a:t>3D</a:t>
                </a:r>
                <a:endParaRPr lang="bg-BG" dirty="0"/>
              </a:p>
              <a:p>
                <a:pPr lvl="1"/>
                <a:r>
                  <a:rPr lang="bg-BG" dirty="0"/>
                  <a:t>Добавяме фиктивна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bg-BG" dirty="0"/>
                  <a:t> координата</a:t>
                </a:r>
              </a:p>
              <a:p>
                <a:r>
                  <a:rPr lang="bg-BG" dirty="0"/>
                  <a:t>Изчисляваме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bg-BG" dirty="0"/>
                  <a:t> на базата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Харесваме си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:r>
                  <a:rPr lang="bg-BG" dirty="0"/>
                  <a:t>т.е.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en-US" i="1" dirty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F4F216D3-16A3-4C2A-8A2F-CB490ED8A1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226" t="16008" r="16187" b="12259"/>
          <a:stretch/>
        </p:blipFill>
        <p:spPr bwMode="auto">
          <a:xfrm>
            <a:off x="3185614" y="2571750"/>
            <a:ext cx="2772772" cy="17329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85176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Люспата минава следните трансформации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:r>
                  <a:rPr lang="bg-BG" dirty="0"/>
                  <a:t>Двумерен модел</a:t>
                </a:r>
                <a:br>
                  <a:rPr lang="bg-BG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bg-BG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bg-BG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bg-BG" sz="200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bg-BG" sz="200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bg-BG" sz="20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0,2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groupChr>
                      <m:groupChrPr>
                        <m:chr m:val="⇒"/>
                        <m:pos m:val="top"/>
                        <m:ctrlPr>
                          <a:rPr lang="bg-BG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d>
                      <m:dPr>
                        <m:begChr m:val="|"/>
                        <m:endChr m:val=""/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bg-BG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bg-BG" sz="20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  <a:ea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bg-BG" sz="20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groupChr>
                      <m:groupChrPr>
                        <m:chr m:val="⇒"/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  <m:d>
                      <m:dPr>
                        <m:begChr m:val="|"/>
                        <m:endChr m:val=""/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bg-BG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bg-BG" sz="20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  <a:ea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bg-BG" sz="20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За тримерен модел добавяме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=…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=…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⇒"/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d>
                      <m:dPr>
                        <m:begChr m:val="|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=…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 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=…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31402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Съставни обекти</a:t>
            </a:r>
          </a:p>
          <a:p>
            <a:pPr lvl="1"/>
            <a:r>
              <a:rPr lang="bg-BG" dirty="0"/>
              <a:t>Най-лесен начин за изграждане на нови обекти</a:t>
            </a:r>
          </a:p>
          <a:p>
            <a:pPr lvl="1"/>
            <a:r>
              <a:rPr lang="bg-BG" dirty="0"/>
              <a:t>Изградени са от примитиви</a:t>
            </a:r>
          </a:p>
          <a:p>
            <a:pPr lvl="1"/>
            <a:r>
              <a:rPr lang="bg-BG" dirty="0"/>
              <a:t>Примитивите могат да са променени</a:t>
            </a:r>
          </a:p>
          <a:p>
            <a:r>
              <a:rPr lang="bg-BG" dirty="0"/>
              <a:t>Образът на съставен обект</a:t>
            </a:r>
          </a:p>
          <a:p>
            <a:pPr lvl="1"/>
            <a:r>
              <a:rPr lang="bg-BG" dirty="0"/>
              <a:t>Обединение от образите на обектите в него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Съставни обекти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05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В крайна сметка имаме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bg-BG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bg-BG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0,2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groupChr>
                      <m:groupChrPr>
                        <m:chr m:val="⇒"/>
                        <m:pos m:val="top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d>
                      <m:dPr>
                        <m:begChr m:val="|"/>
                        <m:endChr m:val="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bg-BG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                                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cos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𝑧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sin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r>
                                            <a:rPr lang="en-US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  <a:ea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                                  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И след малко украсяване: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8">
            <a:hlinkClick r:id="rId3" action="ppaction://hlinkfile"/>
            <a:extLst>
              <a:ext uri="{FF2B5EF4-FFF2-40B4-BE49-F238E27FC236}">
                <a16:creationId xmlns:a16="http://schemas.microsoft.com/office/drawing/2014/main" id="{99B7729D-13EF-461F-9BD7-6B5EC84CF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6715" y="2800350"/>
            <a:ext cx="2750570" cy="171910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06712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Други параметрични модели</a:t>
            </a:r>
          </a:p>
          <a:p>
            <a:pPr lvl="1"/>
            <a:r>
              <a:rPr lang="bg-BG"/>
              <a:t>Секси повърхност (по проф. Станилов)</a:t>
            </a:r>
          </a:p>
          <a:p>
            <a:pPr lvl="1"/>
            <a:r>
              <a:rPr lang="bg-BG"/>
              <a:t>Хиперболичен хиперболоид</a:t>
            </a:r>
          </a:p>
          <a:p>
            <a:pPr lvl="1"/>
            <a:r>
              <a:rPr lang="bg-BG"/>
              <a:t>Сърце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Други примери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602" y="4683397"/>
            <a:ext cx="248439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“Math </a:t>
            </a:r>
            <a:r>
              <a:rPr lang="en-US" sz="1400" dirty="0" err="1"/>
              <a:t>Shinkansen</a:t>
            </a:r>
            <a:r>
              <a:rPr lang="en-US" sz="1400" dirty="0"/>
              <a:t>”</a:t>
            </a:r>
            <a:endParaRPr lang="bg-BG" sz="1400" dirty="0"/>
          </a:p>
          <a:p>
            <a:pPr algn="ctr"/>
            <a:r>
              <a:rPr lang="en-US" sz="1400" dirty="0">
                <a:hlinkClick r:id="rId2"/>
              </a:rPr>
              <a:t>http://youtu.be/-nhvbwMnGa4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424874" y="4683397"/>
            <a:ext cx="23017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Hyperhyperboloid</a:t>
            </a:r>
            <a:r>
              <a:rPr lang="en-US" sz="1400" dirty="0"/>
              <a:t>”</a:t>
            </a:r>
          </a:p>
          <a:p>
            <a:pPr algn="ctr"/>
            <a:r>
              <a:rPr lang="en-US" sz="1400" dirty="0">
                <a:hlinkClick r:id="rId3"/>
              </a:rPr>
              <a:t>http://youtu.be/KabzJeJaXJQ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4685683"/>
            <a:ext cx="24738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“Mathematics ... loves you”</a:t>
            </a:r>
          </a:p>
          <a:p>
            <a:pPr algn="ctr"/>
            <a:r>
              <a:rPr lang="en-US" sz="1400" dirty="0">
                <a:hlinkClick r:id="rId3"/>
              </a:rPr>
              <a:t>http://youtu.be/nRF7cUQIAnM</a:t>
            </a:r>
          </a:p>
        </p:txBody>
      </p:sp>
      <p:pic>
        <p:nvPicPr>
          <p:cNvPr id="56322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000" y="3028950"/>
            <a:ext cx="2057579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6323" name="Picture 3">
            <a:hlinkClick r:id="rId6" action="ppaction://hlinkfile"/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5344" y="3028950"/>
            <a:ext cx="2057579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6324" name="Picture 4">
            <a:hlinkClick r:id="rId8" action="ppaction://hlinkfile"/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38849" y="3028950"/>
            <a:ext cx="2062151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88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Процедурно моделиране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717313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Основни характеристики</a:t>
            </a:r>
          </a:p>
          <a:p>
            <a:pPr lvl="1"/>
            <a:r>
              <a:rPr lang="bg-BG" dirty="0"/>
              <a:t>Геометричната фигура се генерира чрез програма</a:t>
            </a:r>
          </a:p>
          <a:p>
            <a:pPr lvl="1"/>
            <a:r>
              <a:rPr lang="bg-BG" dirty="0"/>
              <a:t>Може да включва всички останали начини на графично моделиране</a:t>
            </a:r>
          </a:p>
          <a:p>
            <a:pPr lvl="1"/>
            <a:r>
              <a:rPr lang="bg-BG" dirty="0"/>
              <a:t>Най-мощното и най-функционалното моделиране</a:t>
            </a:r>
          </a:p>
          <a:p>
            <a:pPr lvl="1"/>
            <a:r>
              <a:rPr lang="bg-BG" dirty="0"/>
              <a:t>Затова подробностите са в друга лекция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Процедурно моделиране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1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49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tabLst>
                <a:tab pos="1195388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LUKI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189</a:t>
            </a:r>
          </a:p>
          <a:p>
            <a:pPr>
              <a:tabLst>
                <a:tab pos="1195388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AGO2</a:t>
            </a:r>
            <a:r>
              <a:rPr lang="en-US" b="0" dirty="0"/>
              <a:t>]	</a:t>
            </a:r>
            <a:r>
              <a:rPr lang="bg-BG" b="0" dirty="0"/>
              <a:t>стр. 167-171, 174-</a:t>
            </a:r>
            <a:r>
              <a:rPr lang="en-US" b="0" dirty="0"/>
              <a:t>178</a:t>
            </a:r>
          </a:p>
          <a:p>
            <a:pPr>
              <a:tabLst>
                <a:tab pos="1195388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SALO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3</a:t>
            </a:r>
            <a:r>
              <a:rPr lang="bg-BG" b="0" dirty="0"/>
              <a:t>48</a:t>
            </a:r>
            <a:r>
              <a:rPr lang="en-US" b="0" dirty="0"/>
              <a:t>-360</a:t>
            </a:r>
          </a:p>
          <a:p>
            <a:pPr>
              <a:tabLst>
                <a:tab pos="1195388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MORT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226-228, 233-243</a:t>
            </a:r>
          </a:p>
          <a:p>
            <a:pPr>
              <a:tabLst>
                <a:tab pos="1195388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PAQU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100</a:t>
            </a:r>
          </a:p>
          <a:p>
            <a:pPr>
              <a:tabLst>
                <a:tab pos="1195388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BAGL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35-36</a:t>
            </a:r>
          </a:p>
          <a:p>
            <a:endParaRPr lang="bg-BG" dirty="0"/>
          </a:p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Elica </a:t>
            </a:r>
            <a:r>
              <a:rPr lang="en-US" dirty="0" err="1"/>
              <a:t>Dalest</a:t>
            </a:r>
            <a:r>
              <a:rPr lang="en-US" dirty="0"/>
              <a:t> Applications</a:t>
            </a:r>
            <a:endParaRPr lang="bg-BG" dirty="0"/>
          </a:p>
          <a:p>
            <a:pPr lvl="2"/>
            <a:r>
              <a:rPr lang="en-US" dirty="0">
                <a:hlinkClick r:id="rId3"/>
              </a:rPr>
              <a:t>http://www.elica.net/site/museum/Dalest/dalest.html</a:t>
            </a:r>
            <a:endParaRPr lang="en-US" dirty="0"/>
          </a:p>
          <a:p>
            <a:pPr lvl="1"/>
            <a:r>
              <a:rPr lang="en-US" dirty="0" err="1"/>
              <a:t>Lissajous</a:t>
            </a:r>
            <a:r>
              <a:rPr lang="en-US" dirty="0"/>
              <a:t> Curve</a:t>
            </a:r>
            <a:endParaRPr lang="bg-BG" dirty="0"/>
          </a:p>
          <a:p>
            <a:pPr lvl="2"/>
            <a:r>
              <a:rPr lang="en-US" dirty="0">
                <a:hlinkClick r:id="rId4"/>
              </a:rPr>
              <a:t>http://mathworld.wolfram.com/LissajousCurve.html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96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0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друга страна</a:t>
            </a:r>
            <a:endParaRPr lang="en-US" dirty="0"/>
          </a:p>
          <a:p>
            <a:pPr lvl="1"/>
            <a:r>
              <a:rPr lang="bg-BG" dirty="0"/>
              <a:t>Всеки модел е съставен обект</a:t>
            </a:r>
          </a:p>
          <a:p>
            <a:pPr lvl="1"/>
            <a:r>
              <a:rPr lang="bg-BG" dirty="0"/>
              <a:t>Преди растеризация се разбива на триъгълници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3915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Модел на хапче с антибиотик</a:t>
            </a:r>
          </a:p>
          <a:p>
            <a:pPr lvl="1"/>
            <a:r>
              <a:rPr lang="bg-BG"/>
              <a:t>Две отделни цилиндрични части</a:t>
            </a:r>
          </a:p>
          <a:p>
            <a:pPr lvl="1"/>
            <a:r>
              <a:rPr lang="bg-BG"/>
              <a:t>Заоблени в края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2800" y="4947292"/>
            <a:ext cx="1981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2" descr="C:\Pavel\Courses\Materials\Course.OKG 2012-13\OKG-10. Composite objects\ID-10046280.jpg">
            <a:extLst>
              <a:ext uri="{FF2B5EF4-FFF2-40B4-BE49-F238E27FC236}">
                <a16:creationId xmlns:a16="http://schemas.microsoft.com/office/drawing/2014/main" id="{86A81551-19B7-46E8-9CF7-4C171D08E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189"/>
          <a:stretch/>
        </p:blipFill>
        <p:spPr bwMode="auto">
          <a:xfrm>
            <a:off x="2743200" y="2647950"/>
            <a:ext cx="3657600" cy="191506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95077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Геометричен модел</a:t>
            </a:r>
          </a:p>
          <a:p>
            <a:pPr lvl="1"/>
            <a:r>
              <a:rPr lang="bg-BG" dirty="0"/>
              <a:t>Два цилиндъра и две полусфери</a:t>
            </a:r>
          </a:p>
          <a:p>
            <a:pPr lvl="1"/>
            <a:r>
              <a:rPr lang="bg-BG" dirty="0"/>
              <a:t>Размерите са с параметри, за да променяме обекта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31357" y="2234203"/>
            <a:ext cx="1226608" cy="1005419"/>
          </a:xfrm>
          <a:custGeom>
            <a:avLst/>
            <a:gdLst/>
            <a:ahLst/>
            <a:cxnLst/>
            <a:rect l="l" t="t" r="r" b="b"/>
            <a:pathLst>
              <a:path w="1226608" h="1005419">
                <a:moveTo>
                  <a:pt x="502708" y="0"/>
                </a:moveTo>
                <a:lnTo>
                  <a:pt x="502709" y="0"/>
                </a:lnTo>
                <a:lnTo>
                  <a:pt x="1226608" y="0"/>
                </a:lnTo>
                <a:lnTo>
                  <a:pt x="1226608" y="1005419"/>
                </a:lnTo>
                <a:lnTo>
                  <a:pt x="502708" y="1005419"/>
                </a:lnTo>
                <a:lnTo>
                  <a:pt x="502708" y="1005418"/>
                </a:lnTo>
                <a:cubicBezTo>
                  <a:pt x="225069" y="1005418"/>
                  <a:pt x="0" y="780348"/>
                  <a:pt x="0" y="502709"/>
                </a:cubicBezTo>
                <a:cubicBezTo>
                  <a:pt x="0" y="225070"/>
                  <a:pt x="225069" y="1"/>
                  <a:pt x="50270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2937858" y="1791820"/>
            <a:ext cx="0" cy="44238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rot="5400000">
            <a:off x="2153633" y="2412750"/>
            <a:ext cx="0" cy="164888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rot="5400000">
            <a:off x="2133524" y="1419822"/>
            <a:ext cx="0" cy="16086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rot="5400000" flipV="1">
            <a:off x="1027566" y="2726864"/>
            <a:ext cx="10054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 rot="10800000">
            <a:off x="2937858" y="2179763"/>
            <a:ext cx="1368117" cy="1093180"/>
          </a:xfrm>
          <a:custGeom>
            <a:avLst/>
            <a:gdLst/>
            <a:ahLst/>
            <a:cxnLst/>
            <a:rect l="l" t="t" r="r" b="b"/>
            <a:pathLst>
              <a:path w="1368117" h="1093180">
                <a:moveTo>
                  <a:pt x="553267" y="1093180"/>
                </a:moveTo>
                <a:lnTo>
                  <a:pt x="553257" y="1093179"/>
                </a:lnTo>
                <a:lnTo>
                  <a:pt x="552800" y="1093179"/>
                </a:lnTo>
                <a:lnTo>
                  <a:pt x="552800" y="1093134"/>
                </a:lnTo>
                <a:cubicBezTo>
                  <a:pt x="247454" y="1092931"/>
                  <a:pt x="0" y="848309"/>
                  <a:pt x="0" y="546590"/>
                </a:cubicBezTo>
                <a:cubicBezTo>
                  <a:pt x="0" y="244871"/>
                  <a:pt x="247454" y="250"/>
                  <a:pt x="552800" y="47"/>
                </a:cubicBezTo>
                <a:lnTo>
                  <a:pt x="552800" y="0"/>
                </a:lnTo>
                <a:lnTo>
                  <a:pt x="553267" y="0"/>
                </a:lnTo>
                <a:lnTo>
                  <a:pt x="1368117" y="0"/>
                </a:lnTo>
                <a:lnTo>
                  <a:pt x="1368117" y="1093179"/>
                </a:lnTo>
                <a:lnTo>
                  <a:pt x="553277" y="1093179"/>
                </a:lnTo>
                <a:cubicBezTo>
                  <a:pt x="553274" y="1093180"/>
                  <a:pt x="553270" y="1093180"/>
                  <a:pt x="553267" y="109318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bg1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 rot="5400000">
            <a:off x="3782408" y="2475504"/>
            <a:ext cx="0" cy="16086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 rot="5400000">
            <a:off x="3782408" y="1375865"/>
            <a:ext cx="0" cy="16086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 rot="5400000" flipV="1">
            <a:off x="3923166" y="2730018"/>
            <a:ext cx="1085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 flipV="1">
            <a:off x="2159738" y="1952687"/>
            <a:ext cx="778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>
            <a:off x="2159738" y="1791820"/>
            <a:ext cx="0" cy="44238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2937858" y="1791820"/>
            <a:ext cx="0" cy="44238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2937858" y="1952687"/>
            <a:ext cx="8220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759874" y="1791820"/>
            <a:ext cx="0" cy="39527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9EB50950-39D8-4F77-A976-63BE1F91F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97818" y="1714501"/>
            <a:ext cx="2743195" cy="17144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042070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Модел на вълнолом</a:t>
            </a:r>
          </a:p>
          <a:p>
            <a:pPr lvl="1"/>
            <a:r>
              <a:rPr lang="bg-BG"/>
              <a:t>Съставен от много еднотипни обекти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Втори пример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47517" y="2266950"/>
            <a:ext cx="2648965" cy="21152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0139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C8CE08B-DB10-4DBA-9D01-EE91182FE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049" b="3016"/>
          <a:stretch/>
        </p:blipFill>
        <p:spPr bwMode="auto">
          <a:xfrm>
            <a:off x="6781800" y="272387"/>
            <a:ext cx="1770134" cy="200093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sq">
            <a:noFill/>
            <a:miter lim="800000"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Геометричен модел</a:t>
            </a:r>
          </a:p>
          <a:p>
            <a:pPr lvl="1"/>
            <a:r>
              <a:rPr lang="bg-BG" dirty="0"/>
              <a:t>Три пресечени конуса и</a:t>
            </a:r>
            <a:r>
              <a:rPr lang="en-US" dirty="0"/>
              <a:t> </a:t>
            </a:r>
            <a:r>
              <a:rPr lang="bg-BG" dirty="0"/>
              <a:t>три</a:t>
            </a:r>
            <a:br>
              <a:rPr lang="en-US" dirty="0"/>
            </a:br>
            <a:r>
              <a:rPr lang="bg-BG" dirty="0"/>
              <a:t>сплескани полусфери</a:t>
            </a:r>
          </a:p>
          <a:p>
            <a:pPr lvl="1"/>
            <a:r>
              <a:rPr lang="bg-BG" dirty="0"/>
              <a:t>Веднъж пакетирани като</a:t>
            </a:r>
            <a:r>
              <a:rPr lang="en-US" dirty="0"/>
              <a:t> </a:t>
            </a:r>
            <a:r>
              <a:rPr lang="bg-BG" dirty="0"/>
              <a:t>обект,</a:t>
            </a:r>
            <a:br>
              <a:rPr lang="en-US" dirty="0"/>
            </a:br>
            <a:r>
              <a:rPr lang="bg-BG" dirty="0"/>
              <a:t>може да ползваме</a:t>
            </a:r>
            <a:r>
              <a:rPr lang="en-US" dirty="0"/>
              <a:t> </a:t>
            </a:r>
            <a:r>
              <a:rPr lang="bg-BG" dirty="0"/>
              <a:t>като примитиви</a:t>
            </a:r>
          </a:p>
        </p:txBody>
      </p:sp>
      <p:pic>
        <p:nvPicPr>
          <p:cNvPr id="7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33C4F3A0-9213-4FFF-9A1C-A78AD0AF1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6400" y="2571750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>
            <a:hlinkClick r:id="rId5" action="ppaction://hlinkfile"/>
            <a:extLst>
              <a:ext uri="{FF2B5EF4-FFF2-40B4-BE49-F238E27FC236}">
                <a16:creationId xmlns:a16="http://schemas.microsoft.com/office/drawing/2014/main" id="{A90ADEB8-F489-4DD9-9317-6AE855595C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571750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21224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On-screen Show (16:9)</PresentationFormat>
  <Paragraphs>233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Black</vt:lpstr>
      <vt:lpstr>Calibri</vt:lpstr>
      <vt:lpstr>Calibri Light</vt:lpstr>
      <vt:lpstr>Cambria Math</vt:lpstr>
      <vt:lpstr>Lucida Sans Unicode</vt:lpstr>
      <vt:lpstr>Office Theme</vt:lpstr>
      <vt:lpstr>PowerPoint Presentation</vt:lpstr>
      <vt:lpstr>Съдържание</vt:lpstr>
      <vt:lpstr>Съставни обекти</vt:lpstr>
      <vt:lpstr>Съставни обекти</vt:lpstr>
      <vt:lpstr>PowerPoint Presentation</vt:lpstr>
      <vt:lpstr>Пример</vt:lpstr>
      <vt:lpstr>PowerPoint Presentation</vt:lpstr>
      <vt:lpstr>Втори пример</vt:lpstr>
      <vt:lpstr>PowerPoint Presentation</vt:lpstr>
      <vt:lpstr>Ротационни обекти</vt:lpstr>
      <vt:lpstr>Ротационни обекти</vt:lpstr>
      <vt:lpstr>Извън КГ</vt:lpstr>
      <vt:lpstr>PowerPoint Presentation</vt:lpstr>
      <vt:lpstr>Най-общ вид</vt:lpstr>
      <vt:lpstr>PowerPoint Presentation</vt:lpstr>
      <vt:lpstr>Илюстрация</vt:lpstr>
      <vt:lpstr>PowerPoint Presentation</vt:lpstr>
      <vt:lpstr>Конструиране</vt:lpstr>
      <vt:lpstr>Влачене по траектория</vt:lpstr>
      <vt:lpstr>Влачене по траектория</vt:lpstr>
      <vt:lpstr>Разширение на модела</vt:lpstr>
      <vt:lpstr>Пример</vt:lpstr>
      <vt:lpstr>Крива на Лисажỳ (Lissajous)</vt:lpstr>
      <vt:lpstr>PowerPoint Presentation</vt:lpstr>
      <vt:lpstr>PowerPoint Presentation</vt:lpstr>
      <vt:lpstr>Конструктивна геометрия</vt:lpstr>
      <vt:lpstr>Основни елементи</vt:lpstr>
      <vt:lpstr>Какво се прави после?</vt:lpstr>
      <vt:lpstr>Конструктивни операции</vt:lpstr>
      <vt:lpstr>PowerPoint Presentation</vt:lpstr>
      <vt:lpstr>Пример</vt:lpstr>
      <vt:lpstr>Параметрично моделиране</vt:lpstr>
      <vt:lpstr>Параметрично моделиране</vt:lpstr>
      <vt:lpstr>PowerPoint Presentation</vt:lpstr>
      <vt:lpstr>Уравнения</vt:lpstr>
      <vt:lpstr>Пример</vt:lpstr>
      <vt:lpstr>Реализация</vt:lpstr>
      <vt:lpstr>PowerPoint Presentation</vt:lpstr>
      <vt:lpstr>PowerPoint Presentation</vt:lpstr>
      <vt:lpstr>PowerPoint Presentation</vt:lpstr>
      <vt:lpstr>Други примери</vt:lpstr>
      <vt:lpstr>Процедурно моделиране</vt:lpstr>
      <vt:lpstr>Процедурно моделиране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2021-10-05T10:30:02Z</dcterms:modified>
</cp:coreProperties>
</file>