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313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00"/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112" d="100"/>
          <a:sy n="112" d="100"/>
        </p:scale>
        <p:origin x="427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06-Nov-21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1.%20Animation\AniLogo\AniLogoBig.wmv" TargetMode="External"/><Relationship Id="rId1" Type="http://schemas.microsoft.com/office/2007/relationships/media" Target="file:///D:\Pavel\Courses\Materials\Course.OKG%202021\Lectures%202021\11.%20Animation\AniLogo\AniLogo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1.%20Animation\AniLogo\AniLogoBig.wmv" TargetMode="External"/><Relationship Id="rId1" Type="http://schemas.microsoft.com/office/2007/relationships/media" Target="file:///D:\Pavel\Courses\Materials\Course.OKG%202021\Lectures%202021\11.%20Animation\AniLogo\AniLogo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19621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19621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7" name="AniLogo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1772" y="57150"/>
            <a:ext cx="1219200" cy="914400"/>
          </a:xfrm>
          <a:prstGeom prst="rect">
            <a:avLst/>
          </a:prstGeom>
        </p:spPr>
      </p:pic>
      <p:sp>
        <p:nvSpPr>
          <p:cNvPr id="9" name="Rectangle 8"/>
          <p:cNvSpPr>
            <a:spLocks noChangeAspect="1"/>
          </p:cNvSpPr>
          <p:nvPr userDrawn="1"/>
        </p:nvSpPr>
        <p:spPr>
          <a:xfrm>
            <a:off x="1772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34224098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file:///D:\Pavel\Courses\Materials\Course.OKG%202021\Lectures%202021\11.%20Animation\AniLogo\agGPZPr_460sv.mp4" TargetMode="External"/><Relationship Id="rId1" Type="http://schemas.microsoft.com/office/2007/relationships/media" Target="file:///D:\Pavel\Courses\Materials\Course.OKG%202021\Lectures%202021\11.%20Animation\AniLogo\agGPZPr_460sv.mp4" TargetMode="Externa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Demos/m11251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Demos/m11261.html" TargetMode="Externa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Demos/m11271.html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Demos/m11281.htm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hyperlink" Target="Demos/m11291.html" TargetMode="External"/><Relationship Id="rId7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9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Demos/m11311.html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7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2.png"/><Relationship Id="rId9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6" Type="http://schemas.openxmlformats.org/officeDocument/2006/relationships/hyperlink" Target="Demos/m11371.html" TargetMode="External"/><Relationship Id="rId5" Type="http://schemas.openxmlformats.org/officeDocument/2006/relationships/image" Target="../media/image56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hyperlink" Target="Demos/m1142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Demos/m11423.html" TargetMode="External"/><Relationship Id="rId5" Type="http://schemas.openxmlformats.org/officeDocument/2006/relationships/image" Target="../media/image21.png"/><Relationship Id="rId4" Type="http://schemas.openxmlformats.org/officeDocument/2006/relationships/hyperlink" Target="Demos/m11422.html" TargetMode="Externa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Demos/m11451.html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Demos/m1151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Demos/m11512.html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emos/m11121.html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538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Veränderungsblindheit</a:t>
            </a:r>
          </a:p>
          <a:p>
            <a:pPr lvl="1"/>
            <a:r>
              <a:rPr lang="bg-BG"/>
              <a:t>Свойство на човешкото зрение да не забелязва някои движения</a:t>
            </a:r>
            <a:endParaRPr lang="bg-BG" dirty="0"/>
          </a:p>
        </p:txBody>
      </p:sp>
      <p:pic>
        <p:nvPicPr>
          <p:cNvPr id="7" name="agGPZPr_460sv.mp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124200" y="1809750"/>
            <a:ext cx="2812313" cy="210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01035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Създава отделни кадри</a:t>
            </a:r>
          </a:p>
          <a:p>
            <a:pPr lvl="1"/>
            <a:r>
              <a:rPr lang="bg-BG" dirty="0"/>
              <a:t>Ако има движение, то е дискретно</a:t>
            </a:r>
          </a:p>
          <a:p>
            <a:pPr lvl="2"/>
            <a:r>
              <a:rPr lang="bg-BG" dirty="0"/>
              <a:t>(в смисъл обратно на непрекъснато, а в другия си смисъл е извън темите на курса)</a:t>
            </a:r>
          </a:p>
          <a:p>
            <a:r>
              <a:rPr lang="bg-BG" dirty="0"/>
              <a:t>Възприема се като движение</a:t>
            </a:r>
          </a:p>
          <a:p>
            <a:pPr lvl="1"/>
            <a:r>
              <a:rPr lang="bg-BG" dirty="0"/>
              <a:t>Ако кадрите се сменят бързо</a:t>
            </a:r>
          </a:p>
          <a:p>
            <a:pPr lvl="1"/>
            <a:r>
              <a:rPr lang="bg-BG" dirty="0"/>
              <a:t>Ако кадрите се променят бавно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Пак за анимацията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7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Брой кадри в секунда</a:t>
            </a:r>
          </a:p>
          <a:p>
            <a:pPr lvl="1"/>
            <a:r>
              <a:rPr lang="en-US" dirty="0"/>
              <a:t>FPS (</a:t>
            </a:r>
            <a:r>
              <a:rPr lang="en-US" i="1" dirty="0"/>
              <a:t>Frame per second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Има много стандарти – 24, 25, 30, 60, …</a:t>
            </a:r>
          </a:p>
          <a:p>
            <a:pPr lvl="1"/>
            <a:r>
              <a:rPr lang="bg-BG" dirty="0"/>
              <a:t>Исторически първият е 24</a:t>
            </a:r>
            <a:r>
              <a:rPr lang="en-US" dirty="0"/>
              <a:t> fps –</a:t>
            </a:r>
            <a:r>
              <a:rPr lang="bg-BG" dirty="0"/>
              <a:t> от специфичната скорост на филмовите ленти – 18 инча в минута</a:t>
            </a:r>
          </a:p>
          <a:p>
            <a:pPr lvl="2"/>
            <a:r>
              <a:rPr lang="bg-BG" dirty="0"/>
              <a:t>(а пък ширината на релсовият път идва … от осевото разстояние при колесниците на Древен Рим)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50819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Нисък </a:t>
            </a:r>
            <a:r>
              <a:rPr lang="en-US" dirty="0"/>
              <a:t>FPS</a:t>
            </a:r>
          </a:p>
          <a:p>
            <a:pPr lvl="1"/>
            <a:r>
              <a:rPr lang="bg-BG" dirty="0"/>
              <a:t>Щади обема на визуални данни, който се генерира</a:t>
            </a:r>
          </a:p>
          <a:p>
            <a:pPr lvl="1"/>
            <a:r>
              <a:rPr lang="bg-BG" dirty="0"/>
              <a:t>Удобен за бавни и спокойни сцени</a:t>
            </a:r>
          </a:p>
          <a:p>
            <a:r>
              <a:rPr lang="bg-BG" dirty="0"/>
              <a:t>Висок </a:t>
            </a:r>
            <a:r>
              <a:rPr lang="en-US" dirty="0"/>
              <a:t>FPS</a:t>
            </a:r>
          </a:p>
          <a:p>
            <a:pPr lvl="1"/>
            <a:r>
              <a:rPr lang="bg-BG" dirty="0"/>
              <a:t>Изисква сериозна производителност</a:t>
            </a:r>
          </a:p>
          <a:p>
            <a:pPr lvl="1"/>
            <a:r>
              <a:rPr lang="bg-BG" dirty="0"/>
              <a:t>Удобен за спортни предавания, екшъни, компютърни игри, 3</a:t>
            </a:r>
            <a:r>
              <a:rPr lang="en-US" dirty="0"/>
              <a:t>D</a:t>
            </a:r>
            <a:r>
              <a:rPr lang="bg-BG" dirty="0"/>
              <a:t> филми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106706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Техники в анимацията</a:t>
            </a:r>
          </a:p>
          <a:p>
            <a:pPr lvl="1"/>
            <a:r>
              <a:rPr lang="bg-BG"/>
              <a:t>Според обектите: дескриптивна, релативна, трансформационна</a:t>
            </a:r>
          </a:p>
          <a:p>
            <a:pPr lvl="1"/>
            <a:r>
              <a:rPr lang="bg-BG"/>
              <a:t>Могат да се ползват комбинирано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5674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Дескриптивна анимация</a:t>
            </a:r>
          </a:p>
          <a:p>
            <a:pPr lvl="1"/>
            <a:r>
              <a:rPr lang="bg-BG" dirty="0"/>
              <a:t>Обектите са описани с техните свойства</a:t>
            </a:r>
          </a:p>
          <a:p>
            <a:pPr lvl="1"/>
            <a:r>
              <a:rPr lang="bg-BG" dirty="0"/>
              <a:t>Промяната им създава анимация</a:t>
            </a:r>
          </a:p>
          <a:p>
            <a:pPr lvl="2"/>
            <a:r>
              <a:rPr lang="bg-BG" dirty="0"/>
              <a:t>(Движението в 3</a:t>
            </a:r>
            <a:r>
              <a:rPr lang="en-US" dirty="0"/>
              <a:t>D</a:t>
            </a:r>
            <a:r>
              <a:rPr lang="bg-BG" dirty="0"/>
              <a:t> в чрез промяна на центъра и главните оси)</a:t>
            </a:r>
          </a:p>
          <a:p>
            <a:pPr lvl="1"/>
            <a:r>
              <a:rPr lang="bg-BG" dirty="0"/>
              <a:t>Най-лесна за използване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„Завърти се в тази посока“</a:t>
            </a:r>
          </a:p>
        </p:txBody>
      </p:sp>
    </p:spTree>
    <p:extLst>
      <p:ext uri="{BB962C8B-B14F-4D97-AF65-F5344CB8AC3E}">
        <p14:creationId xmlns:p14="http://schemas.microsoft.com/office/powerpoint/2010/main" val="3107958183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Релативна анимация</a:t>
            </a:r>
          </a:p>
          <a:p>
            <a:pPr lvl="1"/>
            <a:r>
              <a:rPr lang="bg-BG" dirty="0"/>
              <a:t>Задава се относителната промяна на свойствата, а не абсолютната промяна</a:t>
            </a:r>
          </a:p>
          <a:p>
            <a:pPr lvl="1"/>
            <a:r>
              <a:rPr lang="bg-BG" dirty="0"/>
              <a:t>Движение чрез вектори, тангенти, …</a:t>
            </a:r>
          </a:p>
          <a:p>
            <a:pPr lvl="1"/>
            <a:r>
              <a:rPr lang="bg-BG" dirty="0"/>
              <a:t>По-трудна, ползва диференциална геометрия</a:t>
            </a:r>
          </a:p>
          <a:p>
            <a:r>
              <a:rPr lang="bg-BG" dirty="0"/>
              <a:t>Примери</a:t>
            </a:r>
          </a:p>
          <a:p>
            <a:pPr lvl="1"/>
            <a:r>
              <a:rPr lang="bg-BG" dirty="0"/>
              <a:t>„Завърти се наляво“</a:t>
            </a:r>
          </a:p>
        </p:txBody>
      </p:sp>
    </p:spTree>
    <p:extLst>
      <p:ext uri="{BB962C8B-B14F-4D97-AF65-F5344CB8AC3E}">
        <p14:creationId xmlns:p14="http://schemas.microsoft.com/office/powerpoint/2010/main" val="3305625064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Трансформационна анимация</a:t>
                </a:r>
              </a:p>
              <a:p>
                <a:pPr lvl="1"/>
                <a:r>
                  <a:rPr lang="bg-BG" dirty="0"/>
                  <a:t>Промяната се реализира с умножение с</a:t>
                </a:r>
                <a:r>
                  <a:rPr lang="en-US"/>
                  <a:t> </a:t>
                </a:r>
                <a:r>
                  <a:rPr lang="bg-BG"/>
                  <a:t>матрици</a:t>
                </a:r>
                <a:endParaRPr lang="bg-BG" dirty="0"/>
              </a:p>
              <a:p>
                <a:pPr lvl="1"/>
                <a:r>
                  <a:rPr lang="bg-BG" dirty="0"/>
                  <a:t>Най-мощна, почти всичко се прави с матрици – движение, въртене, мащабиране, проекция, …</a:t>
                </a:r>
              </a:p>
              <a:p>
                <a:pPr lvl="1"/>
                <a:r>
                  <a:rPr lang="bg-BG" dirty="0"/>
                  <a:t>„Умножи с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−1</m:t>
                              </m:r>
                            </m:e>
                          </m:mr>
                          <m:mr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−2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bg-BG" sz="2000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bg-BG" dirty="0"/>
                  <a:t>“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/>
          <p:cNvSpPr txBox="1">
            <a:spLocks/>
          </p:cNvSpPr>
          <p:nvPr/>
        </p:nvSpPr>
        <p:spPr>
          <a:xfrm>
            <a:off x="1295400" y="1941998"/>
            <a:ext cx="2072441" cy="6297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Примери</a:t>
            </a:r>
          </a:p>
        </p:txBody>
      </p:sp>
    </p:spTree>
    <p:extLst>
      <p:ext uri="{BB962C8B-B14F-4D97-AF65-F5344CB8AC3E}">
        <p14:creationId xmlns:p14="http://schemas.microsoft.com/office/powerpoint/2010/main" val="1442465793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Отчайващо опростен псевдокод</a:t>
            </a:r>
            <a:endParaRPr lang="en-US" dirty="0"/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Създаване на обекти</a:t>
            </a:r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Цикъл по брой кадри</a:t>
            </a:r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Начало на нов кадър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Промяна на обекти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Рисуване на обекти</a:t>
            </a:r>
          </a:p>
          <a:p>
            <a:pPr marL="909638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 Показване на готов кадър</a:t>
            </a:r>
          </a:p>
          <a:p>
            <a:pPr marL="457200" lvl="1" indent="0">
              <a:buNone/>
            </a:pPr>
            <a:r>
              <a:rPr lang="bg-BG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Анимационен цикъл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0226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Линейно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447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11: Анимация</a:t>
            </a:r>
          </a:p>
          <a:p>
            <a:pPr lvl="1"/>
            <a:r>
              <a:rPr lang="bg-BG"/>
              <a:t>Принципи на анимацията</a:t>
            </a:r>
          </a:p>
          <a:p>
            <a:pPr lvl="1"/>
            <a:r>
              <a:rPr lang="bg-BG"/>
              <a:t>Линейно движение</a:t>
            </a:r>
          </a:p>
          <a:p>
            <a:pPr lvl="1"/>
            <a:r>
              <a:rPr lang="bg-BG"/>
              <a:t>Движение от точка до точка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9899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Видове </a:t>
            </a:r>
          </a:p>
          <a:p>
            <a:pPr lvl="1"/>
            <a:r>
              <a:rPr lang="bg-BG" dirty="0"/>
              <a:t>Праволинейно – неправолинейно</a:t>
            </a:r>
          </a:p>
          <a:p>
            <a:pPr lvl="1"/>
            <a:r>
              <a:rPr lang="bg-BG" dirty="0"/>
              <a:t>Равномерно – неравномерно</a:t>
            </a:r>
          </a:p>
          <a:p>
            <a:pPr lvl="1"/>
            <a:r>
              <a:rPr lang="bg-BG" dirty="0"/>
              <a:t>Еднопосочно – двупосочно</a:t>
            </a:r>
          </a:p>
          <a:p>
            <a:r>
              <a:rPr lang="bg-BG" dirty="0"/>
              <a:t>Реализации</a:t>
            </a:r>
          </a:p>
          <a:p>
            <a:pPr lvl="1"/>
            <a:r>
              <a:rPr lang="bg-BG" dirty="0"/>
              <a:t>Чрез вектор на скоростта, точка на целта и уравнение на траекторията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Линейно движение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Линейно движение с вектор </a:t>
                </a:r>
              </a:p>
              <a:p>
                <a:pPr lvl="1"/>
                <a:r>
                  <a:rPr lang="bg-BG" dirty="0"/>
                  <a:t>Векторът указва посоката</a:t>
                </a:r>
              </a:p>
              <a:p>
                <a:pPr lvl="1"/>
                <a:r>
                  <a:rPr lang="bg-BG" dirty="0"/>
                  <a:t>Векторът указва скоростта</a:t>
                </a:r>
              </a:p>
              <a:p>
                <a:pPr lvl="1"/>
                <a:r>
                  <a:rPr lang="bg-BG" dirty="0"/>
                  <a:t>Движението е праволинейно и равномерно</a:t>
                </a:r>
              </a:p>
              <a:p>
                <a:pPr lvl="2"/>
                <a:r>
                  <a:rPr lang="bg-BG" dirty="0"/>
                  <a:t>(при константен вектор)</a:t>
                </a:r>
              </a:p>
              <a:p>
                <a:r>
                  <a:rPr lang="bg-BG" dirty="0"/>
                  <a:t>Реализация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чрез вектор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938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Пример с движение с вектор</a:t>
                </a:r>
              </a:p>
              <a:p>
                <a:pPr lvl="1"/>
                <a:r>
                  <a:rPr lang="bg-BG" dirty="0"/>
                  <a:t>Брой повторения </a:t>
                </a:r>
                <a:r>
                  <a:rPr lang="en-US" dirty="0"/>
                  <a:t>(</a:t>
                </a:r>
                <a:r>
                  <a:rPr lang="bg-BG" dirty="0"/>
                  <a:t>време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𝑡</m:t>
                    </m:r>
                  </m:oMath>
                </a14:m>
                <a:r>
                  <a:rPr lang="bg-BG" dirty="0"/>
                  <a:t>) и вектор (скорост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) </a:t>
                </a: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r>
                      <a:rPr lang="en-US" sz="2000" i="1" dirty="0" smtClean="0">
                        <a:latin typeface="Cambria Math"/>
                        <a:cs typeface="Consolas" panose="020B0609020204030204" pitchFamily="49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Физическа основа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86CF780C-9C96-488F-8865-93322B577E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22669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748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Същото движение и разстояние</a:t>
            </a:r>
          </a:p>
          <a:p>
            <a:pPr lvl="1"/>
            <a:r>
              <a:rPr lang="bg-BG" dirty="0"/>
              <a:t>Но с по-голяма скорост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/>
              <a:t>Особености</a:t>
            </a:r>
          </a:p>
          <a:p>
            <a:pPr lvl="1"/>
            <a:r>
              <a:rPr lang="bg-BG" dirty="0"/>
              <a:t>Времето е измерено с брой кадри</a:t>
            </a:r>
          </a:p>
          <a:p>
            <a:pPr lvl="1"/>
            <a:r>
              <a:rPr lang="bg-BG" dirty="0"/>
              <a:t>Видимата скорост зависи от хардуера</a:t>
            </a:r>
          </a:p>
          <a:p>
            <a:pPr lvl="1"/>
            <a:r>
              <a:rPr lang="bg-BG" dirty="0"/>
              <a:t>Има максимална скорост</a:t>
            </a:r>
            <a:endParaRPr lang="ru-RU" dirty="0"/>
          </a:p>
        </p:txBody>
      </p:sp>
      <p:pic>
        <p:nvPicPr>
          <p:cNvPr id="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2066671C-9D8F-49B7-A76D-E9C24E68C86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1239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770392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Две кубчета</a:t>
                </a:r>
                <a:r>
                  <a:rPr lang="en-US" dirty="0"/>
                  <a:t>, </a:t>
                </a:r>
                <a:r>
                  <a:rPr lang="bg-BG" dirty="0"/>
                  <a:t>искаме следното:</a:t>
                </a:r>
              </a:p>
              <a:p>
                <a:pPr lvl="1"/>
                <a:r>
                  <a:rPr lang="bg-BG" dirty="0"/>
                  <a:t>Горното се плъзга встрани</a:t>
                </a:r>
                <a:r>
                  <a:rPr lang="en-US" dirty="0"/>
                  <a:t> (</a:t>
                </a:r>
                <a:r>
                  <a:rPr lang="bg-BG" dirty="0"/>
                  <a:t>скорост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После пада надолу</a:t>
                </a:r>
                <a:r>
                  <a:rPr lang="en-US" dirty="0"/>
                  <a:t> (</a:t>
                </a:r>
                <a:r>
                  <a:rPr lang="bg-BG" dirty="0"/>
                  <a:t>скорост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𝑡</m:t>
                    </m:r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accPr>
                          <m:e>
                            <m:r>
                              <a:rPr lang="en-US" sz="2000" b="0" i="1" smtClean="0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Две движения</a:t>
            </a:r>
            <a:endParaRPr lang="en-US" dirty="0"/>
          </a:p>
        </p:txBody>
      </p:sp>
      <p:pic>
        <p:nvPicPr>
          <p:cNvPr id="6" name="Picture 6">
            <a:hlinkClick r:id="rId3" action="ppaction://hlinkfile"/>
            <a:extLst>
              <a:ext uri="{FF2B5EF4-FFF2-40B4-BE49-F238E27FC236}">
                <a16:creationId xmlns:a16="http://schemas.microsoft.com/office/drawing/2014/main" id="{0A83A8DC-72DC-4BD0-88CE-A36A28F01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26098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10192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Поради движенията</a:t>
                </a:r>
              </a:p>
              <a:p>
                <a:pPr lvl="1"/>
                <a:r>
                  <a:rPr lang="bg-BG" dirty="0"/>
                  <a:t>Те са отделни</a:t>
                </a:r>
              </a:p>
              <a:p>
                <a:pPr lvl="1"/>
                <a:r>
                  <a:rPr lang="bg-BG" dirty="0"/>
                  <a:t>А трябва да са едно след друго</a:t>
                </a:r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endParaRPr lang="en-US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marL="747713" lvl="1" indent="0">
                  <a:buNone/>
                </a:pP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Защо толкова зле?</a:t>
            </a:r>
            <a:endParaRPr lang="en-US" dirty="0"/>
          </a:p>
        </p:txBody>
      </p:sp>
      <p:pic>
        <p:nvPicPr>
          <p:cNvPr id="6" name="Picture 3">
            <a:hlinkClick r:id="rId3" action="ppaction://hlinkfile"/>
            <a:extLst>
              <a:ext uri="{FF2B5EF4-FFF2-40B4-BE49-F238E27FC236}">
                <a16:creationId xmlns:a16="http://schemas.microsoft.com/office/drawing/2014/main" id="{78541085-CDF5-425F-9648-229E3C1CDA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27241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4097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О, пак дефект</a:t>
                </a:r>
              </a:p>
              <a:p>
                <a:pPr lvl="1"/>
                <a:r>
                  <a:rPr lang="bg-BG" dirty="0"/>
                  <a:t>Не пада, а пропада</a:t>
                </a:r>
              </a:p>
              <a:p>
                <a:pPr lvl="1"/>
                <a:r>
                  <a:rPr lang="bg-BG" dirty="0"/>
                  <a:t>Да </a:t>
                </a:r>
                <a:r>
                  <a:rPr lang="bg-BG" dirty="0" err="1"/>
                  <a:t>посмятаме</a:t>
                </a:r>
                <a:endParaRPr lang="bg-BG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=1.5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=100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h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=0.015</m:t>
                    </m:r>
                  </m:oMath>
                </a14:m>
                <a:endParaRPr lang="bg-BG" sz="2000" dirty="0"/>
              </a:p>
              <a:p>
                <a:pPr marL="747713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2</m:t>
                    </m:r>
                    <m:r>
                      <a:rPr lang="en-US" sz="2000" i="1">
                        <a:latin typeface="Cambria Math"/>
                      </a:rPr>
                      <m:t>.</m:t>
                    </m:r>
                    <m:r>
                      <a:rPr lang="en-US" sz="2000" b="0" i="1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5</m:t>
                    </m:r>
                    <m:r>
                      <a:rPr lang="en-US" sz="20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𝑣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=0.0</m:t>
                    </m:r>
                    <m:r>
                      <a:rPr lang="en-US" sz="2000" b="0" i="1" smtClean="0">
                        <a:latin typeface="Cambria Math"/>
                      </a:rPr>
                      <m:t>4</m:t>
                    </m:r>
                  </m:oMath>
                </a14:m>
                <a:endParaRPr lang="bg-BG" sz="20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5619736" y="1889109"/>
            <a:ext cx="2914664" cy="2773932"/>
            <a:chOff x="5670374" y="204304"/>
            <a:chExt cx="2914664" cy="2773932"/>
          </a:xfrm>
        </p:grpSpPr>
        <p:sp>
          <p:nvSpPr>
            <p:cNvPr id="12" name="Rectangle 11"/>
            <p:cNvSpPr/>
            <p:nvPr/>
          </p:nvSpPr>
          <p:spPr>
            <a:xfrm>
              <a:off x="5810249" y="1198701"/>
              <a:ext cx="1371600" cy="1362717"/>
            </a:xfrm>
            <a:prstGeom prst="rect">
              <a:avLst/>
            </a:prstGeom>
            <a:solidFill>
              <a:srgbClr val="0070C0">
                <a:alpha val="49804"/>
              </a:srgbClr>
            </a:solidFill>
            <a:ln>
              <a:solidFill>
                <a:srgbClr val="0070C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6153149" y="494647"/>
              <a:ext cx="685800" cy="69169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C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 flipV="1">
              <a:off x="6496049" y="204304"/>
              <a:ext cx="0" cy="236744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6496049" y="2392707"/>
              <a:ext cx="0" cy="29334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196479" y="1880059"/>
              <a:ext cx="685800" cy="69169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C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208968" y="2639682"/>
              <a:ext cx="5741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dirty="0">
                  <a:latin typeface="Calibri"/>
                </a:rPr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781653" y="1169682"/>
              <a:ext cx="554894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spcBef>
                  <a:spcPct val="20000"/>
                </a:spcBef>
                <a:defRPr>
                  <a:latin typeface="Cambria Math"/>
                </a:defRPr>
              </a:lvl1pPr>
            </a:lstStyle>
            <a:p>
              <a:r>
                <a:rPr lang="en-US" sz="1600" dirty="0"/>
                <a:t>2x2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967777" y="677820"/>
              <a:ext cx="617261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>
                <a:spcBef>
                  <a:spcPct val="20000"/>
                </a:spcBef>
              </a:pPr>
              <a:r>
                <a:rPr lang="en-US" sz="1600" dirty="0">
                  <a:latin typeface="Cambria Math"/>
                </a:rPr>
                <a:t>2.5</a:t>
              </a: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7196479" y="494743"/>
              <a:ext cx="685800" cy="691691"/>
            </a:xfrm>
            <a:prstGeom prst="rec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rgbClr val="FFC000"/>
              </a:solidFill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073315" y="445191"/>
              <a:ext cx="548427" cy="261610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342900" indent="-342900">
                <a:spcBef>
                  <a:spcPct val="20000"/>
                </a:spcBef>
                <a:defRPr>
                  <a:latin typeface="Cambria Math"/>
                </a:defRPr>
              </a:lvl1pPr>
            </a:lstStyle>
            <a:p>
              <a:r>
                <a:rPr lang="en-US" sz="1100" dirty="0"/>
                <a:t>1x1</a:t>
              </a: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V="1">
              <a:off x="5670374" y="2564283"/>
              <a:ext cx="2483026" cy="746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7539379" y="858730"/>
              <a:ext cx="0" cy="1314347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7947554" y="2063949"/>
                  <a:ext cx="510646" cy="338554"/>
                </a:xfrm>
                <a:prstGeom prst="rect">
                  <a:avLst/>
                </a:prstGeom>
                <a:noFill/>
                <a:effectLst/>
              </p:spPr>
              <p:txBody>
                <a:bodyPr wrap="square" rtlCol="0">
                  <a:spAutoFit/>
                </a:bodyPr>
                <a:lstStyle/>
                <a:p>
                  <a:pPr marL="342900" indent="-342900" algn="ctr">
                    <a:spcBef>
                      <a:spcPct val="20000"/>
                    </a:spcBef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1600" i="1" dirty="0" smtClean="0">
                            <a:latin typeface="Cambria Math"/>
                          </a:rPr>
                          <m:t>0.5</m:t>
                        </m:r>
                      </m:oMath>
                    </m:oMathPara>
                  </a14:m>
                  <a:endParaRPr lang="en-US" sz="1600" dirty="0">
                    <a:latin typeface="Calibri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554" y="2063949"/>
                  <a:ext cx="510646" cy="338554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  <a:effectLst/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TextBox 47"/>
            <p:cNvSpPr txBox="1"/>
            <p:nvPr/>
          </p:nvSpPr>
          <p:spPr>
            <a:xfrm>
              <a:off x="7252298" y="2628900"/>
              <a:ext cx="574163" cy="338554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1600" dirty="0">
                  <a:latin typeface="Calibri"/>
                </a:rPr>
                <a:t>1.5</a:t>
              </a:r>
            </a:p>
          </p:txBody>
        </p:sp>
        <p:cxnSp>
          <p:nvCxnSpPr>
            <p:cNvPr id="10" name="Straight Connector 9"/>
            <p:cNvCxnSpPr/>
            <p:nvPr/>
          </p:nvCxnSpPr>
          <p:spPr>
            <a:xfrm>
              <a:off x="7539379" y="2213617"/>
              <a:ext cx="0" cy="47243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4" idx="2"/>
            </p:cNvCxnSpPr>
            <p:nvPr/>
          </p:nvCxnSpPr>
          <p:spPr>
            <a:xfrm flipV="1">
              <a:off x="7485255" y="840427"/>
              <a:ext cx="522714" cy="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7514280" y="2223536"/>
              <a:ext cx="493689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6445799" y="1823466"/>
              <a:ext cx="107401" cy="10972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6783131" y="489398"/>
                  <a:ext cx="4784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bg-BG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bg-B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3131" y="489398"/>
                  <a:ext cx="47840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22951" r="-21519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/>
                <p:cNvSpPr txBox="1"/>
                <p:nvPr/>
              </p:nvSpPr>
              <p:spPr>
                <a:xfrm>
                  <a:off x="7467302" y="1320983"/>
                  <a:ext cx="457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bg-BG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bg-BG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𝑣</m:t>
                            </m:r>
                          </m:sub>
                        </m:sSub>
                      </m:oMath>
                    </m:oMathPara>
                  </a14:m>
                  <a:endParaRPr lang="bg-BG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67302" y="1320983"/>
                  <a:ext cx="457498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23333" r="-22667"/>
                  </a:stretch>
                </a:blipFill>
              </p:spPr>
              <p:txBody>
                <a:bodyPr/>
                <a:lstStyle/>
                <a:p>
                  <a:r>
                    <a:rPr lang="bg-BG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/>
            <p:cNvSpPr/>
            <p:nvPr/>
          </p:nvSpPr>
          <p:spPr>
            <a:xfrm>
              <a:off x="7485255" y="785622"/>
              <a:ext cx="107401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7489545" y="2167587"/>
              <a:ext cx="107401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496050" y="840492"/>
              <a:ext cx="9954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/>
            <p:cNvSpPr/>
            <p:nvPr/>
          </p:nvSpPr>
          <p:spPr>
            <a:xfrm>
              <a:off x="6440425" y="782575"/>
              <a:ext cx="107401" cy="109728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/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/>
          <p:cNvSpPr txBox="1">
            <a:spLocks/>
          </p:cNvSpPr>
          <p:nvPr/>
        </p:nvSpPr>
        <p:spPr>
          <a:xfrm>
            <a:off x="6095986" y="1753646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7829536" y="4249196"/>
            <a:ext cx="407808" cy="61171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pic>
        <p:nvPicPr>
          <p:cNvPr id="32" name="Picture 38">
            <a:hlinkClick r:id="rId8" action="ppaction://hlinkfile"/>
            <a:extLst>
              <a:ext uri="{FF2B5EF4-FFF2-40B4-BE49-F238E27FC236}">
                <a16:creationId xmlns:a16="http://schemas.microsoft.com/office/drawing/2014/main" id="{9C51163E-5C80-475D-A63B-6477BDBD17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856699" y="2571750"/>
            <a:ext cx="2738189" cy="171223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808138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Поука 1</a:t>
            </a:r>
          </a:p>
          <a:p>
            <a:pPr lvl="1"/>
            <a:r>
              <a:rPr lang="bg-BG" dirty="0"/>
              <a:t>За повечето анимации трябва да изчисляваме различните параметри</a:t>
            </a:r>
          </a:p>
          <a:p>
            <a:r>
              <a:rPr lang="bg-BG" dirty="0"/>
              <a:t>Поука 2</a:t>
            </a:r>
          </a:p>
          <a:p>
            <a:pPr lvl="1"/>
            <a:r>
              <a:rPr lang="bg-BG" dirty="0"/>
              <a:t>Времето (броят кадри) е цяло число, т.е. другите параметри трябва да са съгласувани с това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Поуките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379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Искаме три кубчета едно над друго</a:t>
                </a:r>
              </a:p>
              <a:p>
                <a:pPr lvl="1"/>
                <a:r>
                  <a:rPr lang="bg-BG" dirty="0"/>
                  <a:t>Средното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се плъзга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dirty="0"/>
                  <a:t>) </a:t>
                </a:r>
                <a:r>
                  <a:rPr lang="bg-BG" dirty="0"/>
                  <a:t>и пада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lvl="1"/>
                <a:r>
                  <a:rPr lang="bg-BG" dirty="0"/>
                  <a:t>Горното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просто пада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pPr marL="747713" lvl="1" indent="0">
                  <a:buNone/>
                </a:pPr>
                <a:br>
                  <a:rPr lang="en-US" sz="1600" dirty="0"/>
                </a:br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bg-BG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h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2"/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  <a:cs typeface="Consolas" panose="020B0609020204030204" pitchFamily="49" charset="0"/>
                      </a:rPr>
                      <m:t>1…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  <a:cs typeface="Consolas" panose="020B0609020204030204" pitchFamily="49" charset="0"/>
                          </a:rPr>
                          <m:t>𝑡</m:t>
                        </m:r>
                      </m:e>
                      <m:sub>
                        <m:r>
                          <a:rPr lang="en-US" sz="1800" b="0" i="1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</a:p>
              <a:p>
                <a:pPr lvl="2"/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1800" i="1" dirty="0">
                    <a:latin typeface="Cambria Math"/>
                    <a:cs typeface="Consolas" panose="020B0609020204030204" pitchFamily="49" charset="0"/>
                  </a:rPr>
                </a:br>
                <a:r>
                  <a:rPr lang="en-US" sz="1800" i="1" dirty="0">
                    <a:latin typeface="Cambria Math"/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</a:p>
              <a:p>
                <a:pPr lvl="1" indent="0">
                  <a:buNone/>
                </a:pPr>
                <a:r>
                  <a:rPr lang="en-US" sz="1800" b="0" dirty="0">
                    <a:cs typeface="Consolas" panose="020B0609020204030204" pitchFamily="49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1800" i="1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  <a:cs typeface="Consolas" panose="020B0609020204030204" pitchFamily="49" charset="0"/>
                              </a:rPr>
                              <m:t>𝑣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en-US" sz="18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16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bg-BG" sz="16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Три движения</a:t>
            </a:r>
            <a:endParaRPr lang="en-US" dirty="0"/>
          </a:p>
        </p:txBody>
      </p:sp>
      <p:pic>
        <p:nvPicPr>
          <p:cNvPr id="6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5366F81D-AEBC-4C9E-B6D7-D1E6D0D863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72000" y="2724150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280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Проблем с новия куб</a:t>
            </a:r>
          </a:p>
          <a:p>
            <a:pPr lvl="1"/>
            <a:r>
              <a:rPr lang="bg-BG" dirty="0"/>
              <a:t>Увисва във въздуха</a:t>
            </a:r>
          </a:p>
          <a:p>
            <a:pPr lvl="1"/>
            <a:r>
              <a:rPr lang="bg-BG" dirty="0"/>
              <a:t>Допустимо само за детски анимации</a:t>
            </a:r>
            <a:endParaRPr lang="en-US" dirty="0"/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133600" y="2419082"/>
            <a:ext cx="2800350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ПЛЪЗГАНЕ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4933950" y="2419082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933950" y="1961882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05" name="Text Box 13"/>
          <p:cNvSpPr txBox="1">
            <a:spLocks noChangeArrowheads="1"/>
          </p:cNvSpPr>
          <p:nvPr/>
        </p:nvSpPr>
        <p:spPr bwMode="auto">
          <a:xfrm>
            <a:off x="6705600" y="2136227"/>
            <a:ext cx="1371600" cy="567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lvl="0" indent="-342900">
              <a:lnSpc>
                <a:spcPts val="1600"/>
              </a:lnSpc>
              <a:spcBef>
                <a:spcPct val="20000"/>
              </a:spcBef>
            </a:pPr>
            <a:r>
              <a:rPr lang="bg-BG" dirty="0">
                <a:latin typeface="Calibri"/>
              </a:rPr>
              <a:t>Паралелни</a:t>
            </a:r>
          </a:p>
          <a:p>
            <a:pPr marL="342900" lvl="0" indent="-342900">
              <a:lnSpc>
                <a:spcPts val="1600"/>
              </a:lnSpc>
              <a:spcBef>
                <a:spcPct val="20000"/>
              </a:spcBef>
            </a:pPr>
            <a:r>
              <a:rPr lang="bg-BG" dirty="0">
                <a:latin typeface="Calibri"/>
              </a:rPr>
              <a:t>движения</a:t>
            </a:r>
            <a:endParaRPr lang="en-US" dirty="0">
              <a:latin typeface="Calibri"/>
            </a:endParaRPr>
          </a:p>
        </p:txBody>
      </p:sp>
      <p:sp>
        <p:nvSpPr>
          <p:cNvPr id="8207" name="Text Box 15"/>
          <p:cNvSpPr txBox="1">
            <a:spLocks noChangeArrowheads="1"/>
          </p:cNvSpPr>
          <p:nvPr/>
        </p:nvSpPr>
        <p:spPr bwMode="auto">
          <a:xfrm>
            <a:off x="2403993" y="1733550"/>
            <a:ext cx="2008160" cy="783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Последователни</a:t>
            </a:r>
            <a:endParaRPr lang="en-US" dirty="0">
              <a:latin typeface="Calibri"/>
            </a:endParaRPr>
          </a:p>
          <a:p>
            <a:pPr marL="342900" marR="0" indent="-342900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движения</a:t>
            </a:r>
            <a:endParaRPr lang="en-US" dirty="0">
              <a:latin typeface="Calibri"/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133600" y="2990582"/>
            <a:ext cx="5486400" cy="0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190750" y="2970988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0750" y="3019974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0953" y="291383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0750" y="308528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066800" y="2842882"/>
            <a:ext cx="1009650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Кадри</a:t>
            </a:r>
            <a:endParaRPr lang="en-US" dirty="0">
              <a:latin typeface="Calibri"/>
            </a:endParaRPr>
          </a:p>
        </p:txBody>
      </p:sp>
      <p:sp>
        <p:nvSpPr>
          <p:cNvPr id="35" name="Left Brace 34"/>
          <p:cNvSpPr/>
          <p:nvPr/>
        </p:nvSpPr>
        <p:spPr>
          <a:xfrm rot="16200000">
            <a:off x="3419475" y="1876157"/>
            <a:ext cx="171450" cy="27432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16200000">
            <a:off x="5476875" y="2619107"/>
            <a:ext cx="171450" cy="12573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3390900" y="3259664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90900" y="3259664"/>
                <a:ext cx="285750" cy="362984"/>
              </a:xfrm>
              <a:prstGeom prst="rect">
                <a:avLst/>
              </a:prstGeom>
              <a:blipFill>
                <a:blip r:embed="rId4"/>
                <a:stretch>
                  <a:fillRect l="-19149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Freeform 38"/>
          <p:cNvSpPr/>
          <p:nvPr/>
        </p:nvSpPr>
        <p:spPr>
          <a:xfrm>
            <a:off x="3447693" y="2049285"/>
            <a:ext cx="1452116" cy="369798"/>
          </a:xfrm>
          <a:custGeom>
            <a:avLst/>
            <a:gdLst>
              <a:gd name="connsiteX0" fmla="*/ 0 w 3000375"/>
              <a:gd name="connsiteY0" fmla="*/ 819150 h 819150"/>
              <a:gd name="connsiteX1" fmla="*/ 1571625 w 3000375"/>
              <a:gd name="connsiteY1" fmla="*/ 57150 h 819150"/>
              <a:gd name="connsiteX2" fmla="*/ 3000375 w 3000375"/>
              <a:gd name="connsiteY2" fmla="*/ 476250 h 819150"/>
              <a:gd name="connsiteX0" fmla="*/ 0 w 2590800"/>
              <a:gd name="connsiteY0" fmla="*/ 1241425 h 1241425"/>
              <a:gd name="connsiteX1" fmla="*/ 1162050 w 2590800"/>
              <a:gd name="connsiteY1" fmla="*/ 117475 h 1241425"/>
              <a:gd name="connsiteX2" fmla="*/ 2590800 w 2590800"/>
              <a:gd name="connsiteY2" fmla="*/ 536575 h 1241425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609599 h 609599"/>
              <a:gd name="connsiteX1" fmla="*/ 2743199 w 2743199"/>
              <a:gd name="connsiteY1" fmla="*/ 0 h 609599"/>
              <a:gd name="connsiteX0" fmla="*/ 0 w 2743199"/>
              <a:gd name="connsiteY0" fmla="*/ 1349374 h 1349374"/>
              <a:gd name="connsiteX1" fmla="*/ 2743199 w 2743199"/>
              <a:gd name="connsiteY1" fmla="*/ 739775 h 1349374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962274"/>
              <a:gd name="connsiteY0" fmla="*/ 1517650 h 1517650"/>
              <a:gd name="connsiteX1" fmla="*/ 2752724 w 2962274"/>
              <a:gd name="connsiteY1" fmla="*/ 908051 h 1517650"/>
              <a:gd name="connsiteX0" fmla="*/ 171450 w 3124199"/>
              <a:gd name="connsiteY0" fmla="*/ 1517650 h 1517650"/>
              <a:gd name="connsiteX1" fmla="*/ 2914649 w 3124199"/>
              <a:gd name="connsiteY1" fmla="*/ 908051 h 1517650"/>
              <a:gd name="connsiteX0" fmla="*/ 9078 w 1958174"/>
              <a:gd name="connsiteY0" fmla="*/ 965157 h 965157"/>
              <a:gd name="connsiteX1" fmla="*/ 1944755 w 1958174"/>
              <a:gd name="connsiteY1" fmla="*/ 625862 h 965157"/>
              <a:gd name="connsiteX0" fmla="*/ 14150 w 1949827"/>
              <a:gd name="connsiteY0" fmla="*/ 772146 h 772146"/>
              <a:gd name="connsiteX1" fmla="*/ 1949827 w 1949827"/>
              <a:gd name="connsiteY1" fmla="*/ 432851 h 772146"/>
              <a:gd name="connsiteX0" fmla="*/ 1 w 1935678"/>
              <a:gd name="connsiteY0" fmla="*/ 393058 h 393058"/>
              <a:gd name="connsiteX1" fmla="*/ 1935678 w 1935678"/>
              <a:gd name="connsiteY1" fmla="*/ 53763 h 393058"/>
              <a:gd name="connsiteX0" fmla="*/ 478 w 1936155"/>
              <a:gd name="connsiteY0" fmla="*/ 526081 h 526081"/>
              <a:gd name="connsiteX1" fmla="*/ 1936155 w 1936155"/>
              <a:gd name="connsiteY1" fmla="*/ 186786 h 526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936155" h="526081">
                <a:moveTo>
                  <a:pt x="478" y="526081"/>
                </a:moveTo>
                <a:cubicBezTo>
                  <a:pt x="-28468" y="-417170"/>
                  <a:pt x="1259014" y="198072"/>
                  <a:pt x="1936155" y="186786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>
          <a:xfrm>
            <a:off x="6216091" y="2136227"/>
            <a:ext cx="489510" cy="540544"/>
          </a:xfrm>
          <a:custGeom>
            <a:avLst/>
            <a:gdLst>
              <a:gd name="connsiteX0" fmla="*/ 0 w 3000375"/>
              <a:gd name="connsiteY0" fmla="*/ 819150 h 819150"/>
              <a:gd name="connsiteX1" fmla="*/ 1571625 w 3000375"/>
              <a:gd name="connsiteY1" fmla="*/ 57150 h 819150"/>
              <a:gd name="connsiteX2" fmla="*/ 3000375 w 3000375"/>
              <a:gd name="connsiteY2" fmla="*/ 476250 h 819150"/>
              <a:gd name="connsiteX0" fmla="*/ 0 w 2590800"/>
              <a:gd name="connsiteY0" fmla="*/ 1241425 h 1241425"/>
              <a:gd name="connsiteX1" fmla="*/ 1162050 w 2590800"/>
              <a:gd name="connsiteY1" fmla="*/ 117475 h 1241425"/>
              <a:gd name="connsiteX2" fmla="*/ 2590800 w 2590800"/>
              <a:gd name="connsiteY2" fmla="*/ 536575 h 1241425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1225550 h 1225550"/>
              <a:gd name="connsiteX1" fmla="*/ 1162050 w 2743199"/>
              <a:gd name="connsiteY1" fmla="*/ 101600 h 1225550"/>
              <a:gd name="connsiteX2" fmla="*/ 2743199 w 2743199"/>
              <a:gd name="connsiteY2" fmla="*/ 615951 h 1225550"/>
              <a:gd name="connsiteX0" fmla="*/ 0 w 2743199"/>
              <a:gd name="connsiteY0" fmla="*/ 609599 h 609599"/>
              <a:gd name="connsiteX1" fmla="*/ 2743199 w 2743199"/>
              <a:gd name="connsiteY1" fmla="*/ 0 h 609599"/>
              <a:gd name="connsiteX0" fmla="*/ 0 w 2743199"/>
              <a:gd name="connsiteY0" fmla="*/ 1349374 h 1349374"/>
              <a:gd name="connsiteX1" fmla="*/ 2743199 w 2743199"/>
              <a:gd name="connsiteY1" fmla="*/ 739775 h 1349374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752724"/>
              <a:gd name="connsiteY0" fmla="*/ 1517650 h 1517650"/>
              <a:gd name="connsiteX1" fmla="*/ 2752724 w 2752724"/>
              <a:gd name="connsiteY1" fmla="*/ 908051 h 1517650"/>
              <a:gd name="connsiteX0" fmla="*/ 9525 w 2962274"/>
              <a:gd name="connsiteY0" fmla="*/ 1517650 h 1517650"/>
              <a:gd name="connsiteX1" fmla="*/ 2752724 w 2962274"/>
              <a:gd name="connsiteY1" fmla="*/ 908051 h 1517650"/>
              <a:gd name="connsiteX0" fmla="*/ 171450 w 3124199"/>
              <a:gd name="connsiteY0" fmla="*/ 1517650 h 1517650"/>
              <a:gd name="connsiteX1" fmla="*/ 2914649 w 3124199"/>
              <a:gd name="connsiteY1" fmla="*/ 908051 h 1517650"/>
              <a:gd name="connsiteX0" fmla="*/ 171450 w 1352550"/>
              <a:gd name="connsiteY0" fmla="*/ 1517650 h 2286000"/>
              <a:gd name="connsiteX1" fmla="*/ 1143000 w 1352550"/>
              <a:gd name="connsiteY1" fmla="*/ 2286000 h 2286000"/>
              <a:gd name="connsiteX0" fmla="*/ 171450 w 1838325"/>
              <a:gd name="connsiteY0" fmla="*/ 1517650 h 2489200"/>
              <a:gd name="connsiteX1" fmla="*/ 1143000 w 1838325"/>
              <a:gd name="connsiteY1" fmla="*/ 2286000 h 2489200"/>
              <a:gd name="connsiteX0" fmla="*/ 171450 w 866775"/>
              <a:gd name="connsiteY0" fmla="*/ 1517650 h 2330450"/>
              <a:gd name="connsiteX1" fmla="*/ 171450 w 866775"/>
              <a:gd name="connsiteY1" fmla="*/ 2127250 h 2330450"/>
              <a:gd name="connsiteX0" fmla="*/ 0 w 819150"/>
              <a:gd name="connsiteY0" fmla="*/ 41275 h 854075"/>
              <a:gd name="connsiteX1" fmla="*/ 0 w 819150"/>
              <a:gd name="connsiteY1" fmla="*/ 650875 h 854075"/>
              <a:gd name="connsiteX0" fmla="*/ 0 w 819150"/>
              <a:gd name="connsiteY0" fmla="*/ 41275 h 720725"/>
              <a:gd name="connsiteX1" fmla="*/ 0 w 819150"/>
              <a:gd name="connsiteY1" fmla="*/ 650875 h 720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19150" h="720725">
                <a:moveTo>
                  <a:pt x="0" y="41275"/>
                </a:moveTo>
                <a:cubicBezTo>
                  <a:pt x="819150" y="0"/>
                  <a:pt x="714375" y="720725"/>
                  <a:pt x="0" y="650875"/>
                </a:cubicBezTo>
              </a:path>
            </a:pathLst>
          </a:custGeom>
          <a:ln w="28575">
            <a:solidFill>
              <a:schemeClr val="tx1"/>
            </a:solidFill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5453103" y="3259664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53103" y="3259664"/>
                <a:ext cx="285750" cy="362984"/>
              </a:xfrm>
              <a:prstGeom prst="rect">
                <a:avLst/>
              </a:prstGeom>
              <a:blipFill>
                <a:blip r:embed="rId5"/>
                <a:stretch>
                  <a:fillRect l="-1956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5145841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Принципи на</a:t>
            </a:r>
            <a:br>
              <a:rPr lang="bg-BG"/>
            </a:br>
            <a:r>
              <a:rPr lang="bg-BG"/>
              <a:t>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3253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Straight Arrow Connector 73"/>
          <p:cNvCxnSpPr/>
          <p:nvPr/>
        </p:nvCxnSpPr>
        <p:spPr>
          <a:xfrm>
            <a:off x="2133600" y="3999198"/>
            <a:ext cx="5486400" cy="0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Наивна реализация</a:t>
            </a:r>
          </a:p>
          <a:p>
            <a:pPr lvl="1"/>
            <a:r>
              <a:rPr lang="bg-BG" dirty="0"/>
              <a:t>Падането се изнася по-рано</a:t>
            </a:r>
          </a:p>
          <a:p>
            <a:pPr lvl="1"/>
            <a:r>
              <a:rPr lang="bg-BG" dirty="0"/>
              <a:t>Движения вече се преплитат</a:t>
            </a:r>
          </a:p>
          <a:p>
            <a:pPr lvl="1"/>
            <a:r>
              <a:rPr lang="bg-BG" dirty="0"/>
              <a:t>Разделят се на фрагменти, които не се преплитат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133600" y="3420762"/>
            <a:ext cx="2247628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90750" y="3972668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0750" y="4021654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0953" y="391551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0750" y="4086968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Brace 34"/>
          <p:cNvSpPr/>
          <p:nvPr/>
        </p:nvSpPr>
        <p:spPr>
          <a:xfrm rot="16200000">
            <a:off x="3105150" y="3192162"/>
            <a:ext cx="171450" cy="211455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/>
          <p:cNvSpPr/>
          <p:nvPr/>
        </p:nvSpPr>
        <p:spPr>
          <a:xfrm rot="16200000">
            <a:off x="4498181" y="3963687"/>
            <a:ext cx="171450" cy="5715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utoShape 7"/>
          <p:cNvSpPr>
            <a:spLocks noChangeArrowheads="1"/>
          </p:cNvSpPr>
          <p:nvPr/>
        </p:nvSpPr>
        <p:spPr bwMode="auto">
          <a:xfrm>
            <a:off x="4248150" y="3420762"/>
            <a:ext cx="685800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133600" y="3427966"/>
            <a:ext cx="2800350" cy="400050"/>
          </a:xfrm>
          <a:prstGeom prst="homePlate">
            <a:avLst>
              <a:gd name="adj" fmla="val 60116"/>
            </a:avLst>
          </a:prstGeom>
          <a:noFill/>
          <a:ln>
            <a:noFill/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ПЛЪЗГАНЕ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6" name="AutoShape 11"/>
          <p:cNvSpPr>
            <a:spLocks noChangeArrowheads="1"/>
          </p:cNvSpPr>
          <p:nvPr/>
        </p:nvSpPr>
        <p:spPr bwMode="auto">
          <a:xfrm>
            <a:off x="4248150" y="2963562"/>
            <a:ext cx="807326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203" name="AutoShape 11"/>
          <p:cNvSpPr>
            <a:spLocks noChangeArrowheads="1"/>
          </p:cNvSpPr>
          <p:nvPr/>
        </p:nvSpPr>
        <p:spPr bwMode="auto">
          <a:xfrm>
            <a:off x="4933950" y="2963562"/>
            <a:ext cx="571500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248150" y="2970766"/>
            <a:ext cx="1257300" cy="400050"/>
          </a:xfrm>
          <a:prstGeom prst="homePlate">
            <a:avLst>
              <a:gd name="adj" fmla="val 54462"/>
            </a:avLst>
          </a:prstGeom>
          <a:noFill/>
          <a:ln>
            <a:noFill/>
            <a:headEnd/>
            <a:tailEnd/>
          </a:ln>
          <a:effectLst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8" name="AutoShape 10"/>
          <p:cNvSpPr>
            <a:spLocks noChangeArrowheads="1"/>
          </p:cNvSpPr>
          <p:nvPr/>
        </p:nvSpPr>
        <p:spPr bwMode="auto">
          <a:xfrm>
            <a:off x="4933950" y="3420762"/>
            <a:ext cx="678573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8202" name="AutoShape 10"/>
          <p:cNvSpPr>
            <a:spLocks noChangeArrowheads="1"/>
          </p:cNvSpPr>
          <p:nvPr/>
        </p:nvSpPr>
        <p:spPr bwMode="auto">
          <a:xfrm>
            <a:off x="5505450" y="3420762"/>
            <a:ext cx="685800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4933950" y="3427966"/>
            <a:ext cx="1257299" cy="400050"/>
          </a:xfrm>
          <a:prstGeom prst="homePlate">
            <a:avLst>
              <a:gd name="adj" fmla="val 54462"/>
            </a:avLst>
          </a:prstGeom>
          <a:noFill/>
          <a:ln>
            <a:noFill/>
            <a:headEnd/>
            <a:tailEnd/>
          </a:ln>
          <a:effectLst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9" name="Left Brace 48"/>
          <p:cNvSpPr/>
          <p:nvPr/>
        </p:nvSpPr>
        <p:spPr>
          <a:xfrm rot="16200000">
            <a:off x="5126831" y="3963687"/>
            <a:ext cx="171450" cy="5715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Left Brace 49"/>
          <p:cNvSpPr/>
          <p:nvPr/>
        </p:nvSpPr>
        <p:spPr>
          <a:xfrm rot="16200000">
            <a:off x="5755481" y="3963687"/>
            <a:ext cx="171450" cy="571500"/>
          </a:xfrm>
          <a:prstGeom prst="leftBrace">
            <a:avLst>
              <a:gd name="adj1" fmla="val 35119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 Box 13"/>
          <p:cNvSpPr txBox="1">
            <a:spLocks noChangeArrowheads="1"/>
          </p:cNvSpPr>
          <p:nvPr/>
        </p:nvSpPr>
        <p:spPr bwMode="auto">
          <a:xfrm>
            <a:off x="2190750" y="2849263"/>
            <a:ext cx="15430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се плъзга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Червеният чака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6" name="Text Box 13"/>
          <p:cNvSpPr txBox="1">
            <a:spLocks noChangeArrowheads="1"/>
          </p:cNvSpPr>
          <p:nvPr/>
        </p:nvSpPr>
        <p:spPr bwMode="auto">
          <a:xfrm>
            <a:off x="1962150" y="2334913"/>
            <a:ext cx="2228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продължава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Червеният пада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58" name="Text Box 13"/>
          <p:cNvSpPr txBox="1">
            <a:spLocks noChangeArrowheads="1"/>
          </p:cNvSpPr>
          <p:nvPr/>
        </p:nvSpPr>
        <p:spPr bwMode="auto">
          <a:xfrm>
            <a:off x="4991100" y="2049163"/>
            <a:ext cx="2228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пада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Червеният продължава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0" name="Text Box 13"/>
          <p:cNvSpPr txBox="1">
            <a:spLocks noChangeArrowheads="1"/>
          </p:cNvSpPr>
          <p:nvPr/>
        </p:nvSpPr>
        <p:spPr bwMode="auto">
          <a:xfrm>
            <a:off x="5562600" y="2563513"/>
            <a:ext cx="222885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продължава</a:t>
            </a:r>
          </a:p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Calibri" pitchFamily="34" charset="0"/>
              </a:rPr>
              <a:t>Червеният спира</a:t>
            </a:r>
            <a:endParaRPr kumimoji="0" 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latin typeface="Arial" pitchFamily="34" charset="0"/>
            </a:endParaRPr>
          </a:p>
        </p:txBody>
      </p: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248400" y="3020712"/>
            <a:ext cx="188595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sz="1200" dirty="0">
                <a:latin typeface="Calibri" pitchFamily="34" charset="0"/>
              </a:rPr>
              <a:t>Жълтият спира</a:t>
            </a:r>
          </a:p>
        </p:txBody>
      </p:sp>
      <p:cxnSp>
        <p:nvCxnSpPr>
          <p:cNvPr id="64" name="Straight Connector 63"/>
          <p:cNvCxnSpPr/>
          <p:nvPr/>
        </p:nvCxnSpPr>
        <p:spPr>
          <a:xfrm>
            <a:off x="6191250" y="3363612"/>
            <a:ext cx="0" cy="514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5505450" y="2906412"/>
            <a:ext cx="0" cy="5143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4933950" y="2497713"/>
            <a:ext cx="0" cy="91120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>
            <a:off x="4248150" y="2677812"/>
            <a:ext cx="0" cy="7429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133600" y="3192162"/>
            <a:ext cx="0" cy="2286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 Box 13"/>
              <p:cNvSpPr txBox="1">
                <a:spLocks noChangeArrowheads="1"/>
              </p:cNvSpPr>
              <p:nvPr/>
            </p:nvSpPr>
            <p:spPr bwMode="auto">
              <a:xfrm>
                <a:off x="306705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67050" y="4266166"/>
                <a:ext cx="285750" cy="362984"/>
              </a:xfrm>
              <a:prstGeom prst="rect">
                <a:avLst/>
              </a:prstGeom>
              <a:blipFill>
                <a:blip r:embed="rId6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 Box 13"/>
              <p:cNvSpPr txBox="1">
                <a:spLocks noChangeArrowheads="1"/>
              </p:cNvSpPr>
              <p:nvPr/>
            </p:nvSpPr>
            <p:spPr bwMode="auto">
              <a:xfrm>
                <a:off x="447018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6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70180" y="4266166"/>
                <a:ext cx="285750" cy="362984"/>
              </a:xfrm>
              <a:prstGeom prst="rect">
                <a:avLst/>
              </a:prstGeom>
              <a:blipFill>
                <a:blip r:embed="rId7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 Box 13"/>
              <p:cNvSpPr txBox="1">
                <a:spLocks noChangeArrowheads="1"/>
              </p:cNvSpPr>
              <p:nvPr/>
            </p:nvSpPr>
            <p:spPr bwMode="auto">
              <a:xfrm>
                <a:off x="512445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24450" y="4266166"/>
                <a:ext cx="285750" cy="362984"/>
              </a:xfrm>
              <a:prstGeom prst="rect">
                <a:avLst/>
              </a:prstGeom>
              <a:blipFill>
                <a:blip r:embed="rId8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 Box 13"/>
              <p:cNvSpPr txBox="1">
                <a:spLocks noChangeArrowheads="1"/>
              </p:cNvSpPr>
              <p:nvPr/>
            </p:nvSpPr>
            <p:spPr bwMode="auto">
              <a:xfrm>
                <a:off x="5755070" y="4266166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71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55070" y="4266166"/>
                <a:ext cx="285750" cy="362984"/>
              </a:xfrm>
              <a:prstGeom prst="rect">
                <a:avLst/>
              </a:prstGeom>
              <a:blipFill>
                <a:blip r:embed="rId9"/>
                <a:stretch>
                  <a:fillRect l="-17021" b="-339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 Box 13"/>
          <p:cNvSpPr txBox="1">
            <a:spLocks noChangeArrowheads="1"/>
          </p:cNvSpPr>
          <p:nvPr/>
        </p:nvSpPr>
        <p:spPr bwMode="auto">
          <a:xfrm>
            <a:off x="1066800" y="3851498"/>
            <a:ext cx="1009650" cy="307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bg-BG" dirty="0">
                <a:latin typeface="Calibri"/>
              </a:rPr>
              <a:t>Кадри</a:t>
            </a:r>
            <a:endParaRPr lang="en-US" dirty="0">
              <a:latin typeface="Calibri"/>
            </a:endParaRPr>
          </a:p>
        </p:txBody>
      </p:sp>
      <p:sp>
        <p:nvSpPr>
          <p:cNvPr id="53" name="Freeform 52"/>
          <p:cNvSpPr/>
          <p:nvPr/>
        </p:nvSpPr>
        <p:spPr>
          <a:xfrm>
            <a:off x="2133600" y="308506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 flipH="1">
            <a:off x="3619500" y="257071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 56"/>
          <p:cNvSpPr/>
          <p:nvPr/>
        </p:nvSpPr>
        <p:spPr>
          <a:xfrm>
            <a:off x="4933950" y="228496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5505450" y="279931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 60"/>
          <p:cNvSpPr/>
          <p:nvPr/>
        </p:nvSpPr>
        <p:spPr>
          <a:xfrm>
            <a:off x="6191250" y="3256516"/>
            <a:ext cx="628650" cy="202489"/>
          </a:xfrm>
          <a:custGeom>
            <a:avLst/>
            <a:gdLst>
              <a:gd name="connsiteX0" fmla="*/ 1143000 w 1143000"/>
              <a:gd name="connsiteY0" fmla="*/ 0 h 127000"/>
              <a:gd name="connsiteX1" fmla="*/ 0 w 1143000"/>
              <a:gd name="connsiteY1" fmla="*/ 12700 h 127000"/>
              <a:gd name="connsiteX2" fmla="*/ 0 w 1143000"/>
              <a:gd name="connsiteY2" fmla="*/ 127000 h 127000"/>
              <a:gd name="connsiteX0" fmla="*/ 1143000 w 1143000"/>
              <a:gd name="connsiteY0" fmla="*/ 0 h 127000"/>
              <a:gd name="connsiteX1" fmla="*/ 1117600 w 1143000"/>
              <a:gd name="connsiteY1" fmla="*/ 38100 h 127000"/>
              <a:gd name="connsiteX2" fmla="*/ 0 w 1143000"/>
              <a:gd name="connsiteY2" fmla="*/ 12700 h 127000"/>
              <a:gd name="connsiteX3" fmla="*/ 0 w 1143000"/>
              <a:gd name="connsiteY3" fmla="*/ 127000 h 127000"/>
              <a:gd name="connsiteX0" fmla="*/ 1143000 w 1143000"/>
              <a:gd name="connsiteY0" fmla="*/ 0 h 266700"/>
              <a:gd name="connsiteX1" fmla="*/ 1117600 w 1143000"/>
              <a:gd name="connsiteY1" fmla="*/ 38100 h 266700"/>
              <a:gd name="connsiteX2" fmla="*/ 0 w 1143000"/>
              <a:gd name="connsiteY2" fmla="*/ 12700 h 266700"/>
              <a:gd name="connsiteX3" fmla="*/ 50800 w 1143000"/>
              <a:gd name="connsiteY3" fmla="*/ 266700 h 266700"/>
              <a:gd name="connsiteX0" fmla="*/ 1143000 w 1143000"/>
              <a:gd name="connsiteY0" fmla="*/ 0 h 266700"/>
              <a:gd name="connsiteX1" fmla="*/ 0 w 1143000"/>
              <a:gd name="connsiteY1" fmla="*/ 12700 h 266700"/>
              <a:gd name="connsiteX2" fmla="*/ 50800 w 1143000"/>
              <a:gd name="connsiteY2" fmla="*/ 266700 h 266700"/>
              <a:gd name="connsiteX0" fmla="*/ 965200 w 965200"/>
              <a:gd name="connsiteY0" fmla="*/ 25400 h 254000"/>
              <a:gd name="connsiteX1" fmla="*/ 0 w 965200"/>
              <a:gd name="connsiteY1" fmla="*/ 0 h 254000"/>
              <a:gd name="connsiteX2" fmla="*/ 50800 w 965200"/>
              <a:gd name="connsiteY2" fmla="*/ 254000 h 254000"/>
              <a:gd name="connsiteX0" fmla="*/ 914400 w 914400"/>
              <a:gd name="connsiteY0" fmla="*/ 0 h 228600"/>
              <a:gd name="connsiteX1" fmla="*/ 76200 w 914400"/>
              <a:gd name="connsiteY1" fmla="*/ 0 h 228600"/>
              <a:gd name="connsiteX2" fmla="*/ 0 w 914400"/>
              <a:gd name="connsiteY2" fmla="*/ 228600 h 228600"/>
              <a:gd name="connsiteX0" fmla="*/ 838200 w 838200"/>
              <a:gd name="connsiteY0" fmla="*/ 0 h 152400"/>
              <a:gd name="connsiteX1" fmla="*/ 0 w 838200"/>
              <a:gd name="connsiteY1" fmla="*/ 0 h 152400"/>
              <a:gd name="connsiteX2" fmla="*/ 0 w 838200"/>
              <a:gd name="connsiteY2" fmla="*/ 15240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8200" h="152400">
                <a:moveTo>
                  <a:pt x="838200" y="0"/>
                </a:moveTo>
                <a:lnTo>
                  <a:pt x="0" y="0"/>
                </a:lnTo>
                <a:lnTo>
                  <a:pt x="0" y="152400"/>
                </a:lnTo>
              </a:path>
            </a:pathLst>
          </a:custGeom>
          <a:ln w="190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129776"/>
      </p:ext>
    </p:extLst>
  </p:cSld>
  <p:clrMapOvr>
    <a:masterClrMapping/>
  </p:clrMapOvr>
  <p:transition>
    <p:push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" name="Straight Arrow Connector 47"/>
          <p:cNvCxnSpPr/>
          <p:nvPr/>
        </p:nvCxnSpPr>
        <p:spPr>
          <a:xfrm flipV="1">
            <a:off x="2133600" y="4323806"/>
            <a:ext cx="6248400" cy="29728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Защо наивна?</a:t>
            </a:r>
          </a:p>
          <a:p>
            <a:pPr lvl="1"/>
            <a:r>
              <a:rPr lang="bg-BG" dirty="0"/>
              <a:t>Найлонова торба с китайска бира</a:t>
            </a:r>
          </a:p>
          <a:p>
            <a:pPr lvl="1"/>
            <a:r>
              <a:rPr lang="bg-BG" dirty="0"/>
              <a:t>Спукана на 4 места, капят по 3 капки</a:t>
            </a:r>
          </a:p>
          <a:p>
            <a:pPr lvl="1"/>
            <a:r>
              <a:rPr lang="bg-BG" dirty="0"/>
              <a:t>Цели 21 интервала</a:t>
            </a:r>
          </a:p>
        </p:txBody>
      </p:sp>
      <p:sp>
        <p:nvSpPr>
          <p:cNvPr id="8199" name="AutoShape 7"/>
          <p:cNvSpPr>
            <a:spLocks noChangeArrowheads="1"/>
          </p:cNvSpPr>
          <p:nvPr/>
        </p:nvSpPr>
        <p:spPr bwMode="auto">
          <a:xfrm>
            <a:off x="2152650" y="37719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74" name="Group 73"/>
          <p:cNvGrpSpPr/>
          <p:nvPr/>
        </p:nvGrpSpPr>
        <p:grpSpPr>
          <a:xfrm>
            <a:off x="2200002" y="4266656"/>
            <a:ext cx="5212080" cy="171450"/>
            <a:chOff x="1206137" y="5917474"/>
            <a:chExt cx="5880463" cy="2286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219200" y="5993674"/>
              <a:ext cx="58674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1219200" y="6058989"/>
              <a:ext cx="5867400" cy="0"/>
            </a:xfrm>
            <a:prstGeom prst="straightConnector1">
              <a:avLst/>
            </a:prstGeom>
            <a:ln w="76200">
              <a:solidFill>
                <a:schemeClr val="bg1"/>
              </a:solidFill>
              <a:prstDash val="sysDash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>
              <a:off x="1206137" y="5917474"/>
              <a:ext cx="58674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>
              <a:off x="1219200" y="6146074"/>
              <a:ext cx="5867400" cy="0"/>
            </a:xfrm>
            <a:prstGeom prst="straightConnector1">
              <a:avLst/>
            </a:prstGeom>
            <a:ln w="28575">
              <a:solidFill>
                <a:schemeClr val="bg1"/>
              </a:solidFill>
              <a:prstDash val="sysDot"/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 Box 13"/>
          <p:cNvSpPr txBox="1">
            <a:spLocks noChangeArrowheads="1"/>
          </p:cNvSpPr>
          <p:nvPr/>
        </p:nvSpPr>
        <p:spPr bwMode="auto">
          <a:xfrm>
            <a:off x="1219200" y="4195700"/>
            <a:ext cx="876300" cy="30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</a:defRPr>
            </a:lvl1pPr>
          </a:lstStyle>
          <a:p>
            <a:r>
              <a:rPr lang="bg-BG" dirty="0"/>
              <a:t>Кадри</a:t>
            </a:r>
            <a:endParaRPr lang="en-US" dirty="0"/>
          </a:p>
        </p:txBody>
      </p:sp>
      <p:sp>
        <p:nvSpPr>
          <p:cNvPr id="41" name="AutoShape 7"/>
          <p:cNvSpPr>
            <a:spLocks noChangeArrowheads="1"/>
          </p:cNvSpPr>
          <p:nvPr/>
        </p:nvSpPr>
        <p:spPr bwMode="auto">
          <a:xfrm>
            <a:off x="3581400" y="37719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5" name="AutoShape 7"/>
          <p:cNvSpPr>
            <a:spLocks noChangeArrowheads="1"/>
          </p:cNvSpPr>
          <p:nvPr/>
        </p:nvSpPr>
        <p:spPr bwMode="auto">
          <a:xfrm>
            <a:off x="6210300" y="37719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6" name="AutoShape 7"/>
          <p:cNvSpPr>
            <a:spLocks noChangeArrowheads="1"/>
          </p:cNvSpPr>
          <p:nvPr/>
        </p:nvSpPr>
        <p:spPr bwMode="auto">
          <a:xfrm>
            <a:off x="2781300" y="32575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8" name="AutoShape 7"/>
          <p:cNvSpPr>
            <a:spLocks noChangeArrowheads="1"/>
          </p:cNvSpPr>
          <p:nvPr/>
        </p:nvSpPr>
        <p:spPr bwMode="auto">
          <a:xfrm>
            <a:off x="4210050" y="32575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79" name="AutoShape 7"/>
          <p:cNvSpPr>
            <a:spLocks noChangeArrowheads="1"/>
          </p:cNvSpPr>
          <p:nvPr/>
        </p:nvSpPr>
        <p:spPr bwMode="auto">
          <a:xfrm>
            <a:off x="5524500" y="32575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0" name="AutoShape 7"/>
          <p:cNvSpPr>
            <a:spLocks noChangeArrowheads="1"/>
          </p:cNvSpPr>
          <p:nvPr/>
        </p:nvSpPr>
        <p:spPr bwMode="auto">
          <a:xfrm>
            <a:off x="2438400" y="27432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1" name="AutoShape 7"/>
          <p:cNvSpPr>
            <a:spLocks noChangeArrowheads="1"/>
          </p:cNvSpPr>
          <p:nvPr/>
        </p:nvSpPr>
        <p:spPr bwMode="auto">
          <a:xfrm>
            <a:off x="3752850" y="27432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3" name="AutoShape 7"/>
          <p:cNvSpPr>
            <a:spLocks noChangeArrowheads="1"/>
          </p:cNvSpPr>
          <p:nvPr/>
        </p:nvSpPr>
        <p:spPr bwMode="auto">
          <a:xfrm>
            <a:off x="5981700" y="274320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4" name="AutoShape 7"/>
          <p:cNvSpPr>
            <a:spLocks noChangeArrowheads="1"/>
          </p:cNvSpPr>
          <p:nvPr/>
        </p:nvSpPr>
        <p:spPr bwMode="auto">
          <a:xfrm>
            <a:off x="2324100" y="22288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5" name="AutoShape 7"/>
          <p:cNvSpPr>
            <a:spLocks noChangeArrowheads="1"/>
          </p:cNvSpPr>
          <p:nvPr/>
        </p:nvSpPr>
        <p:spPr bwMode="auto">
          <a:xfrm>
            <a:off x="3638550" y="22288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86" name="AutoShape 7"/>
          <p:cNvSpPr>
            <a:spLocks noChangeArrowheads="1"/>
          </p:cNvSpPr>
          <p:nvPr/>
        </p:nvSpPr>
        <p:spPr bwMode="auto">
          <a:xfrm>
            <a:off x="5181600" y="2228850"/>
            <a:ext cx="1200150" cy="400050"/>
          </a:xfrm>
          <a:prstGeom prst="homePlate">
            <a:avLst>
              <a:gd name="adj" fmla="val 60116"/>
            </a:avLst>
          </a:prstGeom>
          <a:solidFill>
            <a:srgbClr val="0070C0"/>
          </a:solidFill>
          <a:ln>
            <a:solidFill>
              <a:srgbClr val="00206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КАП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grpSp>
        <p:nvGrpSpPr>
          <p:cNvPr id="110" name="Group 109"/>
          <p:cNvGrpSpPr/>
          <p:nvPr/>
        </p:nvGrpSpPr>
        <p:grpSpPr>
          <a:xfrm>
            <a:off x="2152650" y="2114550"/>
            <a:ext cx="5257800" cy="2457451"/>
            <a:chOff x="1143000" y="2682586"/>
            <a:chExt cx="7010400" cy="3946815"/>
          </a:xfrm>
        </p:grpSpPr>
        <p:cxnSp>
          <p:nvCxnSpPr>
            <p:cNvPr id="87" name="Straight Connector 86"/>
            <p:cNvCxnSpPr/>
            <p:nvPr/>
          </p:nvCxnSpPr>
          <p:spPr>
            <a:xfrm>
              <a:off x="8153400" y="5527964"/>
              <a:ext cx="0" cy="11014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7848600" y="3875809"/>
              <a:ext cx="0" cy="27535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/>
            <p:cNvCxnSpPr/>
            <p:nvPr/>
          </p:nvCxnSpPr>
          <p:spPr>
            <a:xfrm>
              <a:off x="7239000" y="4701886"/>
              <a:ext cx="0" cy="19275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6781800" y="3049732"/>
              <a:ext cx="0" cy="35796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6553200" y="5160818"/>
              <a:ext cx="0" cy="14685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6248400" y="3508664"/>
              <a:ext cx="0" cy="3120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638800" y="4334741"/>
              <a:ext cx="0" cy="22946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5486400" y="4610100"/>
              <a:ext cx="0" cy="20193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>
              <a:off x="5181600" y="2682586"/>
              <a:ext cx="0" cy="39468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4876800" y="3875809"/>
              <a:ext cx="0" cy="27535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4724400" y="3049732"/>
              <a:ext cx="0" cy="35796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4648200" y="5436177"/>
              <a:ext cx="0" cy="1193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3886200" y="4334741"/>
              <a:ext cx="0" cy="22946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>
              <a:off x="3276600" y="3508664"/>
              <a:ext cx="0" cy="3120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>
            <a:xfrm>
              <a:off x="3124200" y="3875809"/>
              <a:ext cx="0" cy="2753591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>
            <a:xfrm>
              <a:off x="3048000" y="5160818"/>
              <a:ext cx="0" cy="14685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>
            <a:xfrm>
              <a:off x="2971800" y="3049732"/>
              <a:ext cx="0" cy="3579668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2743200" y="5436177"/>
              <a:ext cx="0" cy="1193223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>
            <a:xfrm>
              <a:off x="1981200" y="4334741"/>
              <a:ext cx="0" cy="2294659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>
            <a:xfrm>
              <a:off x="1524000" y="3508664"/>
              <a:ext cx="0" cy="312073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>
            <a:xfrm>
              <a:off x="1371600" y="2682587"/>
              <a:ext cx="0" cy="3946814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>
            <a:xfrm>
              <a:off x="1143000" y="5160818"/>
              <a:ext cx="0" cy="1468582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06533908"/>
      </p:ext>
    </p:extLst>
  </p:cSld>
  <p:clrMapOvr>
    <a:masterClrMapping/>
  </p:clrMapOvr>
  <p:transition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Straight Arrow Connector 29"/>
          <p:cNvCxnSpPr/>
          <p:nvPr/>
        </p:nvCxnSpPr>
        <p:spPr>
          <a:xfrm>
            <a:off x="2133600" y="3886200"/>
            <a:ext cx="5486400" cy="0"/>
          </a:xfrm>
          <a:prstGeom prst="straightConnector1">
            <a:avLst/>
          </a:prstGeom>
          <a:ln w="304800">
            <a:solidFill>
              <a:schemeClr val="tx1"/>
            </a:solidFill>
            <a:headEnd type="none" w="med" len="med"/>
            <a:tailEnd type="triangle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Решение</a:t>
            </a:r>
          </a:p>
          <a:p>
            <a:pPr lvl="1"/>
            <a:r>
              <a:rPr lang="bg-BG"/>
              <a:t>Движенията дремят през цялото време</a:t>
            </a:r>
          </a:p>
          <a:p>
            <a:pPr lvl="1"/>
            <a:r>
              <a:rPr lang="bg-BG"/>
              <a:t>Събуждат се само при нужда</a:t>
            </a:r>
          </a:p>
          <a:p>
            <a:pPr lvl="1"/>
            <a:r>
              <a:rPr lang="bg-BG"/>
              <a:t>Независими са едно от друго</a:t>
            </a:r>
            <a:endParaRPr lang="bg-BG" dirty="0"/>
          </a:p>
        </p:txBody>
      </p:sp>
      <p:sp>
        <p:nvSpPr>
          <p:cNvPr id="72" name="AutoShape 7"/>
          <p:cNvSpPr>
            <a:spLocks noChangeArrowheads="1"/>
          </p:cNvSpPr>
          <p:nvPr/>
        </p:nvSpPr>
        <p:spPr bwMode="auto">
          <a:xfrm flipH="1">
            <a:off x="5276850" y="2171700"/>
            <a:ext cx="13144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92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71" name="AutoShape 7"/>
          <p:cNvSpPr>
            <a:spLocks noChangeArrowheads="1"/>
          </p:cNvSpPr>
          <p:nvPr/>
        </p:nvSpPr>
        <p:spPr bwMode="auto">
          <a:xfrm flipH="1">
            <a:off x="4705350" y="3238500"/>
            <a:ext cx="18859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70" name="AutoShape 7"/>
          <p:cNvSpPr>
            <a:spLocks noChangeArrowheads="1"/>
          </p:cNvSpPr>
          <p:nvPr/>
        </p:nvSpPr>
        <p:spPr bwMode="auto">
          <a:xfrm flipH="1">
            <a:off x="5962650" y="2705100"/>
            <a:ext cx="6286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68" name="AutoShape 7"/>
          <p:cNvSpPr>
            <a:spLocks noChangeArrowheads="1"/>
          </p:cNvSpPr>
          <p:nvPr/>
        </p:nvSpPr>
        <p:spPr bwMode="auto">
          <a:xfrm>
            <a:off x="2133600" y="2171700"/>
            <a:ext cx="21145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chemeClr val="bg1"/>
              </a:gs>
              <a:gs pos="100000">
                <a:schemeClr val="accent2">
                  <a:shade val="94000"/>
                  <a:satMod val="135000"/>
                </a:schemeClr>
              </a:gs>
            </a:gsLst>
            <a:lin ang="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sp>
        <p:nvSpPr>
          <p:cNvPr id="42" name="AutoShape 7"/>
          <p:cNvSpPr>
            <a:spLocks noChangeArrowheads="1"/>
          </p:cNvSpPr>
          <p:nvPr/>
        </p:nvSpPr>
        <p:spPr bwMode="auto">
          <a:xfrm>
            <a:off x="2133600" y="2686050"/>
            <a:ext cx="2800350" cy="285750"/>
          </a:xfrm>
          <a:prstGeom prst="homePlate">
            <a:avLst>
              <a:gd name="adj" fmla="val 0"/>
            </a:avLst>
          </a:prstGeom>
          <a:gradFill flip="none" rotWithShape="1">
            <a:gsLst>
              <a:gs pos="0">
                <a:srgbClr val="FFFF00"/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>
                <a:outerShdw blurRad="63500" algn="ctr" rotWithShape="0">
                  <a:prstClr val="black">
                    <a:alpha val="40000"/>
                  </a:prstClr>
                </a:outerShdw>
              </a:effectLst>
              <a:latin typeface="Arial" pitchFamily="34" charset="0"/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190750" y="3866606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190750" y="3915592"/>
            <a:ext cx="4400550" cy="0"/>
          </a:xfrm>
          <a:prstGeom prst="straightConnector1">
            <a:avLst/>
          </a:prstGeom>
          <a:ln w="76200">
            <a:solidFill>
              <a:schemeClr val="bg1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2180953" y="3809456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2190750" y="3980906"/>
            <a:ext cx="4400550" cy="0"/>
          </a:xfrm>
          <a:prstGeom prst="straightConnector1">
            <a:avLst/>
          </a:prstGeom>
          <a:ln w="28575">
            <a:solidFill>
              <a:schemeClr val="bg1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utoShape 11"/>
          <p:cNvSpPr>
            <a:spLocks noChangeArrowheads="1"/>
          </p:cNvSpPr>
          <p:nvPr/>
        </p:nvSpPr>
        <p:spPr bwMode="auto">
          <a:xfrm>
            <a:off x="4248150" y="2114550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C00000"/>
          </a:solidFill>
          <a:ln>
            <a:solidFill>
              <a:schemeClr val="accent6">
                <a:lumMod val="75000"/>
              </a:schemeClr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bg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bg1"/>
              </a:solidFill>
              <a:latin typeface="Calibri" pitchFamily="34" charset="0"/>
            </a:endParaRPr>
          </a:p>
        </p:txBody>
      </p:sp>
      <p:sp>
        <p:nvSpPr>
          <p:cNvPr id="47" name="AutoShape 10"/>
          <p:cNvSpPr>
            <a:spLocks noChangeArrowheads="1"/>
          </p:cNvSpPr>
          <p:nvPr/>
        </p:nvSpPr>
        <p:spPr bwMode="auto">
          <a:xfrm>
            <a:off x="4933950" y="2628900"/>
            <a:ext cx="1257300" cy="400050"/>
          </a:xfrm>
          <a:prstGeom prst="homePlate">
            <a:avLst>
              <a:gd name="adj" fmla="val 54462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ПАДАНЕ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45" name="AutoShape 7"/>
          <p:cNvSpPr>
            <a:spLocks noChangeArrowheads="1"/>
          </p:cNvSpPr>
          <p:nvPr/>
        </p:nvSpPr>
        <p:spPr bwMode="auto">
          <a:xfrm>
            <a:off x="2133600" y="3181350"/>
            <a:ext cx="2800350" cy="400050"/>
          </a:xfrm>
          <a:prstGeom prst="homePlate">
            <a:avLst>
              <a:gd name="adj" fmla="val 60116"/>
            </a:avLst>
          </a:prstGeom>
          <a:solidFill>
            <a:srgbClr val="FFFF00"/>
          </a:solidFill>
          <a:ln>
            <a:solidFill>
              <a:srgbClr val="FFC000"/>
            </a:solidFill>
            <a:headEnd/>
            <a:tailEnd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bg-BG" b="1" dirty="0">
                <a:solidFill>
                  <a:schemeClr val="tx1"/>
                </a:solidFill>
                <a:latin typeface="Calibri" pitchFamily="34" charset="0"/>
              </a:rPr>
              <a:t>ПЛЪЗГАНЕ</a:t>
            </a:r>
            <a:endParaRPr lang="en-US" b="1" dirty="0">
              <a:solidFill>
                <a:schemeClr val="tx1"/>
              </a:solidFill>
              <a:latin typeface="Calibri" pitchFamily="34" charset="0"/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213360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V="1">
            <a:off x="42481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49339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V="1">
            <a:off x="55054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V="1">
            <a:off x="6191250" y="4043300"/>
            <a:ext cx="0" cy="22820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13"/>
          <p:cNvSpPr txBox="1">
            <a:spLocks noChangeArrowheads="1"/>
          </p:cNvSpPr>
          <p:nvPr/>
        </p:nvSpPr>
        <p:spPr bwMode="auto">
          <a:xfrm>
            <a:off x="1219200" y="3743450"/>
            <a:ext cx="876300" cy="3053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342900" marR="0" indent="-342900" algn="r" fontAlgn="base">
              <a:lnSpc>
                <a:spcPts val="16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>
                <a:latin typeface="Calibri"/>
              </a:defRPr>
            </a:lvl1pPr>
          </a:lstStyle>
          <a:p>
            <a:r>
              <a:rPr lang="bg-BG" dirty="0"/>
              <a:t>Кадри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 Box 13"/>
              <p:cNvSpPr txBox="1">
                <a:spLocks noChangeArrowheads="1"/>
              </p:cNvSpPr>
              <p:nvPr/>
            </p:nvSpPr>
            <p:spPr bwMode="auto">
              <a:xfrm>
                <a:off x="204552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45525" y="4207575"/>
                <a:ext cx="285750" cy="362984"/>
              </a:xfrm>
              <a:prstGeom prst="rect">
                <a:avLst/>
              </a:prstGeom>
              <a:blipFill rotWithShape="1">
                <a:blip r:embed="rId2"/>
                <a:stretch>
                  <a:fillRect l="-1739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/>
              <p:cNvSpPr txBox="1">
                <a:spLocks noChangeArrowheads="1"/>
              </p:cNvSpPr>
              <p:nvPr/>
            </p:nvSpPr>
            <p:spPr bwMode="auto">
              <a:xfrm>
                <a:off x="415623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56235" y="4207575"/>
                <a:ext cx="285750" cy="362984"/>
              </a:xfrm>
              <a:prstGeom prst="rect">
                <a:avLst/>
              </a:prstGeom>
              <a:blipFill rotWithShape="1">
                <a:blip r:embed="rId3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 Box 13"/>
              <p:cNvSpPr txBox="1">
                <a:spLocks noChangeArrowheads="1"/>
              </p:cNvSpPr>
              <p:nvPr/>
            </p:nvSpPr>
            <p:spPr bwMode="auto">
              <a:xfrm>
                <a:off x="483425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834255" y="4207575"/>
                <a:ext cx="285750" cy="362984"/>
              </a:xfrm>
              <a:prstGeom prst="rect">
                <a:avLst/>
              </a:prstGeom>
              <a:blipFill rotWithShape="1">
                <a:blip r:embed="rId4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541737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17375" y="4207575"/>
                <a:ext cx="285750" cy="362984"/>
              </a:xfrm>
              <a:prstGeom prst="rect">
                <a:avLst/>
              </a:prstGeom>
              <a:blipFill rotWithShape="1">
                <a:blip r:embed="rId5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 Box 13"/>
              <p:cNvSpPr txBox="1">
                <a:spLocks noChangeArrowheads="1"/>
              </p:cNvSpPr>
              <p:nvPr/>
            </p:nvSpPr>
            <p:spPr bwMode="auto">
              <a:xfrm>
                <a:off x="6079425" y="4207575"/>
                <a:ext cx="285750" cy="3629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square" lIns="0" tIns="45720" rIns="0" bIns="4572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𝑡</m:t>
                          </m:r>
                        </m:e>
                        <m:sub>
                          <m:r>
                            <a:rPr kumimoji="0" lang="en-US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kumimoji="0" lang="en-US" sz="1600" b="0" i="0" u="none" strike="noStrike" cap="none" normalizeH="0" baseline="-2500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</a:endParaRPr>
              </a:p>
            </p:txBody>
          </p:sp>
        </mc:Choice>
        <mc:Fallback xmlns="">
          <p:sp>
            <p:nvSpPr>
              <p:cNvPr id="36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79425" y="4207575"/>
                <a:ext cx="285750" cy="362984"/>
              </a:xfrm>
              <a:prstGeom prst="rect">
                <a:avLst/>
              </a:prstGeom>
              <a:blipFill rotWithShape="1">
                <a:blip r:embed="rId6"/>
                <a:stretch>
                  <a:fillRect l="-17021" b="-1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1299164"/>
      </p:ext>
    </p:extLst>
  </p:cSld>
  <p:clrMapOvr>
    <a:masterClrMapping/>
  </p:clrMapOvr>
  <p:transition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Да го пробваме</a:t>
                </a:r>
              </a:p>
              <a:p>
                <a:pPr lvl="1"/>
                <a:r>
                  <a:rPr lang="bg-BG" dirty="0"/>
                  <a:t>Предварително</a:t>
                </a:r>
                <a:r>
                  <a:rPr lang="en-US" dirty="0"/>
                  <a:t> </a:t>
                </a:r>
                <a:r>
                  <a:rPr lang="bg-BG" dirty="0"/>
                  <a:t>сме изчислили</a:t>
                </a:r>
                <a:r>
                  <a:rPr lang="en-US" dirty="0"/>
                  <a:t> </a:t>
                </a:r>
                <a:r>
                  <a:rPr lang="bg-BG" dirty="0"/>
                  <a:t>точните</a:t>
                </a:r>
                <a:br>
                  <a:rPr lang="bg-BG" dirty="0"/>
                </a:br>
                <a:r>
                  <a:rPr lang="bg-BG" dirty="0"/>
                  <a:t>моменти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br>
                  <a:rPr lang="bg-BG" dirty="0"/>
                </a:br>
                <a:br>
                  <a:rPr lang="bg-BG" dirty="0"/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{</a:t>
                </a:r>
                <a:b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𝑃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e>
                      <m:sub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if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/>
                      </a:rPr>
                      <m:t>…</m:t>
                    </m:r>
                    <m:sSub>
                      <m:sSubPr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  <a:cs typeface="Consolas" panose="020B0609020204030204" pitchFamily="49" charset="0"/>
                      </a:rPr>
                      <m:t>𝑄</m:t>
                    </m:r>
                    <m:r>
                      <a:rPr lang="en-US" sz="2000" i="1" dirty="0">
                        <a:latin typeface="Cambria Math"/>
                        <a:cs typeface="Consolas" panose="020B0609020204030204" pitchFamily="49" charset="0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/>
                            <a:cs typeface="Consolas" panose="020B0609020204030204" pitchFamily="49" charset="0"/>
                          </a:rPr>
                          <m:t>𝑤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  <a:cs typeface="Consolas" panose="020B0609020204030204" pitchFamily="49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;</a:t>
                </a:r>
                <a:br>
                  <a:rPr lang="bg-BG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</a:br>
                <a:r>
                  <a:rPr lang="en-US" sz="2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}</a:t>
                </a:r>
                <a:endParaRPr lang="bg-BG" sz="20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hlinkClick r:id="rId6" action="ppaction://hlinkfile"/>
            <a:extLst>
              <a:ext uri="{FF2B5EF4-FFF2-40B4-BE49-F238E27FC236}">
                <a16:creationId xmlns:a16="http://schemas.microsoft.com/office/drawing/2014/main" id="{8FD355CD-4639-462C-97FC-DCB4EAA332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638800" y="1809750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9692843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Движение от точка</a:t>
            </a:r>
            <a:br>
              <a:rPr lang="bg-BG"/>
            </a:br>
            <a:r>
              <a:rPr lang="bg-BG"/>
              <a:t>до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6362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Движение от точка до точка</a:t>
            </a:r>
          </a:p>
          <a:p>
            <a:pPr lvl="1"/>
            <a:r>
              <a:rPr lang="bg-BG" dirty="0"/>
              <a:t>Най-често срещано движение</a:t>
            </a:r>
          </a:p>
          <a:p>
            <a:pPr lvl="1"/>
            <a:r>
              <a:rPr lang="bg-BG" dirty="0"/>
              <a:t>Примитивна форма на движение по траектория</a:t>
            </a:r>
          </a:p>
          <a:p>
            <a:r>
              <a:rPr lang="bg-BG" dirty="0"/>
              <a:t>Реализация</a:t>
            </a:r>
          </a:p>
          <a:p>
            <a:pPr lvl="1"/>
            <a:r>
              <a:rPr lang="bg-BG" dirty="0"/>
              <a:t>Чрез вектор на скоростта</a:t>
            </a:r>
          </a:p>
          <a:p>
            <a:pPr lvl="1"/>
            <a:r>
              <a:rPr lang="bg-BG" dirty="0"/>
              <a:t>Чрез линейна комбинация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От точка до точка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3492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Пресмятане на вектора</a:t>
                </a:r>
              </a:p>
              <a:p>
                <a:pPr lvl="1"/>
                <a:r>
                  <a:rPr lang="bg-BG" dirty="0"/>
                  <a:t>Разглеждаме отсечката като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Определяме желания брой стъпки (кадри)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Векторът на скоростта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</m:acc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Вектор на скоростта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2819400" y="3724275"/>
            <a:ext cx="4114800" cy="171450"/>
            <a:chOff x="2667000" y="6096000"/>
            <a:chExt cx="4114800" cy="381000"/>
          </a:xfrm>
          <a:effectLst/>
        </p:grpSpPr>
        <p:cxnSp>
          <p:nvCxnSpPr>
            <p:cNvPr id="8" name="Straight Connector 7"/>
            <p:cNvCxnSpPr/>
            <p:nvPr/>
          </p:nvCxnSpPr>
          <p:spPr>
            <a:xfrm>
              <a:off x="26670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33528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0386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47244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4102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0960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6781800" y="6096000"/>
              <a:ext cx="0" cy="381000"/>
            </a:xfrm>
            <a:prstGeom prst="line">
              <a:avLst/>
            </a:prstGeom>
            <a:ln w="19050">
              <a:solidFill>
                <a:schemeClr val="tx1"/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>
            <a:off x="2133600" y="3810000"/>
            <a:ext cx="5334000" cy="0"/>
          </a:xfrm>
          <a:prstGeom prst="straightConnector1">
            <a:avLst/>
          </a:prstGeom>
          <a:ln w="5715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505200" y="3810000"/>
            <a:ext cx="685800" cy="0"/>
          </a:xfrm>
          <a:prstGeom prst="straightConnector1">
            <a:avLst/>
          </a:prstGeom>
          <a:ln w="7620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3513924" y="3319706"/>
                <a:ext cx="42934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sz="20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3924" y="3319706"/>
                <a:ext cx="429348" cy="461665"/>
              </a:xfrm>
              <a:prstGeom prst="rect">
                <a:avLst/>
              </a:prstGeom>
              <a:blipFill rotWithShape="1">
                <a:blip r:embed="rId3"/>
                <a:stretch>
                  <a:fillRect t="-20000" r="-338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344899" y="3895725"/>
                <a:ext cx="455701" cy="5064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𝑉</m:t>
                          </m:r>
                        </m:e>
                      </m:acc>
                    </m:oMath>
                  </m:oMathPara>
                </a14:m>
                <a:endParaRPr lang="bg-BG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899" y="3895725"/>
                <a:ext cx="455701" cy="50642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068292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Бързи и лесни сметки</a:t>
            </a:r>
          </a:p>
          <a:p>
            <a:pPr lvl="1"/>
            <a:r>
              <a:rPr lang="bg-BG" dirty="0"/>
              <a:t>Удобно за праволинейно равномерно движение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Неудобно за неравномерно движение</a:t>
            </a:r>
          </a:p>
          <a:p>
            <a:pPr lvl="1"/>
            <a:r>
              <a:rPr lang="bg-BG" dirty="0"/>
              <a:t>Неудобно при движеща се целева точка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8887722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на движение с вектор</a:t>
            </a:r>
          </a:p>
          <a:p>
            <a:pPr lvl="1"/>
            <a:r>
              <a:rPr lang="bg-BG" dirty="0"/>
              <a:t>Между случайни точки, по пръстен от отсечки и по ръбовете на куб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</a:t>
            </a:r>
            <a:endParaRPr lang="en-US" dirty="0"/>
          </a:p>
        </p:txBody>
      </p:sp>
      <p:pic>
        <p:nvPicPr>
          <p:cNvPr id="10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1EC1799C-C59F-4B1A-B969-C73D36A5F5F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84428" y="2647950"/>
            <a:ext cx="2062886" cy="1719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1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EA15B694-24C2-4C20-8469-1AD79989AF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5071" y="2647950"/>
            <a:ext cx="2062886" cy="1719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2" name="Picture 5">
            <a:hlinkClick r:id="rId6" action="ppaction://hlinkfile"/>
            <a:extLst>
              <a:ext uri="{FF2B5EF4-FFF2-40B4-BE49-F238E27FC236}">
                <a16:creationId xmlns:a16="http://schemas.microsoft.com/office/drawing/2014/main" id="{8E32B577-8B54-4533-9C6B-9AD9645DEC6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85714" y="2647950"/>
            <a:ext cx="2062886" cy="171907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604366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Търкалящо се кубче</a:t>
            </a:r>
          </a:p>
          <a:p>
            <a:pPr lvl="1"/>
            <a:r>
              <a:rPr lang="bg-BG" dirty="0"/>
              <a:t>Кубче пада на лента</a:t>
            </a:r>
          </a:p>
          <a:p>
            <a:pPr lvl="1"/>
            <a:r>
              <a:rPr lang="bg-BG" dirty="0"/>
              <a:t>Почва да се търкаля по нея</a:t>
            </a:r>
          </a:p>
          <a:p>
            <a:pPr lvl="1"/>
            <a:r>
              <a:rPr lang="bg-BG" dirty="0"/>
              <a:t>Стига до края ѝ и пада</a:t>
            </a:r>
          </a:p>
          <a:p>
            <a:r>
              <a:rPr lang="bg-BG" dirty="0"/>
              <a:t>Основен проблем</a:t>
            </a:r>
          </a:p>
          <a:p>
            <a:pPr lvl="1"/>
            <a:r>
              <a:rPr lang="bg-BG" dirty="0"/>
              <a:t>Имаме свойство за </a:t>
            </a:r>
            <a:r>
              <a:rPr lang="bg-BG" dirty="0" err="1"/>
              <a:t>завъртяност</a:t>
            </a:r>
            <a:r>
              <a:rPr lang="bg-BG" dirty="0"/>
              <a:t> на куб около един от ръбовете, но как да завъртим около другите?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По-сложен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96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Етимология</a:t>
            </a:r>
          </a:p>
          <a:p>
            <a:pPr lvl="1"/>
            <a:r>
              <a:rPr lang="bg-BG" dirty="0"/>
              <a:t>От латински </a:t>
            </a:r>
            <a:r>
              <a:rPr lang="en-US" i="1" dirty="0" err="1"/>
              <a:t>animo</a:t>
            </a:r>
            <a:r>
              <a:rPr lang="bg-BG" dirty="0"/>
              <a:t> – давам живот</a:t>
            </a:r>
          </a:p>
          <a:p>
            <a:r>
              <a:rPr lang="bg-BG" dirty="0"/>
              <a:t>Общ корен с други думи</a:t>
            </a:r>
          </a:p>
          <a:p>
            <a:pPr lvl="1"/>
            <a:r>
              <a:rPr lang="bg-BG" dirty="0"/>
              <a:t>Аниматор (на филми, на гости)</a:t>
            </a:r>
          </a:p>
          <a:p>
            <a:pPr lvl="1"/>
            <a:r>
              <a:rPr lang="bg-BG" dirty="0" err="1"/>
              <a:t>Анималист</a:t>
            </a:r>
            <a:r>
              <a:rPr lang="bg-BG" dirty="0"/>
              <a:t> (художник на животни)</a:t>
            </a:r>
          </a:p>
          <a:p>
            <a:pPr lvl="1"/>
            <a:r>
              <a:rPr lang="bg-BG" dirty="0" err="1"/>
              <a:t>Аниме</a:t>
            </a:r>
            <a:r>
              <a:rPr lang="bg-BG" dirty="0"/>
              <a:t> (японска анимация)</a:t>
            </a:r>
          </a:p>
          <a:p>
            <a:pPr lvl="1"/>
            <a:r>
              <a:rPr lang="bg-BG" dirty="0"/>
              <a:t>Анимизъм (всичко е живо и има душа)</a:t>
            </a:r>
            <a:endParaRPr lang="en-US" dirty="0"/>
          </a:p>
          <a:p>
            <a:pPr lvl="1"/>
            <a:r>
              <a:rPr lang="bg-BG" dirty="0"/>
              <a:t>Реанимация (в болницата)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Етимология на анимация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23107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Решение 1</a:t>
            </a:r>
            <a:r>
              <a:rPr lang="en-US" dirty="0"/>
              <a:t>:</a:t>
            </a:r>
            <a:r>
              <a:rPr lang="bg-BG" dirty="0"/>
              <a:t> Смятаме</a:t>
            </a:r>
            <a:r>
              <a:rPr lang="en-US" dirty="0"/>
              <a:t> </a:t>
            </a:r>
            <a:r>
              <a:rPr lang="bg-BG" dirty="0"/>
              <a:t>неприятна траектория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lvl="1"/>
            <a:r>
              <a:rPr lang="bg-BG" dirty="0"/>
              <a:t>Решение 2</a:t>
            </a:r>
            <a:r>
              <a:rPr lang="en-US" dirty="0"/>
              <a:t>:</a:t>
            </a:r>
            <a:r>
              <a:rPr lang="bg-BG" dirty="0"/>
              <a:t> Не смятаме, а мамим</a:t>
            </a:r>
            <a:endParaRPr lang="en-US" dirty="0"/>
          </a:p>
        </p:txBody>
      </p:sp>
      <p:sp>
        <p:nvSpPr>
          <p:cNvPr id="302" name="Rectangle 301"/>
          <p:cNvSpPr/>
          <p:nvPr/>
        </p:nvSpPr>
        <p:spPr>
          <a:xfrm rot="19800000">
            <a:off x="1807442" y="1046073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rot="1800000">
            <a:off x="2461436" y="105389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 rot="3600000">
            <a:off x="2839541" y="104998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7" name="Rectangle 276"/>
          <p:cNvSpPr/>
          <p:nvPr/>
        </p:nvSpPr>
        <p:spPr>
          <a:xfrm rot="5400000">
            <a:off x="3160139" y="123825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 rot="7200000">
            <a:off x="3497196" y="104841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/>
          <p:cNvSpPr/>
          <p:nvPr/>
        </p:nvSpPr>
        <p:spPr>
          <a:xfrm rot="9000000">
            <a:off x="3886274" y="104551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Rectangle 229"/>
          <p:cNvSpPr/>
          <p:nvPr/>
        </p:nvSpPr>
        <p:spPr>
          <a:xfrm rot="10800000">
            <a:off x="4199812" y="123825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 rot="12600000">
            <a:off x="4526609" y="1053898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Rectangle 235"/>
          <p:cNvSpPr/>
          <p:nvPr/>
        </p:nvSpPr>
        <p:spPr>
          <a:xfrm rot="14400000">
            <a:off x="4902428" y="104998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ctangle 238"/>
          <p:cNvSpPr/>
          <p:nvPr/>
        </p:nvSpPr>
        <p:spPr>
          <a:xfrm rot="16200000">
            <a:off x="5223026" y="1238252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Rectangle 241"/>
          <p:cNvSpPr/>
          <p:nvPr/>
        </p:nvSpPr>
        <p:spPr>
          <a:xfrm rot="18000000">
            <a:off x="5547537" y="105389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Rectangle 244"/>
          <p:cNvSpPr/>
          <p:nvPr/>
        </p:nvSpPr>
        <p:spPr>
          <a:xfrm rot="19800000">
            <a:off x="5920155" y="104998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Rectangle 247"/>
          <p:cNvSpPr/>
          <p:nvPr/>
        </p:nvSpPr>
        <p:spPr>
          <a:xfrm>
            <a:off x="6251726" y="1241450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Rectangle 250"/>
          <p:cNvSpPr/>
          <p:nvPr/>
        </p:nvSpPr>
        <p:spPr>
          <a:xfrm rot="1800000">
            <a:off x="6577380" y="1045516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9" name="Rectangle 348"/>
          <p:cNvSpPr/>
          <p:nvPr/>
        </p:nvSpPr>
        <p:spPr>
          <a:xfrm rot="16200000">
            <a:off x="1543050" y="3529286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/>
          <p:cNvSpPr/>
          <p:nvPr/>
        </p:nvSpPr>
        <p:spPr>
          <a:xfrm rot="18000000">
            <a:off x="1867561" y="334493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Rectangle 350"/>
          <p:cNvSpPr/>
          <p:nvPr/>
        </p:nvSpPr>
        <p:spPr>
          <a:xfrm rot="19800000">
            <a:off x="2240180" y="3341019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/>
          <p:cNvSpPr/>
          <p:nvPr/>
        </p:nvSpPr>
        <p:spPr>
          <a:xfrm>
            <a:off x="2571750" y="3532484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9" name="Rectangle 368"/>
          <p:cNvSpPr/>
          <p:nvPr/>
        </p:nvSpPr>
        <p:spPr>
          <a:xfrm rot="16200000">
            <a:off x="5831388" y="3530577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0" name="Rectangle 369"/>
          <p:cNvSpPr/>
          <p:nvPr/>
        </p:nvSpPr>
        <p:spPr>
          <a:xfrm rot="18000000">
            <a:off x="6155899" y="3346223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1" name="Rectangle 370"/>
          <p:cNvSpPr/>
          <p:nvPr/>
        </p:nvSpPr>
        <p:spPr>
          <a:xfrm rot="19800000">
            <a:off x="6528518" y="334231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2" name="Rectangle 371"/>
          <p:cNvSpPr/>
          <p:nvPr/>
        </p:nvSpPr>
        <p:spPr>
          <a:xfrm>
            <a:off x="6860088" y="3533775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7" name="Rectangle 376"/>
          <p:cNvSpPr/>
          <p:nvPr/>
        </p:nvSpPr>
        <p:spPr>
          <a:xfrm rot="16200000">
            <a:off x="4171950" y="3543300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40000"/>
                  <a:lumOff val="60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12700" cap="rnd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8" name="Content Placeholder 2"/>
          <p:cNvSpPr txBox="1">
            <a:spLocks/>
          </p:cNvSpPr>
          <p:nvPr/>
        </p:nvSpPr>
        <p:spPr>
          <a:xfrm>
            <a:off x="4257675" y="3800475"/>
            <a:ext cx="857250" cy="457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285750" indent="-285750" algn="ctr">
              <a:spcBef>
                <a:spcPct val="20000"/>
              </a:spcBef>
            </a:pPr>
            <a:r>
              <a:rPr kumimoji="0" lang="el-GR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uLnTx/>
                <a:uFillTx/>
                <a:latin typeface="Times New Roman"/>
                <a:cs typeface="Times New Roman"/>
              </a:rPr>
              <a:t>π</a:t>
            </a:r>
            <a:r>
              <a:rPr kumimoji="0" lang="bg-BG" sz="3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uLnTx/>
                <a:uFillTx/>
                <a:cs typeface="Times New Roman"/>
              </a:rPr>
              <a:t>/2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>
                <a:outerShdw blurRad="50800" dir="16200000" rotWithShape="0">
                  <a:schemeClr val="accent1">
                    <a:lumMod val="75000"/>
                    <a:alpha val="40000"/>
                  </a:schemeClr>
                </a:outerShdw>
              </a:effectLst>
              <a:uLnTx/>
              <a:uFillTx/>
              <a:ea typeface="+mn-ea"/>
              <a:cs typeface="+mn-cs"/>
            </a:endParaRPr>
          </a:p>
        </p:txBody>
      </p:sp>
      <p:sp>
        <p:nvSpPr>
          <p:cNvPr id="384" name="Arc 383"/>
          <p:cNvSpPr/>
          <p:nvPr/>
        </p:nvSpPr>
        <p:spPr>
          <a:xfrm rot="10800000">
            <a:off x="4286250" y="3657600"/>
            <a:ext cx="800100" cy="800101"/>
          </a:xfrm>
          <a:prstGeom prst="arc">
            <a:avLst>
              <a:gd name="adj1" fmla="val 12409829"/>
              <a:gd name="adj2" fmla="val 9060978"/>
            </a:avLst>
          </a:prstGeom>
          <a:ln w="57150">
            <a:solidFill>
              <a:srgbClr val="0070C0"/>
            </a:solidFill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5" name="Content Placeholder 2"/>
          <p:cNvSpPr txBox="1">
            <a:spLocks/>
          </p:cNvSpPr>
          <p:nvPr/>
        </p:nvSpPr>
        <p:spPr>
          <a:xfrm>
            <a:off x="3429000" y="3028950"/>
            <a:ext cx="2514600" cy="1028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1600"/>
              </a:lnSpc>
              <a:spcBef>
                <a:spcPct val="20000"/>
              </a:spcBef>
            </a:pP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uLnTx/>
                <a:uFillTx/>
                <a:cs typeface="Times New Roman"/>
              </a:rPr>
              <a:t>тайно въртим обратно</a:t>
            </a:r>
            <a:br>
              <a:rPr kumimoji="0" lang="bg-BG" sz="1400" b="0" i="0" u="none" strike="noStrike" kern="1200" cap="none" spc="0" normalizeH="0" baseline="0" noProof="0" dirty="0">
                <a:ln>
                  <a:noFill/>
                </a:ln>
                <a:uLnTx/>
                <a:uFillTx/>
                <a:cs typeface="Times New Roman"/>
              </a:rPr>
            </a:br>
            <a:r>
              <a:rPr kumimoji="0" lang="bg-BG" sz="1400" b="0" i="0" u="none" strike="noStrike" kern="1200" cap="none" spc="0" normalizeH="0" baseline="0" noProof="0" dirty="0">
                <a:ln>
                  <a:noFill/>
                </a:ln>
                <a:uLnTx/>
                <a:uFillTx/>
                <a:cs typeface="Times New Roman"/>
              </a:rPr>
              <a:t>и </a:t>
            </a:r>
            <a:r>
              <a:rPr kumimoji="0" lang="bg-BG" sz="1400" b="0" i="0" u="none" strike="noStrike" kern="1200" cap="none" spc="0" normalizeH="0" baseline="0" noProof="0" dirty="0" err="1">
                <a:ln>
                  <a:noFill/>
                </a:ln>
                <a:uLnTx/>
                <a:uFillTx/>
                <a:cs typeface="Times New Roman"/>
              </a:rPr>
              <a:t>приплъзваме</a:t>
            </a:r>
            <a:endParaRPr kumimoji="0" lang="bg-BG" sz="1400" b="0" i="0" u="none" strike="noStrike" kern="1200" cap="none" spc="0" normalizeH="0" baseline="0" noProof="0" dirty="0">
              <a:ln>
                <a:noFill/>
              </a:ln>
              <a:uLnTx/>
              <a:uFillTx/>
            </a:endParaRPr>
          </a:p>
        </p:txBody>
      </p:sp>
      <p:sp>
        <p:nvSpPr>
          <p:cNvPr id="373" name="Arc 372"/>
          <p:cNvSpPr/>
          <p:nvPr/>
        </p:nvSpPr>
        <p:spPr>
          <a:xfrm>
            <a:off x="4133850" y="3962400"/>
            <a:ext cx="1085850" cy="800101"/>
          </a:xfrm>
          <a:prstGeom prst="arc">
            <a:avLst>
              <a:gd name="adj1" fmla="val 2057445"/>
              <a:gd name="adj2" fmla="val 8461980"/>
            </a:avLst>
          </a:prstGeom>
          <a:ln w="28575">
            <a:solidFill>
              <a:srgbClr val="000000"/>
            </a:solidFill>
            <a:prstDash val="sysDash"/>
            <a:headEnd type="triangle" w="med" len="med"/>
            <a:tailEnd type="none" w="med" len="med"/>
          </a:ln>
          <a:effectLst>
            <a:outerShdw blurRad="63500" sx="102000" sy="102000" algn="ctr" rotWithShape="0">
              <a:srgbClr val="0070C0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1" name="Arc 390"/>
          <p:cNvSpPr/>
          <p:nvPr/>
        </p:nvSpPr>
        <p:spPr>
          <a:xfrm>
            <a:off x="2171700" y="4229101"/>
            <a:ext cx="742950" cy="628650"/>
          </a:xfrm>
          <a:prstGeom prst="arc">
            <a:avLst>
              <a:gd name="adj1" fmla="val 10846742"/>
              <a:gd name="adj2" fmla="val 16679723"/>
            </a:avLst>
          </a:prstGeom>
          <a:ln w="28575">
            <a:solidFill>
              <a:srgbClr val="00000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2" name="Arc 391"/>
          <p:cNvSpPr/>
          <p:nvPr/>
        </p:nvSpPr>
        <p:spPr>
          <a:xfrm>
            <a:off x="6457950" y="4229100"/>
            <a:ext cx="742950" cy="628650"/>
          </a:xfrm>
          <a:prstGeom prst="arc">
            <a:avLst>
              <a:gd name="adj1" fmla="val 10846742"/>
              <a:gd name="adj2" fmla="val 16679723"/>
            </a:avLst>
          </a:prstGeom>
          <a:ln w="28575">
            <a:solidFill>
              <a:srgbClr val="000000"/>
            </a:solidFill>
            <a:prstDash val="solid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/>
          <p:cNvGrpSpPr/>
          <p:nvPr/>
        </p:nvGrpSpPr>
        <p:grpSpPr>
          <a:xfrm>
            <a:off x="1182152" y="4579174"/>
            <a:ext cx="6984302" cy="285750"/>
            <a:chOff x="609600" y="2669598"/>
            <a:chExt cx="3886200" cy="381000"/>
          </a:xfrm>
        </p:grpSpPr>
        <p:sp>
          <p:nvSpPr>
            <p:cNvPr id="59" name="Rectangle 58"/>
            <p:cNvSpPr/>
            <p:nvPr/>
          </p:nvSpPr>
          <p:spPr>
            <a:xfrm>
              <a:off x="609600" y="2669598"/>
              <a:ext cx="3886200" cy="381000"/>
            </a:xfrm>
            <a:prstGeom prst="rect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0" name="Straight Connector 59"/>
            <p:cNvCxnSpPr/>
            <p:nvPr/>
          </p:nvCxnSpPr>
          <p:spPr>
            <a:xfrm>
              <a:off x="609600" y="2669598"/>
              <a:ext cx="3886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Rectangle 65"/>
          <p:cNvSpPr/>
          <p:nvPr/>
        </p:nvSpPr>
        <p:spPr>
          <a:xfrm>
            <a:off x="2131439" y="1238251"/>
            <a:ext cx="1028700" cy="1028700"/>
          </a:xfrm>
          <a:prstGeom prst="rect">
            <a:avLst/>
          </a:prstGeom>
          <a:gradFill flip="none" rotWithShape="1">
            <a:gsLst>
              <a:gs pos="100000">
                <a:schemeClr val="tx1">
                  <a:lumMod val="65000"/>
                  <a:lumOff val="35000"/>
                </a:schemeClr>
              </a:gs>
              <a:gs pos="0">
                <a:schemeClr val="bg1">
                  <a:alpha val="80000"/>
                </a:schemeClr>
              </a:gs>
            </a:gsLst>
            <a:lin ang="8100000" scaled="1"/>
            <a:tileRect/>
          </a:gradFill>
          <a:ln w="6350" cap="rnd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3" name="Arc 302"/>
          <p:cNvSpPr/>
          <p:nvPr/>
        </p:nvSpPr>
        <p:spPr>
          <a:xfrm>
            <a:off x="4152900" y="1257300"/>
            <a:ext cx="2114550" cy="2114550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4" name="Arc 303"/>
          <p:cNvSpPr/>
          <p:nvPr/>
        </p:nvSpPr>
        <p:spPr>
          <a:xfrm>
            <a:off x="0" y="1257300"/>
            <a:ext cx="2114550" cy="2114550"/>
          </a:xfrm>
          <a:prstGeom prst="arc">
            <a:avLst>
              <a:gd name="adj1" fmla="val 17502331"/>
              <a:gd name="adj2" fmla="val 0"/>
            </a:avLst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5" name="Arc 304"/>
          <p:cNvSpPr/>
          <p:nvPr/>
        </p:nvSpPr>
        <p:spPr>
          <a:xfrm rot="16200000">
            <a:off x="2114550" y="1257300"/>
            <a:ext cx="2114550" cy="2114550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Arc 305"/>
          <p:cNvSpPr/>
          <p:nvPr/>
        </p:nvSpPr>
        <p:spPr>
          <a:xfrm rot="16200000">
            <a:off x="6252380" y="1257300"/>
            <a:ext cx="2114550" cy="2114550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Arc 306"/>
          <p:cNvSpPr/>
          <p:nvPr/>
        </p:nvSpPr>
        <p:spPr>
          <a:xfrm rot="18900000">
            <a:off x="2685581" y="837731"/>
            <a:ext cx="2987133" cy="2987133"/>
          </a:xfrm>
          <a:prstGeom prst="arc">
            <a:avLst/>
          </a:prstGeom>
          <a:ln w="57150">
            <a:solidFill>
              <a:srgbClr val="0070C0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" name="Arc 307"/>
          <p:cNvSpPr/>
          <p:nvPr/>
        </p:nvSpPr>
        <p:spPr>
          <a:xfrm rot="18900000">
            <a:off x="6846584" y="837731"/>
            <a:ext cx="2987133" cy="2987133"/>
          </a:xfrm>
          <a:prstGeom prst="arc">
            <a:avLst>
              <a:gd name="adj1" fmla="val 16200000"/>
              <a:gd name="adj2" fmla="val 17924577"/>
            </a:avLst>
          </a:prstGeom>
          <a:ln w="57150">
            <a:solidFill>
              <a:srgbClr val="0070C0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9" name="Oval 378"/>
          <p:cNvSpPr/>
          <p:nvPr/>
        </p:nvSpPr>
        <p:spPr>
          <a:xfrm>
            <a:off x="2486025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7" name="Oval 386"/>
          <p:cNvSpPr/>
          <p:nvPr/>
        </p:nvSpPr>
        <p:spPr>
          <a:xfrm>
            <a:off x="6762750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1" name="Oval 380"/>
          <p:cNvSpPr/>
          <p:nvPr/>
        </p:nvSpPr>
        <p:spPr>
          <a:xfrm>
            <a:off x="5114925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0" name="Oval 379"/>
          <p:cNvSpPr/>
          <p:nvPr/>
        </p:nvSpPr>
        <p:spPr>
          <a:xfrm>
            <a:off x="4086225" y="4499124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rc 60"/>
          <p:cNvSpPr/>
          <p:nvPr/>
        </p:nvSpPr>
        <p:spPr>
          <a:xfrm>
            <a:off x="4061271" y="3867150"/>
            <a:ext cx="1196529" cy="1066801"/>
          </a:xfrm>
          <a:prstGeom prst="arc">
            <a:avLst>
              <a:gd name="adj1" fmla="val 2057445"/>
              <a:gd name="adj2" fmla="val 8461980"/>
            </a:avLst>
          </a:prstGeom>
          <a:ln w="28575">
            <a:solidFill>
              <a:srgbClr val="0070C0"/>
            </a:solidFill>
            <a:prstDash val="sysDash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4" name="Group 203"/>
          <p:cNvGrpSpPr/>
          <p:nvPr/>
        </p:nvGrpSpPr>
        <p:grpSpPr>
          <a:xfrm>
            <a:off x="1788539" y="2302156"/>
            <a:ext cx="5772150" cy="285750"/>
            <a:chOff x="609600" y="2669598"/>
            <a:chExt cx="3886200" cy="381000"/>
          </a:xfrm>
        </p:grpSpPr>
        <p:sp>
          <p:nvSpPr>
            <p:cNvPr id="52" name="Rectangle 51"/>
            <p:cNvSpPr/>
            <p:nvPr/>
          </p:nvSpPr>
          <p:spPr>
            <a:xfrm>
              <a:off x="609600" y="2669598"/>
              <a:ext cx="3886200" cy="381000"/>
            </a:xfrm>
            <a:prstGeom prst="rect">
              <a:avLst/>
            </a:prstGeom>
            <a:pattFill prst="dashHorz">
              <a:fgClr>
                <a:schemeClr val="tx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609600" y="2669598"/>
              <a:ext cx="3886200" cy="0"/>
            </a:xfrm>
            <a:prstGeom prst="line">
              <a:avLst/>
            </a:prstGeom>
            <a:ln w="7620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F2E865-C315-4637-A41F-B2F6A1397B11}"/>
              </a:ext>
            </a:extLst>
          </p:cNvPr>
          <p:cNvCxnSpPr>
            <a:cxnSpLocks/>
          </p:cNvCxnSpPr>
          <p:nvPr/>
        </p:nvCxnSpPr>
        <p:spPr>
          <a:xfrm flipH="1" flipV="1">
            <a:off x="2646680" y="1381760"/>
            <a:ext cx="513081" cy="919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CF1DA80-5296-4E2C-AEA3-AF86DF4A5BD1}"/>
              </a:ext>
            </a:extLst>
          </p:cNvPr>
          <p:cNvCxnSpPr>
            <a:cxnSpLocks/>
          </p:cNvCxnSpPr>
          <p:nvPr/>
        </p:nvCxnSpPr>
        <p:spPr>
          <a:xfrm flipH="1" flipV="1">
            <a:off x="3159760" y="1234440"/>
            <a:ext cx="2945" cy="106451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3B5EB12-F281-4113-B25E-47EA6B79FF89}"/>
              </a:ext>
            </a:extLst>
          </p:cNvPr>
          <p:cNvCxnSpPr>
            <a:cxnSpLocks/>
          </p:cNvCxnSpPr>
          <p:nvPr/>
        </p:nvCxnSpPr>
        <p:spPr>
          <a:xfrm flipH="1" flipV="1">
            <a:off x="2265680" y="1747521"/>
            <a:ext cx="894080" cy="53339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D678FED6-B5E3-4C27-97F7-80C3CEBF6E49}"/>
              </a:ext>
            </a:extLst>
          </p:cNvPr>
          <p:cNvCxnSpPr>
            <a:cxnSpLocks/>
          </p:cNvCxnSpPr>
          <p:nvPr/>
        </p:nvCxnSpPr>
        <p:spPr>
          <a:xfrm flipH="1">
            <a:off x="2108200" y="2297085"/>
            <a:ext cx="1039266" cy="14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471CCEE-F3FA-45B4-9231-4AA59C50A2B5}"/>
              </a:ext>
            </a:extLst>
          </p:cNvPr>
          <p:cNvCxnSpPr>
            <a:cxnSpLocks/>
          </p:cNvCxnSpPr>
          <p:nvPr/>
        </p:nvCxnSpPr>
        <p:spPr>
          <a:xfrm flipH="1" flipV="1">
            <a:off x="3169920" y="1259840"/>
            <a:ext cx="1029184" cy="10251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38CE930-2128-4115-83B5-D576C86C1EB0}"/>
              </a:ext>
            </a:extLst>
          </p:cNvPr>
          <p:cNvCxnSpPr>
            <a:cxnSpLocks/>
          </p:cNvCxnSpPr>
          <p:nvPr/>
        </p:nvCxnSpPr>
        <p:spPr>
          <a:xfrm flipH="1" flipV="1">
            <a:off x="3835400" y="873760"/>
            <a:ext cx="364842" cy="14086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C62C52C-C8EE-4D64-93AB-8EC88653293D}"/>
              </a:ext>
            </a:extLst>
          </p:cNvPr>
          <p:cNvCxnSpPr>
            <a:cxnSpLocks/>
          </p:cNvCxnSpPr>
          <p:nvPr/>
        </p:nvCxnSpPr>
        <p:spPr>
          <a:xfrm flipV="1">
            <a:off x="4191000" y="868680"/>
            <a:ext cx="375920" cy="142240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3EAEAE7-B17D-45B7-9BF3-72DFFE202C9B}"/>
              </a:ext>
            </a:extLst>
          </p:cNvPr>
          <p:cNvCxnSpPr>
            <a:cxnSpLocks/>
          </p:cNvCxnSpPr>
          <p:nvPr/>
        </p:nvCxnSpPr>
        <p:spPr>
          <a:xfrm flipV="1">
            <a:off x="4191000" y="1254760"/>
            <a:ext cx="1026160" cy="103632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4BB3CE-A237-4D53-B64D-66744C9AC796}"/>
              </a:ext>
            </a:extLst>
          </p:cNvPr>
          <p:cNvCxnSpPr>
            <a:cxnSpLocks/>
          </p:cNvCxnSpPr>
          <p:nvPr/>
        </p:nvCxnSpPr>
        <p:spPr>
          <a:xfrm flipH="1" flipV="1">
            <a:off x="5222240" y="1270000"/>
            <a:ext cx="2579" cy="10188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BC4BCFBF-E1F1-4F4E-B326-FC51A1B80C6F}"/>
              </a:ext>
            </a:extLst>
          </p:cNvPr>
          <p:cNvCxnSpPr>
            <a:cxnSpLocks/>
          </p:cNvCxnSpPr>
          <p:nvPr/>
        </p:nvCxnSpPr>
        <p:spPr>
          <a:xfrm flipV="1">
            <a:off x="5217160" y="1386840"/>
            <a:ext cx="513080" cy="8890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DACD481-54EA-4F4A-B768-32457BBB18E6}"/>
              </a:ext>
            </a:extLst>
          </p:cNvPr>
          <p:cNvCxnSpPr>
            <a:cxnSpLocks/>
          </p:cNvCxnSpPr>
          <p:nvPr/>
        </p:nvCxnSpPr>
        <p:spPr>
          <a:xfrm flipV="1">
            <a:off x="5222240" y="1767840"/>
            <a:ext cx="873760" cy="51308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6A79161A-1F2C-443E-A11B-B32F44CC7834}"/>
              </a:ext>
            </a:extLst>
          </p:cNvPr>
          <p:cNvCxnSpPr>
            <a:cxnSpLocks/>
          </p:cNvCxnSpPr>
          <p:nvPr/>
        </p:nvCxnSpPr>
        <p:spPr>
          <a:xfrm>
            <a:off x="5217160" y="2291080"/>
            <a:ext cx="1056640" cy="101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Oval 49"/>
          <p:cNvSpPr/>
          <p:nvPr/>
        </p:nvSpPr>
        <p:spPr>
          <a:xfrm>
            <a:off x="2028825" y="2216431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3752850" y="786257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/>
          <p:cNvSpPr/>
          <p:nvPr/>
        </p:nvSpPr>
        <p:spPr>
          <a:xfrm>
            <a:off x="5646164" y="1298575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A723A244-C368-4B10-84DF-1F0DD2951112}"/>
              </a:ext>
            </a:extLst>
          </p:cNvPr>
          <p:cNvSpPr/>
          <p:nvPr/>
        </p:nvSpPr>
        <p:spPr>
          <a:xfrm>
            <a:off x="5133200" y="1160981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C92A026-0C58-49ED-A717-3F16B463B751}"/>
              </a:ext>
            </a:extLst>
          </p:cNvPr>
          <p:cNvSpPr/>
          <p:nvPr/>
        </p:nvSpPr>
        <p:spPr>
          <a:xfrm>
            <a:off x="4477362" y="778915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D1DE34E-EF09-4048-B89B-025D0A337591}"/>
              </a:ext>
            </a:extLst>
          </p:cNvPr>
          <p:cNvSpPr/>
          <p:nvPr/>
        </p:nvSpPr>
        <p:spPr>
          <a:xfrm>
            <a:off x="3073922" y="1160981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D973E62B-D836-43B4-BDCC-56D204C039D4}"/>
              </a:ext>
            </a:extLst>
          </p:cNvPr>
          <p:cNvSpPr/>
          <p:nvPr/>
        </p:nvSpPr>
        <p:spPr>
          <a:xfrm>
            <a:off x="2571795" y="1298575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48F5301-F727-4AB8-9B76-BBB67A31E523}"/>
              </a:ext>
            </a:extLst>
          </p:cNvPr>
          <p:cNvSpPr/>
          <p:nvPr/>
        </p:nvSpPr>
        <p:spPr>
          <a:xfrm>
            <a:off x="2176754" y="1655726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395E3B3-CC78-493E-8C6D-9A3AEB085AA2}"/>
              </a:ext>
            </a:extLst>
          </p:cNvPr>
          <p:cNvSpPr/>
          <p:nvPr/>
        </p:nvSpPr>
        <p:spPr>
          <a:xfrm>
            <a:off x="6006077" y="1669339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B6D50DE6-B43D-4346-86AB-DDB5C2BE35EE}"/>
              </a:ext>
            </a:extLst>
          </p:cNvPr>
          <p:cNvCxnSpPr>
            <a:cxnSpLocks/>
          </p:cNvCxnSpPr>
          <p:nvPr/>
        </p:nvCxnSpPr>
        <p:spPr>
          <a:xfrm flipH="1" flipV="1">
            <a:off x="6426200" y="1757680"/>
            <a:ext cx="889387" cy="51501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380BDFB4-AB04-4D83-ADA2-3DCEDDDAFD36}"/>
              </a:ext>
            </a:extLst>
          </p:cNvPr>
          <p:cNvCxnSpPr>
            <a:cxnSpLocks/>
          </p:cNvCxnSpPr>
          <p:nvPr/>
        </p:nvCxnSpPr>
        <p:spPr>
          <a:xfrm flipH="1">
            <a:off x="6279593" y="2291738"/>
            <a:ext cx="1039266" cy="1431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6324572" y="1669339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7E2E9C4A-80DD-4B28-A889-ECE4308CF566}"/>
              </a:ext>
            </a:extLst>
          </p:cNvPr>
          <p:cNvSpPr/>
          <p:nvPr/>
        </p:nvSpPr>
        <p:spPr>
          <a:xfrm>
            <a:off x="6182043" y="2207436"/>
            <a:ext cx="171450" cy="17145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642877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Да го видим на живо</a:t>
            </a:r>
          </a:p>
          <a:p>
            <a:pPr lvl="1"/>
            <a:r>
              <a:rPr lang="bg-BG"/>
              <a:t>Поука: не всеки кадър трябва да се показва, налагат се скрити промени</a:t>
            </a:r>
            <a:endParaRPr lang="en-US" dirty="0"/>
          </a:p>
        </p:txBody>
      </p:sp>
      <p:pic>
        <p:nvPicPr>
          <p:cNvPr id="5" name="Picture 3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657350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3857773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Движение с линейна комбинация</a:t>
                </a:r>
              </a:p>
              <a:p>
                <a:pPr lvl="1"/>
                <a:r>
                  <a:rPr lang="bg-BG" dirty="0"/>
                  <a:t>Началната и крайната точка</a:t>
                </a:r>
              </a:p>
              <a:p>
                <a:pPr lvl="1"/>
                <a:r>
                  <a:rPr lang="bg-BG" dirty="0"/>
                  <a:t>Параметър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bg-BG" dirty="0"/>
                  <a:t> за координатите</a:t>
                </a:r>
              </a:p>
              <a:p>
                <a:r>
                  <a:rPr lang="bg-BG" dirty="0"/>
                  <a:t>Преимущества</a:t>
                </a:r>
              </a:p>
              <a:p>
                <a:pPr lvl="1"/>
                <a:r>
                  <a:rPr lang="bg-BG" dirty="0"/>
                  <a:t>Ако променяме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неравномерно и крайното движение е неравномерно</a:t>
                </a:r>
              </a:p>
              <a:p>
                <a:pPr lvl="1"/>
                <a:r>
                  <a:rPr lang="bg-BG" dirty="0"/>
                  <a:t>Може да променяме в реално време началната и крайната точка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Линейна комбинация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40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Две (или повече) пространства</a:t>
            </a:r>
          </a:p>
          <a:p>
            <a:pPr lvl="1"/>
            <a:r>
              <a:rPr lang="bg-BG" dirty="0"/>
              <a:t>С различна размерност</a:t>
            </a:r>
          </a:p>
          <a:p>
            <a:pPr lvl="1"/>
            <a:r>
              <a:rPr lang="bg-BG" dirty="0"/>
              <a:t>С различни координатни системи</a:t>
            </a:r>
            <a:endParaRPr lang="en-US" dirty="0"/>
          </a:p>
          <a:p>
            <a:pPr lvl="2"/>
            <a:r>
              <a:rPr lang="bg-BG" dirty="0"/>
              <a:t>(напр. декартова и полярна)</a:t>
            </a:r>
          </a:p>
          <a:p>
            <a:pPr lvl="1"/>
            <a:r>
              <a:rPr lang="bg-BG" dirty="0"/>
              <a:t>Движение в едното се проектира в другото</a:t>
            </a:r>
          </a:p>
          <a:p>
            <a:r>
              <a:rPr lang="bg-BG" dirty="0"/>
              <a:t>Движение с линейна комбинация</a:t>
            </a:r>
          </a:p>
          <a:p>
            <a:pPr lvl="1"/>
            <a:r>
              <a:rPr lang="bg-BG" dirty="0"/>
              <a:t>Най-елементарното им приложение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Свързани пространства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0253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Пространство П</a:t>
                </a:r>
                <a:r>
                  <a:rPr lang="bg-BG" baseline="-25000" dirty="0"/>
                  <a:t>1</a:t>
                </a:r>
              </a:p>
              <a:p>
                <a:pPr lvl="1"/>
                <a:r>
                  <a:rPr lang="bg-BG" dirty="0"/>
                  <a:t>Времето тече паралелно с кадрите</a:t>
                </a:r>
              </a:p>
              <a:p>
                <a:pPr lvl="1"/>
                <a:r>
                  <a:rPr lang="bg-BG" dirty="0"/>
                  <a:t>Движението в това пространство е на времето – равномерно и линейно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Пространство П</a:t>
                </a:r>
                <a:r>
                  <a:rPr lang="en-US" baseline="-25000" dirty="0"/>
                  <a:t>2</a:t>
                </a:r>
                <a:endParaRPr lang="bg-BG" baseline="-25000" dirty="0"/>
              </a:p>
              <a:p>
                <a:pPr lvl="1"/>
                <a:r>
                  <a:rPr lang="bg-BG" dirty="0"/>
                  <a:t>По естетически съображения искаме движението да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bg-BG" dirty="0"/>
                  <a:t> пъти по-бързо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𝑇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𝑛𝑡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10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 нашия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976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Пространство П</a:t>
                </a:r>
                <a:r>
                  <a:rPr lang="bg-BG" baseline="-25000" dirty="0"/>
                  <a:t>3</a:t>
                </a:r>
              </a:p>
              <a:p>
                <a:pPr lvl="1"/>
                <a:r>
                  <a:rPr lang="bg-BG" dirty="0"/>
                  <a:t>Едномерно</a:t>
                </a:r>
                <a:r>
                  <a:rPr lang="en-US" dirty="0"/>
                  <a:t> (</a:t>
                </a:r>
                <a:r>
                  <a:rPr lang="bg-BG" dirty="0"/>
                  <a:t>т.е. имаме само линия)</a:t>
                </a:r>
              </a:p>
              <a:p>
                <a:pPr lvl="1"/>
                <a:r>
                  <a:rPr lang="bg-BG" dirty="0"/>
                  <a:t>Координатите на точка 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Движението е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>
                            <a:latin typeface="Cambria Math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/>
                          </a:rPr>
                          <m:t>2</m:t>
                        </m:r>
                      </m:den>
                    </m:f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</a:rPr>
                          <m:t>𝑇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bg-BG" dirty="0"/>
                  <a:t>Пространство П</a:t>
                </a:r>
                <a:r>
                  <a:rPr lang="bg-BG" baseline="-25000" dirty="0"/>
                  <a:t>4</a:t>
                </a:r>
              </a:p>
              <a:p>
                <a:pPr lvl="1"/>
                <a:r>
                  <a:rPr lang="bg-BG" dirty="0"/>
                  <a:t>Декартово, координатите 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Използваме движението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от П</a:t>
                </a:r>
                <a:r>
                  <a:rPr lang="bg-BG" baseline="-25000" dirty="0"/>
                  <a:t>3</a:t>
                </a:r>
              </a:p>
              <a:p>
                <a:pPr lvl="1"/>
                <a:r>
                  <a:rPr lang="bg-BG" dirty="0"/>
                  <a:t>Движението в П</a:t>
                </a:r>
                <a:r>
                  <a:rPr lang="bg-BG" baseline="-25000" dirty="0"/>
                  <a:t>4</a:t>
                </a:r>
                <a:r>
                  <a:rPr lang="bg-BG" dirty="0"/>
                  <a:t> е линейна комбинация от крайните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𝐴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𝐵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1−</m:t>
                        </m:r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𝐴</m:t>
                    </m:r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𝑘𝐵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178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7034083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en-US" dirty="0"/>
              </a:p>
              <a:p>
                <a:r>
                  <a:rPr lang="bg-BG" dirty="0"/>
                  <a:t>Понеже това е елементарен пример</a:t>
                </a:r>
              </a:p>
              <a:p>
                <a:pPr lvl="1"/>
                <a:r>
                  <a:rPr lang="bg-BG" dirty="0"/>
                  <a:t>Можехме да минем без явни свързани</a:t>
                </a:r>
                <a:r>
                  <a:rPr lang="en-US" dirty="0"/>
                  <a:t> </a:t>
                </a:r>
                <a:r>
                  <a:rPr lang="bg-BG" dirty="0"/>
                  <a:t>пространства</a:t>
                </a:r>
                <a:r>
                  <a:rPr lang="en-US" dirty="0"/>
                  <a:t>, </a:t>
                </a:r>
                <a:r>
                  <a:rPr lang="bg-BG" dirty="0"/>
                  <a:t>а направо с</a:t>
                </a:r>
                <a:br>
                  <a:rPr lang="en-US" dirty="0"/>
                </a:b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1−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𝑛𝑡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/>
                                  </a:rPr>
                                  <m:t>sin</m:t>
                                </m:r>
                              </m:fNam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𝑛𝑡</m:t>
                                </m:r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718501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Примерни решения</a:t>
            </a:r>
          </a:p>
          <a:p>
            <a:pPr lvl="1"/>
            <a:r>
              <a:rPr lang="bg-BG"/>
              <a:t>На оригиналната задача</a:t>
            </a:r>
          </a:p>
          <a:p>
            <a:pPr lvl="1"/>
            <a:r>
              <a:rPr lang="bg-BG"/>
              <a:t>Вариант на тенис на въздух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en-US" dirty="0"/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716806"/>
            <a:ext cx="2743200" cy="171537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16806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22750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Равномерно движение напред-назад</a:t>
                </a:r>
              </a:p>
              <a:p>
                <a:pPr lvl="1"/>
                <a:r>
                  <a:rPr lang="bg-BG" dirty="0"/>
                  <a:t>Бленуваме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0.05,0.95</m:t>
                        </m:r>
                      </m:e>
                    </m:d>
                  </m:oMath>
                </a14:m>
                <a:r>
                  <a:rPr lang="bg-BG" dirty="0">
                    <a:sym typeface="Symbol"/>
                  </a:rPr>
                  <a:t>, </a:t>
                </a:r>
                <a:r>
                  <a:rPr lang="bg-BG" dirty="0"/>
                  <a:t>без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sin</m:t>
                    </m:r>
                    <m:r>
                      <a:rPr lang="en-US" i="1" dirty="0" smtClean="0">
                        <a:latin typeface="Cambria Math"/>
                      </a:rPr>
                      <m:t>⁡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 без </a:t>
            </a:r>
            <a:r>
              <a:rPr lang="en-US"/>
              <a:t>sin(x)</a:t>
            </a:r>
            <a:r>
              <a:rPr lang="bg-BG"/>
              <a:t> или </a:t>
            </a:r>
            <a:r>
              <a:rPr lang="en-US"/>
              <a:t>cos(x)?</a:t>
            </a:r>
            <a:endParaRPr lang="en-US" dirty="0"/>
          </a:p>
        </p:txBody>
      </p:sp>
      <p:grpSp>
        <p:nvGrpSpPr>
          <p:cNvPr id="62" name="Group 61"/>
          <p:cNvGrpSpPr/>
          <p:nvPr/>
        </p:nvGrpSpPr>
        <p:grpSpPr>
          <a:xfrm>
            <a:off x="2667000" y="2702309"/>
            <a:ext cx="4400550" cy="1543050"/>
            <a:chOff x="1600200" y="4267200"/>
            <a:chExt cx="5867400" cy="2057400"/>
          </a:xfrm>
        </p:grpSpPr>
        <p:cxnSp>
          <p:nvCxnSpPr>
            <p:cNvPr id="30" name="Straight Connector 29"/>
            <p:cNvCxnSpPr/>
            <p:nvPr/>
          </p:nvCxnSpPr>
          <p:spPr>
            <a:xfrm>
              <a:off x="24384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1148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7912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74676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6002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32766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49530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6629400" y="4267200"/>
              <a:ext cx="0" cy="205740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981200" y="2873759"/>
            <a:ext cx="5200650" cy="628650"/>
            <a:chOff x="685800" y="4495800"/>
            <a:chExt cx="7772400" cy="838200"/>
          </a:xfrm>
        </p:grpSpPr>
        <p:cxnSp>
          <p:nvCxnSpPr>
            <p:cNvPr id="33" name="Straight Connector 32"/>
            <p:cNvCxnSpPr/>
            <p:nvPr/>
          </p:nvCxnSpPr>
          <p:spPr>
            <a:xfrm flipH="1">
              <a:off x="685800" y="4495800"/>
              <a:ext cx="7772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H="1">
              <a:off x="685800" y="5334000"/>
              <a:ext cx="7772400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sysDash"/>
            </a:ln>
            <a:effectLst>
              <a:outerShdw blurRad="63500" algn="ctr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Arrow Connector 10"/>
          <p:cNvCxnSpPr/>
          <p:nvPr/>
        </p:nvCxnSpPr>
        <p:spPr>
          <a:xfrm flipV="1">
            <a:off x="2038350" y="2302259"/>
            <a:ext cx="1828800" cy="1828800"/>
          </a:xfrm>
          <a:prstGeom prst="straightConnector1">
            <a:avLst/>
          </a:prstGeom>
          <a:ln w="38100">
            <a:solidFill>
              <a:srgbClr val="0070C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7332218" y="4131059"/>
            <a:ext cx="215444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52601" y="2302259"/>
            <a:ext cx="243095" cy="46166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8900000">
                <a:off x="2247775" y="2545444"/>
                <a:ext cx="1695464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70C0"/>
                    </a:solidFill>
                    <a:effectLst/>
                  </a:rPr>
                  <a:t>❶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30</m:t>
                        </m:r>
                      </m:den>
                    </m:f>
                  </m:oMath>
                </a14:m>
                <a:endParaRPr lang="en-US" dirty="0">
                  <a:solidFill>
                    <a:srgbClr val="0070C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0000">
                <a:off x="2247775" y="2545444"/>
                <a:ext cx="1695464" cy="369332"/>
              </a:xfrm>
              <a:prstGeom prst="rect">
                <a:avLst/>
              </a:prstGeom>
              <a:blipFill rotWithShape="1">
                <a:blip r:embed="rId3"/>
                <a:stretch>
                  <a:fillRect l="-3333" t="-39167" r="-49583" b="-625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/>
          <p:cNvCxnSpPr/>
          <p:nvPr/>
        </p:nvCxnSpPr>
        <p:spPr>
          <a:xfrm flipV="1">
            <a:off x="3257550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514850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772150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18909173">
                <a:off x="2863676" y="2926172"/>
                <a:ext cx="2324739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2">
                        <a:lumMod val="50000"/>
                      </a:schemeClr>
                    </a:solidFill>
                    <a:effectLst/>
                  </a:rPr>
                  <a:t>❷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2">
                                <a:lumMod val="50000"/>
                              </a:schemeClr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70C0"/>
                        </a:solidFill>
                        <a:effectLst/>
                        <a:latin typeface="Cambria Math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𝑚𝑜𝑑</m:t>
                    </m:r>
                    <m:r>
                      <a:rPr lang="en-US" b="0" i="1" smtClean="0"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Cambria Math"/>
                      </a:rPr>
                      <m:t> 2</m:t>
                    </m:r>
                  </m:oMath>
                </a14:m>
                <a:endParaRPr lang="en-US" dirty="0">
                  <a:solidFill>
                    <a:schemeClr val="accent2">
                      <a:lumMod val="50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909173">
                <a:off x="2863676" y="2926172"/>
                <a:ext cx="2324739" cy="369332"/>
              </a:xfrm>
              <a:prstGeom prst="rect">
                <a:avLst/>
              </a:prstGeom>
              <a:blipFill rotWithShape="1">
                <a:blip r:embed="rId4"/>
                <a:stretch>
                  <a:fillRect l="-1911" b="-4473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1809751" y="2730110"/>
            <a:ext cx="2262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809751" y="3358760"/>
            <a:ext cx="226264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2524126" y="4188209"/>
            <a:ext cx="4798429" cy="36933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US" dirty="0">
                <a:effectLst>
                  <a:outerShdw blurRad="63500" algn="ctr" rotWithShape="0">
                    <a:schemeClr val="tx1">
                      <a:alpha val="40000"/>
                    </a:schemeClr>
                  </a:outerShdw>
                </a:effectLst>
              </a:rPr>
              <a:t>30           60            90           120         150         180          210         240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 flipV="1">
            <a:off x="1971675" y="2873759"/>
            <a:ext cx="1257300" cy="12573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/>
          <p:cNvGrpSpPr/>
          <p:nvPr/>
        </p:nvGrpSpPr>
        <p:grpSpPr>
          <a:xfrm>
            <a:off x="2095500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64" name="Straight Arrow Connector 63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16122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/>
          <p:cNvGrpSpPr/>
          <p:nvPr/>
        </p:nvGrpSpPr>
        <p:grpSpPr>
          <a:xfrm>
            <a:off x="4573422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74" name="Straight Arrow Connector 73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5830722" y="3502409"/>
            <a:ext cx="1231710" cy="628650"/>
            <a:chOff x="1634320" y="5334000"/>
            <a:chExt cx="1642280" cy="838200"/>
          </a:xfrm>
          <a:effectLst/>
        </p:grpSpPr>
        <p:cxnSp>
          <p:nvCxnSpPr>
            <p:cNvPr id="77" name="Straight Arrow Connector 76"/>
            <p:cNvCxnSpPr/>
            <p:nvPr/>
          </p:nvCxnSpPr>
          <p:spPr>
            <a:xfrm flipV="1">
              <a:off x="163432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>
              <a:off x="2438400" y="5334000"/>
              <a:ext cx="838200" cy="838200"/>
            </a:xfrm>
            <a:prstGeom prst="straightConnector1">
              <a:avLst/>
            </a:prstGeom>
            <a:ln w="38100">
              <a:solidFill>
                <a:srgbClr val="00B050"/>
              </a:solidFill>
              <a:headEnd type="none" w="med" len="med"/>
              <a:tailEnd type="none" w="med" len="med"/>
            </a:ln>
            <a:effectLst>
              <a:outerShdw blurRad="63500" algn="ctr" rotWithShape="0">
                <a:srgbClr val="0070C0">
                  <a:alpha val="40000"/>
                </a:srgb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Arrow Connector 3"/>
          <p:cNvCxnSpPr/>
          <p:nvPr/>
        </p:nvCxnSpPr>
        <p:spPr>
          <a:xfrm>
            <a:off x="1752600" y="4131059"/>
            <a:ext cx="588645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Group 94"/>
          <p:cNvGrpSpPr/>
          <p:nvPr/>
        </p:nvGrpSpPr>
        <p:grpSpPr>
          <a:xfrm>
            <a:off x="2038350" y="3616709"/>
            <a:ext cx="5029200" cy="400050"/>
            <a:chOff x="1447800" y="3429000"/>
            <a:chExt cx="6442880" cy="838200"/>
          </a:xfrm>
          <a:effectLst/>
        </p:grpSpPr>
        <p:grpSp>
          <p:nvGrpSpPr>
            <p:cNvPr id="83" name="Group 82"/>
            <p:cNvGrpSpPr/>
            <p:nvPr/>
          </p:nvGrpSpPr>
          <p:grpSpPr>
            <a:xfrm>
              <a:off x="62484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84" name="Straight Arrow Connector 83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Arrow Connector 84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Group 85"/>
            <p:cNvGrpSpPr/>
            <p:nvPr/>
          </p:nvGrpSpPr>
          <p:grpSpPr>
            <a:xfrm>
              <a:off x="46482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87" name="Straight Arrow Connector 86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Arrow Connector 87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9" name="Group 88"/>
            <p:cNvGrpSpPr/>
            <p:nvPr/>
          </p:nvGrpSpPr>
          <p:grpSpPr>
            <a:xfrm>
              <a:off x="30480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90" name="Straight Arrow Connector 89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2" name="Group 91"/>
            <p:cNvGrpSpPr/>
            <p:nvPr/>
          </p:nvGrpSpPr>
          <p:grpSpPr>
            <a:xfrm>
              <a:off x="1447800" y="3429000"/>
              <a:ext cx="1642280" cy="838200"/>
              <a:chOff x="1634320" y="5334000"/>
              <a:chExt cx="1642280" cy="838200"/>
            </a:xfrm>
          </p:grpSpPr>
          <p:cxnSp>
            <p:nvCxnSpPr>
              <p:cNvPr id="93" name="Straight Arrow Connector 92"/>
              <p:cNvCxnSpPr/>
              <p:nvPr/>
            </p:nvCxnSpPr>
            <p:spPr>
              <a:xfrm flipV="1">
                <a:off x="163432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/>
              <p:cNvCxnSpPr/>
              <p:nvPr/>
            </p:nvCxnSpPr>
            <p:spPr>
              <a:xfrm>
                <a:off x="2438400" y="5334000"/>
                <a:ext cx="838200" cy="838200"/>
              </a:xfrm>
              <a:prstGeom prst="straightConnector1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  <a:headEnd type="none" w="med" len="med"/>
                <a:tailEnd type="none" w="med" len="med"/>
              </a:ln>
              <a:effectLst>
                <a:outerShdw blurRad="63500" algn="ctr" rotWithShape="0">
                  <a:schemeClr val="accent6">
                    <a:lumMod val="75000"/>
                    <a:alpha val="40000"/>
                  </a:schemeClr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6" name="Straight Arrow Connector 5"/>
          <p:cNvCxnSpPr/>
          <p:nvPr/>
        </p:nvCxnSpPr>
        <p:spPr>
          <a:xfrm flipV="1">
            <a:off x="2038350" y="2187959"/>
            <a:ext cx="0" cy="21717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/>
              <p:cNvSpPr txBox="1"/>
              <p:nvPr/>
            </p:nvSpPr>
            <p:spPr>
              <a:xfrm>
                <a:off x="5491320" y="4545741"/>
                <a:ext cx="2649250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  <a:effectLst/>
                  </a:rPr>
                  <a:t>❹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ambria Math"/>
                      </a:rPr>
                      <m:t>=0.05+0.9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96" name="TextBox 9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1320" y="4545741"/>
                <a:ext cx="2649250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382" t="-8333" b="-26667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53868" y="3300710"/>
                <a:ext cx="2590132" cy="369332"/>
              </a:xfrm>
              <a:prstGeom prst="rect">
                <a:avLst/>
              </a:prstGeom>
              <a:noFill/>
              <a:effectLst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00B050"/>
                    </a:solidFill>
                    <a:effectLst/>
                  </a:rPr>
                  <a:t>❸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𝑘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effectLst/>
                        <a:latin typeface="Cambria Math"/>
                      </a:rPr>
                      <m:t>=1−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effectLst/>
                            <a:latin typeface="Cambria Math"/>
                          </a:rPr>
                          <m:t>𝑘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00B050"/>
                            </a:solidFill>
                            <a:effectLst/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en-US" dirty="0">
                  <a:solidFill>
                    <a:srgbClr val="00B050"/>
                  </a:solidFill>
                  <a:effectLst/>
                </a:endParaRPr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3868" y="3300710"/>
                <a:ext cx="2590132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941" t="-8197" b="-24590"/>
                </a:stretch>
              </a:blipFill>
              <a:effectLst/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7438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28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Анимацията е двупосочна измама</a:t>
            </a:r>
          </a:p>
          <a:p>
            <a:pPr lvl="1"/>
            <a:r>
              <a:rPr lang="bg-BG" dirty="0"/>
              <a:t>Аниматорът мами зрителя</a:t>
            </a:r>
            <a:r>
              <a:rPr lang="en-US" dirty="0"/>
              <a:t> (</a:t>
            </a:r>
            <a:r>
              <a:rPr lang="bg-BG" dirty="0"/>
              <a:t>целенасочено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Зрителят се оставя</a:t>
            </a:r>
            <a:r>
              <a:rPr lang="en-US" dirty="0"/>
              <a:t> </a:t>
            </a:r>
            <a:r>
              <a:rPr lang="bg-BG" dirty="0"/>
              <a:t>да е мамен</a:t>
            </a:r>
            <a:r>
              <a:rPr lang="en-US" dirty="0"/>
              <a:t> (</a:t>
            </a:r>
            <a:r>
              <a:rPr lang="bg-BG" dirty="0"/>
              <a:t>със задоволство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Следствие</a:t>
            </a:r>
          </a:p>
          <a:p>
            <a:pPr lvl="1"/>
            <a:r>
              <a:rPr lang="bg-BG" dirty="0"/>
              <a:t>С проектите трябва да ме измамите…</a:t>
            </a:r>
            <a:br>
              <a:rPr lang="bg-BG" dirty="0"/>
            </a:br>
            <a:r>
              <a:rPr lang="bg-BG" dirty="0"/>
              <a:t>… по начина, по който ви уча да мамите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Измамата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99272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AGO1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67-68</a:t>
            </a:r>
            <a:endParaRPr lang="bg-BG" b="0" dirty="0"/>
          </a:p>
          <a:p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LENG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341-343</a:t>
            </a:r>
          </a:p>
          <a:p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xv-xx, 1-29</a:t>
            </a:r>
          </a:p>
          <a:p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142-154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748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074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Биологическа предпоставка</a:t>
            </a:r>
          </a:p>
          <a:p>
            <a:pPr lvl="1"/>
            <a:r>
              <a:rPr lang="bg-BG" dirty="0"/>
              <a:t>Човек гледа с очите, но вижда с мозъка</a:t>
            </a:r>
          </a:p>
          <a:p>
            <a:pPr lvl="1"/>
            <a:r>
              <a:rPr lang="bg-BG" dirty="0"/>
              <a:t>Сензорите в очите, нервните пътища и мозъкът имат ограничен капацитет</a:t>
            </a:r>
          </a:p>
          <a:p>
            <a:r>
              <a:rPr lang="bg-BG" dirty="0"/>
              <a:t>Човек не вижда</a:t>
            </a:r>
            <a:endParaRPr lang="en-US" dirty="0"/>
          </a:p>
          <a:p>
            <a:pPr lvl="1"/>
            <a:r>
              <a:rPr lang="bg-BG" dirty="0"/>
              <a:t>Прекалено бавните движения</a:t>
            </a:r>
          </a:p>
          <a:p>
            <a:pPr lvl="1"/>
            <a:r>
              <a:rPr lang="bg-BG" dirty="0"/>
              <a:t>Прекалено бързите движения</a:t>
            </a:r>
          </a:p>
          <a:p>
            <a:pPr lvl="1"/>
            <a:r>
              <a:rPr lang="bg-BG" dirty="0"/>
              <a:t>Невидимите движения или докато мижа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Предпоставка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644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bg-BG" dirty="0"/>
          </a:p>
        </p:txBody>
      </p:sp>
      <p:pic>
        <p:nvPicPr>
          <p:cNvPr id="1028" name="Picture 4" descr="C:\Pavel\Courses\Materials\Course.OKG 2012-13\11. Animation\ID-10034140.jpg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2362200" y="1630998"/>
            <a:ext cx="3318784" cy="3517514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Човешкият мозък*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90094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02497" y="3943350"/>
            <a:ext cx="1912703" cy="70788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Разпознаване</a:t>
            </a:r>
            <a:br>
              <a:rPr lang="bg-BG" sz="2000" dirty="0">
                <a:solidFill>
                  <a:srgbClr val="0070C0"/>
                </a:solidFill>
              </a:rPr>
            </a:br>
            <a:r>
              <a:rPr lang="bg-BG" sz="2000" dirty="0">
                <a:solidFill>
                  <a:srgbClr val="0070C0"/>
                </a:solidFill>
              </a:rPr>
              <a:t>на лица, обекти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867400" y="2057400"/>
            <a:ext cx="2362200" cy="707886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bg-BG" sz="2000" dirty="0">
                <a:solidFill>
                  <a:srgbClr val="0070C0"/>
                </a:solidFill>
              </a:rPr>
              <a:t>Пространствено</a:t>
            </a:r>
            <a:br>
              <a:rPr lang="bg-BG" sz="2000" dirty="0">
                <a:solidFill>
                  <a:srgbClr val="0070C0"/>
                </a:solidFill>
              </a:rPr>
            </a:br>
            <a:r>
              <a:rPr lang="bg-BG" sz="2000" dirty="0">
                <a:solidFill>
                  <a:srgbClr val="0070C0"/>
                </a:solidFill>
              </a:rPr>
              <a:t>възприятие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917375" y="1147700"/>
            <a:ext cx="1316578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Движение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791200" y="3486150"/>
            <a:ext cx="690830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Цвят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019800" y="2971800"/>
            <a:ext cx="1757211" cy="4001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2000" dirty="0">
                <a:solidFill>
                  <a:srgbClr val="0070C0"/>
                </a:solidFill>
              </a:rPr>
              <a:t>Прости форми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410200" y="1657350"/>
            <a:ext cx="2362200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bg-BG" sz="2000" dirty="0">
                <a:solidFill>
                  <a:srgbClr val="0070C0"/>
                </a:solidFill>
              </a:rPr>
              <a:t>Ориентация</a:t>
            </a:r>
            <a:endParaRPr lang="en-US" sz="2000" dirty="0">
              <a:solidFill>
                <a:srgbClr val="0070C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5029200" y="2457450"/>
            <a:ext cx="1200150" cy="2857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572000" y="3028950"/>
            <a:ext cx="1085850" cy="12001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4857750" y="1543050"/>
            <a:ext cx="285750" cy="7429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914900" y="2971800"/>
            <a:ext cx="979715" cy="574766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743451" y="2800350"/>
            <a:ext cx="1366702" cy="285750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972050" y="2000250"/>
            <a:ext cx="628650" cy="571502"/>
          </a:xfrm>
          <a:prstGeom prst="line">
            <a:avLst/>
          </a:prstGeom>
          <a:ln w="25400">
            <a:solidFill>
              <a:srgbClr val="0070C0"/>
            </a:solidFill>
            <a:headEnd type="oval" w="lg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0EAF2C6-F908-47B4-A5E4-CD2685CAE0C9}"/>
              </a:ext>
            </a:extLst>
          </p:cNvPr>
          <p:cNvSpPr txBox="1"/>
          <p:nvPr/>
        </p:nvSpPr>
        <p:spPr>
          <a:xfrm>
            <a:off x="31512" y="4849243"/>
            <a:ext cx="1797288" cy="30777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algn="r"/>
            <a:r>
              <a:rPr lang="bg-BG" sz="1400" dirty="0">
                <a:solidFill>
                  <a:srgbClr val="0070C0"/>
                </a:solidFill>
              </a:rPr>
              <a:t>* Не в реален мащаб</a:t>
            </a:r>
            <a:endParaRPr lang="en-US" sz="1400" dirty="0">
              <a:solidFill>
                <a:srgbClr val="0070C0"/>
              </a:solidFill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FA7B58E-396B-45A9-B2C6-1C2C4890D204}"/>
              </a:ext>
            </a:extLst>
          </p:cNvPr>
          <p:cNvCxnSpPr/>
          <p:nvPr/>
        </p:nvCxnSpPr>
        <p:spPr>
          <a:xfrm>
            <a:off x="0" y="4857750"/>
            <a:ext cx="1905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08557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Картина в мозъчната кора</a:t>
            </a:r>
          </a:p>
          <a:p>
            <a:pPr lvl="1"/>
            <a:r>
              <a:rPr lang="bg-BG" dirty="0"/>
              <a:t>Задържа се за около 1/15 от секундата</a:t>
            </a:r>
          </a:p>
          <a:p>
            <a:r>
              <a:rPr lang="bg-BG" dirty="0"/>
              <a:t>Ако в мозъка постъпват</a:t>
            </a:r>
          </a:p>
          <a:p>
            <a:pPr lvl="1"/>
            <a:r>
              <a:rPr lang="bg-BG" dirty="0"/>
              <a:t>По-малко от 15 образа в секунда – виждат се като различни образи</a:t>
            </a:r>
          </a:p>
          <a:p>
            <a:pPr lvl="1"/>
            <a:r>
              <a:rPr lang="bg-BG" dirty="0"/>
              <a:t>Повече от 15 образа в секунда – виждат се като непрекъснато движение</a:t>
            </a:r>
          </a:p>
          <a:p>
            <a:pPr lvl="1"/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Виждане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13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Да опитаме</a:t>
            </a:r>
          </a:p>
          <a:p>
            <a:pPr lvl="1"/>
            <a:r>
              <a:rPr lang="bg-BG" dirty="0"/>
              <a:t>Една и съща анимация</a:t>
            </a:r>
            <a:r>
              <a:rPr lang="en-US" dirty="0"/>
              <a:t> </a:t>
            </a:r>
            <a:r>
              <a:rPr lang="bg-BG" dirty="0"/>
              <a:t>с различни </a:t>
            </a:r>
            <a:r>
              <a:rPr lang="en-US" dirty="0"/>
              <a:t>fps</a:t>
            </a:r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r>
              <a:rPr lang="bg-BG" dirty="0" err="1"/>
              <a:t>Акинетопсия</a:t>
            </a:r>
            <a:endParaRPr lang="bg-BG" dirty="0"/>
          </a:p>
          <a:p>
            <a:pPr lvl="1"/>
            <a:r>
              <a:rPr lang="bg-BG" dirty="0"/>
              <a:t>Невъзможност да се вижда движение</a:t>
            </a:r>
          </a:p>
          <a:p>
            <a:pPr lvl="2"/>
            <a:r>
              <a:rPr lang="bg-BG" dirty="0"/>
              <a:t>(травма във визуалния </a:t>
            </a:r>
            <a:r>
              <a:rPr lang="bg-BG" dirty="0" err="1"/>
              <a:t>кортекс</a:t>
            </a:r>
            <a:r>
              <a:rPr lang="bg-BG" dirty="0"/>
              <a:t>)</a:t>
            </a:r>
          </a:p>
          <a:p>
            <a:pPr lvl="1"/>
            <a:endParaRPr lang="bg-BG" dirty="0"/>
          </a:p>
        </p:txBody>
      </p:sp>
      <p:pic>
        <p:nvPicPr>
          <p:cNvPr id="5" name="Picture 4">
            <a:hlinkClick r:id="rId2" action="ppaction://hlinkfile"/>
            <a:extLst>
              <a:ext uri="{FF2B5EF4-FFF2-40B4-BE49-F238E27FC236}">
                <a16:creationId xmlns:a16="http://schemas.microsoft.com/office/drawing/2014/main" id="{349203FF-9590-4273-BAC0-0DCDF67331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400" y="12001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879225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1583</Words>
  <Application>Microsoft Office PowerPoint</Application>
  <PresentationFormat>On-screen Show (16:9)</PresentationFormat>
  <Paragraphs>343</Paragraphs>
  <Slides>51</Slides>
  <Notes>5</Notes>
  <HiddenSlides>0</HiddenSlides>
  <MMClips>1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Consolas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Принципи на анимация</vt:lpstr>
      <vt:lpstr>Етимология на анимация</vt:lpstr>
      <vt:lpstr>Измамата</vt:lpstr>
      <vt:lpstr>Предпоставка</vt:lpstr>
      <vt:lpstr>Човешкият мозък*</vt:lpstr>
      <vt:lpstr>Виждане</vt:lpstr>
      <vt:lpstr>PowerPoint Presentation</vt:lpstr>
      <vt:lpstr>PowerPoint Presentation</vt:lpstr>
      <vt:lpstr>Пак за анимацията</vt:lpstr>
      <vt:lpstr>PowerPoint Presentation</vt:lpstr>
      <vt:lpstr>PowerPoint Presentation</vt:lpstr>
      <vt:lpstr>Реализация</vt:lpstr>
      <vt:lpstr>PowerPoint Presentation</vt:lpstr>
      <vt:lpstr>PowerPoint Presentation</vt:lpstr>
      <vt:lpstr>PowerPoint Presentation</vt:lpstr>
      <vt:lpstr>Анимационен цикъл</vt:lpstr>
      <vt:lpstr>Линейно движение</vt:lpstr>
      <vt:lpstr>Линейно движение</vt:lpstr>
      <vt:lpstr>Движение чрез вектор</vt:lpstr>
      <vt:lpstr>Физическа основа</vt:lpstr>
      <vt:lpstr>PowerPoint Presentation</vt:lpstr>
      <vt:lpstr>Две движения</vt:lpstr>
      <vt:lpstr>Защо толкова зле?</vt:lpstr>
      <vt:lpstr>PowerPoint Presentation</vt:lpstr>
      <vt:lpstr>Поуките</vt:lpstr>
      <vt:lpstr>Три движения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Движение от точка до точка</vt:lpstr>
      <vt:lpstr>От точка до точка</vt:lpstr>
      <vt:lpstr>Вектор на скоростта</vt:lpstr>
      <vt:lpstr>PowerPoint Presentation</vt:lpstr>
      <vt:lpstr>Примери</vt:lpstr>
      <vt:lpstr>По-сложен пример</vt:lpstr>
      <vt:lpstr>PowerPoint Presentation</vt:lpstr>
      <vt:lpstr>PowerPoint Presentation</vt:lpstr>
      <vt:lpstr>Линейна комбинация</vt:lpstr>
      <vt:lpstr>Свързани пространства</vt:lpstr>
      <vt:lpstr>За нашия пример</vt:lpstr>
      <vt:lpstr>PowerPoint Presentation</vt:lpstr>
      <vt:lpstr>PowerPoint Presentation</vt:lpstr>
      <vt:lpstr>Реализация</vt:lpstr>
      <vt:lpstr>А без sin(x) или cos(x)?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2021-11-06T09:32:07Z</dcterms:modified>
</cp:coreProperties>
</file>