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Hanken Grotesk"/>
      <p:regular r:id="rId20"/>
      <p:bold r:id="rId21"/>
      <p:italic r:id="rId22"/>
      <p:boldItalic r:id="rId23"/>
    </p:embeddedFont>
    <p:embeddedFont>
      <p:font typeface="Raleway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regular.fntdata"/><Relationship Id="rId22" Type="http://schemas.openxmlformats.org/officeDocument/2006/relationships/font" Target="fonts/HankenGrotesk-italic.fntdata"/><Relationship Id="rId21" Type="http://schemas.openxmlformats.org/officeDocument/2006/relationships/font" Target="fonts/HankenGrotesk-bold.fntdata"/><Relationship Id="rId24" Type="http://schemas.openxmlformats.org/officeDocument/2006/relationships/font" Target="fonts/RalewayBlack-bold.fntdata"/><Relationship Id="rId23" Type="http://schemas.openxmlformats.org/officeDocument/2006/relationships/font" Target="fonts/HankenGrotes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aleway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f559dbb41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1f559dbb41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559dbb41_2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1f559dbb41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4a119b281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34a119b2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4a119b281_4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34a119b28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f559dbb41_2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1f559dbb41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4a119b281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34a119b28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f559dbb41_2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1f559dbb41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fa4c8c68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2fa4c8c6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fa4c8c68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2fa4c8c6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57" name="Google Shape;57;p14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>
            <a:off x="8208698" y="2109318"/>
            <a:ext cx="1160061" cy="247279"/>
            <a:chOff x="8208698" y="2109318"/>
            <a:chExt cx="1160061" cy="247279"/>
          </a:xfrm>
        </p:grpSpPr>
        <p:sp>
          <p:nvSpPr>
            <p:cNvPr id="60" name="Google Shape;60;p14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 flipH="1" rot="5400000">
            <a:off x="6933401" y="2759016"/>
            <a:ext cx="2550619" cy="3872400"/>
            <a:chOff x="1857762" y="2762827"/>
            <a:chExt cx="2550619" cy="3872400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3" cy="1266614"/>
          </a:xfrm>
        </p:grpSpPr>
        <p:sp>
          <p:nvSpPr>
            <p:cNvPr id="67" name="Google Shape;67;p14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2" name="Google Shape;7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8"/>
          </a:xfrm>
        </p:grpSpPr>
        <p:cxnSp>
          <p:nvCxnSpPr>
            <p:cNvPr id="73" name="Google Shape;7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" name="Google Shape;7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85555" y="4129788"/>
            <a:ext cx="269696" cy="1209439"/>
            <a:chOff x="6933883" y="3613321"/>
            <a:chExt cx="269696" cy="1209439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6" name="Google Shape;86;p16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7" name="Google Shape;87;p16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16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90" name="Google Shape;90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" name="Google Shape;92;p16"/>
          <p:cNvGrpSpPr/>
          <p:nvPr/>
        </p:nvGrpSpPr>
        <p:grpSpPr>
          <a:xfrm>
            <a:off x="-2835749" y="5"/>
            <a:ext cx="12294865" cy="7634520"/>
            <a:chOff x="-2835749" y="5"/>
            <a:chExt cx="12294865" cy="7634520"/>
          </a:xfrm>
        </p:grpSpPr>
        <p:sp>
          <p:nvSpPr>
            <p:cNvPr id="93" name="Google Shape;93;p16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94" name="Google Shape;94;p16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3" cy="1266614"/>
            </a:xfrm>
          </p:grpSpPr>
          <p:sp>
            <p:nvSpPr>
              <p:cNvPr id="95" name="Google Shape;95;p16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" name="Google Shape;97;p16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98" name="Google Shape;98;p16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9" name="Google Shape;9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4" name="Google Shape;104;p16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5" name="Google Shape;105;p16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" name="Google Shape;110;p17"/>
          <p:cNvGrpSpPr/>
          <p:nvPr/>
        </p:nvGrpSpPr>
        <p:grpSpPr>
          <a:xfrm rot="10800000">
            <a:off x="7395131" y="2150405"/>
            <a:ext cx="2855469" cy="3872400"/>
            <a:chOff x="1857762" y="2762827"/>
            <a:chExt cx="2855469" cy="3872400"/>
          </a:xfrm>
        </p:grpSpPr>
        <p:cxnSp>
          <p:nvCxnSpPr>
            <p:cNvPr id="111" name="Google Shape;111;p1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15" name="Google Shape;115;p17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-3151463" y="-3408102"/>
            <a:ext cx="11831667" cy="9065208"/>
            <a:chOff x="-3151463" y="-3408102"/>
            <a:chExt cx="11831667" cy="9065208"/>
          </a:xfrm>
        </p:grpSpPr>
        <p:grpSp>
          <p:nvGrpSpPr>
            <p:cNvPr id="118" name="Google Shape;118;p17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19" name="Google Shape;119;p1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" name="Google Shape;121;p1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23" name="Google Shape;123;p1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" name="Google Shape;125;p1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17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27" name="Google Shape;127;p17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7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7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7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7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7" name="Google Shape;137;p17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38" name="Google Shape;138;p17"/>
          <p:cNvGrpSpPr/>
          <p:nvPr/>
        </p:nvGrpSpPr>
        <p:grpSpPr>
          <a:xfrm>
            <a:off x="547096" y="974375"/>
            <a:ext cx="9244447" cy="3848385"/>
            <a:chOff x="547096" y="974375"/>
            <a:chExt cx="9244447" cy="3848385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547096" y="3571493"/>
              <a:ext cx="9010768" cy="1251267"/>
              <a:chOff x="547096" y="3571493"/>
              <a:chExt cx="9010768" cy="1251267"/>
            </a:xfrm>
          </p:grpSpPr>
          <p:grpSp>
            <p:nvGrpSpPr>
              <p:cNvPr id="140" name="Google Shape;140;p17"/>
              <p:cNvGrpSpPr/>
              <p:nvPr/>
            </p:nvGrpSpPr>
            <p:grpSpPr>
              <a:xfrm>
                <a:off x="547096" y="3613321"/>
                <a:ext cx="269695" cy="1209439"/>
                <a:chOff x="803996" y="3613321"/>
                <a:chExt cx="269695" cy="1209439"/>
              </a:xfrm>
            </p:grpSpPr>
            <p:sp>
              <p:nvSpPr>
                <p:cNvPr id="141" name="Google Shape;141;p17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7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7"/>
              <p:cNvGrpSpPr/>
              <p:nvPr/>
            </p:nvGrpSpPr>
            <p:grpSpPr>
              <a:xfrm rot="5400000">
                <a:off x="8818297" y="3101621"/>
                <a:ext cx="269695" cy="1209439"/>
                <a:chOff x="803996" y="3613321"/>
                <a:chExt cx="269695" cy="1209439"/>
              </a:xfrm>
            </p:grpSpPr>
            <p:sp>
              <p:nvSpPr>
                <p:cNvPr id="144" name="Google Shape;144;p17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6" name="Google Shape;146;p17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2" name="Google Shape;152;p18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-2757425" y="-2776080"/>
            <a:ext cx="12134201" cy="9442910"/>
            <a:chOff x="-2757425" y="-2776080"/>
            <a:chExt cx="12134201" cy="9442910"/>
          </a:xfrm>
        </p:grpSpPr>
        <p:grpSp>
          <p:nvGrpSpPr>
            <p:cNvPr id="154" name="Google Shape;154;p18"/>
            <p:cNvGrpSpPr/>
            <p:nvPr/>
          </p:nvGrpSpPr>
          <p:grpSpPr>
            <a:xfrm flipH="1" rot="-5400000">
              <a:off x="-325952" y="151466"/>
              <a:ext cx="2855469" cy="3872400"/>
              <a:chOff x="1857762" y="2762827"/>
              <a:chExt cx="2855469" cy="3872400"/>
            </a:xfrm>
          </p:grpSpPr>
          <p:cxnSp>
            <p:nvCxnSpPr>
              <p:cNvPr id="155" name="Google Shape;155;p18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7" name="Google Shape;157;p18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18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159" name="Google Shape;159;p1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1" name="Google Shape;161;p1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8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163" name="Google Shape;163;p1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5" name="Google Shape;165;p1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8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167" name="Google Shape;167;p1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7" name="Google Shape;177;p18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78" name="Google Shape;178;p18"/>
          <p:cNvGrpSpPr/>
          <p:nvPr/>
        </p:nvGrpSpPr>
        <p:grpSpPr>
          <a:xfrm>
            <a:off x="-157525" y="1684573"/>
            <a:ext cx="8689056" cy="440880"/>
            <a:chOff x="-157525" y="1684573"/>
            <a:chExt cx="8689056" cy="440880"/>
          </a:xfrm>
        </p:grpSpPr>
        <p:sp>
          <p:nvSpPr>
            <p:cNvPr id="179" name="Google Shape;179;p18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-350826" y="649496"/>
            <a:ext cx="9280380" cy="5170922"/>
            <a:chOff x="-350826" y="649496"/>
            <a:chExt cx="9280380" cy="5170922"/>
          </a:xfrm>
        </p:grpSpPr>
        <p:grpSp>
          <p:nvGrpSpPr>
            <p:cNvPr id="182" name="Google Shape;182;p18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183" name="Google Shape;183;p18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18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2" name="Google Shape;192;p19"/>
          <p:cNvGrpSpPr/>
          <p:nvPr/>
        </p:nvGrpSpPr>
        <p:grpSpPr>
          <a:xfrm>
            <a:off x="-530043" y="-2869459"/>
            <a:ext cx="9459678" cy="5795405"/>
            <a:chOff x="-530043" y="-2869459"/>
            <a:chExt cx="9459678" cy="5795405"/>
          </a:xfrm>
        </p:grpSpPr>
        <p:grpSp>
          <p:nvGrpSpPr>
            <p:cNvPr id="193" name="Google Shape;193;p19"/>
            <p:cNvGrpSpPr/>
            <p:nvPr/>
          </p:nvGrpSpPr>
          <p:grpSpPr>
            <a:xfrm>
              <a:off x="-530043" y="-946454"/>
              <a:ext cx="2550619" cy="3872400"/>
              <a:chOff x="1857762" y="2762827"/>
              <a:chExt cx="2550619" cy="3872400"/>
            </a:xfrm>
          </p:grpSpPr>
          <p:cxnSp>
            <p:nvCxnSpPr>
              <p:cNvPr id="194" name="Google Shape;194;p1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9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6" name="Google Shape;196;p19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9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198" name="Google Shape;198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8" name="Google Shape;208;p19"/>
            <p:cNvGrpSpPr/>
            <p:nvPr/>
          </p:nvGrpSpPr>
          <p:grpSpPr>
            <a:xfrm>
              <a:off x="8248398" y="-1632737"/>
              <a:ext cx="681236" cy="3360485"/>
              <a:chOff x="8248398" y="-1632737"/>
              <a:chExt cx="681236" cy="3360485"/>
            </a:xfrm>
          </p:grpSpPr>
          <p:grpSp>
            <p:nvGrpSpPr>
              <p:cNvPr id="209" name="Google Shape;209;p19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10" name="Google Shape;210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1" name="Google Shape;211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2" name="Google Shape;212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" name="Google Shape;213;p19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3" cy="1266614"/>
              </a:xfrm>
            </p:grpSpPr>
            <p:sp>
              <p:nvSpPr>
                <p:cNvPr id="214" name="Google Shape;214;p19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9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16" name="Google Shape;216;p19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17" name="Google Shape;217;p19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-201760" y="1366772"/>
            <a:ext cx="9923303" cy="3117921"/>
            <a:chOff x="-201760" y="1366772"/>
            <a:chExt cx="9923303" cy="3117921"/>
          </a:xfrm>
        </p:grpSpPr>
        <p:grpSp>
          <p:nvGrpSpPr>
            <p:cNvPr id="220" name="Google Shape;220;p19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21" name="Google Shape;221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9"/>
            <p:cNvGrpSpPr/>
            <p:nvPr/>
          </p:nvGrpSpPr>
          <p:grpSpPr>
            <a:xfrm flipH="1">
              <a:off x="8674231" y="1727755"/>
              <a:ext cx="247278" cy="1160061"/>
              <a:chOff x="1463894" y="1434556"/>
              <a:chExt cx="247278" cy="1160061"/>
            </a:xfrm>
          </p:grpSpPr>
          <p:sp>
            <p:nvSpPr>
              <p:cNvPr id="224" name="Google Shape;224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9"/>
            <p:cNvGrpSpPr/>
            <p:nvPr/>
          </p:nvGrpSpPr>
          <p:grpSpPr>
            <a:xfrm flipH="1" rot="5400000">
              <a:off x="254632" y="910381"/>
              <a:ext cx="247278" cy="1160061"/>
              <a:chOff x="1463894" y="1434556"/>
              <a:chExt cx="247278" cy="1160061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238" name="Google Shape;238;p21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239" name="Google Shape;239;p21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21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242" name="Google Shape;242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21"/>
          <p:cNvGrpSpPr/>
          <p:nvPr/>
        </p:nvGrpSpPr>
        <p:grpSpPr>
          <a:xfrm>
            <a:off x="478250" y="1380581"/>
            <a:ext cx="8298985" cy="1930685"/>
            <a:chOff x="478250" y="1380581"/>
            <a:chExt cx="8298985" cy="1930685"/>
          </a:xfrm>
        </p:grpSpPr>
        <p:sp>
          <p:nvSpPr>
            <p:cNvPr id="245" name="Google Shape;245;p21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248" name="Google Shape;248;p21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249" name="Google Shape;249;p2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2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2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2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2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4" name="Google Shape;254;p21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255" name="Google Shape;255;p21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256" name="Google Shape;256;p21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3" cy="1266614"/>
              </a:xfrm>
            </p:grpSpPr>
            <p:sp>
              <p:nvSpPr>
                <p:cNvPr id="257" name="Google Shape;257;p2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9" name="Google Shape;259;p21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  <p:sp>
        <p:nvSpPr>
          <p:cNvPr id="260" name="Google Shape;26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263" name="Google Shape;263;p22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22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266" name="Google Shape;266;p22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8" name="Google Shape;268;p22"/>
          <p:cNvGrpSpPr/>
          <p:nvPr/>
        </p:nvGrpSpPr>
        <p:grpSpPr>
          <a:xfrm>
            <a:off x="-796767" y="-1090157"/>
            <a:ext cx="11445399" cy="6549695"/>
            <a:chOff x="-796766" y="-1090157"/>
            <a:chExt cx="11445399" cy="6549695"/>
          </a:xfrm>
        </p:grpSpPr>
        <p:sp>
          <p:nvSpPr>
            <p:cNvPr id="269" name="Google Shape;269;p22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270" name="Google Shape;270;p22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3" cy="1266614"/>
            </a:xfrm>
          </p:grpSpPr>
          <p:sp>
            <p:nvSpPr>
              <p:cNvPr id="271" name="Google Shape;271;p22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22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274" name="Google Shape;274;p22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3" cy="1266614"/>
            </a:xfrm>
          </p:grpSpPr>
          <p:sp>
            <p:nvSpPr>
              <p:cNvPr id="275" name="Google Shape;275;p22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2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278" name="Google Shape;278;p2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2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3" name="Google Shape;283;p22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284" name="Google Shape;284;p22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3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289" name="Google Shape;289;p23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23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292" name="Google Shape;292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4" name="Google Shape;294;p23"/>
          <p:cNvGrpSpPr/>
          <p:nvPr/>
        </p:nvGrpSpPr>
        <p:grpSpPr>
          <a:xfrm>
            <a:off x="315625" y="1279781"/>
            <a:ext cx="8602485" cy="1562435"/>
            <a:chOff x="174750" y="1380581"/>
            <a:chExt cx="8602485" cy="1562435"/>
          </a:xfrm>
        </p:grpSpPr>
        <p:sp>
          <p:nvSpPr>
            <p:cNvPr id="295" name="Google Shape;295;p23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3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298" name="Google Shape;298;p23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3" cy="1266614"/>
            </a:xfrm>
          </p:grpSpPr>
          <p:sp>
            <p:nvSpPr>
              <p:cNvPr id="299" name="Google Shape;299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3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302" name="Google Shape;302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7" name="Google Shape;307;p23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" name="Google Shape;308;p23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09" name="Google Shape;309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b="0" i="0" sz="2600" u="none" cap="none" strike="noStrik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b="0" i="0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"/>
              <a:t>Класификация на ICD-10 кодове въз основа йерархия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4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317" name="Google Shape;317;p24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318" name="Google Shape;318;p2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2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20" name="Google Shape;320;p2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24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4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325" name="Google Shape;325;p2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2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4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4"/>
          <p:cNvGrpSpPr/>
          <p:nvPr/>
        </p:nvGrpSpPr>
        <p:grpSpPr>
          <a:xfrm flipH="1" rot="10800000">
            <a:off x="-132088" y="-1630770"/>
            <a:ext cx="2855469" cy="3872400"/>
            <a:chOff x="1857762" y="2762827"/>
            <a:chExt cx="2855469" cy="3872400"/>
          </a:xfrm>
        </p:grpSpPr>
        <p:cxnSp>
          <p:nvCxnSpPr>
            <p:cNvPr id="330" name="Google Shape;330;p2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24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4"/>
          <p:cNvGrpSpPr/>
          <p:nvPr/>
        </p:nvGrpSpPr>
        <p:grpSpPr>
          <a:xfrm>
            <a:off x="3329300" y="-3035952"/>
            <a:ext cx="6471825" cy="4623428"/>
            <a:chOff x="3329300" y="-3035952"/>
            <a:chExt cx="6471825" cy="4623428"/>
          </a:xfrm>
        </p:grpSpPr>
        <p:grpSp>
          <p:nvGrpSpPr>
            <p:cNvPr id="334" name="Google Shape;334;p24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335" name="Google Shape;335;p24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24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4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4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4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5" name="Google Shape;345;p24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46" name="Google Shape;346;p24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bg"/>
              <a:t>Мартин Попов, 6MI3400517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Избор на задача</a:t>
            </a:r>
            <a:endParaRPr/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търсене на ICD-10 код по описание на заболяване</a:t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улесняване на докладването на здравни данни, застрахователните искове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ICD-10 код по описание на симптоми от пациент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Съществуващи решения</a:t>
            </a:r>
            <a:endParaRPr/>
          </a:p>
        </p:txBody>
      </p:sp>
      <p:sp>
        <p:nvSpPr>
          <p:cNvPr id="358" name="Google Shape;358;p26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ICD-10</a:t>
            </a:r>
            <a:r>
              <a:rPr lang="bg" sz="1600"/>
              <a:t>-</a:t>
            </a:r>
            <a:r>
              <a:rPr lang="bg" sz="1600"/>
              <a:t>CM - https://www.icd10data.com</a:t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ICD-10 Lookup - </a:t>
            </a:r>
            <a:r>
              <a:rPr lang="bg" sz="1600"/>
              <a:t>https://icdcodelookup.com/icd-10/codes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-"/>
            </a:pPr>
            <a:r>
              <a:rPr lang="bg" sz="1600"/>
              <a:t>WHO ICD-10 - https://icd.who.int/browse10/2019/en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Проектиране</a:t>
            </a:r>
            <a:endParaRPr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62" y="1017728"/>
            <a:ext cx="5703825" cy="39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Избор на корпус и допълнителни данни</a:t>
            </a:r>
            <a:endParaRPr/>
          </a:p>
        </p:txBody>
      </p:sp>
      <p:sp>
        <p:nvSpPr>
          <p:cNvPr id="370" name="Google Shape;370;p28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Char char="-"/>
            </a:pPr>
            <a:r>
              <a:rPr lang="bg" sz="1600"/>
              <a:t>над 9 хиляди ICD-10 кода (~72 хиляди ICD-10-CM)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Char char="-"/>
            </a:pPr>
            <a:r>
              <a:rPr lang="bg" sz="1600"/>
              <a:t>извличане на данните от ICD API предоставен от СЗО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Char char="-"/>
            </a:pPr>
            <a:r>
              <a:rPr lang="bg" sz="1600"/>
              <a:t>datasets със симптоми от kaggle (допълнителна преработка на данни Disease Ontology)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Реализация/технологии</a:t>
            </a:r>
            <a:endParaRPr/>
          </a:p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Char char="-"/>
            </a:pPr>
            <a:r>
              <a:rPr lang="bg" sz="1600"/>
              <a:t>Angular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Char char="-"/>
            </a:pPr>
            <a:r>
              <a:rPr lang="bg" sz="1600"/>
              <a:t>Golang (go-elasticsearch,</a:t>
            </a:r>
            <a:r>
              <a:rPr lang="bg" sz="1600"/>
              <a:t> </a:t>
            </a:r>
            <a:r>
              <a:rPr lang="bg" sz="1600" strike="sngStrike"/>
              <a:t>prose</a:t>
            </a:r>
            <a:r>
              <a:rPr lang="bg" sz="1600"/>
              <a:t>)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Python (nltk)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Netlify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AWS - EC2, API Gateway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Експерименти върху данните</a:t>
            </a:r>
            <a:endParaRPr/>
          </a:p>
        </p:txBody>
      </p:sp>
      <p:sp>
        <p:nvSpPr>
          <p:cNvPr id="382" name="Google Shape;382;p30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запитване до системата с различни описания на заболявания и симптоми на пациенти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измерване на уместността на извлечените кодове по ICD-10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оптимизиране на заявките към ElasticSearch (вдигане на приоритет за дадено поле, използване на inclusion и exclusion полетата от WHO API)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повторно измерване на резултатите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Валидиране, анализ на грешки и дискусия</a:t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оценяване на уместност на </a:t>
            </a:r>
            <a:r>
              <a:rPr lang="bg" sz="1600"/>
              <a:t>ICD-10 кодове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анализ на грешката - проучване на неправилни или по-малко подходящи съвпадения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сравнение с търсачката на WHO за ICD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оптимизиране на заявките към Elasticsearch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bg"/>
              <a:t>Бъдеща</a:t>
            </a:r>
            <a:r>
              <a:rPr lang="bg"/>
              <a:t> работа</a:t>
            </a:r>
            <a:endParaRPr/>
          </a:p>
        </p:txBody>
      </p:sp>
      <p:sp>
        <p:nvSpPr>
          <p:cNvPr id="394" name="Google Shape;394;p32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оптимизиране на параметрите за индексиране/търсене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разширение с ICD10-CM</a:t>
            </a:r>
            <a:endParaRPr sz="1600"/>
          </a:p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 sz="1600"/>
              <a:t>създаване на собствен TF-IDF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