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7" r:id="rId4"/>
    <p:sldId id="276" r:id="rId5"/>
    <p:sldId id="258" r:id="rId6"/>
    <p:sldId id="274" r:id="rId7"/>
    <p:sldId id="259" r:id="rId8"/>
    <p:sldId id="275" r:id="rId9"/>
    <p:sldId id="269" r:id="rId10"/>
    <p:sldId id="262" r:id="rId11"/>
    <p:sldId id="268" r:id="rId12"/>
    <p:sldId id="263" r:id="rId13"/>
    <p:sldId id="265" r:id="rId14"/>
    <p:sldId id="272" r:id="rId15"/>
    <p:sldId id="26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46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85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8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06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12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5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51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33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7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3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57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96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8771" y="1039560"/>
            <a:ext cx="7766936" cy="1646302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Calibri" panose="020F0502020204030204" pitchFamily="34" charset="0"/>
              </a:rPr>
              <a:t>STAT 515- FINAL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2753" y="3617843"/>
            <a:ext cx="8365803" cy="265043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Calibri" panose="020F0502020204030204" pitchFamily="34" charset="0"/>
              </a:rPr>
              <a:t>Instructor: Professor Daniel B. Carr</a:t>
            </a:r>
          </a:p>
          <a:p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Nikitha Kacham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G01007820</a:t>
            </a:r>
          </a:p>
        </p:txBody>
      </p:sp>
    </p:spTree>
    <p:extLst>
      <p:ext uri="{BB962C8B-B14F-4D97-AF65-F5344CB8AC3E}">
        <p14:creationId xmlns:p14="http://schemas.microsoft.com/office/powerpoint/2010/main" val="3657308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30087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</a:rPr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569" y="1696763"/>
            <a:ext cx="8596668" cy="3880773"/>
          </a:xfrm>
        </p:spPr>
        <p:txBody>
          <a:bodyPr>
            <a:normAutofit/>
          </a:bodyPr>
          <a:lstStyle/>
          <a:p>
            <a:pPr lvl="6">
              <a:buFont typeface="Wingdings" panose="05000000000000000000" pitchFamily="2" charset="2"/>
              <a:buChar char="v"/>
            </a:pPr>
            <a:r>
              <a:rPr lang="en-US" sz="2800" b="1" dirty="0">
                <a:latin typeface="Calibri" panose="020F0502020204030204" pitchFamily="34" charset="0"/>
              </a:rPr>
              <a:t>Feature Importance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Random Forest</a:t>
            </a:r>
          </a:p>
          <a:p>
            <a:pPr lvl="1"/>
            <a:r>
              <a:rPr lang="en-US" sz="1800" b="1" dirty="0">
                <a:latin typeface="Calibri" panose="020F0502020204030204" pitchFamily="34" charset="0"/>
              </a:rPr>
              <a:t>Variable Importance</a:t>
            </a:r>
          </a:p>
          <a:p>
            <a:pPr lvl="1"/>
            <a:r>
              <a:rPr lang="en-US" sz="1800" b="1" dirty="0">
                <a:latin typeface="Calibri" panose="020F0502020204030204" pitchFamily="34" charset="0"/>
              </a:rPr>
              <a:t>Error rate plot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Linear Regression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Step Regression</a:t>
            </a:r>
          </a:p>
          <a:p>
            <a:pPr marL="457200" lvl="1" indent="0">
              <a:buNone/>
            </a:pPr>
            <a:endParaRPr lang="en-US" sz="2000" b="1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04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4040"/>
            <a:ext cx="6471138" cy="43199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4230"/>
            <a:ext cx="11799921" cy="1320800"/>
          </a:xfrm>
        </p:spPr>
        <p:txBody>
          <a:bodyPr anchor="t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Variable Importance Plot			Error Rate plot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70498" y="2033403"/>
            <a:ext cx="4929423" cy="317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13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163" y="-155507"/>
            <a:ext cx="6313413" cy="75869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4000" b="1" dirty="0">
                <a:latin typeface="Calibri" panose="020F0502020204030204" pitchFamily="34" charset="0"/>
              </a:rPr>
              <a:t>Regression model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63" y="534191"/>
            <a:ext cx="11019047" cy="6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79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70" y="-198673"/>
            <a:ext cx="7272997" cy="7752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 b="1" dirty="0">
                <a:latin typeface="Calibri" panose="020F0502020204030204" pitchFamily="34" charset="0"/>
              </a:rPr>
              <a:t>Step Regression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76" y="534191"/>
            <a:ext cx="11019047" cy="6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07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0335"/>
            <a:ext cx="10670541" cy="104923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</a:rPr>
              <a:t>Observations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94776"/>
              </p:ext>
            </p:extLst>
          </p:nvPr>
        </p:nvGraphicFramePr>
        <p:xfrm>
          <a:off x="0" y="1061968"/>
          <a:ext cx="473778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263">
                  <a:extLst>
                    <a:ext uri="{9D8B030D-6E8A-4147-A177-3AD203B41FA5}">
                      <a16:colId xmlns:a16="http://schemas.microsoft.com/office/drawing/2014/main" val="1499628599"/>
                    </a:ext>
                  </a:extLst>
                </a:gridCol>
                <a:gridCol w="1579263">
                  <a:extLst>
                    <a:ext uri="{9D8B030D-6E8A-4147-A177-3AD203B41FA5}">
                      <a16:colId xmlns:a16="http://schemas.microsoft.com/office/drawing/2014/main" val="2376606086"/>
                    </a:ext>
                  </a:extLst>
                </a:gridCol>
                <a:gridCol w="1579263">
                  <a:extLst>
                    <a:ext uri="{9D8B030D-6E8A-4147-A177-3AD203B41FA5}">
                      <a16:colId xmlns:a16="http://schemas.microsoft.com/office/drawing/2014/main" val="1488473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R- squared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Adjusted R- squared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057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Regression model –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regression model - UPFIT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087071"/>
                  </a:ext>
                </a:extLst>
              </a:tr>
            </a:tbl>
          </a:graphicData>
        </a:graphic>
      </p:graphicFrame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322" y="3891722"/>
            <a:ext cx="8230130" cy="167581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492587" y="2375980"/>
            <a:ext cx="57187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Calibri" panose="020F0502020204030204" pitchFamily="34" charset="0"/>
              </a:rPr>
              <a:t>Root mean square Deviation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07457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96740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tx1"/>
                </a:solidFill>
                <a:latin typeface="Calibri" panose="020F0502020204030204" pitchFamily="34" charset="0"/>
              </a:rPr>
              <a:t>Conclusion</a:t>
            </a:r>
            <a:endParaRPr lang="en-US" sz="4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783"/>
            <a:ext cx="8596668" cy="4318579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Data cleaning was done successfully</a:t>
            </a:r>
          </a:p>
          <a:p>
            <a:r>
              <a:rPr lang="en-US" b="1" dirty="0">
                <a:latin typeface="Calibri" panose="020F0502020204030204" pitchFamily="34" charset="0"/>
              </a:rPr>
              <a:t>Interpretations on predicting the sale price based on Type of sale conditions is done using </a:t>
            </a:r>
            <a:r>
              <a:rPr lang="en-US" b="1" dirty="0" err="1">
                <a:latin typeface="Calibri" panose="020F0502020204030204" pitchFamily="34" charset="0"/>
              </a:rPr>
              <a:t>ggplots</a:t>
            </a:r>
            <a:endParaRPr lang="en-US" b="1" dirty="0">
              <a:latin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</a:rPr>
              <a:t>The Adjusted R-squared value for the regression model is 0.8245</a:t>
            </a:r>
          </a:p>
          <a:p>
            <a:r>
              <a:rPr lang="en-US" sz="2000" b="1" dirty="0" err="1">
                <a:latin typeface="Calibri" panose="020F0502020204030204" pitchFamily="34" charset="0"/>
              </a:rPr>
              <a:t>Upfit</a:t>
            </a:r>
            <a:r>
              <a:rPr lang="en-US" sz="2000" b="1" dirty="0">
                <a:latin typeface="Calibri" panose="020F0502020204030204" pitchFamily="34" charset="0"/>
              </a:rPr>
              <a:t> – step regression Adjusted r-squared value is 0.83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Modeling random forest for variable importance and error rate of the model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Linear regression and step regression is done for accuracy of the model.</a:t>
            </a: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080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latin typeface="Calibri" panose="020F0502020204030204" pitchFamily="34" charset="0"/>
              </a:rPr>
              <a:t>Thank You</a:t>
            </a:r>
          </a:p>
          <a:p>
            <a:pPr marL="0" indent="0" algn="ctr">
              <a:buNone/>
            </a:pPr>
            <a:r>
              <a:rPr lang="en-US" sz="5400" dirty="0">
                <a:latin typeface="Calibri" panose="020F0502020204030204" pitchFamily="34" charset="0"/>
              </a:rPr>
              <a:t>Any suggestions?</a:t>
            </a:r>
          </a:p>
        </p:txBody>
      </p:sp>
    </p:spTree>
    <p:extLst>
      <p:ext uri="{BB962C8B-B14F-4D97-AF65-F5344CB8AC3E}">
        <p14:creationId xmlns:p14="http://schemas.microsoft.com/office/powerpoint/2010/main" val="236130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383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</a:rPr>
              <a:t>WHY House Price Predictions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08691" y="1855306"/>
            <a:ext cx="9043691" cy="34853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Very interesting topic, can find lots of patterns with various predictors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Extracted the dataset from : </a:t>
            </a:r>
            <a:r>
              <a:rPr lang="en-US" sz="2000" dirty="0" err="1">
                <a:latin typeface="Calibri" panose="020F0502020204030204" pitchFamily="34" charset="0"/>
              </a:rPr>
              <a:t>Kaggle</a:t>
            </a:r>
            <a:r>
              <a:rPr lang="en-US" sz="2000" dirty="0">
                <a:latin typeface="Calibri" panose="020F0502020204030204" pitchFamily="34" charset="0"/>
              </a:rPr>
              <a:t> – House price predictions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The sale price of a house can be predicted based on various factors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All the information in the dataset have specific abbreviations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Based on 1460 observations and 81 various factors we can own a house </a:t>
            </a:r>
          </a:p>
        </p:txBody>
      </p:sp>
    </p:spTree>
    <p:extLst>
      <p:ext uri="{BB962C8B-B14F-4D97-AF65-F5344CB8AC3E}">
        <p14:creationId xmlns:p14="http://schemas.microsoft.com/office/powerpoint/2010/main" val="76629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860" y="114105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</a:rPr>
              <a:t>Data 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02" y="1294229"/>
            <a:ext cx="5904763" cy="3721710"/>
          </a:xfrm>
          <a:prstGeom prst="rect">
            <a:avLst/>
          </a:prstGeom>
        </p:spPr>
      </p:pic>
      <p:sp>
        <p:nvSpPr>
          <p:cNvPr id="6" name="Content Placeholder 9"/>
          <p:cNvSpPr>
            <a:spLocks noGrp="1"/>
          </p:cNvSpPr>
          <p:nvPr>
            <p:ph idx="1"/>
          </p:nvPr>
        </p:nvSpPr>
        <p:spPr>
          <a:xfrm>
            <a:off x="6176665" y="1294229"/>
            <a:ext cx="5598942" cy="45797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Data cleaning: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</a:rPr>
              <a:t>Removed n/a values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</a:rPr>
              <a:t>Using the Function which  Counts n/a values per column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Cleaned dataset has 1460 observations and 64 variables </a:t>
            </a:r>
          </a:p>
        </p:txBody>
      </p:sp>
    </p:spTree>
    <p:extLst>
      <p:ext uri="{BB962C8B-B14F-4D97-AF65-F5344CB8AC3E}">
        <p14:creationId xmlns:p14="http://schemas.microsoft.com/office/powerpoint/2010/main" val="428244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– Ground living area</a:t>
            </a:r>
          </a:p>
        </p:txBody>
      </p:sp>
      <p:pic>
        <p:nvPicPr>
          <p:cNvPr id="7" name="Content Placeholder 6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253" y="1978422"/>
            <a:ext cx="6901277" cy="4025745"/>
          </a:xfrm>
        </p:spPr>
      </p:pic>
    </p:spTree>
    <p:extLst>
      <p:ext uri="{BB962C8B-B14F-4D97-AF65-F5344CB8AC3E}">
        <p14:creationId xmlns:p14="http://schemas.microsoft.com/office/powerpoint/2010/main" val="47146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11013" y="-1466710"/>
            <a:ext cx="10842151" cy="4431323"/>
          </a:xfrm>
        </p:spPr>
        <p:txBody>
          <a:bodyPr>
            <a:normAutofit/>
          </a:bodyPr>
          <a:lstStyle/>
          <a:p>
            <a:endParaRPr lang="en-US" sz="4000" b="1" dirty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endParaRPr lang="en-US" sz="4000" b="1" dirty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b="1" dirty="0">
                <a:latin typeface="Calibri" panose="020F0502020204030204" pitchFamily="34" charset="0"/>
              </a:rPr>
              <a:t>		Juxtaposed Scatter plot  </a:t>
            </a:r>
          </a:p>
          <a:p>
            <a:endParaRPr lang="en-US" sz="4000" dirty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endParaRPr lang="en-US" sz="4000" dirty="0"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542" y="1554647"/>
            <a:ext cx="7943264" cy="453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1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5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text&#10;&#10;Description generated with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" y="2131546"/>
            <a:ext cx="6085381" cy="334695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72278" y="207977"/>
            <a:ext cx="6506101" cy="1639112"/>
          </a:xfrm>
        </p:spPr>
        <p:txBody>
          <a:bodyPr>
            <a:noAutofit/>
          </a:bodyPr>
          <a:lstStyle/>
          <a:p>
            <a:endParaRPr lang="en-US" sz="4000" b="1" dirty="0">
              <a:latin typeface="Calibri" panose="020F0502020204030204" pitchFamily="34" charset="0"/>
            </a:endParaRPr>
          </a:p>
          <a:p>
            <a:endParaRPr lang="en-US" sz="4000" b="1" dirty="0">
              <a:latin typeface="Calibri" panose="020F0502020204030204" pitchFamily="34" charset="0"/>
            </a:endParaRPr>
          </a:p>
          <a:p>
            <a:endParaRPr lang="en-US" sz="4000" dirty="0">
              <a:latin typeface="Calibri" panose="020F0502020204030204" pitchFamily="34" charset="0"/>
            </a:endParaRPr>
          </a:p>
          <a:p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0591" y="492434"/>
            <a:ext cx="83894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Calibri" panose="020F0502020204030204" pitchFamily="34" charset="0"/>
              </a:rPr>
              <a:t>Density plot – Kernel and Superposed  </a:t>
            </a:r>
          </a:p>
        </p:txBody>
      </p:sp>
      <p:pic>
        <p:nvPicPr>
          <p:cNvPr id="3" name="Picture 2" descr="A picture containing screenshot&#10;&#10;Description generated with high confiden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212" y="2131546"/>
            <a:ext cx="6179493" cy="33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0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54" y="0"/>
            <a:ext cx="8596668" cy="604911"/>
          </a:xfrm>
        </p:spPr>
        <p:txBody>
          <a:bodyPr anchor="t"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House Price Predictions</a:t>
            </a:r>
            <a:br>
              <a:rPr lang="en-US" b="1" dirty="0">
                <a:latin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</a:rPr>
              <a:t>GGPLOT – sale condition vs sale price</a:t>
            </a: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9" name="Picture 8" descr="A picture containing writing implement, stationary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3" y="856232"/>
            <a:ext cx="11394831" cy="571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3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11013" y="-1466710"/>
            <a:ext cx="11821961" cy="4431323"/>
          </a:xfrm>
        </p:spPr>
        <p:txBody>
          <a:bodyPr>
            <a:normAutofit/>
          </a:bodyPr>
          <a:lstStyle/>
          <a:p>
            <a:endParaRPr lang="en-US" sz="3600" b="1" dirty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endParaRPr lang="en-US" sz="3600" b="1" dirty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Calibri" panose="020F0502020204030204" pitchFamily="34" charset="0"/>
              </a:rPr>
              <a:t>GGPLOT – Building Types vs Proximity to various conditions  </a:t>
            </a:r>
          </a:p>
          <a:p>
            <a:endParaRPr lang="en-US" sz="3600" dirty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endParaRPr lang="en-US" sz="3600" dirty="0"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Picture 5" descr="A picture containing writing implement, stationary, thing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3" y="884450"/>
            <a:ext cx="11338560" cy="568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4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4809066" cy="53008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Correlation Plot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69949" y="967409"/>
            <a:ext cx="3461530" cy="4477605"/>
          </a:xfrm>
        </p:spPr>
        <p:txBody>
          <a:bodyPr/>
          <a:lstStyle/>
          <a:p>
            <a:r>
              <a:rPr lang="en-US" dirty="0" err="1"/>
              <a:t>Corrplot</a:t>
            </a:r>
            <a:r>
              <a:rPr lang="en-US" dirty="0"/>
              <a:t> for Important variables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7409"/>
            <a:ext cx="8279896" cy="532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807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1398</TotalTime>
  <Words>254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Wingdings</vt:lpstr>
      <vt:lpstr>Gallery</vt:lpstr>
      <vt:lpstr>STAT 515- FINAL PROJECT PRESENTATION</vt:lpstr>
      <vt:lpstr>WHY House Price Predictions </vt:lpstr>
      <vt:lpstr>Data set</vt:lpstr>
      <vt:lpstr>Histogram – Ground living area</vt:lpstr>
      <vt:lpstr>PowerPoint Presentation</vt:lpstr>
      <vt:lpstr>PowerPoint Presentation</vt:lpstr>
      <vt:lpstr>House Price Predictions  GGPLOT – sale condition vs sale price</vt:lpstr>
      <vt:lpstr>PowerPoint Presentation</vt:lpstr>
      <vt:lpstr>Correlation Plot</vt:lpstr>
      <vt:lpstr>Modeling</vt:lpstr>
      <vt:lpstr>Variable Importance Plot   Error Rate plot</vt:lpstr>
      <vt:lpstr>Regression model </vt:lpstr>
      <vt:lpstr>Step Regression model</vt:lpstr>
      <vt:lpstr>Observations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515-REDESIGN PROJECT PRESENTATION</dc:title>
  <dc:creator>Nikitha</dc:creator>
  <cp:lastModifiedBy>Nikitha</cp:lastModifiedBy>
  <cp:revision>65</cp:revision>
  <dcterms:created xsi:type="dcterms:W3CDTF">2017-04-05T06:31:31Z</dcterms:created>
  <dcterms:modified xsi:type="dcterms:W3CDTF">2017-05-10T19:31:08Z</dcterms:modified>
</cp:coreProperties>
</file>