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7614e70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7614e70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7614e70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7614e70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7470c312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7470c312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Clusters</a:t>
            </a:r>
            <a:r>
              <a:rPr lang="en"/>
              <a:t> formed between replicates (by the long branches) shows within sample variation. Similarly, there is little variation between treatments (small distances between nodes leading to the individual replicates)</a:t>
            </a:r>
            <a:endParaRPr/>
          </a:p>
          <a:p>
            <a:pPr indent="-298450" lvl="0" marL="457200" rtl="0" algn="l">
              <a:spcBef>
                <a:spcPts val="0"/>
              </a:spcBef>
              <a:spcAft>
                <a:spcPts val="0"/>
              </a:spcAft>
              <a:buSzPts val="1100"/>
              <a:buAutoNum type="arabicParenR"/>
            </a:pPr>
            <a:r>
              <a:rPr lang="en"/>
              <a:t>We were able to </a:t>
            </a:r>
            <a:r>
              <a:rPr lang="en"/>
              <a:t>replicate</a:t>
            </a:r>
            <a:r>
              <a:rPr lang="en"/>
              <a:t> the within samples variation however </a:t>
            </a:r>
            <a:r>
              <a:rPr lang="en"/>
              <a:t>between</a:t>
            </a:r>
            <a:r>
              <a:rPr lang="en"/>
              <a:t> treatments does look little </a:t>
            </a:r>
            <a:r>
              <a:rPr lang="en"/>
              <a:t>different</a:t>
            </a:r>
            <a:r>
              <a:rPr lang="en"/>
              <a:t>.</a:t>
            </a:r>
            <a:endParaRPr/>
          </a:p>
          <a:p>
            <a:pPr indent="-298450" lvl="0" marL="457200" rtl="0" algn="l">
              <a:spcBef>
                <a:spcPts val="0"/>
              </a:spcBef>
              <a:spcAft>
                <a:spcPts val="0"/>
              </a:spcAft>
              <a:buSzPts val="1100"/>
              <a:buAutoNum type="arabicParenR"/>
            </a:pPr>
            <a:r>
              <a:rPr lang="en"/>
              <a:t>Black boxes- </a:t>
            </a:r>
            <a:r>
              <a:rPr lang="en"/>
              <a:t>similarity</a:t>
            </a:r>
            <a:endParaRPr/>
          </a:p>
          <a:p>
            <a:pPr indent="-298450" lvl="0" marL="457200" rtl="0" algn="l">
              <a:spcBef>
                <a:spcPts val="0"/>
              </a:spcBef>
              <a:spcAft>
                <a:spcPts val="0"/>
              </a:spcAft>
              <a:buSzPts val="1100"/>
              <a:buAutoNum type="arabicParenR"/>
            </a:pPr>
            <a:r>
              <a:rPr lang="en"/>
              <a:t>Green- 5 degrees treatment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7470c312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7470c312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 hues showing few measurable difference between samples</a:t>
            </a:r>
            <a:endParaRPr/>
          </a:p>
          <a:p>
            <a:pPr indent="0" lvl="0" marL="0" rtl="0" algn="l">
              <a:spcBef>
                <a:spcPts val="0"/>
              </a:spcBef>
              <a:spcAft>
                <a:spcPts val="0"/>
              </a:spcAft>
              <a:buNone/>
            </a:pPr>
            <a:r>
              <a:rPr lang="en"/>
              <a:t>Contigs- rows, samples- columns</a:t>
            </a:r>
            <a:endParaRPr/>
          </a:p>
          <a:p>
            <a:pPr indent="0" lvl="0" marL="0" rtl="0" algn="l">
              <a:spcBef>
                <a:spcPts val="0"/>
              </a:spcBef>
              <a:spcAft>
                <a:spcPts val="0"/>
              </a:spcAft>
              <a:buNone/>
            </a:pPr>
            <a:r>
              <a:rPr lang="en"/>
              <a:t>If they used any specific gene cluster, we </a:t>
            </a:r>
            <a:r>
              <a:rPr lang="en"/>
              <a:t>could</a:t>
            </a:r>
            <a:r>
              <a:rPr lang="en"/>
              <a:t> not figure it out</a:t>
            </a:r>
            <a:endParaRPr/>
          </a:p>
          <a:p>
            <a:pPr indent="0" lvl="0" marL="0" rtl="0" algn="l">
              <a:spcBef>
                <a:spcPts val="0"/>
              </a:spcBef>
              <a:spcAft>
                <a:spcPts val="0"/>
              </a:spcAft>
              <a:buNone/>
            </a:pPr>
            <a:r>
              <a:rPr lang="en"/>
              <a:t>There were some discreet intersample variation. Large </a:t>
            </a:r>
            <a:r>
              <a:rPr lang="en"/>
              <a:t>downregulated</a:t>
            </a:r>
            <a:r>
              <a:rPr lang="en"/>
              <a:t> quadrant around samples </a:t>
            </a:r>
            <a:r>
              <a:rPr lang="en"/>
              <a:t>compared</a:t>
            </a:r>
            <a:r>
              <a:rPr lang="en"/>
              <a:t> to the control.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7470c312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7470c312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Strong indication of HSP70 A and B are ancestrally shared paralogues within porifera. </a:t>
            </a:r>
            <a:endParaRPr/>
          </a:p>
          <a:p>
            <a:pPr indent="0" lvl="0" marL="0" rtl="0" algn="l">
              <a:spcBef>
                <a:spcPts val="0"/>
              </a:spcBef>
              <a:spcAft>
                <a:spcPts val="0"/>
              </a:spcAft>
              <a:buNone/>
            </a:pPr>
            <a:r>
              <a:rPr lang="en"/>
              <a:t>Using RAxML, LG+I+G</a:t>
            </a:r>
            <a:endParaRPr/>
          </a:p>
          <a:p>
            <a:pPr indent="0" lvl="0" marL="0" rtl="0" algn="l">
              <a:spcBef>
                <a:spcPts val="0"/>
              </a:spcBef>
              <a:spcAft>
                <a:spcPts val="0"/>
              </a:spcAft>
              <a:buNone/>
            </a:pPr>
            <a:r>
              <a:rPr lang="en"/>
              <a:t> Isodictya </a:t>
            </a:r>
            <a:r>
              <a:rPr lang="en"/>
              <a:t>sequences- highlighted (yellow-purple)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775db265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775db265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may be possible that with a period of acclimation, sequential rises in temperature can be met by successive rounds of molecular adaptation.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latin typeface="Calibri"/>
                <a:ea typeface="Calibri"/>
                <a:cs typeface="Calibri"/>
                <a:sym typeface="Calibri"/>
              </a:rPr>
              <a:t>Acute exposure, number of replicates is too less.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17db3db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17db3db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highlight>
                  <a:srgbClr val="EBF7FF"/>
                </a:highlight>
              </a:rPr>
              <a:t>Although the cellular and molecular responses to exposure to relatively high temperatures (acute thermal stress or heat shock) have been studied previously, only sparse empirical evidence of how it affects cold-water species is available. </a:t>
            </a:r>
            <a:r>
              <a:rPr lang="en" sz="1200">
                <a:solidFill>
                  <a:schemeClr val="dk1"/>
                </a:solidFill>
                <a:latin typeface="Calibri"/>
                <a:ea typeface="Calibri"/>
                <a:cs typeface="Calibri"/>
                <a:sym typeface="Calibri"/>
              </a:rPr>
              <a:t>Current estimates of climate change in the Antarctic suggest that the mean temperature of seawater could rise by about 0.6 C (Representative Concentration Pathway 2.6) to 2.0 C . </a:t>
            </a:r>
            <a:r>
              <a:rPr lang="en" sz="1200">
                <a:solidFill>
                  <a:schemeClr val="dk1"/>
                </a:solidFill>
                <a:latin typeface="Calibri"/>
                <a:ea typeface="Calibri"/>
                <a:cs typeface="Calibri"/>
                <a:sym typeface="Calibri"/>
              </a:rPr>
              <a:t>Antarctic-dwelling species may be particularly vulnerable due to their specialisation for extremely cold, relatively stable temperature conditions. This picture of the globe represents the antarctic peninsula.  For this study, a sponge, Isodictya,  samples were collected from the around Doumer Island, Palmer Archipelago,western Antarctic Peninsula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17db3db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17db3db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6 samples from adult isodyctia were collected from 10m deep to understand whether this organism  </a:t>
            </a:r>
            <a:r>
              <a:rPr lang="en">
                <a:solidFill>
                  <a:schemeClr val="dk1"/>
                </a:solidFill>
                <a:highlight>
                  <a:srgbClr val="EBF7FF"/>
                </a:highlight>
              </a:rPr>
              <a:t>can adjust to acute short-term heat stress, by exposing this species to 3 and 5 C for 4 h, Control group was maintained at 0.5 deg. There was an N of 2 for each treatment. The temperatures corresponded to predicted temperatures under high-end 2080 IPCC-SRES scenarios.  </a:t>
            </a:r>
            <a:r>
              <a:rPr lang="en" sz="1200">
                <a:solidFill>
                  <a:schemeClr val="dk1"/>
                </a:solidFill>
                <a:latin typeface="Calibri"/>
                <a:ea typeface="Calibri"/>
                <a:cs typeface="Calibri"/>
                <a:sym typeface="Calibri"/>
              </a:rPr>
              <a:t>Ipcc-SRES-intergovernmental Panel on Climate Change Special Report on Emissions Scenarios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After 4 hours of exposure, RNA was extracted from each sample and amplified used ILLUmina sequencing . adapter sequences were removed and overall quality of the sequences were tested using Fast QC and one low quality control was removed. Low-quality regions of reads were trimmed using Trimmomatic 0.33.</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Clustering of isoforms was performed natively by Trinity. DeconSeq was used to remove contamination using pre-prepared bacterial, archean and viral databases), resulting in the final reference assembly.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7470c31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7470c3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7470c312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7470c31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7614e70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7614e70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7614e70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7614e70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7614e70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7614e70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7614e70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7614e70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11550" y="207925"/>
            <a:ext cx="8491823" cy="4567301"/>
          </a:xfrm>
          <a:prstGeom prst="rect">
            <a:avLst/>
          </a:prstGeom>
          <a:noFill/>
          <a:ln>
            <a:noFill/>
          </a:ln>
        </p:spPr>
      </p:pic>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2" name="Google Shape;18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2"/>
          <p:cNvPicPr preferRelativeResize="0"/>
          <p:nvPr/>
        </p:nvPicPr>
        <p:blipFill>
          <a:blip r:embed="rId3">
            <a:alphaModFix/>
          </a:blip>
          <a:stretch>
            <a:fillRect/>
          </a:stretch>
        </p:blipFill>
        <p:spPr>
          <a:xfrm>
            <a:off x="-3870200" y="-4389937"/>
            <a:ext cx="14610427" cy="14610427"/>
          </a:xfrm>
          <a:prstGeom prst="rect">
            <a:avLst/>
          </a:prstGeom>
          <a:noFill/>
          <a:ln>
            <a:noFill/>
          </a:ln>
        </p:spPr>
      </p:pic>
      <p:pic>
        <p:nvPicPr>
          <p:cNvPr id="184" name="Google Shape;184;p22"/>
          <p:cNvPicPr preferRelativeResize="0"/>
          <p:nvPr/>
        </p:nvPicPr>
        <p:blipFill>
          <a:blip r:embed="rId4">
            <a:alphaModFix/>
          </a:blip>
          <a:stretch>
            <a:fillRect/>
          </a:stretch>
        </p:blipFill>
        <p:spPr>
          <a:xfrm>
            <a:off x="4805450" y="-86687"/>
            <a:ext cx="51435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1" name="Google Shape;19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23"/>
          <p:cNvPicPr preferRelativeResize="0"/>
          <p:nvPr/>
        </p:nvPicPr>
        <p:blipFill>
          <a:blip r:embed="rId3">
            <a:alphaModFix/>
          </a:blip>
          <a:stretch>
            <a:fillRect/>
          </a:stretch>
        </p:blipFill>
        <p:spPr>
          <a:xfrm>
            <a:off x="1289300" y="143250"/>
            <a:ext cx="4700100" cy="470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81950" y="256825"/>
            <a:ext cx="883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Sample correlation matrix for the five samples used in the final cross-comparison</a:t>
            </a:r>
            <a:endParaRPr sz="2220"/>
          </a:p>
        </p:txBody>
      </p:sp>
      <p:sp>
        <p:nvSpPr>
          <p:cNvPr id="198" name="Google Shape;19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4"/>
          <p:cNvPicPr preferRelativeResize="0"/>
          <p:nvPr/>
        </p:nvPicPr>
        <p:blipFill>
          <a:blip r:embed="rId3">
            <a:alphaModFix/>
          </a:blip>
          <a:stretch>
            <a:fillRect/>
          </a:stretch>
        </p:blipFill>
        <p:spPr>
          <a:xfrm>
            <a:off x="5492900" y="1229475"/>
            <a:ext cx="3339400" cy="3339400"/>
          </a:xfrm>
          <a:prstGeom prst="rect">
            <a:avLst/>
          </a:prstGeom>
          <a:noFill/>
          <a:ln>
            <a:noFill/>
          </a:ln>
        </p:spPr>
      </p:pic>
      <p:pic>
        <p:nvPicPr>
          <p:cNvPr id="200" name="Google Shape;200;p24"/>
          <p:cNvPicPr preferRelativeResize="0"/>
          <p:nvPr/>
        </p:nvPicPr>
        <p:blipFill>
          <a:blip r:embed="rId4">
            <a:alphaModFix/>
          </a:blip>
          <a:stretch>
            <a:fillRect/>
          </a:stretch>
        </p:blipFill>
        <p:spPr>
          <a:xfrm>
            <a:off x="311700" y="1117850"/>
            <a:ext cx="4412499" cy="3416400"/>
          </a:xfrm>
          <a:prstGeom prst="rect">
            <a:avLst/>
          </a:prstGeom>
          <a:noFill/>
          <a:ln>
            <a:noFill/>
          </a:ln>
        </p:spPr>
      </p:pic>
      <p:sp>
        <p:nvSpPr>
          <p:cNvPr id="201" name="Google Shape;201;p24"/>
          <p:cNvSpPr txBox="1"/>
          <p:nvPr/>
        </p:nvSpPr>
        <p:spPr>
          <a:xfrm>
            <a:off x="1350350" y="4568875"/>
            <a:ext cx="2335200" cy="3693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Clr>
                <a:schemeClr val="dk1"/>
              </a:buClr>
              <a:buSzPts val="1100"/>
              <a:buFont typeface="Arial"/>
              <a:buNone/>
            </a:pPr>
            <a:r>
              <a:rPr lang="en" sz="700">
                <a:solidFill>
                  <a:schemeClr val="dk1"/>
                </a:solidFill>
              </a:rPr>
              <a:t>González-Aravena​, M. et al 2019</a:t>
            </a:r>
            <a:r>
              <a:rPr lang="en" sz="1100">
                <a:solidFill>
                  <a:schemeClr val="dk1"/>
                </a:solidFill>
              </a:rPr>
              <a:t> </a:t>
            </a:r>
            <a:r>
              <a:rPr lang="en" sz="1200">
                <a:solidFill>
                  <a:schemeClr val="dk1"/>
                </a:solidFill>
              </a:rPr>
              <a:t> </a:t>
            </a:r>
            <a:endParaRPr sz="1200">
              <a:solidFill>
                <a:schemeClr val="dk1"/>
              </a:solidFill>
            </a:endParaRPr>
          </a:p>
        </p:txBody>
      </p:sp>
      <p:sp>
        <p:nvSpPr>
          <p:cNvPr id="202" name="Google Shape;2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46350" y="173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Relative expression of each differentially expressed contig across all the samples</a:t>
            </a:r>
            <a:endParaRPr sz="2220"/>
          </a:p>
        </p:txBody>
      </p:sp>
      <p:sp>
        <p:nvSpPr>
          <p:cNvPr id="208" name="Google Shape;20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5"/>
          <p:cNvPicPr preferRelativeResize="0"/>
          <p:nvPr/>
        </p:nvPicPr>
        <p:blipFill rotWithShape="1">
          <a:blip r:embed="rId3">
            <a:alphaModFix/>
          </a:blip>
          <a:srcRect b="9329" l="0" r="0" t="0"/>
          <a:stretch/>
        </p:blipFill>
        <p:spPr>
          <a:xfrm>
            <a:off x="4764925" y="942675"/>
            <a:ext cx="4200825" cy="3992550"/>
          </a:xfrm>
          <a:prstGeom prst="rect">
            <a:avLst/>
          </a:prstGeom>
          <a:noFill/>
          <a:ln>
            <a:noFill/>
          </a:ln>
        </p:spPr>
      </p:pic>
      <p:pic>
        <p:nvPicPr>
          <p:cNvPr id="210" name="Google Shape;210;p25"/>
          <p:cNvPicPr preferRelativeResize="0"/>
          <p:nvPr/>
        </p:nvPicPr>
        <p:blipFill>
          <a:blip r:embed="rId4">
            <a:alphaModFix/>
          </a:blip>
          <a:stretch>
            <a:fillRect/>
          </a:stretch>
        </p:blipFill>
        <p:spPr>
          <a:xfrm>
            <a:off x="346350" y="1119300"/>
            <a:ext cx="4163150" cy="3550875"/>
          </a:xfrm>
          <a:prstGeom prst="rect">
            <a:avLst/>
          </a:prstGeom>
          <a:noFill/>
          <a:ln>
            <a:noFill/>
          </a:ln>
        </p:spPr>
      </p:pic>
      <p:sp>
        <p:nvSpPr>
          <p:cNvPr id="211" name="Google Shape;211;p25"/>
          <p:cNvSpPr txBox="1"/>
          <p:nvPr/>
        </p:nvSpPr>
        <p:spPr>
          <a:xfrm>
            <a:off x="776250" y="4670175"/>
            <a:ext cx="2997600" cy="3078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None/>
            </a:pPr>
            <a:r>
              <a:rPr lang="en" sz="800">
                <a:solidFill>
                  <a:schemeClr val="dk1"/>
                </a:solidFill>
              </a:rPr>
              <a:t>González-Aravena​, Marcelo, et al. 2019</a:t>
            </a:r>
            <a:endParaRPr sz="800">
              <a:solidFill>
                <a:schemeClr val="dk1"/>
              </a:solidFill>
            </a:endParaRPr>
          </a:p>
        </p:txBody>
      </p:sp>
      <p:sp>
        <p:nvSpPr>
          <p:cNvPr id="212" name="Google Shape;21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6"/>
          <p:cNvSpPr txBox="1"/>
          <p:nvPr>
            <p:ph type="title"/>
          </p:nvPr>
        </p:nvSpPr>
        <p:spPr>
          <a:xfrm>
            <a:off x="261075" y="129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Maximum likelihood-derived phylogeny of HSP70 sequences</a:t>
            </a:r>
            <a:endParaRPr sz="2220"/>
          </a:p>
        </p:txBody>
      </p:sp>
      <p:pic>
        <p:nvPicPr>
          <p:cNvPr id="218" name="Google Shape;218;p26"/>
          <p:cNvPicPr preferRelativeResize="0"/>
          <p:nvPr/>
        </p:nvPicPr>
        <p:blipFill>
          <a:blip r:embed="rId3">
            <a:alphaModFix/>
          </a:blip>
          <a:stretch>
            <a:fillRect/>
          </a:stretch>
        </p:blipFill>
        <p:spPr>
          <a:xfrm>
            <a:off x="4334500" y="618837"/>
            <a:ext cx="4497802" cy="4291336"/>
          </a:xfrm>
          <a:prstGeom prst="rect">
            <a:avLst/>
          </a:prstGeom>
          <a:noFill/>
          <a:ln>
            <a:noFill/>
          </a:ln>
        </p:spPr>
      </p:pic>
      <p:pic>
        <p:nvPicPr>
          <p:cNvPr id="219" name="Google Shape;219;p26"/>
          <p:cNvPicPr preferRelativeResize="0"/>
          <p:nvPr/>
        </p:nvPicPr>
        <p:blipFill>
          <a:blip r:embed="rId4">
            <a:alphaModFix/>
          </a:blip>
          <a:stretch>
            <a:fillRect/>
          </a:stretch>
        </p:blipFill>
        <p:spPr>
          <a:xfrm>
            <a:off x="130850" y="1363175"/>
            <a:ext cx="4203650" cy="3591000"/>
          </a:xfrm>
          <a:prstGeom prst="rect">
            <a:avLst/>
          </a:prstGeom>
          <a:noFill/>
          <a:ln>
            <a:noFill/>
          </a:ln>
        </p:spPr>
      </p:pic>
      <p:sp>
        <p:nvSpPr>
          <p:cNvPr id="220" name="Google Shape;220;p26"/>
          <p:cNvSpPr txBox="1"/>
          <p:nvPr/>
        </p:nvSpPr>
        <p:spPr>
          <a:xfrm>
            <a:off x="706825" y="4835700"/>
            <a:ext cx="2997600" cy="3078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1200"/>
              </a:spcAft>
              <a:buNone/>
            </a:pPr>
            <a:r>
              <a:rPr lang="en" sz="800">
                <a:solidFill>
                  <a:schemeClr val="dk1"/>
                </a:solidFill>
              </a:rPr>
              <a:t>González-Aravena​, Marcelo, et al. 2019</a:t>
            </a:r>
            <a:endParaRPr sz="800">
              <a:solidFill>
                <a:schemeClr val="dk1"/>
              </a:solidFill>
            </a:endParaRPr>
          </a:p>
        </p:txBody>
      </p:sp>
      <p:sp>
        <p:nvSpPr>
          <p:cNvPr id="221" name="Google Shape;22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t>Conclusions</a:t>
            </a:r>
            <a:endParaRPr sz="2620"/>
          </a:p>
          <a:p>
            <a:pPr indent="0" lvl="0" marL="0" rtl="0" algn="ctr">
              <a:spcBef>
                <a:spcPts val="0"/>
              </a:spcBef>
              <a:spcAft>
                <a:spcPts val="0"/>
              </a:spcAft>
              <a:buSzPts val="990"/>
              <a:buNone/>
            </a:pPr>
            <a:r>
              <a:t/>
            </a:r>
            <a:endParaRPr sz="2720"/>
          </a:p>
        </p:txBody>
      </p:sp>
      <p:sp>
        <p:nvSpPr>
          <p:cNvPr id="227" name="Google Shape;22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3-5 degree increase showed little change in response indicating even a little increase in temperature can alter the response and cause stress.</a:t>
            </a:r>
            <a:endParaRPr/>
          </a:p>
          <a:p>
            <a:pPr indent="-342900" lvl="0" marL="457200" rtl="0" algn="l">
              <a:spcBef>
                <a:spcPts val="0"/>
              </a:spcBef>
              <a:spcAft>
                <a:spcPts val="0"/>
              </a:spcAft>
              <a:buSzPts val="1800"/>
              <a:buChar char="●"/>
            </a:pPr>
            <a:r>
              <a:rPr lang="en"/>
              <a:t>Findings corroborated with previous conclusions regarding the transcriptomic </a:t>
            </a:r>
            <a:r>
              <a:rPr lang="en"/>
              <a:t>response</a:t>
            </a:r>
            <a:r>
              <a:rPr lang="en"/>
              <a:t> to  </a:t>
            </a:r>
            <a:r>
              <a:rPr lang="en"/>
              <a:t>acute</a:t>
            </a:r>
            <a:r>
              <a:rPr lang="en"/>
              <a:t> thermal stress, while suggesting specifically that cold adapted sponges may have a limited range of </a:t>
            </a:r>
            <a:r>
              <a:rPr lang="en"/>
              <a:t>tolerance</a:t>
            </a:r>
            <a:r>
              <a:rPr lang="en"/>
              <a:t> to increased temperatures.</a:t>
            </a:r>
            <a:endParaRPr/>
          </a:p>
        </p:txBody>
      </p:sp>
      <p:sp>
        <p:nvSpPr>
          <p:cNvPr id="228" name="Google Shape;22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3595275" y="78350"/>
            <a:ext cx="5322570" cy="4838700"/>
          </a:xfrm>
          <a:prstGeom prst="rect">
            <a:avLst/>
          </a:prstGeom>
          <a:noFill/>
          <a:ln>
            <a:noFill/>
          </a:ln>
        </p:spPr>
      </p:pic>
      <p:sp>
        <p:nvSpPr>
          <p:cNvPr id="61" name="Google Shape;61;p14"/>
          <p:cNvSpPr txBox="1"/>
          <p:nvPr/>
        </p:nvSpPr>
        <p:spPr>
          <a:xfrm>
            <a:off x="453600" y="878575"/>
            <a:ext cx="3199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t>Western Antarctic Peninsula</a:t>
            </a:r>
            <a:endParaRPr sz="2600"/>
          </a:p>
        </p:txBody>
      </p:sp>
      <p:pic>
        <p:nvPicPr>
          <p:cNvPr id="62" name="Google Shape;62;p14"/>
          <p:cNvPicPr preferRelativeResize="0"/>
          <p:nvPr/>
        </p:nvPicPr>
        <p:blipFill rotWithShape="1">
          <a:blip r:embed="rId4">
            <a:alphaModFix/>
          </a:blip>
          <a:srcRect b="6422" l="10177" r="1553" t="10271"/>
          <a:stretch/>
        </p:blipFill>
        <p:spPr>
          <a:xfrm>
            <a:off x="237650" y="2476175"/>
            <a:ext cx="5101075" cy="2440875"/>
          </a:xfrm>
          <a:prstGeom prst="rect">
            <a:avLst/>
          </a:prstGeom>
          <a:noFill/>
          <a:ln>
            <a:noFill/>
          </a:ln>
        </p:spPr>
      </p:pic>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708175"/>
            <a:ext cx="8839199" cy="3886026"/>
          </a:xfrm>
          <a:prstGeom prst="rect">
            <a:avLst/>
          </a:prstGeom>
          <a:noFill/>
          <a:ln>
            <a:noFill/>
          </a:ln>
        </p:spPr>
      </p:pic>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5"/>
          <p:cNvSpPr txBox="1"/>
          <p:nvPr/>
        </p:nvSpPr>
        <p:spPr>
          <a:xfrm>
            <a:off x="765225" y="494025"/>
            <a:ext cx="5579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t>Study Design</a:t>
            </a:r>
            <a:endParaRPr sz="2600"/>
          </a:p>
        </p:txBody>
      </p:sp>
      <p:sp>
        <p:nvSpPr>
          <p:cNvPr id="71" name="Google Shape;71;p15"/>
          <p:cNvSpPr txBox="1"/>
          <p:nvPr/>
        </p:nvSpPr>
        <p:spPr>
          <a:xfrm>
            <a:off x="4787550" y="596225"/>
            <a:ext cx="5125800" cy="59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2" name="Google Shape;72;p15"/>
          <p:cNvSpPr txBox="1"/>
          <p:nvPr/>
        </p:nvSpPr>
        <p:spPr>
          <a:xfrm>
            <a:off x="7999375" y="596225"/>
            <a:ext cx="114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2080 IPCC-SRES</a:t>
            </a:r>
            <a:endParaRPr sz="1200"/>
          </a:p>
        </p:txBody>
      </p:sp>
      <p:sp>
        <p:nvSpPr>
          <p:cNvPr id="73" name="Google Shape;73;p15"/>
          <p:cNvSpPr txBox="1"/>
          <p:nvPr/>
        </p:nvSpPr>
        <p:spPr>
          <a:xfrm>
            <a:off x="152400" y="4278325"/>
            <a:ext cx="197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(DeconSeq version 0.4.3)</a:t>
            </a:r>
            <a:endParaRPr b="1"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t>Methods</a:t>
            </a:r>
            <a:endParaRPr sz="2620"/>
          </a:p>
        </p:txBody>
      </p:sp>
      <p:grpSp>
        <p:nvGrpSpPr>
          <p:cNvPr id="79" name="Google Shape;79;p16"/>
          <p:cNvGrpSpPr/>
          <p:nvPr/>
        </p:nvGrpSpPr>
        <p:grpSpPr>
          <a:xfrm>
            <a:off x="3074688" y="1368225"/>
            <a:ext cx="2994613" cy="3232525"/>
            <a:chOff x="1876763" y="1368225"/>
            <a:chExt cx="2994613" cy="3232525"/>
          </a:xfrm>
        </p:grpSpPr>
        <p:sp>
          <p:nvSpPr>
            <p:cNvPr id="80" name="Google Shape;80;p16"/>
            <p:cNvSpPr/>
            <p:nvPr/>
          </p:nvSpPr>
          <p:spPr>
            <a:xfrm>
              <a:off x="1876763" y="1368225"/>
              <a:ext cx="2994600" cy="344100"/>
            </a:xfrm>
            <a:prstGeom prst="rect">
              <a:avLst/>
            </a:prstGeom>
            <a:solidFill>
              <a:schemeClr val="accent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Animal collection and heat treatment</a:t>
              </a:r>
              <a:endParaRPr sz="1200">
                <a:solidFill>
                  <a:schemeClr val="lt1"/>
                </a:solidFill>
              </a:endParaRPr>
            </a:p>
          </p:txBody>
        </p:sp>
        <p:sp>
          <p:nvSpPr>
            <p:cNvPr id="81" name="Google Shape;81;p16"/>
            <p:cNvSpPr/>
            <p:nvPr/>
          </p:nvSpPr>
          <p:spPr>
            <a:xfrm>
              <a:off x="1876763" y="1904175"/>
              <a:ext cx="2994600" cy="344100"/>
            </a:xfrm>
            <a:prstGeom prst="rect">
              <a:avLst/>
            </a:prstGeom>
            <a:solidFill>
              <a:schemeClr val="accent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RNA extraction and sequencing</a:t>
              </a:r>
              <a:endParaRPr sz="1200">
                <a:solidFill>
                  <a:schemeClr val="lt1"/>
                </a:solidFill>
              </a:endParaRPr>
            </a:p>
          </p:txBody>
        </p:sp>
        <p:sp>
          <p:nvSpPr>
            <p:cNvPr id="82" name="Google Shape;82;p16"/>
            <p:cNvSpPr/>
            <p:nvPr/>
          </p:nvSpPr>
          <p:spPr>
            <a:xfrm>
              <a:off x="1876763" y="2456888"/>
              <a:ext cx="2994600" cy="344100"/>
            </a:xfrm>
            <a:prstGeom prst="rect">
              <a:avLst/>
            </a:prstGeom>
            <a:solidFill>
              <a:schemeClr val="accent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Quality control and assembly</a:t>
              </a:r>
              <a:endParaRPr>
                <a:solidFill>
                  <a:schemeClr val="lt1"/>
                </a:solidFill>
              </a:endParaRPr>
            </a:p>
          </p:txBody>
        </p:sp>
        <p:sp>
          <p:nvSpPr>
            <p:cNvPr id="83" name="Google Shape;83;p16"/>
            <p:cNvSpPr/>
            <p:nvPr/>
          </p:nvSpPr>
          <p:spPr>
            <a:xfrm>
              <a:off x="1876763" y="3009588"/>
              <a:ext cx="2994600" cy="344100"/>
            </a:xfrm>
            <a:prstGeom prst="rect">
              <a:avLst/>
            </a:prstGeom>
            <a:solidFill>
              <a:srgbClr val="DD1144"/>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Phylogenetic analysis</a:t>
              </a:r>
              <a:endParaRPr>
                <a:solidFill>
                  <a:schemeClr val="lt1"/>
                </a:solidFill>
              </a:endParaRPr>
            </a:p>
          </p:txBody>
        </p:sp>
        <p:sp>
          <p:nvSpPr>
            <p:cNvPr id="84" name="Google Shape;84;p16"/>
            <p:cNvSpPr/>
            <p:nvPr/>
          </p:nvSpPr>
          <p:spPr>
            <a:xfrm>
              <a:off x="1876763" y="3569213"/>
              <a:ext cx="2994600" cy="344100"/>
            </a:xfrm>
            <a:prstGeom prst="rect">
              <a:avLst/>
            </a:prstGeom>
            <a:solidFill>
              <a:schemeClr val="accent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Transcriptome analysis and annotation</a:t>
              </a:r>
              <a:endParaRPr>
                <a:solidFill>
                  <a:schemeClr val="lt1"/>
                </a:solidFill>
              </a:endParaRPr>
            </a:p>
          </p:txBody>
        </p:sp>
        <p:sp>
          <p:nvSpPr>
            <p:cNvPr id="85" name="Google Shape;85;p16"/>
            <p:cNvSpPr/>
            <p:nvPr/>
          </p:nvSpPr>
          <p:spPr>
            <a:xfrm>
              <a:off x="1876775" y="4128850"/>
              <a:ext cx="2994600" cy="471900"/>
            </a:xfrm>
            <a:prstGeom prst="rect">
              <a:avLst/>
            </a:prstGeom>
            <a:solidFill>
              <a:srgbClr val="DD1144"/>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Differential expression analysis and over-representation analysis</a:t>
              </a:r>
              <a:endParaRPr sz="1200">
                <a:solidFill>
                  <a:schemeClr val="lt1"/>
                </a:solidFill>
              </a:endParaRPr>
            </a:p>
          </p:txBody>
        </p:sp>
        <p:cxnSp>
          <p:nvCxnSpPr>
            <p:cNvPr id="86" name="Google Shape;86;p16"/>
            <p:cNvCxnSpPr>
              <a:stCxn id="80" idx="2"/>
              <a:endCxn id="81" idx="0"/>
            </p:cNvCxnSpPr>
            <p:nvPr/>
          </p:nvCxnSpPr>
          <p:spPr>
            <a:xfrm>
              <a:off x="3374063" y="1712325"/>
              <a:ext cx="0" cy="192000"/>
            </a:xfrm>
            <a:prstGeom prst="straightConnector1">
              <a:avLst/>
            </a:prstGeom>
            <a:noFill/>
            <a:ln cap="flat" cmpd="sng" w="19050">
              <a:solidFill>
                <a:srgbClr val="434343"/>
              </a:solidFill>
              <a:prstDash val="solid"/>
              <a:round/>
              <a:headEnd len="med" w="med" type="none"/>
              <a:tailEnd len="med" w="med" type="triangle"/>
            </a:ln>
          </p:spPr>
        </p:cxnSp>
        <p:cxnSp>
          <p:nvCxnSpPr>
            <p:cNvPr id="87" name="Google Shape;87;p16"/>
            <p:cNvCxnSpPr>
              <a:stCxn id="81" idx="2"/>
              <a:endCxn id="82" idx="0"/>
            </p:cNvCxnSpPr>
            <p:nvPr/>
          </p:nvCxnSpPr>
          <p:spPr>
            <a:xfrm>
              <a:off x="3374063" y="2248275"/>
              <a:ext cx="0" cy="208500"/>
            </a:xfrm>
            <a:prstGeom prst="straightConnector1">
              <a:avLst/>
            </a:prstGeom>
            <a:noFill/>
            <a:ln cap="flat" cmpd="sng" w="19050">
              <a:solidFill>
                <a:srgbClr val="434343"/>
              </a:solidFill>
              <a:prstDash val="solid"/>
              <a:round/>
              <a:headEnd len="med" w="med" type="none"/>
              <a:tailEnd len="med" w="med" type="triangle"/>
            </a:ln>
          </p:spPr>
        </p:cxnSp>
        <p:cxnSp>
          <p:nvCxnSpPr>
            <p:cNvPr id="88" name="Google Shape;88;p16"/>
            <p:cNvCxnSpPr>
              <a:stCxn id="82" idx="2"/>
              <a:endCxn id="83" idx="0"/>
            </p:cNvCxnSpPr>
            <p:nvPr/>
          </p:nvCxnSpPr>
          <p:spPr>
            <a:xfrm>
              <a:off x="3374063" y="2800988"/>
              <a:ext cx="0" cy="208500"/>
            </a:xfrm>
            <a:prstGeom prst="straightConnector1">
              <a:avLst/>
            </a:prstGeom>
            <a:noFill/>
            <a:ln cap="flat" cmpd="sng" w="19050">
              <a:solidFill>
                <a:srgbClr val="434343"/>
              </a:solidFill>
              <a:prstDash val="solid"/>
              <a:round/>
              <a:headEnd len="med" w="med" type="none"/>
              <a:tailEnd len="med" w="med" type="triangle"/>
            </a:ln>
          </p:spPr>
        </p:cxnSp>
        <p:cxnSp>
          <p:nvCxnSpPr>
            <p:cNvPr id="89" name="Google Shape;89;p16"/>
            <p:cNvCxnSpPr>
              <a:stCxn id="83" idx="2"/>
              <a:endCxn id="84" idx="0"/>
            </p:cNvCxnSpPr>
            <p:nvPr/>
          </p:nvCxnSpPr>
          <p:spPr>
            <a:xfrm>
              <a:off x="3374063" y="3353688"/>
              <a:ext cx="0" cy="215400"/>
            </a:xfrm>
            <a:prstGeom prst="straightConnector1">
              <a:avLst/>
            </a:prstGeom>
            <a:noFill/>
            <a:ln cap="flat" cmpd="sng" w="19050">
              <a:solidFill>
                <a:srgbClr val="434343"/>
              </a:solidFill>
              <a:prstDash val="solid"/>
              <a:round/>
              <a:headEnd len="med" w="med" type="none"/>
              <a:tailEnd len="med" w="med" type="triangle"/>
            </a:ln>
          </p:spPr>
        </p:cxnSp>
        <p:cxnSp>
          <p:nvCxnSpPr>
            <p:cNvPr id="90" name="Google Shape;90;p16"/>
            <p:cNvCxnSpPr>
              <a:endCxn id="85" idx="0"/>
            </p:cNvCxnSpPr>
            <p:nvPr/>
          </p:nvCxnSpPr>
          <p:spPr>
            <a:xfrm>
              <a:off x="3374075" y="3909550"/>
              <a:ext cx="0" cy="219300"/>
            </a:xfrm>
            <a:prstGeom prst="straightConnector1">
              <a:avLst/>
            </a:prstGeom>
            <a:noFill/>
            <a:ln cap="flat" cmpd="sng" w="19050">
              <a:solidFill>
                <a:srgbClr val="434343"/>
              </a:solidFill>
              <a:prstDash val="solid"/>
              <a:round/>
              <a:headEnd len="med" w="med" type="none"/>
              <a:tailEnd len="med" w="med" type="triangle"/>
            </a:ln>
          </p:spPr>
        </p:cxnSp>
      </p:grpSp>
      <p:sp>
        <p:nvSpPr>
          <p:cNvPr id="91" name="Google Shape;9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2600">
                <a:solidFill>
                  <a:srgbClr val="333333"/>
                </a:solidFill>
              </a:rPr>
              <a:t>Differential expression analysis</a:t>
            </a:r>
            <a:endParaRPr sz="2600"/>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8" name="Google Shape;98;p17"/>
          <p:cNvGrpSpPr/>
          <p:nvPr/>
        </p:nvGrpSpPr>
        <p:grpSpPr>
          <a:xfrm>
            <a:off x="2024013" y="1597875"/>
            <a:ext cx="5095963" cy="2792700"/>
            <a:chOff x="1876688" y="1197750"/>
            <a:chExt cx="5095963" cy="2792700"/>
          </a:xfrm>
        </p:grpSpPr>
        <p:sp>
          <p:nvSpPr>
            <p:cNvPr id="99" name="Google Shape;99;p17"/>
            <p:cNvSpPr/>
            <p:nvPr/>
          </p:nvSpPr>
          <p:spPr>
            <a:xfrm>
              <a:off x="1876775" y="1197750"/>
              <a:ext cx="2994600" cy="5148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Comparative analyses of gene expression</a:t>
              </a:r>
              <a:endParaRPr sz="1200">
                <a:solidFill>
                  <a:schemeClr val="lt1"/>
                </a:solidFill>
              </a:endParaRPr>
            </a:p>
          </p:txBody>
        </p:sp>
        <p:sp>
          <p:nvSpPr>
            <p:cNvPr id="100" name="Google Shape;100;p17"/>
            <p:cNvSpPr/>
            <p:nvPr/>
          </p:nvSpPr>
          <p:spPr>
            <a:xfrm>
              <a:off x="1876763" y="1904175"/>
              <a:ext cx="2994600" cy="3441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C</a:t>
              </a:r>
              <a:r>
                <a:rPr lang="en" sz="1200">
                  <a:solidFill>
                    <a:schemeClr val="lt1"/>
                  </a:solidFill>
                </a:rPr>
                <a:t>ross-compare</a:t>
              </a:r>
              <a:endParaRPr sz="1200">
                <a:solidFill>
                  <a:schemeClr val="lt1"/>
                </a:solidFill>
              </a:endParaRPr>
            </a:p>
          </p:txBody>
        </p:sp>
        <p:sp>
          <p:nvSpPr>
            <p:cNvPr id="101" name="Google Shape;101;p17"/>
            <p:cNvSpPr/>
            <p:nvPr/>
          </p:nvSpPr>
          <p:spPr>
            <a:xfrm>
              <a:off x="1876700" y="2439904"/>
              <a:ext cx="2994600" cy="4791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Excluding differentially expressed contigs due to spurious results</a:t>
              </a:r>
              <a:endParaRPr sz="1200">
                <a:solidFill>
                  <a:schemeClr val="lt1"/>
                </a:solidFill>
              </a:endParaRPr>
            </a:p>
          </p:txBody>
        </p:sp>
        <p:sp>
          <p:nvSpPr>
            <p:cNvPr id="102" name="Google Shape;102;p17"/>
            <p:cNvSpPr/>
            <p:nvPr/>
          </p:nvSpPr>
          <p:spPr>
            <a:xfrm>
              <a:off x="1876688" y="3110625"/>
              <a:ext cx="2994600" cy="3441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Manipulation of the data</a:t>
              </a:r>
              <a:endParaRPr sz="1200">
                <a:solidFill>
                  <a:schemeClr val="lt1"/>
                </a:solidFill>
              </a:endParaRPr>
            </a:p>
          </p:txBody>
        </p:sp>
        <p:sp>
          <p:nvSpPr>
            <p:cNvPr id="103" name="Google Shape;103;p17"/>
            <p:cNvSpPr/>
            <p:nvPr/>
          </p:nvSpPr>
          <p:spPr>
            <a:xfrm>
              <a:off x="1876763" y="3646338"/>
              <a:ext cx="2994600" cy="344100"/>
            </a:xfrm>
            <a:prstGeom prst="rect">
              <a:avLst/>
            </a:prstGeom>
            <a:solidFill>
              <a:srgbClr val="351C75"/>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Generating the heatmaps</a:t>
              </a:r>
              <a:endParaRPr sz="1200">
                <a:solidFill>
                  <a:schemeClr val="lt1"/>
                </a:solidFill>
              </a:endParaRPr>
            </a:p>
          </p:txBody>
        </p:sp>
        <p:sp>
          <p:nvSpPr>
            <p:cNvPr id="104" name="Google Shape;104;p17"/>
            <p:cNvSpPr/>
            <p:nvPr/>
          </p:nvSpPr>
          <p:spPr>
            <a:xfrm>
              <a:off x="5511650" y="128310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RSEM</a:t>
              </a:r>
              <a:endParaRPr/>
            </a:p>
          </p:txBody>
        </p:sp>
        <p:sp>
          <p:nvSpPr>
            <p:cNvPr id="105" name="Google Shape;105;p17"/>
            <p:cNvSpPr/>
            <p:nvPr/>
          </p:nvSpPr>
          <p:spPr>
            <a:xfrm>
              <a:off x="5511650" y="1910125"/>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edgeR</a:t>
              </a:r>
              <a:endParaRPr/>
            </a:p>
          </p:txBody>
        </p:sp>
        <p:sp>
          <p:nvSpPr>
            <p:cNvPr id="106" name="Google Shape;106;p17"/>
            <p:cNvSpPr/>
            <p:nvPr/>
          </p:nvSpPr>
          <p:spPr>
            <a:xfrm>
              <a:off x="5511650" y="364635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cxnSp>
          <p:nvCxnSpPr>
            <p:cNvPr id="107" name="Google Shape;107;p17"/>
            <p:cNvCxnSpPr>
              <a:stCxn id="99" idx="2"/>
              <a:endCxn id="100" idx="0"/>
            </p:cNvCxnSpPr>
            <p:nvPr/>
          </p:nvCxnSpPr>
          <p:spPr>
            <a:xfrm>
              <a:off x="3374075" y="1712550"/>
              <a:ext cx="0" cy="191700"/>
            </a:xfrm>
            <a:prstGeom prst="straightConnector1">
              <a:avLst/>
            </a:prstGeom>
            <a:noFill/>
            <a:ln cap="flat" cmpd="sng" w="19050">
              <a:solidFill>
                <a:srgbClr val="434343"/>
              </a:solidFill>
              <a:prstDash val="solid"/>
              <a:round/>
              <a:headEnd len="med" w="med" type="none"/>
              <a:tailEnd len="med" w="med" type="triangle"/>
            </a:ln>
          </p:spPr>
        </p:cxnSp>
        <p:cxnSp>
          <p:nvCxnSpPr>
            <p:cNvPr id="108" name="Google Shape;108;p17"/>
            <p:cNvCxnSpPr>
              <a:stCxn id="100" idx="2"/>
              <a:endCxn id="101" idx="0"/>
            </p:cNvCxnSpPr>
            <p:nvPr/>
          </p:nvCxnSpPr>
          <p:spPr>
            <a:xfrm>
              <a:off x="3374063" y="2248275"/>
              <a:ext cx="0" cy="191700"/>
            </a:xfrm>
            <a:prstGeom prst="straightConnector1">
              <a:avLst/>
            </a:prstGeom>
            <a:noFill/>
            <a:ln cap="flat" cmpd="sng" w="19050">
              <a:solidFill>
                <a:srgbClr val="434343"/>
              </a:solidFill>
              <a:prstDash val="solid"/>
              <a:round/>
              <a:headEnd len="med" w="med" type="none"/>
              <a:tailEnd len="med" w="med" type="triangle"/>
            </a:ln>
          </p:spPr>
        </p:cxnSp>
        <p:cxnSp>
          <p:nvCxnSpPr>
            <p:cNvPr id="109" name="Google Shape;109;p17"/>
            <p:cNvCxnSpPr>
              <a:stCxn id="101" idx="2"/>
              <a:endCxn id="102" idx="0"/>
            </p:cNvCxnSpPr>
            <p:nvPr/>
          </p:nvCxnSpPr>
          <p:spPr>
            <a:xfrm>
              <a:off x="3374000" y="2919004"/>
              <a:ext cx="0" cy="191700"/>
            </a:xfrm>
            <a:prstGeom prst="straightConnector1">
              <a:avLst/>
            </a:prstGeom>
            <a:noFill/>
            <a:ln cap="flat" cmpd="sng" w="19050">
              <a:solidFill>
                <a:srgbClr val="434343"/>
              </a:solidFill>
              <a:prstDash val="solid"/>
              <a:round/>
              <a:headEnd len="med" w="med" type="none"/>
              <a:tailEnd len="med" w="med" type="triangle"/>
            </a:ln>
          </p:spPr>
        </p:cxnSp>
        <p:cxnSp>
          <p:nvCxnSpPr>
            <p:cNvPr id="110" name="Google Shape;110;p17"/>
            <p:cNvCxnSpPr>
              <a:stCxn id="102" idx="2"/>
              <a:endCxn id="103" idx="0"/>
            </p:cNvCxnSpPr>
            <p:nvPr/>
          </p:nvCxnSpPr>
          <p:spPr>
            <a:xfrm>
              <a:off x="3373988" y="3454725"/>
              <a:ext cx="0" cy="191700"/>
            </a:xfrm>
            <a:prstGeom prst="straightConnector1">
              <a:avLst/>
            </a:prstGeom>
            <a:noFill/>
            <a:ln cap="flat" cmpd="sng" w="19050">
              <a:solidFill>
                <a:srgbClr val="434343"/>
              </a:solidFill>
              <a:prstDash val="solid"/>
              <a:round/>
              <a:headEnd len="med" w="med" type="none"/>
              <a:tailEnd len="med" w="med" type="triangle"/>
            </a:ln>
          </p:spPr>
        </p:cxnSp>
        <p:cxnSp>
          <p:nvCxnSpPr>
            <p:cNvPr id="111" name="Google Shape;111;p17"/>
            <p:cNvCxnSpPr>
              <a:stCxn id="99" idx="3"/>
              <a:endCxn id="104" idx="1"/>
            </p:cNvCxnSpPr>
            <p:nvPr/>
          </p:nvCxnSpPr>
          <p:spPr>
            <a:xfrm>
              <a:off x="4871375" y="1455150"/>
              <a:ext cx="640200" cy="0"/>
            </a:xfrm>
            <a:prstGeom prst="straightConnector1">
              <a:avLst/>
            </a:prstGeom>
            <a:noFill/>
            <a:ln cap="flat" cmpd="sng" w="19050">
              <a:solidFill>
                <a:srgbClr val="434343"/>
              </a:solidFill>
              <a:prstDash val="dash"/>
              <a:round/>
              <a:headEnd len="med" w="med" type="none"/>
              <a:tailEnd len="med" w="med" type="none"/>
            </a:ln>
          </p:spPr>
        </p:cxnSp>
        <p:cxnSp>
          <p:nvCxnSpPr>
            <p:cNvPr id="112" name="Google Shape;112;p17"/>
            <p:cNvCxnSpPr>
              <a:stCxn id="100" idx="3"/>
              <a:endCxn id="105" idx="1"/>
            </p:cNvCxnSpPr>
            <p:nvPr/>
          </p:nvCxnSpPr>
          <p:spPr>
            <a:xfrm>
              <a:off x="4871363" y="2076225"/>
              <a:ext cx="640200" cy="6000"/>
            </a:xfrm>
            <a:prstGeom prst="straightConnector1">
              <a:avLst/>
            </a:prstGeom>
            <a:noFill/>
            <a:ln cap="flat" cmpd="sng" w="19050">
              <a:solidFill>
                <a:srgbClr val="434343"/>
              </a:solidFill>
              <a:prstDash val="dash"/>
              <a:round/>
              <a:headEnd len="med" w="med" type="none"/>
              <a:tailEnd len="med" w="med" type="none"/>
            </a:ln>
          </p:spPr>
        </p:cxnSp>
        <p:cxnSp>
          <p:nvCxnSpPr>
            <p:cNvPr id="113" name="Google Shape;113;p17"/>
            <p:cNvCxnSpPr>
              <a:stCxn id="103" idx="3"/>
              <a:endCxn id="106" idx="1"/>
            </p:cNvCxnSpPr>
            <p:nvPr/>
          </p:nvCxnSpPr>
          <p:spPr>
            <a:xfrm>
              <a:off x="4871363" y="3818388"/>
              <a:ext cx="640200" cy="0"/>
            </a:xfrm>
            <a:prstGeom prst="straightConnector1">
              <a:avLst/>
            </a:prstGeom>
            <a:noFill/>
            <a:ln cap="flat" cmpd="sng" w="19050">
              <a:solidFill>
                <a:srgbClr val="434343"/>
              </a:solidFill>
              <a:prstDash val="dash"/>
              <a:round/>
              <a:headEnd len="med" w="med" type="none"/>
              <a:tailEnd len="med" w="med" type="none"/>
            </a:ln>
          </p:spPr>
        </p:cxnSp>
        <p:sp>
          <p:nvSpPr>
            <p:cNvPr id="114" name="Google Shape;114;p17"/>
            <p:cNvSpPr/>
            <p:nvPr/>
          </p:nvSpPr>
          <p:spPr>
            <a:xfrm>
              <a:off x="5511650" y="3110625"/>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cxnSp>
          <p:nvCxnSpPr>
            <p:cNvPr id="115" name="Google Shape;115;p17"/>
            <p:cNvCxnSpPr>
              <a:stCxn id="102" idx="3"/>
              <a:endCxn id="114" idx="1"/>
            </p:cNvCxnSpPr>
            <p:nvPr/>
          </p:nvCxnSpPr>
          <p:spPr>
            <a:xfrm>
              <a:off x="4871288" y="3282675"/>
              <a:ext cx="640500" cy="0"/>
            </a:xfrm>
            <a:prstGeom prst="straightConnector1">
              <a:avLst/>
            </a:prstGeom>
            <a:noFill/>
            <a:ln cap="flat" cmpd="sng" w="19050">
              <a:solidFill>
                <a:schemeClr val="dk2"/>
              </a:solidFill>
              <a:prstDash val="dash"/>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8"/>
          <p:cNvPicPr preferRelativeResize="0"/>
          <p:nvPr/>
        </p:nvPicPr>
        <p:blipFill>
          <a:blip r:embed="rId3">
            <a:alphaModFix/>
          </a:blip>
          <a:stretch>
            <a:fillRect/>
          </a:stretch>
        </p:blipFill>
        <p:spPr>
          <a:xfrm>
            <a:off x="377550" y="942675"/>
            <a:ext cx="3720550" cy="3720550"/>
          </a:xfrm>
          <a:prstGeom prst="rect">
            <a:avLst/>
          </a:prstGeom>
          <a:noFill/>
          <a:ln>
            <a:noFill/>
          </a:ln>
        </p:spPr>
      </p:pic>
      <p:pic>
        <p:nvPicPr>
          <p:cNvPr id="122" name="Google Shape;122;p18"/>
          <p:cNvPicPr preferRelativeResize="0"/>
          <p:nvPr/>
        </p:nvPicPr>
        <p:blipFill rotWithShape="1">
          <a:blip r:embed="rId4">
            <a:alphaModFix/>
          </a:blip>
          <a:srcRect b="9329" l="0" r="0" t="0"/>
          <a:stretch/>
        </p:blipFill>
        <p:spPr>
          <a:xfrm>
            <a:off x="4764925" y="942675"/>
            <a:ext cx="4200825" cy="399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sz="2500">
                <a:solidFill>
                  <a:srgbClr val="333333"/>
                </a:solidFill>
              </a:rPr>
              <a:t>Phylogenetic analysis</a:t>
            </a:r>
            <a:endParaRPr sz="4100"/>
          </a:p>
        </p:txBody>
      </p:sp>
      <p:sp>
        <p:nvSpPr>
          <p:cNvPr id="128" name="Google Shape;12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29" name="Google Shape;129;p19"/>
          <p:cNvGrpSpPr/>
          <p:nvPr/>
        </p:nvGrpSpPr>
        <p:grpSpPr>
          <a:xfrm>
            <a:off x="1205050" y="1271225"/>
            <a:ext cx="6613800" cy="3277825"/>
            <a:chOff x="1205050" y="1271225"/>
            <a:chExt cx="6613800" cy="3277825"/>
          </a:xfrm>
        </p:grpSpPr>
        <p:sp>
          <p:nvSpPr>
            <p:cNvPr id="130" name="Google Shape;130;p19"/>
            <p:cNvSpPr/>
            <p:nvPr/>
          </p:nvSpPr>
          <p:spPr>
            <a:xfrm>
              <a:off x="2722975" y="1271225"/>
              <a:ext cx="2994600" cy="3441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HSP70 sequence extraction</a:t>
              </a:r>
              <a:endParaRPr sz="1200">
                <a:solidFill>
                  <a:schemeClr val="lt1"/>
                </a:solidFill>
              </a:endParaRPr>
            </a:p>
          </p:txBody>
        </p:sp>
        <p:sp>
          <p:nvSpPr>
            <p:cNvPr id="131" name="Google Shape;131;p19"/>
            <p:cNvSpPr/>
            <p:nvPr/>
          </p:nvSpPr>
          <p:spPr>
            <a:xfrm>
              <a:off x="2722975" y="1803200"/>
              <a:ext cx="2994600" cy="5043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A</a:t>
              </a:r>
              <a:r>
                <a:rPr lang="en" sz="1200">
                  <a:solidFill>
                    <a:schemeClr val="lt1"/>
                  </a:solidFill>
                </a:rPr>
                <a:t>lignment to previously published sequences</a:t>
              </a:r>
              <a:endParaRPr sz="1200">
                <a:solidFill>
                  <a:schemeClr val="lt1"/>
                </a:solidFill>
              </a:endParaRPr>
            </a:p>
          </p:txBody>
        </p:sp>
        <p:sp>
          <p:nvSpPr>
            <p:cNvPr id="132" name="Google Shape;132;p19"/>
            <p:cNvSpPr/>
            <p:nvPr/>
          </p:nvSpPr>
          <p:spPr>
            <a:xfrm>
              <a:off x="2722975" y="2495375"/>
              <a:ext cx="2994600" cy="3441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Curating the HSP70 gene alignments</a:t>
              </a:r>
              <a:endParaRPr sz="1200">
                <a:solidFill>
                  <a:schemeClr val="lt1"/>
                </a:solidFill>
              </a:endParaRPr>
            </a:p>
          </p:txBody>
        </p:sp>
        <p:sp>
          <p:nvSpPr>
            <p:cNvPr id="133" name="Google Shape;133;p19"/>
            <p:cNvSpPr/>
            <p:nvPr/>
          </p:nvSpPr>
          <p:spPr>
            <a:xfrm>
              <a:off x="2722963" y="3022738"/>
              <a:ext cx="2994600" cy="3441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Phylogenetic reconstruction</a:t>
              </a:r>
              <a:endParaRPr sz="1200">
                <a:solidFill>
                  <a:schemeClr val="lt1"/>
                </a:solidFill>
              </a:endParaRPr>
            </a:p>
          </p:txBody>
        </p:sp>
        <p:sp>
          <p:nvSpPr>
            <p:cNvPr id="134" name="Google Shape;134;p19"/>
            <p:cNvSpPr/>
            <p:nvPr/>
          </p:nvSpPr>
          <p:spPr>
            <a:xfrm>
              <a:off x="2722975" y="3550100"/>
              <a:ext cx="2994600" cy="4716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Phylogenetic and molecular evolutionary analyses</a:t>
              </a:r>
              <a:endParaRPr sz="1200">
                <a:solidFill>
                  <a:schemeClr val="lt1"/>
                </a:solidFill>
              </a:endParaRPr>
            </a:p>
          </p:txBody>
        </p:sp>
        <p:sp>
          <p:nvSpPr>
            <p:cNvPr id="135" name="Google Shape;135;p19"/>
            <p:cNvSpPr/>
            <p:nvPr/>
          </p:nvSpPr>
          <p:spPr>
            <a:xfrm>
              <a:off x="2722975" y="4204950"/>
              <a:ext cx="2994600" cy="344100"/>
            </a:xfrm>
            <a:prstGeom prst="rect">
              <a:avLst/>
            </a:prstGeom>
            <a:solidFill>
              <a:srgbClr val="990000"/>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1200">
                  <a:solidFill>
                    <a:schemeClr val="lt1"/>
                  </a:solidFill>
                </a:rPr>
                <a:t>I</a:t>
              </a:r>
              <a:r>
                <a:rPr lang="en" sz="1200">
                  <a:solidFill>
                    <a:schemeClr val="lt1"/>
                  </a:solidFill>
                </a:rPr>
                <a:t>nferring the tree using the NJ method</a:t>
              </a:r>
              <a:endParaRPr sz="1200">
                <a:solidFill>
                  <a:schemeClr val="lt1"/>
                </a:solidFill>
              </a:endParaRPr>
            </a:p>
          </p:txBody>
        </p:sp>
        <p:sp>
          <p:nvSpPr>
            <p:cNvPr id="136" name="Google Shape;136;p19"/>
            <p:cNvSpPr/>
            <p:nvPr/>
          </p:nvSpPr>
          <p:spPr>
            <a:xfrm>
              <a:off x="6312800" y="1272750"/>
              <a:ext cx="1506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BLASTN</a:t>
              </a:r>
              <a:endParaRPr/>
            </a:p>
          </p:txBody>
        </p:sp>
        <p:sp>
          <p:nvSpPr>
            <p:cNvPr id="137" name="Google Shape;137;p19"/>
            <p:cNvSpPr/>
            <p:nvPr/>
          </p:nvSpPr>
          <p:spPr>
            <a:xfrm>
              <a:off x="6357850" y="189100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MAFFT</a:t>
              </a:r>
              <a:endParaRPr/>
            </a:p>
          </p:txBody>
        </p:sp>
        <p:sp>
          <p:nvSpPr>
            <p:cNvPr id="138" name="Google Shape;138;p19"/>
            <p:cNvSpPr/>
            <p:nvPr/>
          </p:nvSpPr>
          <p:spPr>
            <a:xfrm>
              <a:off x="6357850" y="250925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Gblocks</a:t>
              </a:r>
              <a:endParaRPr/>
            </a:p>
          </p:txBody>
        </p:sp>
        <p:sp>
          <p:nvSpPr>
            <p:cNvPr id="139" name="Google Shape;139;p19"/>
            <p:cNvSpPr/>
            <p:nvPr/>
          </p:nvSpPr>
          <p:spPr>
            <a:xfrm>
              <a:off x="6357850" y="3613850"/>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MEGA</a:t>
              </a:r>
              <a:endParaRPr/>
            </a:p>
          </p:txBody>
        </p:sp>
        <p:sp>
          <p:nvSpPr>
            <p:cNvPr id="140" name="Google Shape;140;p19"/>
            <p:cNvSpPr/>
            <p:nvPr/>
          </p:nvSpPr>
          <p:spPr>
            <a:xfrm>
              <a:off x="6357850" y="4198025"/>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ClustalW</a:t>
              </a:r>
              <a:endParaRPr/>
            </a:p>
          </p:txBody>
        </p:sp>
        <p:cxnSp>
          <p:nvCxnSpPr>
            <p:cNvPr id="141" name="Google Shape;141;p19"/>
            <p:cNvCxnSpPr>
              <a:stCxn id="130" idx="2"/>
              <a:endCxn id="131" idx="0"/>
            </p:cNvCxnSpPr>
            <p:nvPr/>
          </p:nvCxnSpPr>
          <p:spPr>
            <a:xfrm>
              <a:off x="4220275" y="1615325"/>
              <a:ext cx="0" cy="187800"/>
            </a:xfrm>
            <a:prstGeom prst="straightConnector1">
              <a:avLst/>
            </a:prstGeom>
            <a:noFill/>
            <a:ln cap="flat" cmpd="sng" w="19050">
              <a:solidFill>
                <a:srgbClr val="434343"/>
              </a:solidFill>
              <a:prstDash val="solid"/>
              <a:round/>
              <a:headEnd len="med" w="med" type="none"/>
              <a:tailEnd len="med" w="med" type="triangle"/>
            </a:ln>
          </p:spPr>
        </p:cxnSp>
        <p:cxnSp>
          <p:nvCxnSpPr>
            <p:cNvPr id="142" name="Google Shape;142;p19"/>
            <p:cNvCxnSpPr>
              <a:stCxn id="131" idx="2"/>
              <a:endCxn id="132" idx="0"/>
            </p:cNvCxnSpPr>
            <p:nvPr/>
          </p:nvCxnSpPr>
          <p:spPr>
            <a:xfrm>
              <a:off x="4220275" y="2307500"/>
              <a:ext cx="0" cy="187800"/>
            </a:xfrm>
            <a:prstGeom prst="straightConnector1">
              <a:avLst/>
            </a:prstGeom>
            <a:noFill/>
            <a:ln cap="flat" cmpd="sng" w="19050">
              <a:solidFill>
                <a:srgbClr val="434343"/>
              </a:solidFill>
              <a:prstDash val="solid"/>
              <a:round/>
              <a:headEnd len="med" w="med" type="none"/>
              <a:tailEnd len="med" w="med" type="triangle"/>
            </a:ln>
          </p:spPr>
        </p:cxnSp>
        <p:cxnSp>
          <p:nvCxnSpPr>
            <p:cNvPr id="143" name="Google Shape;143;p19"/>
            <p:cNvCxnSpPr>
              <a:stCxn id="133" idx="2"/>
              <a:endCxn id="134" idx="0"/>
            </p:cNvCxnSpPr>
            <p:nvPr/>
          </p:nvCxnSpPr>
          <p:spPr>
            <a:xfrm>
              <a:off x="4220263" y="3366838"/>
              <a:ext cx="0" cy="183300"/>
            </a:xfrm>
            <a:prstGeom prst="straightConnector1">
              <a:avLst/>
            </a:prstGeom>
            <a:noFill/>
            <a:ln cap="flat" cmpd="sng" w="19050">
              <a:solidFill>
                <a:srgbClr val="434343"/>
              </a:solidFill>
              <a:prstDash val="solid"/>
              <a:round/>
              <a:headEnd len="med" w="med" type="none"/>
              <a:tailEnd len="med" w="med" type="triangle"/>
            </a:ln>
          </p:spPr>
        </p:cxnSp>
        <p:cxnSp>
          <p:nvCxnSpPr>
            <p:cNvPr id="144" name="Google Shape;144;p19"/>
            <p:cNvCxnSpPr>
              <a:stCxn id="130" idx="3"/>
              <a:endCxn id="136" idx="1"/>
            </p:cNvCxnSpPr>
            <p:nvPr/>
          </p:nvCxnSpPr>
          <p:spPr>
            <a:xfrm>
              <a:off x="5717575" y="1443275"/>
              <a:ext cx="595200" cy="1500"/>
            </a:xfrm>
            <a:prstGeom prst="straightConnector1">
              <a:avLst/>
            </a:prstGeom>
            <a:noFill/>
            <a:ln cap="flat" cmpd="sng" w="19050">
              <a:solidFill>
                <a:srgbClr val="434343"/>
              </a:solidFill>
              <a:prstDash val="dash"/>
              <a:round/>
              <a:headEnd len="med" w="med" type="none"/>
              <a:tailEnd len="med" w="med" type="none"/>
            </a:ln>
          </p:spPr>
        </p:cxnSp>
        <p:cxnSp>
          <p:nvCxnSpPr>
            <p:cNvPr id="145" name="Google Shape;145;p19"/>
            <p:cNvCxnSpPr>
              <a:stCxn id="131" idx="3"/>
              <a:endCxn id="137" idx="1"/>
            </p:cNvCxnSpPr>
            <p:nvPr/>
          </p:nvCxnSpPr>
          <p:spPr>
            <a:xfrm>
              <a:off x="5717575" y="2055350"/>
              <a:ext cx="640200" cy="7800"/>
            </a:xfrm>
            <a:prstGeom prst="straightConnector1">
              <a:avLst/>
            </a:prstGeom>
            <a:noFill/>
            <a:ln cap="flat" cmpd="sng" w="19050">
              <a:solidFill>
                <a:srgbClr val="434343"/>
              </a:solidFill>
              <a:prstDash val="dash"/>
              <a:round/>
              <a:headEnd len="med" w="med" type="none"/>
              <a:tailEnd len="med" w="med" type="none"/>
            </a:ln>
          </p:spPr>
        </p:cxnSp>
        <p:cxnSp>
          <p:nvCxnSpPr>
            <p:cNvPr id="146" name="Google Shape;146;p19"/>
            <p:cNvCxnSpPr>
              <a:stCxn id="132" idx="3"/>
              <a:endCxn id="138" idx="1"/>
            </p:cNvCxnSpPr>
            <p:nvPr/>
          </p:nvCxnSpPr>
          <p:spPr>
            <a:xfrm>
              <a:off x="5717575" y="2667425"/>
              <a:ext cx="640200" cy="13800"/>
            </a:xfrm>
            <a:prstGeom prst="straightConnector1">
              <a:avLst/>
            </a:prstGeom>
            <a:noFill/>
            <a:ln cap="flat" cmpd="sng" w="19050">
              <a:solidFill>
                <a:srgbClr val="434343"/>
              </a:solidFill>
              <a:prstDash val="dash"/>
              <a:round/>
              <a:headEnd len="med" w="med" type="none"/>
              <a:tailEnd len="med" w="med" type="none"/>
            </a:ln>
          </p:spPr>
        </p:cxnSp>
        <p:cxnSp>
          <p:nvCxnSpPr>
            <p:cNvPr id="147" name="Google Shape;147;p19"/>
            <p:cNvCxnSpPr>
              <a:stCxn id="134" idx="3"/>
              <a:endCxn id="139" idx="1"/>
            </p:cNvCxnSpPr>
            <p:nvPr/>
          </p:nvCxnSpPr>
          <p:spPr>
            <a:xfrm>
              <a:off x="5717575" y="3785900"/>
              <a:ext cx="640200" cy="0"/>
            </a:xfrm>
            <a:prstGeom prst="straightConnector1">
              <a:avLst/>
            </a:prstGeom>
            <a:noFill/>
            <a:ln cap="flat" cmpd="sng" w="19050">
              <a:solidFill>
                <a:srgbClr val="434343"/>
              </a:solidFill>
              <a:prstDash val="dash"/>
              <a:round/>
              <a:headEnd len="med" w="med" type="none"/>
              <a:tailEnd len="med" w="med" type="none"/>
            </a:ln>
          </p:spPr>
        </p:cxnSp>
        <p:cxnSp>
          <p:nvCxnSpPr>
            <p:cNvPr id="148" name="Google Shape;148;p19"/>
            <p:cNvCxnSpPr>
              <a:stCxn id="135" idx="3"/>
              <a:endCxn id="140" idx="1"/>
            </p:cNvCxnSpPr>
            <p:nvPr/>
          </p:nvCxnSpPr>
          <p:spPr>
            <a:xfrm flipH="1" rot="10800000">
              <a:off x="5717575" y="4370100"/>
              <a:ext cx="640200" cy="6900"/>
            </a:xfrm>
            <a:prstGeom prst="straightConnector1">
              <a:avLst/>
            </a:prstGeom>
            <a:noFill/>
            <a:ln cap="flat" cmpd="sng" w="19050">
              <a:solidFill>
                <a:srgbClr val="434343"/>
              </a:solidFill>
              <a:prstDash val="dash"/>
              <a:round/>
              <a:headEnd len="med" w="med" type="none"/>
              <a:tailEnd len="med" w="med" type="none"/>
            </a:ln>
          </p:spPr>
        </p:cxnSp>
        <p:sp>
          <p:nvSpPr>
            <p:cNvPr id="149" name="Google Shape;149;p19"/>
            <p:cNvSpPr/>
            <p:nvPr/>
          </p:nvSpPr>
          <p:spPr>
            <a:xfrm>
              <a:off x="6357850" y="3029675"/>
              <a:ext cx="1461000" cy="344100"/>
            </a:xfrm>
            <a:prstGeom prst="rect">
              <a:avLst/>
            </a:prstGeom>
            <a:solidFill>
              <a:srgbClr val="B7B7B7"/>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RAxML-NG</a:t>
              </a:r>
              <a:endParaRPr/>
            </a:p>
          </p:txBody>
        </p:sp>
        <p:cxnSp>
          <p:nvCxnSpPr>
            <p:cNvPr id="150" name="Google Shape;150;p19"/>
            <p:cNvCxnSpPr>
              <a:stCxn id="133" idx="3"/>
              <a:endCxn id="149" idx="1"/>
            </p:cNvCxnSpPr>
            <p:nvPr/>
          </p:nvCxnSpPr>
          <p:spPr>
            <a:xfrm>
              <a:off x="5717563" y="3194788"/>
              <a:ext cx="640200" cy="6900"/>
            </a:xfrm>
            <a:prstGeom prst="straightConnector1">
              <a:avLst/>
            </a:prstGeom>
            <a:noFill/>
            <a:ln cap="flat" cmpd="sng" w="19050">
              <a:solidFill>
                <a:schemeClr val="dk2"/>
              </a:solidFill>
              <a:prstDash val="dash"/>
              <a:round/>
              <a:headEnd len="med" w="med" type="none"/>
              <a:tailEnd len="med" w="med" type="none"/>
            </a:ln>
          </p:spPr>
        </p:cxnSp>
        <p:sp>
          <p:nvSpPr>
            <p:cNvPr id="151" name="Google Shape;151;p19"/>
            <p:cNvSpPr/>
            <p:nvPr/>
          </p:nvSpPr>
          <p:spPr>
            <a:xfrm>
              <a:off x="1205050" y="1890988"/>
              <a:ext cx="979500" cy="344100"/>
            </a:xfrm>
            <a:prstGeom prst="rect">
              <a:avLst/>
            </a:prstGeom>
            <a:solidFill>
              <a:srgbClr val="68EC6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R</a:t>
              </a:r>
              <a:endParaRPr/>
            </a:p>
          </p:txBody>
        </p:sp>
        <p:sp>
          <p:nvSpPr>
            <p:cNvPr id="152" name="Google Shape;152;p19"/>
            <p:cNvSpPr/>
            <p:nvPr/>
          </p:nvSpPr>
          <p:spPr>
            <a:xfrm>
              <a:off x="1205050" y="2495363"/>
              <a:ext cx="979500" cy="344100"/>
            </a:xfrm>
            <a:prstGeom prst="rect">
              <a:avLst/>
            </a:prstGeom>
            <a:solidFill>
              <a:srgbClr val="68EC6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R</a:t>
              </a:r>
              <a:endParaRPr/>
            </a:p>
          </p:txBody>
        </p:sp>
        <p:sp>
          <p:nvSpPr>
            <p:cNvPr id="153" name="Google Shape;153;p19"/>
            <p:cNvSpPr/>
            <p:nvPr/>
          </p:nvSpPr>
          <p:spPr>
            <a:xfrm>
              <a:off x="1205050" y="3022750"/>
              <a:ext cx="979500" cy="344100"/>
            </a:xfrm>
            <a:prstGeom prst="rect">
              <a:avLst/>
            </a:prstGeom>
            <a:solidFill>
              <a:srgbClr val="68EC6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endParaRPr/>
            </a:p>
          </p:txBody>
        </p:sp>
        <p:cxnSp>
          <p:nvCxnSpPr>
            <p:cNvPr id="154" name="Google Shape;154;p19"/>
            <p:cNvCxnSpPr>
              <a:stCxn id="131" idx="1"/>
              <a:endCxn id="151" idx="3"/>
            </p:cNvCxnSpPr>
            <p:nvPr/>
          </p:nvCxnSpPr>
          <p:spPr>
            <a:xfrm flipH="1">
              <a:off x="2184475" y="2055350"/>
              <a:ext cx="538500" cy="7800"/>
            </a:xfrm>
            <a:prstGeom prst="straightConnector1">
              <a:avLst/>
            </a:prstGeom>
            <a:noFill/>
            <a:ln cap="flat" cmpd="sng" w="19050">
              <a:solidFill>
                <a:schemeClr val="dk2"/>
              </a:solidFill>
              <a:prstDash val="dash"/>
              <a:round/>
              <a:headEnd len="med" w="med" type="none"/>
              <a:tailEnd len="med" w="med" type="none"/>
            </a:ln>
          </p:spPr>
        </p:cxnSp>
        <p:cxnSp>
          <p:nvCxnSpPr>
            <p:cNvPr id="155" name="Google Shape;155;p19"/>
            <p:cNvCxnSpPr>
              <a:stCxn id="132" idx="1"/>
              <a:endCxn id="152" idx="3"/>
            </p:cNvCxnSpPr>
            <p:nvPr/>
          </p:nvCxnSpPr>
          <p:spPr>
            <a:xfrm rot="10800000">
              <a:off x="2184475" y="2667425"/>
              <a:ext cx="538500" cy="0"/>
            </a:xfrm>
            <a:prstGeom prst="straightConnector1">
              <a:avLst/>
            </a:prstGeom>
            <a:noFill/>
            <a:ln cap="flat" cmpd="sng" w="19050">
              <a:solidFill>
                <a:schemeClr val="dk2"/>
              </a:solidFill>
              <a:prstDash val="dash"/>
              <a:round/>
              <a:headEnd len="med" w="med" type="none"/>
              <a:tailEnd len="med" w="med" type="none"/>
            </a:ln>
          </p:spPr>
        </p:cxnSp>
        <p:cxnSp>
          <p:nvCxnSpPr>
            <p:cNvPr id="156" name="Google Shape;156;p19"/>
            <p:cNvCxnSpPr>
              <a:stCxn id="133" idx="1"/>
              <a:endCxn id="153" idx="3"/>
            </p:cNvCxnSpPr>
            <p:nvPr/>
          </p:nvCxnSpPr>
          <p:spPr>
            <a:xfrm rot="10800000">
              <a:off x="2184463" y="3194788"/>
              <a:ext cx="538500" cy="0"/>
            </a:xfrm>
            <a:prstGeom prst="straightConnector1">
              <a:avLst/>
            </a:prstGeom>
            <a:noFill/>
            <a:ln cap="flat" cmpd="sng" w="19050">
              <a:solidFill>
                <a:schemeClr val="dk2"/>
              </a:solidFill>
              <a:prstDash val="dash"/>
              <a:round/>
              <a:headEnd len="med" w="med" type="none"/>
              <a:tailEnd len="med" w="med" type="none"/>
            </a:ln>
          </p:spPr>
        </p:cxnSp>
        <p:cxnSp>
          <p:nvCxnSpPr>
            <p:cNvPr id="157" name="Google Shape;157;p19"/>
            <p:cNvCxnSpPr>
              <a:endCxn id="133" idx="0"/>
            </p:cNvCxnSpPr>
            <p:nvPr/>
          </p:nvCxnSpPr>
          <p:spPr>
            <a:xfrm>
              <a:off x="4220263" y="2839438"/>
              <a:ext cx="0" cy="1833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19"/>
            <p:cNvCxnSpPr>
              <a:endCxn id="135" idx="0"/>
            </p:cNvCxnSpPr>
            <p:nvPr/>
          </p:nvCxnSpPr>
          <p:spPr>
            <a:xfrm>
              <a:off x="4220275" y="4021650"/>
              <a:ext cx="0" cy="183300"/>
            </a:xfrm>
            <a:prstGeom prst="straightConnector1">
              <a:avLst/>
            </a:prstGeom>
            <a:noFill/>
            <a:ln cap="flat" cmpd="sng" w="19050">
              <a:solidFill>
                <a:schemeClr val="dk2"/>
              </a:solidFill>
              <a:prstDash val="solid"/>
              <a:round/>
              <a:headEnd len="med" w="med" type="none"/>
              <a:tailEnd len="med" w="med" type="triangle"/>
            </a:ln>
          </p:spPr>
        </p:cxnSp>
      </p:grpSp>
      <p:sp>
        <p:nvSpPr>
          <p:cNvPr id="159" name="Google Shape;159;p19"/>
          <p:cNvSpPr/>
          <p:nvPr/>
        </p:nvSpPr>
        <p:spPr>
          <a:xfrm>
            <a:off x="665600" y="3644225"/>
            <a:ext cx="1295100" cy="1172400"/>
          </a:xfrm>
          <a:prstGeom prst="rect">
            <a:avLst/>
          </a:prstGeom>
          <a:solidFill>
            <a:schemeClr val="accent6"/>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u="sng"/>
              <a:t>Packages Used</a:t>
            </a:r>
            <a:endParaRPr sz="1200" u="sng"/>
          </a:p>
          <a:p>
            <a:pPr indent="-304800" lvl="0" marL="457200" rtl="0" algn="l">
              <a:spcBef>
                <a:spcPts val="0"/>
              </a:spcBef>
              <a:spcAft>
                <a:spcPts val="0"/>
              </a:spcAft>
              <a:buSzPts val="1200"/>
              <a:buChar char="●"/>
            </a:pPr>
            <a:r>
              <a:rPr lang="en" sz="1200"/>
              <a:t>a</a:t>
            </a:r>
            <a:r>
              <a:rPr lang="en" sz="1200"/>
              <a:t>pe</a:t>
            </a:r>
            <a:endParaRPr sz="1200"/>
          </a:p>
          <a:p>
            <a:pPr indent="-304800" lvl="0" marL="457200" rtl="0" algn="l">
              <a:spcBef>
                <a:spcPts val="0"/>
              </a:spcBef>
              <a:spcAft>
                <a:spcPts val="0"/>
              </a:spcAft>
              <a:buSzPts val="1200"/>
              <a:buChar char="●"/>
            </a:pPr>
            <a:r>
              <a:rPr lang="en" sz="1200"/>
              <a:t>p</a:t>
            </a:r>
            <a:r>
              <a:rPr lang="en" sz="1200"/>
              <a:t>hangorn</a:t>
            </a:r>
            <a:endParaRPr sz="1200"/>
          </a:p>
          <a:p>
            <a:pPr indent="-304800" lvl="0" marL="457200" rtl="0" algn="l">
              <a:spcBef>
                <a:spcPts val="0"/>
              </a:spcBef>
              <a:spcAft>
                <a:spcPts val="0"/>
              </a:spcAft>
              <a:buSzPts val="1200"/>
              <a:buChar char="●"/>
            </a:pPr>
            <a:r>
              <a:rPr lang="en" sz="1200"/>
              <a:t>p</a:t>
            </a:r>
            <a:r>
              <a:rPr lang="en" sz="1200"/>
              <a:t>hytools</a:t>
            </a:r>
            <a:endParaRPr sz="1200"/>
          </a:p>
          <a:p>
            <a:pPr indent="-304800" lvl="0" marL="457200" rtl="0" algn="l">
              <a:spcBef>
                <a:spcPts val="0"/>
              </a:spcBef>
              <a:spcAft>
                <a:spcPts val="0"/>
              </a:spcAft>
              <a:buSzPts val="1200"/>
              <a:buChar char="●"/>
            </a:pPr>
            <a:r>
              <a:rPr lang="en" sz="1200"/>
              <a:t>geiger</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0"/>
          <p:cNvPicPr preferRelativeResize="0"/>
          <p:nvPr/>
        </p:nvPicPr>
        <p:blipFill>
          <a:blip r:embed="rId3">
            <a:alphaModFix/>
          </a:blip>
          <a:stretch>
            <a:fillRect/>
          </a:stretch>
        </p:blipFill>
        <p:spPr>
          <a:xfrm>
            <a:off x="2593700" y="513612"/>
            <a:ext cx="4497802" cy="42913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3" name="Google Shape;17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1"/>
          <p:cNvPicPr preferRelativeResize="0"/>
          <p:nvPr/>
        </p:nvPicPr>
        <p:blipFill>
          <a:blip r:embed="rId3">
            <a:alphaModFix/>
          </a:blip>
          <a:stretch>
            <a:fillRect/>
          </a:stretch>
        </p:blipFill>
        <p:spPr>
          <a:xfrm>
            <a:off x="1719675" y="552325"/>
            <a:ext cx="3865400" cy="3865400"/>
          </a:xfrm>
          <a:prstGeom prst="rect">
            <a:avLst/>
          </a:prstGeom>
          <a:noFill/>
          <a:ln>
            <a:noFill/>
          </a:ln>
        </p:spPr>
      </p:pic>
      <p:pic>
        <p:nvPicPr>
          <p:cNvPr id="175" name="Google Shape;175;p21"/>
          <p:cNvPicPr preferRelativeResize="0"/>
          <p:nvPr/>
        </p:nvPicPr>
        <p:blipFill>
          <a:blip r:embed="rId4">
            <a:alphaModFix/>
          </a:blip>
          <a:stretch>
            <a:fillRect/>
          </a:stretch>
        </p:blipFill>
        <p:spPr>
          <a:xfrm>
            <a:off x="4643525" y="475200"/>
            <a:ext cx="3828925" cy="382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