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72" r:id="rId6"/>
    <p:sldId id="277" r:id="rId7"/>
    <p:sldId id="278" r:id="rId8"/>
    <p:sldId id="280" r:id="rId9"/>
    <p:sldId id="279" r:id="rId10"/>
    <p:sldId id="281" r:id="rId11"/>
    <p:sldId id="282" r:id="rId12"/>
    <p:sldId id="276" r:id="rId13"/>
    <p:sldId id="283" r:id="rId14"/>
    <p:sldId id="275" r:id="rId15"/>
    <p:sldId id="268" r:id="rId16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pos="181">
          <p15:clr>
            <a:srgbClr val="A4A3A4"/>
          </p15:clr>
        </p15:guide>
        <p15:guide id="4" pos="55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764" y="96"/>
      </p:cViewPr>
      <p:guideLst>
        <p:guide orient="horz" pos="799"/>
        <p:guide orient="horz" pos="3997"/>
        <p:guide pos="181"/>
        <p:guide pos="55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D69B0-7918-4A77-A8CE-3CF65A22D940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5170-9209-4E68-8D4C-3634951794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6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Заголовок слайда - </a:t>
            </a:r>
            <a:r>
              <a:rPr lang="en-US" dirty="0">
                <a:solidFill>
                  <a:srgbClr val="FF0000"/>
                </a:solidFill>
              </a:rPr>
              <a:t>Arial </a:t>
            </a:r>
            <a:r>
              <a:rPr lang="ru-RU" dirty="0">
                <a:solidFill>
                  <a:srgbClr val="FF0000"/>
                </a:solidFill>
              </a:rPr>
              <a:t>21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ru-RU" dirty="0">
                <a:solidFill>
                  <a:srgbClr val="FF0000"/>
                </a:solidFill>
              </a:rPr>
              <a:t>26, не более двух строк. Заголовок не должен перекрывать логотип компании</a:t>
            </a:r>
          </a:p>
          <a:p>
            <a:pPr marL="228600" indent="-2286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Тексты</a:t>
            </a:r>
            <a:r>
              <a:rPr lang="ru-RU" baseline="0" dirty="0">
                <a:solidFill>
                  <a:srgbClr val="FF0000"/>
                </a:solidFill>
              </a:rPr>
              <a:t> подзаголовков - </a:t>
            </a:r>
            <a:r>
              <a:rPr lang="en-US" dirty="0">
                <a:solidFill>
                  <a:srgbClr val="FF0000"/>
                </a:solidFill>
              </a:rPr>
              <a:t>Arial Bold </a:t>
            </a:r>
            <a:r>
              <a:rPr lang="ru-RU" dirty="0">
                <a:solidFill>
                  <a:srgbClr val="FF0000"/>
                </a:solidFill>
              </a:rPr>
              <a:t>16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ru-RU" dirty="0">
                <a:solidFill>
                  <a:srgbClr val="FF0000"/>
                </a:solidFill>
              </a:rPr>
              <a:t>20</a:t>
            </a:r>
            <a:endParaRPr lang="en-US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Основной текст: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ru-RU" dirty="0">
                <a:solidFill>
                  <a:srgbClr val="FF0000"/>
                </a:solidFill>
              </a:rPr>
              <a:t>шрифт основного текста - </a:t>
            </a:r>
            <a:r>
              <a:rPr lang="en-US" dirty="0">
                <a:solidFill>
                  <a:srgbClr val="FF0000"/>
                </a:solidFill>
              </a:rPr>
              <a:t>Arial </a:t>
            </a:r>
            <a:r>
              <a:rPr lang="ru-RU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/ </a:t>
            </a:r>
            <a:r>
              <a:rPr lang="ru-RU" dirty="0">
                <a:solidFill>
                  <a:srgbClr val="FF0000"/>
                </a:solidFill>
              </a:rPr>
              <a:t>14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ru-RU" dirty="0">
                <a:solidFill>
                  <a:srgbClr val="FF0000"/>
                </a:solidFill>
              </a:rPr>
              <a:t>кол-во маркеров</a:t>
            </a:r>
            <a:r>
              <a:rPr lang="ru-RU" baseline="0" dirty="0">
                <a:solidFill>
                  <a:srgbClr val="FF0000"/>
                </a:solidFill>
              </a:rPr>
              <a:t> в списке – от 3 до 7</a:t>
            </a:r>
          </a:p>
          <a:p>
            <a:pPr marL="685800" lvl="1" indent="-228600">
              <a:buFont typeface="Wingdings" pitchFamily="2" charset="2"/>
              <a:buChar char="§"/>
            </a:pPr>
            <a:r>
              <a:rPr lang="ru-RU" baseline="0" dirty="0">
                <a:solidFill>
                  <a:srgbClr val="FF0000"/>
                </a:solidFill>
              </a:rPr>
              <a:t>точка в конце предложения не ставится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A137A-AAA5-4B60-B490-BD17C28309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4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D5170-9209-4E68-8D4C-3634951794E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2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D5170-9209-4E68-8D4C-3634951794E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842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D5170-9209-4E68-8D4C-3634951794E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87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1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0" y="3608388"/>
            <a:ext cx="4284663" cy="2160587"/>
          </a:xfrm>
        </p:spPr>
        <p:txBody>
          <a:bodyPr anchor="t">
            <a:noAutofit/>
          </a:bodyPr>
          <a:lstStyle>
            <a:lvl1pPr>
              <a:defRPr sz="22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7338" y="5445124"/>
            <a:ext cx="4140646" cy="216000"/>
          </a:xfrm>
        </p:spPr>
        <p:txBody>
          <a:bodyPr>
            <a:normAutofit/>
          </a:bodyPr>
          <a:lstStyle>
            <a:lvl1pPr marL="0" indent="0" algn="l">
              <a:buNone/>
              <a:defRPr sz="1400" b="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название предприятия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673039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5900398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Введите имя автора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6127756"/>
            <a:ext cx="4140000" cy="215444"/>
          </a:xfrm>
        </p:spPr>
        <p:txBody>
          <a:bodyPr vert="horz" lIns="0" tIns="0" rIns="0" bIns="0"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-RU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ru-RU" dirty="0"/>
              <a:t>Введите дату</a:t>
            </a:r>
          </a:p>
        </p:txBody>
      </p:sp>
      <p:grpSp>
        <p:nvGrpSpPr>
          <p:cNvPr id="11" name="TitleLogoRus"/>
          <p:cNvGrpSpPr>
            <a:grpSpLocks noChangeAspect="1"/>
          </p:cNvGrpSpPr>
          <p:nvPr/>
        </p:nvGrpSpPr>
        <p:grpSpPr bwMode="auto">
          <a:xfrm>
            <a:off x="7884368" y="5886796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 userDrawn="1"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2" name="Freeform 27"/>
            <p:cNvSpPr>
              <a:spLocks/>
            </p:cNvSpPr>
            <p:nvPr userDrawn="1"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3" name="Freeform 28"/>
            <p:cNvSpPr>
              <a:spLocks/>
            </p:cNvSpPr>
            <p:nvPr userDrawn="1"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  <p:sp>
          <p:nvSpPr>
            <p:cNvPr id="24" name="Freeform 29"/>
            <p:cNvSpPr>
              <a:spLocks/>
            </p:cNvSpPr>
            <p:nvPr userDrawn="1"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>
                <a:solidFill>
                  <a:srgbClr val="3C3C3C"/>
                </a:solidFill>
              </a:endParaRPr>
            </a:p>
          </p:txBody>
        </p:sp>
      </p:grpSp>
      <p:sp>
        <p:nvSpPr>
          <p:cNvPr id="25" name="TitleLogoEng" hidden="1"/>
          <p:cNvSpPr>
            <a:spLocks noEditPoints="1"/>
          </p:cNvSpPr>
          <p:nvPr/>
        </p:nvSpPr>
        <p:spPr bwMode="auto">
          <a:xfrm>
            <a:off x="7869333" y="5885827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1" name="TradeSecret" hidden="1"/>
          <p:cNvSpPr txBox="1"/>
          <p:nvPr/>
        </p:nvSpPr>
        <p:spPr>
          <a:xfrm>
            <a:off x="6899887" y="175973"/>
            <a:ext cx="1575816" cy="2585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ru-RU" sz="1200" b="1" dirty="0">
                <a:solidFill>
                  <a:schemeClr val="bg2"/>
                </a:solidFill>
              </a:rPr>
              <a:t>Коммерческая</a:t>
            </a:r>
            <a:r>
              <a:rPr lang="ru-RU" sz="12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32" name="Confidential" hidden="1"/>
          <p:cNvSpPr txBox="1"/>
          <p:nvPr/>
        </p:nvSpPr>
        <p:spPr>
          <a:xfrm>
            <a:off x="6967245" y="175973"/>
            <a:ext cx="1441100" cy="2585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</a:pPr>
            <a:r>
              <a:rPr lang="ru-RU" sz="1200" b="1" dirty="0">
                <a:solidFill>
                  <a:schemeClr val="bg2"/>
                </a:solidFill>
              </a:rPr>
              <a:t>Конфиденциально</a:t>
            </a:r>
            <a:endParaRPr lang="ru-RU" sz="1100" b="1" baseline="0" dirty="0">
              <a:solidFill>
                <a:schemeClr val="bg2"/>
              </a:solidFill>
            </a:endParaRPr>
          </a:p>
        </p:txBody>
      </p:sp>
      <p:sp>
        <p:nvSpPr>
          <p:cNvPr id="33" name="CompanyName" hidden="1"/>
          <p:cNvSpPr txBox="1"/>
          <p:nvPr/>
        </p:nvSpPr>
        <p:spPr>
          <a:xfrm>
            <a:off x="6490352" y="404664"/>
            <a:ext cx="2394886" cy="46628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900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900" baseline="0" dirty="0">
                <a:solidFill>
                  <a:schemeClr val="bg2"/>
                </a:solidFill>
              </a:rPr>
              <a:t>общество</a:t>
            </a:r>
            <a:br>
              <a:rPr lang="ru-RU" sz="900" baseline="0" dirty="0">
                <a:solidFill>
                  <a:schemeClr val="bg2"/>
                </a:solidFill>
              </a:rPr>
            </a:br>
            <a:r>
              <a:rPr lang="ru-RU" sz="900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900" baseline="0" dirty="0">
                <a:solidFill>
                  <a:schemeClr val="bg2"/>
                </a:solidFill>
              </a:rPr>
            </a:br>
            <a:r>
              <a:rPr lang="ru-RU" sz="900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40" y="260350"/>
            <a:ext cx="8569324" cy="605514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3"/>
            <a:ext cx="414020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3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5732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260350"/>
            <a:ext cx="8569324" cy="605514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4716463" y="1268413"/>
            <a:ext cx="414020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1387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2663824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>
            <a:off x="3240089" y="1268413"/>
            <a:ext cx="2663824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>
            <a:off x="6192839" y="1268413"/>
            <a:ext cx="2663824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75001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7" y="3911600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53519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7"/>
          </p:nvPr>
        </p:nvSpPr>
        <p:spPr>
          <a:xfrm>
            <a:off x="287337" y="1268413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1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311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7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7" name="Объект 3"/>
          <p:cNvSpPr>
            <a:spLocks noGrp="1"/>
          </p:cNvSpPr>
          <p:nvPr>
            <p:ph sz="quarter" idx="18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4040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7200"/>
            <a:ext cx="4157662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0" y="1267200"/>
            <a:ext cx="4157663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935862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699000" y="1935862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14"/>
          <p:cNvSpPr>
            <a:spLocks noGrp="1"/>
          </p:cNvSpPr>
          <p:nvPr>
            <p:ph sz="quarter" idx="13" hasCustomPrompt="1"/>
          </p:nvPr>
        </p:nvSpPr>
        <p:spPr>
          <a:xfrm>
            <a:off x="287338" y="2063750"/>
            <a:ext cx="4157662" cy="161766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99000" y="2063750"/>
            <a:ext cx="4157663" cy="161766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13518"/>
            <a:ext cx="4157662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3913518"/>
            <a:ext cx="4157663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4582180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4699000" y="4582180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бъект 14"/>
          <p:cNvSpPr>
            <a:spLocks noGrp="1"/>
          </p:cNvSpPr>
          <p:nvPr>
            <p:ph sz="quarter" idx="17" hasCustomPrompt="1"/>
          </p:nvPr>
        </p:nvSpPr>
        <p:spPr>
          <a:xfrm>
            <a:off x="287338" y="4710068"/>
            <a:ext cx="4157662" cy="161766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9" name="Объект 16"/>
          <p:cNvSpPr>
            <a:spLocks noGrp="1"/>
          </p:cNvSpPr>
          <p:nvPr>
            <p:ph sz="quarter" idx="18" hasCustomPrompt="1"/>
          </p:nvPr>
        </p:nvSpPr>
        <p:spPr>
          <a:xfrm>
            <a:off x="4699000" y="4710068"/>
            <a:ext cx="4157663" cy="1617663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73921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3088236"/>
            <a:ext cx="4157662" cy="568800"/>
          </a:xfrm>
        </p:spPr>
        <p:txBody>
          <a:bodyPr bIns="0"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0" y="3088236"/>
            <a:ext cx="4157663" cy="568800"/>
          </a:xfrm>
        </p:spPr>
        <p:txBody>
          <a:bodyPr bIns="0"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3" hasCustomPrompt="1"/>
          </p:nvPr>
        </p:nvSpPr>
        <p:spPr>
          <a:xfrm>
            <a:off x="287338" y="1268413"/>
            <a:ext cx="4157662" cy="172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99000" y="1268413"/>
            <a:ext cx="4157663" cy="172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5772946"/>
            <a:ext cx="4157662" cy="568800"/>
          </a:xfrm>
        </p:spPr>
        <p:txBody>
          <a:bodyPr bIns="0"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25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5772946"/>
            <a:ext cx="4157663" cy="568800"/>
          </a:xfrm>
        </p:spPr>
        <p:txBody>
          <a:bodyPr bIns="0"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28" name="Объект 14"/>
          <p:cNvSpPr>
            <a:spLocks noGrp="1"/>
          </p:cNvSpPr>
          <p:nvPr>
            <p:ph sz="quarter" idx="17" hasCustomPrompt="1"/>
          </p:nvPr>
        </p:nvSpPr>
        <p:spPr>
          <a:xfrm>
            <a:off x="287338" y="3953123"/>
            <a:ext cx="4157662" cy="172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9" name="Объект 16"/>
          <p:cNvSpPr>
            <a:spLocks noGrp="1"/>
          </p:cNvSpPr>
          <p:nvPr>
            <p:ph sz="quarter" idx="18" hasCustomPrompt="1"/>
          </p:nvPr>
        </p:nvSpPr>
        <p:spPr>
          <a:xfrm>
            <a:off x="4699000" y="3953123"/>
            <a:ext cx="4157663" cy="172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70114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8" y="1268760"/>
            <a:ext cx="8569325" cy="5061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09962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96856" y="1268759"/>
            <a:ext cx="4159807" cy="5061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 baseline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9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166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528900"/>
            <a:ext cx="8569325" cy="697303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87338" y="3429000"/>
            <a:ext cx="85693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9"/>
          <p:cNvCxnSpPr/>
          <p:nvPr/>
        </p:nvCxnSpPr>
        <p:spPr>
          <a:xfrm>
            <a:off x="8566352" y="6522320"/>
            <a:ext cx="0" cy="144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10"/>
          <p:cNvSpPr/>
          <p:nvPr/>
        </p:nvSpPr>
        <p:spPr>
          <a:xfrm>
            <a:off x="8633637" y="6469800"/>
            <a:ext cx="304660" cy="173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6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3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7" y="3717031"/>
            <a:ext cx="8569325" cy="2304257"/>
          </a:xfrm>
        </p:spPr>
        <p:txBody>
          <a:bodyPr vert="horz" lIns="0" tIns="0" rIns="0" bIns="0" rtlCol="0">
            <a:noAutofit/>
          </a:bodyPr>
          <a:lstStyle>
            <a:lvl1pPr>
              <a:defRPr lang="ru-RU" sz="2200" b="0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LogoRus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ru-RU" sz="1600" noProof="0">
                <a:solidFill>
                  <a:schemeClr val="bg2"/>
                </a:solidFill>
              </a:rPr>
              <a:t>Газпром нефть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en-US" sz="1600" noProof="0">
                <a:solidFill>
                  <a:schemeClr val="bg2"/>
                </a:solidFill>
              </a:rPr>
              <a:t>Gazprom Neft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2" name="Footer"/>
          <p:cNvSpPr/>
          <p:nvPr/>
        </p:nvSpPr>
        <p:spPr>
          <a:xfrm>
            <a:off x="298896" y="6440488"/>
            <a:ext cx="5137200" cy="25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endParaRPr lang="ru-RU" sz="1600" dirty="0">
              <a:solidFill>
                <a:schemeClr val="bg2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23618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8925" y="1268412"/>
            <a:ext cx="4156075" cy="507682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9" name="Объект 3"/>
          <p:cNvSpPr>
            <a:spLocks noGrp="1"/>
          </p:cNvSpPr>
          <p:nvPr>
            <p:ph sz="quarter" idx="16"/>
          </p:nvPr>
        </p:nvSpPr>
        <p:spPr>
          <a:xfrm>
            <a:off x="4716463" y="1268414"/>
            <a:ext cx="4140200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8280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7" y="3926849"/>
            <a:ext cx="8569325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7"/>
          </p:nvPr>
        </p:nvSpPr>
        <p:spPr>
          <a:xfrm>
            <a:off x="287337" y="1268413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4773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8130" y="3924300"/>
            <a:ext cx="2664000" cy="24209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35893" y="3924299"/>
            <a:ext cx="2664000" cy="24209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4299"/>
            <a:ext cx="2664000" cy="242093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>
          <a:xfrm>
            <a:off x="288000" y="260350"/>
            <a:ext cx="8568000" cy="608400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7"/>
          </p:nvPr>
        </p:nvSpPr>
        <p:spPr>
          <a:xfrm>
            <a:off x="287337" y="1268413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8615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4696856" y="1268759"/>
            <a:ext cx="4150800" cy="50616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1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8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78864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33055"/>
            <a:ext cx="4150800" cy="239484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853120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35675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1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73947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33824"/>
            <a:ext cx="4150800" cy="24114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9110" y="1268759"/>
            <a:ext cx="4150800" cy="24048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9110" y="3933824"/>
            <a:ext cx="4150800" cy="2411499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396462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текс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5040312" cy="50403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6"/>
          </p:nvPr>
        </p:nvSpPr>
        <p:spPr>
          <a:xfrm>
            <a:off x="5616575" y="1268414"/>
            <a:ext cx="3240087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2083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987020"/>
            <a:ext cx="5040312" cy="43558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8" y="1267003"/>
            <a:ext cx="5040745" cy="576001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 baseline="0"/>
            </a:lvl1pPr>
          </a:lstStyle>
          <a:p>
            <a:pPr lvl="0"/>
            <a:r>
              <a:rPr lang="ru-RU" dirty="0"/>
              <a:t>Вставьте заголовок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87338" y="1931946"/>
            <a:ext cx="504074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3"/>
          <p:cNvSpPr>
            <a:spLocks noGrp="1"/>
          </p:cNvSpPr>
          <p:nvPr>
            <p:ph sz="quarter" idx="18"/>
          </p:nvPr>
        </p:nvSpPr>
        <p:spPr>
          <a:xfrm>
            <a:off x="5616575" y="1268414"/>
            <a:ext cx="3240087" cy="334803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19"/>
          </p:nvPr>
        </p:nvSpPr>
        <p:spPr>
          <a:xfrm>
            <a:off x="5616575" y="4833938"/>
            <a:ext cx="3240087" cy="1511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117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7" y="260350"/>
            <a:ext cx="8569326" cy="607021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20"/>
          </p:nvPr>
        </p:nvSpPr>
        <p:spPr>
          <a:xfrm>
            <a:off x="287338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21"/>
          </p:nvPr>
        </p:nvSpPr>
        <p:spPr>
          <a:xfrm>
            <a:off x="4716463" y="1268414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22"/>
          </p:nvPr>
        </p:nvSpPr>
        <p:spPr>
          <a:xfrm>
            <a:off x="4716463" y="3911600"/>
            <a:ext cx="4140200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054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708919"/>
            <a:ext cx="8569324" cy="3631556"/>
          </a:xfrm>
        </p:spPr>
        <p:txBody>
          <a:bodyPr vert="horz" lIns="0" tIns="0" rIns="0" bIns="0" rtlCol="0">
            <a:noAutofit/>
          </a:bodyPr>
          <a:lstStyle>
            <a:lvl1pPr>
              <a:defRPr lang="ru-RU" sz="2200" b="0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952836"/>
            <a:ext cx="8569325" cy="68029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1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566352" y="6522320"/>
            <a:ext cx="0" cy="144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8633637" y="6469800"/>
            <a:ext cx="304660" cy="173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6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ru-RU" sz="1600" noProof="0">
                <a:solidFill>
                  <a:schemeClr val="bg2"/>
                </a:solidFill>
              </a:rPr>
              <a:t>Газпром нефть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en-US" sz="1600" noProof="0">
                <a:solidFill>
                  <a:schemeClr val="bg2"/>
                </a:solidFill>
              </a:rPr>
              <a:t>Gazprom Neft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8896" y="6440488"/>
            <a:ext cx="5137200" cy="25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endParaRPr lang="ru-RU" sz="1600" dirty="0">
              <a:solidFill>
                <a:schemeClr val="bg2"/>
              </a:solidFill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922101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8569325" cy="5040312"/>
          </a:xfrm>
        </p:spPr>
        <p:txBody>
          <a:bodyPr>
            <a:noAutofit/>
          </a:bodyPr>
          <a:lstStyle>
            <a:lvl1pPr>
              <a:defRPr sz="2200" b="0"/>
            </a:lvl1pPr>
          </a:lstStyle>
          <a:p>
            <a:r>
              <a:rPr lang="ru-RU" dirty="0"/>
              <a:t>Вставьте рисунок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467148" y="4545014"/>
            <a:ext cx="5581227" cy="1583418"/>
          </a:xfrm>
          <a:solidFill>
            <a:srgbClr val="FFFFFF">
              <a:alpha val="80000"/>
            </a:srgbClr>
          </a:solidFill>
        </p:spPr>
        <p:txBody>
          <a:bodyPr lIns="144000" tIns="108000" rIns="72000" bIns="72000">
            <a:noAutofit/>
          </a:bodyPr>
          <a:lstStyle>
            <a:lvl1pPr>
              <a:spcBef>
                <a:spcPts val="0"/>
              </a:spcBef>
              <a:defRPr sz="2200" b="0" baseline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17823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4157662" cy="33131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4699000" y="1268413"/>
            <a:ext cx="4157663" cy="331311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4830564"/>
            <a:ext cx="4157662" cy="1511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4830564"/>
            <a:ext cx="4157663" cy="151130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99416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2681287" cy="33131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22" name="Рисунок 21"/>
          <p:cNvSpPr>
            <a:spLocks noGrp="1"/>
          </p:cNvSpPr>
          <p:nvPr>
            <p:ph type="pic" sz="quarter" idx="12" hasCustomPrompt="1"/>
          </p:nvPr>
        </p:nvSpPr>
        <p:spPr>
          <a:xfrm>
            <a:off x="3240088" y="1268413"/>
            <a:ext cx="2663825" cy="33131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24" name="Рисунок 23"/>
          <p:cNvSpPr>
            <a:spLocks noGrp="1"/>
          </p:cNvSpPr>
          <p:nvPr>
            <p:ph type="pic" sz="quarter" idx="13" hasCustomPrompt="1"/>
          </p:nvPr>
        </p:nvSpPr>
        <p:spPr>
          <a:xfrm>
            <a:off x="6175375" y="1268413"/>
            <a:ext cx="2681288" cy="33131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</a:lstStyle>
          <a:p>
            <a:r>
              <a:rPr lang="ru-RU" dirty="0"/>
              <a:t>Вставьте рисунок</a:t>
            </a:r>
          </a:p>
          <a:p>
            <a:endParaRPr lang="ru-RU" dirty="0"/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4833938"/>
            <a:ext cx="2681287" cy="151129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28" name="Текст 27"/>
          <p:cNvSpPr>
            <a:spLocks noGrp="1"/>
          </p:cNvSpPr>
          <p:nvPr>
            <p:ph type="body" sz="quarter" idx="15" hasCustomPrompt="1"/>
          </p:nvPr>
        </p:nvSpPr>
        <p:spPr>
          <a:xfrm>
            <a:off x="3240088" y="4833938"/>
            <a:ext cx="2663825" cy="151129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16" hasCustomPrompt="1"/>
          </p:nvPr>
        </p:nvSpPr>
        <p:spPr>
          <a:xfrm>
            <a:off x="6175375" y="4833938"/>
            <a:ext cx="2681288" cy="151129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2200" b="0" baseline="0"/>
            </a:lvl1pPr>
          </a:lstStyle>
          <a:p>
            <a:r>
              <a:rPr lang="ru-RU" dirty="0"/>
              <a:t>Введите текст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99118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блоков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412"/>
            <a:ext cx="4157662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051174"/>
            <a:ext cx="4157662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4833937"/>
            <a:ext cx="4157662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0" y="1268412"/>
            <a:ext cx="4157663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4699000" y="3051174"/>
            <a:ext cx="4157663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4833936"/>
            <a:ext cx="4157663" cy="1512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2915793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716463" y="2915793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7338" y="4698555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716463" y="4698555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70795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Тези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53545"/>
            <a:ext cx="8569325" cy="10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2586789"/>
            <a:ext cx="8569325" cy="1081088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3" hasCustomPrompt="1"/>
          </p:nvPr>
        </p:nvSpPr>
        <p:spPr>
          <a:xfrm>
            <a:off x="287338" y="3921121"/>
            <a:ext cx="8569325" cy="10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5254363"/>
            <a:ext cx="8569325" cy="1080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87338" y="2460167"/>
            <a:ext cx="85693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87338" y="3794499"/>
            <a:ext cx="85693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87338" y="5127743"/>
            <a:ext cx="85693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4425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, текст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038" y="1268413"/>
            <a:ext cx="5635625" cy="576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40088" y="1988430"/>
            <a:ext cx="5616575" cy="334874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3221038" y="1933356"/>
            <a:ext cx="56356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3240088" y="5589240"/>
            <a:ext cx="5616575" cy="7565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2663825" cy="507682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092058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, текс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5589240"/>
            <a:ext cx="8569325" cy="7565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5616575" cy="41052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7"/>
          </p:nvPr>
        </p:nvSpPr>
        <p:spPr>
          <a:xfrm>
            <a:off x="6175376" y="1268414"/>
            <a:ext cx="2681288" cy="41052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33428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5588724"/>
            <a:ext cx="8569325" cy="7565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6"/>
          </p:nvPr>
        </p:nvSpPr>
        <p:spPr>
          <a:xfrm>
            <a:off x="287338" y="1268414"/>
            <a:ext cx="8569325" cy="41052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169217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 и две подпис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7200"/>
            <a:ext cx="4157662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0" y="1267200"/>
            <a:ext cx="4157663" cy="568800"/>
          </a:xfrm>
        </p:spPr>
        <p:txBody>
          <a:bodyPr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2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935862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699000" y="1935862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14"/>
          <p:cNvSpPr>
            <a:spLocks noGrp="1"/>
          </p:cNvSpPr>
          <p:nvPr>
            <p:ph sz="quarter" idx="13" hasCustomPrompt="1"/>
          </p:nvPr>
        </p:nvSpPr>
        <p:spPr>
          <a:xfrm>
            <a:off x="287338" y="1990936"/>
            <a:ext cx="4157662" cy="298833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99000" y="1990936"/>
            <a:ext cx="4157663" cy="298833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  <a:lvl3pPr>
              <a:defRPr sz="2200" b="0"/>
            </a:lvl3pPr>
            <a:lvl4pPr marL="1371600" indent="0">
              <a:buNone/>
              <a:defRPr/>
            </a:lvl4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5229200"/>
            <a:ext cx="4157662" cy="111603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/>
              <a:t>Текст</a:t>
            </a:r>
            <a:endParaRPr lang="ru-RU" dirty="0"/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0" y="5229200"/>
            <a:ext cx="4157663" cy="1116037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/>
              <a:t>Текст</a:t>
            </a:r>
            <a:endParaRPr lang="ru-RU" dirty="0"/>
          </a:p>
        </p:txBody>
      </p:sp>
      <p:sp>
        <p:nvSpPr>
          <p:cNvPr id="14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654296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 и два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2681287" cy="2413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sz="2200" b="0"/>
            </a:lvl1pPr>
            <a:lvl2pPr>
              <a:defRPr sz="2200" b="0"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Введите текст,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 hasCustomPrompt="1"/>
          </p:nvPr>
        </p:nvSpPr>
        <p:spPr>
          <a:xfrm>
            <a:off x="287338" y="3933825"/>
            <a:ext cx="2681287" cy="24034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sz="2200" b="0"/>
            </a:lvl1pPr>
            <a:lvl2pPr>
              <a:defRPr sz="2200" b="0"/>
            </a:lvl2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16"/>
          </p:nvPr>
        </p:nvSpPr>
        <p:spPr>
          <a:xfrm>
            <a:off x="3239852" y="1268413"/>
            <a:ext cx="5616811" cy="24129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>
            <a:off x="3239852" y="3924301"/>
            <a:ext cx="5616811" cy="24129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0638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3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6523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1" hasCustomPrompt="1"/>
          </p:nvPr>
        </p:nvSpPr>
        <p:spPr>
          <a:xfrm>
            <a:off x="287053" y="1268413"/>
            <a:ext cx="2681566" cy="1765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3284983"/>
            <a:ext cx="2681287" cy="3060255"/>
          </a:xfrm>
        </p:spPr>
        <p:txBody>
          <a:bodyPr>
            <a:noAutofit/>
          </a:bodyPr>
          <a:lstStyle>
            <a:lvl1pPr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7"/>
          </p:nvPr>
        </p:nvSpPr>
        <p:spPr>
          <a:xfrm>
            <a:off x="3239852" y="1268413"/>
            <a:ext cx="5616811" cy="50688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483818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рисунков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413"/>
            <a:ext cx="8569325" cy="1512887"/>
          </a:xfrm>
        </p:spPr>
        <p:txBody>
          <a:bodyPr>
            <a:noAutofit/>
          </a:bodyPr>
          <a:lstStyle>
            <a:lvl1pPr>
              <a:defRPr sz="2200" b="0"/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052012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35202" y="3052012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78302" y="3052012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87338" y="4834024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6" name="Рисунок 15"/>
          <p:cNvSpPr>
            <a:spLocks noGrp="1"/>
          </p:cNvSpPr>
          <p:nvPr>
            <p:ph type="pic" sz="quarter" idx="16" hasCustomPrompt="1"/>
          </p:nvPr>
        </p:nvSpPr>
        <p:spPr>
          <a:xfrm>
            <a:off x="3235201" y="4834024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7" hasCustomPrompt="1"/>
          </p:nvPr>
        </p:nvSpPr>
        <p:spPr>
          <a:xfrm>
            <a:off x="6178301" y="4834024"/>
            <a:ext cx="2671200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sz="22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Рисунок</a:t>
            </a:r>
          </a:p>
          <a:p>
            <a:pPr lvl="0"/>
            <a:endParaRPr lang="ru-RU" dirty="0"/>
          </a:p>
        </p:txBody>
      </p:sp>
      <p:sp>
        <p:nvSpPr>
          <p:cNvPr id="13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256402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объекта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988095"/>
            <a:ext cx="4157662" cy="2592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4699000" y="1988095"/>
            <a:ext cx="4157663" cy="2592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4" hasCustomPrompt="1"/>
          </p:nvPr>
        </p:nvSpPr>
        <p:spPr>
          <a:xfrm>
            <a:off x="287338" y="1268413"/>
            <a:ext cx="4140200" cy="5688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5" hasCustomPrompt="1"/>
          </p:nvPr>
        </p:nvSpPr>
        <p:spPr>
          <a:xfrm>
            <a:off x="4699000" y="1268413"/>
            <a:ext cx="4157663" cy="568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5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73161" y="4833938"/>
            <a:ext cx="8583501" cy="15113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4698663" y="1927131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0"/>
          <p:cNvCxnSpPr/>
          <p:nvPr/>
        </p:nvCxnSpPr>
        <p:spPr>
          <a:xfrm>
            <a:off x="287338" y="1927131"/>
            <a:ext cx="4158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013908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68538"/>
            <a:ext cx="5616576" cy="5688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6175375" y="1268421"/>
            <a:ext cx="2681288" cy="569767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400"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287338" y="1933481"/>
            <a:ext cx="561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172992" y="1927131"/>
            <a:ext cx="268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/>
          <p:cNvSpPr>
            <a:spLocks noGrp="1"/>
          </p:cNvSpPr>
          <p:nvPr>
            <p:ph sz="quarter" idx="13" hasCustomPrompt="1"/>
          </p:nvPr>
        </p:nvSpPr>
        <p:spPr>
          <a:xfrm>
            <a:off x="287338" y="1988556"/>
            <a:ext cx="5616576" cy="4354302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  <a:lvl2pPr>
              <a:defRPr lang="ru-RU" sz="2200" dirty="0" smtClean="0"/>
            </a:lvl2pPr>
            <a:lvl3pPr>
              <a:defRPr lang="ru-RU" sz="2200" dirty="0" smtClean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4" hasCustomPrompt="1"/>
          </p:nvPr>
        </p:nvSpPr>
        <p:spPr>
          <a:xfrm>
            <a:off x="6175375" y="1982205"/>
            <a:ext cx="2681287" cy="4360651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sz="2200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текст, или вставьте объект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0290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87524" y="260350"/>
            <a:ext cx="8569657" cy="605514"/>
          </a:xfrm>
        </p:spPr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81" name="ContentsTitle5" hidden="1"/>
          <p:cNvSpPr txBox="1"/>
          <p:nvPr/>
        </p:nvSpPr>
        <p:spPr>
          <a:xfrm>
            <a:off x="641276" y="2628856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82" name="line5" hidden="1"/>
          <p:cNvCxnSpPr/>
          <p:nvPr/>
        </p:nvCxnSpPr>
        <p:spPr>
          <a:xfrm>
            <a:off x="297656" y="290587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ontentsNumber5" hidden="1"/>
          <p:cNvSpPr txBox="1"/>
          <p:nvPr/>
        </p:nvSpPr>
        <p:spPr>
          <a:xfrm>
            <a:off x="287524" y="249104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84" name="ContentsTitle3">
            <a:hlinkClick r:id="rId2" action="ppaction://hlinksldjump"/>
          </p:cNvPr>
          <p:cNvSpPr txBox="1"/>
          <p:nvPr/>
        </p:nvSpPr>
        <p:spPr>
          <a:xfrm>
            <a:off x="641276" y="1964953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endParaRPr lang="ru-RU" sz="1600" dirty="0"/>
          </a:p>
        </p:txBody>
      </p:sp>
      <p:cxnSp>
        <p:nvCxnSpPr>
          <p:cNvPr id="85" name="line3"/>
          <p:cNvCxnSpPr/>
          <p:nvPr/>
        </p:nvCxnSpPr>
        <p:spPr>
          <a:xfrm>
            <a:off x="297656" y="221804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sNumber3">
            <a:hlinkClick r:id="rId2" action="ppaction://hlinksldjump"/>
          </p:cNvPr>
          <p:cNvSpPr txBox="1"/>
          <p:nvPr/>
        </p:nvSpPr>
        <p:spPr>
          <a:xfrm>
            <a:off x="287524" y="181443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87" name="ContentsTitle4" hidden="1"/>
          <p:cNvSpPr txBox="1"/>
          <p:nvPr/>
        </p:nvSpPr>
        <p:spPr>
          <a:xfrm>
            <a:off x="641276" y="2298492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88" name="line4" hidden="1"/>
          <p:cNvCxnSpPr/>
          <p:nvPr/>
        </p:nvCxnSpPr>
        <p:spPr>
          <a:xfrm>
            <a:off x="297656" y="2561963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sNumber4" hidden="1"/>
          <p:cNvSpPr txBox="1"/>
          <p:nvPr/>
        </p:nvSpPr>
        <p:spPr>
          <a:xfrm>
            <a:off x="287524" y="2154327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0" name="ContentsTitle6" hidden="1"/>
          <p:cNvSpPr txBox="1"/>
          <p:nvPr/>
        </p:nvSpPr>
        <p:spPr>
          <a:xfrm>
            <a:off x="641276" y="296181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91" name="line6" hidden="1"/>
          <p:cNvCxnSpPr/>
          <p:nvPr/>
        </p:nvCxnSpPr>
        <p:spPr>
          <a:xfrm>
            <a:off x="297656" y="324979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sNumber6" hidden="1"/>
          <p:cNvSpPr txBox="1"/>
          <p:nvPr/>
        </p:nvSpPr>
        <p:spPr>
          <a:xfrm>
            <a:off x="287524" y="2830351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93" name="ContentsTitle2">
            <a:hlinkClick r:id="rId3" action="ppaction://hlinksldjump"/>
          </p:cNvPr>
          <p:cNvSpPr txBox="1"/>
          <p:nvPr/>
        </p:nvSpPr>
        <p:spPr>
          <a:xfrm>
            <a:off x="641276" y="1625065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endParaRPr lang="ru-RU" sz="1600" dirty="0"/>
          </a:p>
        </p:txBody>
      </p:sp>
      <p:cxnSp>
        <p:nvCxnSpPr>
          <p:cNvPr id="94" name="line2"/>
          <p:cNvCxnSpPr/>
          <p:nvPr/>
        </p:nvCxnSpPr>
        <p:spPr>
          <a:xfrm>
            <a:off x="297656" y="187413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sNumber2">
            <a:hlinkClick r:id="rId3" action="ppaction://hlinksldjump"/>
          </p:cNvPr>
          <p:cNvSpPr txBox="1"/>
          <p:nvPr/>
        </p:nvSpPr>
        <p:spPr>
          <a:xfrm>
            <a:off x="287524" y="146820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6" name="ContentsTitle7" hidden="1"/>
          <p:cNvSpPr txBox="1"/>
          <p:nvPr/>
        </p:nvSpPr>
        <p:spPr>
          <a:xfrm>
            <a:off x="641276" y="3310651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sp>
        <p:nvSpPr>
          <p:cNvPr id="97" name="ContentsNumber7" hidden="1"/>
          <p:cNvSpPr txBox="1"/>
          <p:nvPr/>
        </p:nvSpPr>
        <p:spPr>
          <a:xfrm>
            <a:off x="287524" y="316013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7</a:t>
            </a:r>
          </a:p>
        </p:txBody>
      </p:sp>
      <p:cxnSp>
        <p:nvCxnSpPr>
          <p:cNvPr id="98" name="line7" hidden="1"/>
          <p:cNvCxnSpPr/>
          <p:nvPr/>
        </p:nvCxnSpPr>
        <p:spPr>
          <a:xfrm>
            <a:off x="297656" y="359371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sTitle8" hidden="1"/>
          <p:cNvSpPr txBox="1"/>
          <p:nvPr/>
        </p:nvSpPr>
        <p:spPr>
          <a:xfrm>
            <a:off x="641276" y="365053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0" name="line8" hidden="1"/>
          <p:cNvCxnSpPr/>
          <p:nvPr/>
        </p:nvCxnSpPr>
        <p:spPr>
          <a:xfrm>
            <a:off x="297656" y="393762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ontentsNumber8" hidden="1"/>
          <p:cNvSpPr txBox="1"/>
          <p:nvPr/>
        </p:nvSpPr>
        <p:spPr>
          <a:xfrm>
            <a:off x="287524" y="350002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102" name="ContentsTitle13" hidden="1"/>
          <p:cNvSpPr txBox="1"/>
          <p:nvPr/>
        </p:nvSpPr>
        <p:spPr>
          <a:xfrm>
            <a:off x="649288" y="541347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3" name="line13" hidden="1"/>
          <p:cNvCxnSpPr/>
          <p:nvPr/>
        </p:nvCxnSpPr>
        <p:spPr>
          <a:xfrm>
            <a:off x="297656" y="565720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sNumber13" hidden="1"/>
          <p:cNvSpPr txBox="1"/>
          <p:nvPr/>
        </p:nvSpPr>
        <p:spPr>
          <a:xfrm>
            <a:off x="287524" y="5262961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13</a:t>
            </a:r>
          </a:p>
        </p:txBody>
      </p:sp>
      <p:sp>
        <p:nvSpPr>
          <p:cNvPr id="105" name="ContentsTitle11" hidden="1"/>
          <p:cNvSpPr txBox="1"/>
          <p:nvPr/>
        </p:nvSpPr>
        <p:spPr>
          <a:xfrm>
            <a:off x="649288" y="472734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6" name="line11" hidden="1"/>
          <p:cNvCxnSpPr/>
          <p:nvPr/>
        </p:nvCxnSpPr>
        <p:spPr>
          <a:xfrm>
            <a:off x="297656" y="496937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sNumber11" hidden="1"/>
          <p:cNvSpPr txBox="1"/>
          <p:nvPr/>
        </p:nvSpPr>
        <p:spPr>
          <a:xfrm>
            <a:off x="287524" y="4564134"/>
            <a:ext cx="239361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11</a:t>
            </a:r>
          </a:p>
        </p:txBody>
      </p:sp>
      <p:sp>
        <p:nvSpPr>
          <p:cNvPr id="108" name="ContentsTitle15" hidden="1"/>
          <p:cNvSpPr txBox="1"/>
          <p:nvPr/>
        </p:nvSpPr>
        <p:spPr>
          <a:xfrm>
            <a:off x="649288" y="609959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09" name="line15" hidden="1"/>
          <p:cNvCxnSpPr/>
          <p:nvPr/>
        </p:nvCxnSpPr>
        <p:spPr>
          <a:xfrm>
            <a:off x="297656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sNumber15" hidden="1"/>
          <p:cNvSpPr txBox="1"/>
          <p:nvPr/>
        </p:nvSpPr>
        <p:spPr>
          <a:xfrm>
            <a:off x="287524" y="5936386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111" name="ContentsTitle12" hidden="1"/>
          <p:cNvSpPr txBox="1"/>
          <p:nvPr/>
        </p:nvSpPr>
        <p:spPr>
          <a:xfrm>
            <a:off x="649288" y="5073587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12" name="line12" hidden="1"/>
          <p:cNvCxnSpPr/>
          <p:nvPr/>
        </p:nvCxnSpPr>
        <p:spPr>
          <a:xfrm>
            <a:off x="297656" y="531329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ontentsNumber12" hidden="1"/>
          <p:cNvSpPr txBox="1"/>
          <p:nvPr/>
        </p:nvSpPr>
        <p:spPr>
          <a:xfrm>
            <a:off x="287524" y="4916722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12</a:t>
            </a:r>
          </a:p>
        </p:txBody>
      </p:sp>
      <p:sp>
        <p:nvSpPr>
          <p:cNvPr id="114" name="ContentsTitle9" hidden="1"/>
          <p:cNvSpPr txBox="1"/>
          <p:nvPr/>
        </p:nvSpPr>
        <p:spPr>
          <a:xfrm>
            <a:off x="649288" y="4015823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15" name="line9" hidden="1"/>
          <p:cNvCxnSpPr/>
          <p:nvPr/>
        </p:nvCxnSpPr>
        <p:spPr>
          <a:xfrm>
            <a:off x="297656" y="4281543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sNumber9" hidden="1"/>
          <p:cNvSpPr txBox="1"/>
          <p:nvPr/>
        </p:nvSpPr>
        <p:spPr>
          <a:xfrm>
            <a:off x="287524" y="3839911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7" name="ContentsTitle14" hidden="1"/>
          <p:cNvSpPr txBox="1"/>
          <p:nvPr/>
        </p:nvSpPr>
        <p:spPr>
          <a:xfrm>
            <a:off x="649288" y="5747018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18" name="line14" hidden="1"/>
          <p:cNvCxnSpPr/>
          <p:nvPr/>
        </p:nvCxnSpPr>
        <p:spPr>
          <a:xfrm>
            <a:off x="297656" y="6001123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ontentsNumber14" hidden="1"/>
          <p:cNvSpPr txBox="1"/>
          <p:nvPr/>
        </p:nvSpPr>
        <p:spPr>
          <a:xfrm>
            <a:off x="287524" y="5602851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120" name="ContentsTitle10" hidden="1"/>
          <p:cNvSpPr txBox="1"/>
          <p:nvPr/>
        </p:nvSpPr>
        <p:spPr>
          <a:xfrm>
            <a:off x="649288" y="4374760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dirty="0"/>
              <a:t>Название раздела</a:t>
            </a:r>
          </a:p>
        </p:txBody>
      </p:sp>
      <p:cxnSp>
        <p:nvCxnSpPr>
          <p:cNvPr id="121" name="line10" hidden="1"/>
          <p:cNvCxnSpPr/>
          <p:nvPr/>
        </p:nvCxnSpPr>
        <p:spPr>
          <a:xfrm>
            <a:off x="297656" y="462545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ontentsNumber10" hidden="1"/>
          <p:cNvSpPr txBox="1"/>
          <p:nvPr/>
        </p:nvSpPr>
        <p:spPr>
          <a:xfrm>
            <a:off x="287524" y="4205197"/>
            <a:ext cx="256480" cy="386054"/>
          </a:xfrm>
          <a:prstGeom prst="rect">
            <a:avLst/>
          </a:prstGeom>
          <a:noFill/>
        </p:spPr>
        <p:txBody>
          <a:bodyPr wrap="non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46" name="ContentsTitle1">
            <a:hlinkClick r:id="rId4" action="ppaction://hlinksldjump"/>
          </p:cNvPr>
          <p:cNvSpPr txBox="1"/>
          <p:nvPr/>
        </p:nvSpPr>
        <p:spPr>
          <a:xfrm>
            <a:off x="641276" y="1298289"/>
            <a:ext cx="7994027" cy="245640"/>
          </a:xfrm>
          <a:prstGeom prst="rect">
            <a:avLst/>
          </a:prstGeom>
          <a:noFill/>
        </p:spPr>
        <p:txBody>
          <a:bodyPr wrap="square" lIns="0" tIns="0" rIns="0" bIns="36000" rtlCol="0" anchor="b">
            <a:spAutoFit/>
          </a:bodyPr>
          <a:lstStyle/>
          <a:p>
            <a:pPr>
              <a:lnSpc>
                <a:spcPct val="85000"/>
              </a:lnSpc>
            </a:pPr>
            <a:endParaRPr lang="ru-RU" sz="1600" dirty="0"/>
          </a:p>
        </p:txBody>
      </p:sp>
      <p:cxnSp>
        <p:nvCxnSpPr>
          <p:cNvPr id="47" name="line1"/>
          <p:cNvCxnSpPr/>
          <p:nvPr/>
        </p:nvCxnSpPr>
        <p:spPr>
          <a:xfrm>
            <a:off x="297656" y="15302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sNumber1">
            <a:hlinkClick r:id="rId4" action="ppaction://hlinksldjump"/>
          </p:cNvPr>
          <p:cNvSpPr txBox="1"/>
          <p:nvPr/>
        </p:nvSpPr>
        <p:spPr>
          <a:xfrm>
            <a:off x="287524" y="115465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9" name="Number1"/>
          <p:cNvSpPr txBox="1"/>
          <p:nvPr/>
        </p:nvSpPr>
        <p:spPr>
          <a:xfrm>
            <a:off x="8460432" y="115465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>
                <a:solidFill>
                  <a:schemeClr val="bg2"/>
                </a:solidFill>
              </a:rPr>
              <a:t>3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50" name="Number2"/>
          <p:cNvSpPr txBox="1"/>
          <p:nvPr/>
        </p:nvSpPr>
        <p:spPr>
          <a:xfrm>
            <a:off x="8460432" y="1499317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>
                <a:solidFill>
                  <a:schemeClr val="bg2"/>
                </a:solidFill>
              </a:rPr>
              <a:t>6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51" name="Number3"/>
          <p:cNvSpPr txBox="1"/>
          <p:nvPr/>
        </p:nvSpPr>
        <p:spPr>
          <a:xfrm>
            <a:off x="8460432" y="184398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>
                <a:solidFill>
                  <a:schemeClr val="bg2"/>
                </a:solidFill>
              </a:rPr>
              <a:t>9</a:t>
            </a:r>
            <a:endParaRPr lang="ru-RU" sz="1800" dirty="0">
              <a:solidFill>
                <a:schemeClr val="bg2"/>
              </a:solidFill>
            </a:endParaRPr>
          </a:p>
        </p:txBody>
      </p:sp>
      <p:sp>
        <p:nvSpPr>
          <p:cNvPr id="52" name="Number5" hidden="1"/>
          <p:cNvSpPr txBox="1"/>
          <p:nvPr/>
        </p:nvSpPr>
        <p:spPr>
          <a:xfrm>
            <a:off x="8460432" y="2533306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3" name="Number6" hidden="1"/>
          <p:cNvSpPr txBox="1"/>
          <p:nvPr/>
        </p:nvSpPr>
        <p:spPr>
          <a:xfrm>
            <a:off x="8460432" y="2877969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4" name="Number7" hidden="1"/>
          <p:cNvSpPr txBox="1"/>
          <p:nvPr/>
        </p:nvSpPr>
        <p:spPr>
          <a:xfrm>
            <a:off x="8460432" y="322263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5" name="Number8" hidden="1"/>
          <p:cNvSpPr txBox="1"/>
          <p:nvPr/>
        </p:nvSpPr>
        <p:spPr>
          <a:xfrm>
            <a:off x="8460432" y="3567295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6" name="Number4" hidden="1"/>
          <p:cNvSpPr txBox="1"/>
          <p:nvPr/>
        </p:nvSpPr>
        <p:spPr>
          <a:xfrm>
            <a:off x="8460432" y="2188643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7" name="Number9" hidden="1"/>
          <p:cNvSpPr txBox="1"/>
          <p:nvPr/>
        </p:nvSpPr>
        <p:spPr>
          <a:xfrm>
            <a:off x="8460432" y="3911958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8" name="Number10" hidden="1"/>
          <p:cNvSpPr txBox="1"/>
          <p:nvPr/>
        </p:nvSpPr>
        <p:spPr>
          <a:xfrm>
            <a:off x="8460432" y="425662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59" name="Number11" hidden="1"/>
          <p:cNvSpPr txBox="1"/>
          <p:nvPr/>
        </p:nvSpPr>
        <p:spPr>
          <a:xfrm>
            <a:off x="8460432" y="4601282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0" name="Number12" hidden="1"/>
          <p:cNvSpPr txBox="1"/>
          <p:nvPr/>
        </p:nvSpPr>
        <p:spPr>
          <a:xfrm>
            <a:off x="8460432" y="4945944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1" name="Number13" hidden="1"/>
          <p:cNvSpPr txBox="1"/>
          <p:nvPr/>
        </p:nvSpPr>
        <p:spPr>
          <a:xfrm>
            <a:off x="8460432" y="5290606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2" name="Number14" hidden="1"/>
          <p:cNvSpPr txBox="1"/>
          <p:nvPr/>
        </p:nvSpPr>
        <p:spPr>
          <a:xfrm>
            <a:off x="8460432" y="5635268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3" name="Number15" hidden="1"/>
          <p:cNvSpPr txBox="1"/>
          <p:nvPr/>
        </p:nvSpPr>
        <p:spPr>
          <a:xfrm>
            <a:off x="8460432" y="5979930"/>
            <a:ext cx="383530" cy="386054"/>
          </a:xfrm>
          <a:prstGeom prst="rect">
            <a:avLst/>
          </a:prstGeom>
          <a:noFill/>
        </p:spPr>
        <p:txBody>
          <a:bodyPr wrap="square" lIns="0" tIns="108000" rIns="0" bIns="0" rtlCol="0" anchor="b">
            <a:spAutoFit/>
          </a:bodyPr>
          <a:lstStyle/>
          <a:p>
            <a:pPr algn="r"/>
            <a:r>
              <a:rPr lang="ru-RU" sz="1800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4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326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38" y="1268413"/>
            <a:ext cx="8569325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4679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3"/>
            <a:ext cx="414020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702630" y="1268413"/>
            <a:ext cx="414020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524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9" y="260350"/>
            <a:ext cx="8569324" cy="608400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8" y="1268414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8" y="3911600"/>
            <a:ext cx="8569325" cy="2413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1295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ru-RU" dirty="0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4797425"/>
            <a:ext cx="8569325" cy="1543050"/>
          </a:xfrm>
        </p:spPr>
        <p:txBody>
          <a:bodyPr anchor="t">
            <a:noAutofit/>
          </a:bodyPr>
          <a:lstStyle>
            <a:lvl1pPr algn="ctr">
              <a:spcBef>
                <a:spcPts val="0"/>
              </a:spcBef>
              <a:defRPr sz="2200" b="0" baseline="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38" y="1268414"/>
            <a:ext cx="8569325" cy="28082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75" marR="0" lvl="1" indent="-2698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38" marR="0" lvl="2" indent="-27146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0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099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39" y="1268414"/>
            <a:ext cx="8560316" cy="5060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Первый уровень</a:t>
            </a:r>
          </a:p>
          <a:p>
            <a:pPr lvl="2"/>
            <a:r>
              <a:rPr lang="ru-RU" dirty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97656" y="1042103"/>
            <a:ext cx="85590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566352" y="6522318"/>
            <a:ext cx="0" cy="144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633636" y="6469798"/>
            <a:ext cx="510363" cy="173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16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3" name="LogoRus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ru-RU" sz="1600" noProof="0">
                <a:solidFill>
                  <a:schemeClr val="bg2"/>
                </a:solidFill>
              </a:rPr>
              <a:t>Газпром нефть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6096" y="6465926"/>
            <a:ext cx="3096717" cy="24686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 algn="r"/>
            <a:r>
              <a:rPr lang="en-US" sz="1600" noProof="0">
                <a:solidFill>
                  <a:schemeClr val="bg2"/>
                </a:solidFill>
              </a:rPr>
              <a:t>Gazprom Neft</a:t>
            </a:r>
            <a:endParaRPr lang="ru-RU" sz="160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8896" y="6440488"/>
            <a:ext cx="5137200" cy="25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lvl="0"/>
            <a:endParaRPr lang="ru-RU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8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marR="0" indent="-265113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667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-gas.com/catalog/gazy/chistye_gazy/propilen_c3h6/propilen_3_0/?calculator=Y&amp;id=1910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estoncompany.com/ru/pyrolysis-plant-cost/?ysclid=lfu7hlsx8r73740930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ipi-ongm.ru/engineering/delivery-of-the-equipment/installation-preparation-purification-and-utilization-of-natural-and-associated-petroleum-gas/installation-preparation-of-associated-petroleum-gas-uppg-/?ysclid=lfu7ldk03u16011601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zsurf.com/ru/gazopererabotka/stati/item/metody-podgotovki-prirodnogo-gaza-k-transportirovke-v-truboprovo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obkova.va@edu.spbstu.ru" TargetMode="External"/><Relationship Id="rId2" Type="http://schemas.openxmlformats.org/officeDocument/2006/relationships/hyperlink" Target="mailto:kachevskaya.oa@edu.spbstu.ru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bazarovgeorgij836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Headline"/>
              <p:cNvSpPr>
                <a:spLocks noGrp="1"/>
              </p:cNvSpPr>
              <p:nvPr>
                <p:ph type="ctrTitle"/>
                <p:custDataLst>
                  <p:tags r:id="rId1"/>
                </p:custDataLst>
              </p:nvPr>
            </p:nvSpPr>
            <p:spPr/>
            <p:txBody>
              <a:bodyPr/>
              <a:lstStyle/>
              <a:p>
                <a:r>
                  <a:rPr lang="ru-RU" dirty="0"/>
                  <a:t>Выделение и пути использования углеводородов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dirty="0"/>
                  <a:t> из «сухого газа» на примере установки Г-43-107.</a:t>
                </a:r>
              </a:p>
            </p:txBody>
          </p:sp>
        </mc:Choice>
        <mc:Fallback xmlns="">
          <p:sp>
            <p:nvSpPr>
              <p:cNvPr id="7" name="Headline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  <p:custDataLst>
                  <p:tags r:id="rId6"/>
                </p:custDataLst>
              </p:nvPr>
            </p:nvSpPr>
            <p:spPr>
              <a:blipFill>
                <a:blip r:embed="rId7"/>
                <a:stretch>
                  <a:fillRect l="-3983" t="-53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nterpris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87338" y="5445124"/>
            <a:ext cx="4140646" cy="44336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Санкт-Петербургский Политехнический Университет им. Петра Великого.</a:t>
            </a:r>
          </a:p>
          <a:p>
            <a:r>
              <a:rPr lang="ru-RU" dirty="0"/>
              <a:t> </a:t>
            </a:r>
            <a:r>
              <a:rPr lang="ru-RU" sz="1400" dirty="0"/>
              <a:t>Направление: «Механика и математическое моделирование»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9" name="Author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287338" y="5900398"/>
            <a:ext cx="4140000" cy="300910"/>
          </a:xfrm>
        </p:spPr>
        <p:txBody>
          <a:bodyPr/>
          <a:lstStyle/>
          <a:p>
            <a:endParaRPr lang="ru-RU" sz="900" dirty="0"/>
          </a:p>
          <a:p>
            <a:endParaRPr lang="ru-RU" sz="900" dirty="0"/>
          </a:p>
          <a:p>
            <a:endParaRPr lang="ru-RU" sz="900" dirty="0"/>
          </a:p>
          <a:p>
            <a:endParaRPr lang="ru-RU" sz="900" dirty="0"/>
          </a:p>
          <a:p>
            <a:endParaRPr lang="ru-RU" sz="900" dirty="0"/>
          </a:p>
          <a:p>
            <a:endParaRPr lang="ru-RU" sz="900" dirty="0"/>
          </a:p>
          <a:p>
            <a:r>
              <a:rPr lang="ru-RU" sz="900" dirty="0"/>
              <a:t>Команда: </a:t>
            </a:r>
            <a:r>
              <a:rPr lang="en-US" sz="900" dirty="0"/>
              <a:t>Case-D.T.</a:t>
            </a:r>
            <a:endParaRPr lang="ru-RU" sz="900" dirty="0"/>
          </a:p>
          <a:p>
            <a:r>
              <a:rPr lang="ru-RU" sz="900" dirty="0"/>
              <a:t>Участники: Качевская О.А.; Лобкова В.А.; Базаров Г.А.</a:t>
            </a:r>
          </a:p>
        </p:txBody>
      </p:sp>
    </p:spTree>
    <p:extLst>
      <p:ext uri="{BB962C8B-B14F-4D97-AF65-F5344CB8AC3E}">
        <p14:creationId xmlns:p14="http://schemas.microsoft.com/office/powerpoint/2010/main" val="86394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7F2CC6-C0C6-8F00-5A60-BEBF8DDE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3.Низкотемпературная конденсация.</a:t>
            </a:r>
          </a:p>
        </p:txBody>
      </p:sp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5FAE1AC-1078-8EC9-41D2-1E4EBF955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5"/>
          <a:stretch/>
        </p:blipFill>
        <p:spPr>
          <a:xfrm>
            <a:off x="317352" y="1574794"/>
            <a:ext cx="8509295" cy="370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2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dirty="0">
                <a:latin typeface="Arial" charset="0"/>
              </a:rPr>
              <a:t>Пример расчета экономической целесообразности</a:t>
            </a:r>
            <a:r>
              <a:rPr lang="en-US" dirty="0">
                <a:latin typeface="Arial" charset="0"/>
              </a:rPr>
              <a:t> – </a:t>
            </a:r>
            <a:r>
              <a:rPr lang="ru-RU" dirty="0">
                <a:latin typeface="Arial" charset="0"/>
              </a:rPr>
              <a:t>бюджет. Пиролиз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38077105"/>
              </p:ext>
            </p:extLst>
          </p:nvPr>
        </p:nvGraphicFramePr>
        <p:xfrm>
          <a:off x="287337" y="1160748"/>
          <a:ext cx="8461126" cy="5498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791">
                  <a:extLst>
                    <a:ext uri="{9D8B030D-6E8A-4147-A177-3AD203B41FA5}">
                      <a16:colId xmlns:a16="http://schemas.microsoft.com/office/drawing/2014/main" val="3894994896"/>
                    </a:ext>
                  </a:extLst>
                </a:gridCol>
                <a:gridCol w="3327423">
                  <a:extLst>
                    <a:ext uri="{9D8B030D-6E8A-4147-A177-3AD203B41FA5}">
                      <a16:colId xmlns:a16="http://schemas.microsoft.com/office/drawing/2014/main" val="2442712340"/>
                    </a:ext>
                  </a:extLst>
                </a:gridCol>
                <a:gridCol w="1194461">
                  <a:extLst>
                    <a:ext uri="{9D8B030D-6E8A-4147-A177-3AD203B41FA5}">
                      <a16:colId xmlns:a16="http://schemas.microsoft.com/office/drawing/2014/main" val="2695855376"/>
                    </a:ext>
                  </a:extLst>
                </a:gridCol>
                <a:gridCol w="1493074">
                  <a:extLst>
                    <a:ext uri="{9D8B030D-6E8A-4147-A177-3AD203B41FA5}">
                      <a16:colId xmlns:a16="http://schemas.microsoft.com/office/drawing/2014/main" val="2617796875"/>
                    </a:ext>
                  </a:extLst>
                </a:gridCol>
                <a:gridCol w="1023823">
                  <a:extLst>
                    <a:ext uri="{9D8B030D-6E8A-4147-A177-3AD203B41FA5}">
                      <a16:colId xmlns:a16="http://schemas.microsoft.com/office/drawing/2014/main" val="2017078729"/>
                    </a:ext>
                  </a:extLst>
                </a:gridCol>
                <a:gridCol w="867554">
                  <a:extLst>
                    <a:ext uri="{9D8B030D-6E8A-4147-A177-3AD203B41FA5}">
                      <a16:colId xmlns:a16="http://schemas.microsoft.com/office/drawing/2014/main" val="3152674743"/>
                    </a:ext>
                  </a:extLst>
                </a:gridCol>
              </a:tblGrid>
              <a:tr h="319308"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Показатели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Един. </a:t>
                      </a:r>
                      <a:r>
                        <a:rPr lang="ru-RU" sz="1100" b="1" dirty="0" err="1">
                          <a:latin typeface="+mn-lt"/>
                        </a:rPr>
                        <a:t>измер</a:t>
                      </a:r>
                      <a:r>
                        <a:rPr lang="ru-RU" sz="1100" b="1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Пояснения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>
                          <a:latin typeface="+mn-lt"/>
                        </a:rPr>
                        <a:t>Расчет</a:t>
                      </a:r>
                      <a:endParaRPr lang="ru-RU" sz="1100" b="1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Расчет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09167"/>
                  </a:ext>
                </a:extLst>
              </a:tr>
              <a:tr h="319308">
                <a:tc>
                  <a:txBody>
                    <a:bodyPr/>
                    <a:lstStyle/>
                    <a:p>
                      <a:endParaRPr lang="ru-RU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>
                          <a:latin typeface="+mn-lt"/>
                        </a:rPr>
                        <a:t>4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48244"/>
                  </a:ext>
                </a:extLst>
              </a:tr>
              <a:tr h="319308">
                <a:tc gridSpan="3">
                  <a:txBody>
                    <a:bodyPr/>
                    <a:lstStyle/>
                    <a:p>
                      <a:r>
                        <a:rPr lang="ru-RU" sz="1100" b="1" dirty="0">
                          <a:latin typeface="+mn-lt"/>
                        </a:rPr>
                        <a:t>2. Расчет планируемого дохода после внедрения мероприятия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64041"/>
                  </a:ext>
                </a:extLst>
              </a:tr>
              <a:tr h="911727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2.1.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63</a:t>
                      </a:r>
                      <a:r>
                        <a:rPr lang="en-US" sz="1100" dirty="0"/>
                        <a:t>.</a:t>
                      </a:r>
                      <a:r>
                        <a:rPr lang="ru-RU" sz="1100" dirty="0"/>
                        <a:t> 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млн. руб.  в</a:t>
                      </a:r>
                    </a:p>
                    <a:p>
                      <a:r>
                        <a:rPr lang="ru-RU" sz="1100" dirty="0">
                          <a:latin typeface="+mn-lt"/>
                        </a:rPr>
                        <a:t>год.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hlinkClick r:id="rId3"/>
                        </a:rPr>
                        <a:t>Калькулятор расчета стоимости газа Пропилен 3.0 в Москве с доставкой от производителя (s-gas.com)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По сравнению с закупочной стоимость пропилена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50276"/>
                  </a:ext>
                </a:extLst>
              </a:tr>
              <a:tr h="319308">
                <a:tc gridSpan="3">
                  <a:txBody>
                    <a:bodyPr/>
                    <a:lstStyle/>
                    <a:p>
                      <a:r>
                        <a:rPr lang="ru-RU" sz="1100" b="1" dirty="0">
                          <a:latin typeface="+mn-lt"/>
                        </a:rPr>
                        <a:t>3. Расчет расходной части на внедрение мероприятия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03107"/>
                  </a:ext>
                </a:extLst>
              </a:tr>
              <a:tr h="1240546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3.1.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53. 031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млн. руб.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Покупка </a:t>
                      </a:r>
                      <a:r>
                        <a:rPr lang="ru-RU" sz="1100" dirty="0" err="1">
                          <a:latin typeface="+mn-lt"/>
                        </a:rPr>
                        <a:t>пиролизной</a:t>
                      </a:r>
                      <a:r>
                        <a:rPr lang="ru-RU" sz="1100" dirty="0">
                          <a:latin typeface="+mn-lt"/>
                        </a:rPr>
                        <a:t> установки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100" dirty="0">
                          <a:hlinkClick r:id="rId4"/>
                        </a:rPr>
                        <a:t>Стоимость </a:t>
                      </a:r>
                      <a:r>
                        <a:rPr lang="ru-RU" sz="1100" dirty="0" err="1">
                          <a:hlinkClick r:id="rId4"/>
                        </a:rPr>
                        <a:t>пиролизной</a:t>
                      </a:r>
                      <a:r>
                        <a:rPr lang="ru-RU" sz="1100" dirty="0">
                          <a:hlinkClick r:id="rId4"/>
                        </a:rPr>
                        <a:t> установки - от 45,000 688,900 до XNUMX </a:t>
                      </a:r>
                      <a:r>
                        <a:rPr lang="ru-RU" sz="1100" dirty="0" err="1">
                          <a:hlinkClick r:id="rId4"/>
                        </a:rPr>
                        <a:t>XNUMX</a:t>
                      </a:r>
                      <a:r>
                        <a:rPr lang="ru-RU" sz="1100" dirty="0">
                          <a:hlinkClick r:id="rId4"/>
                        </a:rPr>
                        <a:t> долларов | Получите точную стоимость (bestoncompany.com)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31597"/>
                  </a:ext>
                </a:extLst>
              </a:tr>
              <a:tr h="582907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3.2.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тыс. руб.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Стоимость внедрения установки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76233"/>
                  </a:ext>
                </a:extLst>
              </a:tr>
              <a:tr h="319308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3.3.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тыс. руб.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09512"/>
                  </a:ext>
                </a:extLst>
              </a:tr>
              <a:tr h="319308">
                <a:tc gridSpan="6">
                  <a:txBody>
                    <a:bodyPr/>
                    <a:lstStyle/>
                    <a:p>
                      <a:r>
                        <a:rPr lang="ru-RU" sz="1100" b="1" dirty="0">
                          <a:latin typeface="+mn-lt"/>
                        </a:rPr>
                        <a:t>4. Расчет экономического эффекта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84482"/>
                  </a:ext>
                </a:extLst>
              </a:tr>
              <a:tr h="399925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4.1.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Экономический эффект от внедрения мероприятия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+mn-lt"/>
                        </a:rPr>
                        <a:t>млн. руб.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62.658</a:t>
                      </a:r>
                      <a:r>
                        <a:rPr lang="ru-RU" sz="1800" dirty="0"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44230"/>
                  </a:ext>
                </a:extLst>
              </a:tr>
              <a:tr h="367423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Окупаемость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+mn-lt"/>
                        </a:rPr>
                        <a:t>год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1.18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6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dirty="0">
                <a:latin typeface="Arial" charset="0"/>
              </a:rPr>
              <a:t>Пример расчета экономической целесообразности</a:t>
            </a:r>
            <a:r>
              <a:rPr lang="en-US" dirty="0">
                <a:latin typeface="Arial" charset="0"/>
              </a:rPr>
              <a:t> – </a:t>
            </a:r>
            <a:r>
              <a:rPr lang="ru-RU" dirty="0">
                <a:latin typeface="Arial" charset="0"/>
              </a:rPr>
              <a:t>бюджет. Низкотемпературная сепарация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098767610"/>
              </p:ext>
            </p:extLst>
          </p:nvPr>
        </p:nvGraphicFramePr>
        <p:xfrm>
          <a:off x="287338" y="1160748"/>
          <a:ext cx="8856662" cy="48154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726">
                  <a:extLst>
                    <a:ext uri="{9D8B030D-6E8A-4147-A177-3AD203B41FA5}">
                      <a16:colId xmlns:a16="http://schemas.microsoft.com/office/drawing/2014/main" val="3894994896"/>
                    </a:ext>
                  </a:extLst>
                </a:gridCol>
                <a:gridCol w="3482972">
                  <a:extLst>
                    <a:ext uri="{9D8B030D-6E8A-4147-A177-3AD203B41FA5}">
                      <a16:colId xmlns:a16="http://schemas.microsoft.com/office/drawing/2014/main" val="2442712340"/>
                    </a:ext>
                  </a:extLst>
                </a:gridCol>
                <a:gridCol w="1250299">
                  <a:extLst>
                    <a:ext uri="{9D8B030D-6E8A-4147-A177-3AD203B41FA5}">
                      <a16:colId xmlns:a16="http://schemas.microsoft.com/office/drawing/2014/main" val="2695855376"/>
                    </a:ext>
                  </a:extLst>
                </a:gridCol>
                <a:gridCol w="1562871">
                  <a:extLst>
                    <a:ext uri="{9D8B030D-6E8A-4147-A177-3AD203B41FA5}">
                      <a16:colId xmlns:a16="http://schemas.microsoft.com/office/drawing/2014/main" val="2617796875"/>
                    </a:ext>
                  </a:extLst>
                </a:gridCol>
                <a:gridCol w="1071684">
                  <a:extLst>
                    <a:ext uri="{9D8B030D-6E8A-4147-A177-3AD203B41FA5}">
                      <a16:colId xmlns:a16="http://schemas.microsoft.com/office/drawing/2014/main" val="2017078729"/>
                    </a:ext>
                  </a:extLst>
                </a:gridCol>
                <a:gridCol w="908110">
                  <a:extLst>
                    <a:ext uri="{9D8B030D-6E8A-4147-A177-3AD203B41FA5}">
                      <a16:colId xmlns:a16="http://schemas.microsoft.com/office/drawing/2014/main" val="3152674743"/>
                    </a:ext>
                  </a:extLst>
                </a:gridCol>
              </a:tblGrid>
              <a:tr h="354509"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Показатели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Един. </a:t>
                      </a:r>
                      <a:r>
                        <a:rPr lang="ru-RU" sz="1100" b="1" dirty="0" err="1">
                          <a:latin typeface="+mn-lt"/>
                        </a:rPr>
                        <a:t>измер</a:t>
                      </a:r>
                      <a:r>
                        <a:rPr lang="ru-RU" sz="1100" b="1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Пояснения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>
                          <a:latin typeface="+mn-lt"/>
                        </a:rPr>
                        <a:t>Расчет</a:t>
                      </a:r>
                      <a:endParaRPr lang="ru-RU" sz="1100" b="1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Расчет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09167"/>
                  </a:ext>
                </a:extLst>
              </a:tr>
              <a:tr h="354509">
                <a:tc>
                  <a:txBody>
                    <a:bodyPr/>
                    <a:lstStyle/>
                    <a:p>
                      <a:endParaRPr lang="ru-RU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>
                          <a:latin typeface="+mn-lt"/>
                        </a:rPr>
                        <a:t>4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48244"/>
                  </a:ext>
                </a:extLst>
              </a:tr>
              <a:tr h="354509">
                <a:tc gridSpan="3">
                  <a:txBody>
                    <a:bodyPr/>
                    <a:lstStyle/>
                    <a:p>
                      <a:r>
                        <a:rPr lang="ru-RU" sz="1100" b="1" dirty="0">
                          <a:latin typeface="+mn-lt"/>
                        </a:rPr>
                        <a:t>2. Расчет планируемого дохода после внедрения мероприятия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64041"/>
                  </a:ext>
                </a:extLst>
              </a:tr>
              <a:tr h="665012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2.1.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72.54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млн. руб.  в</a:t>
                      </a:r>
                    </a:p>
                    <a:p>
                      <a:r>
                        <a:rPr lang="ru-RU" sz="1100" dirty="0">
                          <a:latin typeface="+mn-lt"/>
                        </a:rPr>
                        <a:t>год.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hlinkClick r:id="rId3"/>
                        </a:rPr>
                        <a:t>Установки подготовки попутного нефтяного газа (УППГ) (nipi-ongm.ru)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По сравнению с закупочной стоимость пропилена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50276"/>
                  </a:ext>
                </a:extLst>
              </a:tr>
              <a:tr h="354509">
                <a:tc gridSpan="3">
                  <a:txBody>
                    <a:bodyPr/>
                    <a:lstStyle/>
                    <a:p>
                      <a:r>
                        <a:rPr lang="ru-RU" sz="1100" b="1" dirty="0">
                          <a:latin typeface="+mn-lt"/>
                        </a:rPr>
                        <a:t>3. Расчет расходной части на внедрение мероприятия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03107"/>
                  </a:ext>
                </a:extLst>
              </a:tr>
              <a:tr h="407928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3.1.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142.8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млн. руб.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Покупка </a:t>
                      </a:r>
                      <a:r>
                        <a:rPr lang="ru-RU" sz="1100" dirty="0" err="1">
                          <a:latin typeface="+mn-lt"/>
                        </a:rPr>
                        <a:t>пиролизной</a:t>
                      </a:r>
                      <a:r>
                        <a:rPr lang="ru-RU" sz="1100" dirty="0">
                          <a:latin typeface="+mn-lt"/>
                        </a:rPr>
                        <a:t> установки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1100" dirty="0">
                          <a:hlinkClick r:id="rId3"/>
                        </a:rPr>
                        <a:t>Установки подготовки попутного нефтяного газа (УППГ) (nipi-ongm.ru)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31597"/>
                  </a:ext>
                </a:extLst>
              </a:tr>
              <a:tr h="568186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3.2.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тыс. руб.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Стоимость внедрения установки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76233"/>
                  </a:ext>
                </a:extLst>
              </a:tr>
              <a:tr h="354509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3.3.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тыс. руб.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09512"/>
                  </a:ext>
                </a:extLst>
              </a:tr>
              <a:tr h="354509">
                <a:tc gridSpan="6">
                  <a:txBody>
                    <a:bodyPr/>
                    <a:lstStyle/>
                    <a:p>
                      <a:r>
                        <a:rPr lang="ru-RU" sz="1100" b="1" dirty="0">
                          <a:latin typeface="+mn-lt"/>
                        </a:rPr>
                        <a:t>4. Расчет экономического эффекта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84482"/>
                  </a:ext>
                </a:extLst>
              </a:tr>
              <a:tr h="407928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4.1.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Экономический эффект от внедрения мероприятия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+mn-lt"/>
                        </a:rPr>
                        <a:t>млн. руб.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141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44230"/>
                  </a:ext>
                </a:extLst>
              </a:tr>
              <a:tr h="407928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Окупаемость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+mn-lt"/>
                        </a:rPr>
                        <a:t>год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1.9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6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18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dirty="0">
                <a:latin typeface="Arial" charset="0"/>
              </a:rPr>
              <a:t>Пример расчета экономической целесообразности</a:t>
            </a:r>
            <a:r>
              <a:rPr lang="en-US" dirty="0">
                <a:latin typeface="Arial" charset="0"/>
              </a:rPr>
              <a:t> – </a:t>
            </a:r>
            <a:r>
              <a:rPr lang="ru-RU" dirty="0">
                <a:latin typeface="Arial" charset="0"/>
              </a:rPr>
              <a:t>бюджет. Низкотемпературная конденсации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766212844"/>
              </p:ext>
            </p:extLst>
          </p:nvPr>
        </p:nvGraphicFramePr>
        <p:xfrm>
          <a:off x="287337" y="1088740"/>
          <a:ext cx="8856662" cy="536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726">
                  <a:extLst>
                    <a:ext uri="{9D8B030D-6E8A-4147-A177-3AD203B41FA5}">
                      <a16:colId xmlns:a16="http://schemas.microsoft.com/office/drawing/2014/main" val="3894994896"/>
                    </a:ext>
                  </a:extLst>
                </a:gridCol>
                <a:gridCol w="3482972">
                  <a:extLst>
                    <a:ext uri="{9D8B030D-6E8A-4147-A177-3AD203B41FA5}">
                      <a16:colId xmlns:a16="http://schemas.microsoft.com/office/drawing/2014/main" val="2442712340"/>
                    </a:ext>
                  </a:extLst>
                </a:gridCol>
                <a:gridCol w="1250299">
                  <a:extLst>
                    <a:ext uri="{9D8B030D-6E8A-4147-A177-3AD203B41FA5}">
                      <a16:colId xmlns:a16="http://schemas.microsoft.com/office/drawing/2014/main" val="2695855376"/>
                    </a:ext>
                  </a:extLst>
                </a:gridCol>
                <a:gridCol w="1562871">
                  <a:extLst>
                    <a:ext uri="{9D8B030D-6E8A-4147-A177-3AD203B41FA5}">
                      <a16:colId xmlns:a16="http://schemas.microsoft.com/office/drawing/2014/main" val="2617796875"/>
                    </a:ext>
                  </a:extLst>
                </a:gridCol>
                <a:gridCol w="1071684">
                  <a:extLst>
                    <a:ext uri="{9D8B030D-6E8A-4147-A177-3AD203B41FA5}">
                      <a16:colId xmlns:a16="http://schemas.microsoft.com/office/drawing/2014/main" val="2017078729"/>
                    </a:ext>
                  </a:extLst>
                </a:gridCol>
                <a:gridCol w="908110">
                  <a:extLst>
                    <a:ext uri="{9D8B030D-6E8A-4147-A177-3AD203B41FA5}">
                      <a16:colId xmlns:a16="http://schemas.microsoft.com/office/drawing/2014/main" val="3152674743"/>
                    </a:ext>
                  </a:extLst>
                </a:gridCol>
              </a:tblGrid>
              <a:tr h="354509"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Показатели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Един. </a:t>
                      </a:r>
                      <a:r>
                        <a:rPr lang="ru-RU" sz="1100" b="1" dirty="0" err="1">
                          <a:latin typeface="+mn-lt"/>
                        </a:rPr>
                        <a:t>измер</a:t>
                      </a:r>
                      <a:r>
                        <a:rPr lang="ru-RU" sz="1100" b="1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Пояснения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>
                          <a:latin typeface="+mn-lt"/>
                        </a:rPr>
                        <a:t>Расчет</a:t>
                      </a:r>
                      <a:endParaRPr lang="ru-RU" sz="1100" b="1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+mn-lt"/>
                        </a:rPr>
                        <a:t>Расчет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09167"/>
                  </a:ext>
                </a:extLst>
              </a:tr>
              <a:tr h="354509">
                <a:tc>
                  <a:txBody>
                    <a:bodyPr/>
                    <a:lstStyle/>
                    <a:p>
                      <a:endParaRPr lang="ru-RU" sz="11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>
                          <a:latin typeface="+mn-lt"/>
                        </a:rPr>
                        <a:t>4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48244"/>
                  </a:ext>
                </a:extLst>
              </a:tr>
              <a:tr h="354509">
                <a:tc gridSpan="3">
                  <a:txBody>
                    <a:bodyPr/>
                    <a:lstStyle/>
                    <a:p>
                      <a:r>
                        <a:rPr lang="ru-RU" sz="1100" b="1" dirty="0">
                          <a:latin typeface="+mn-lt"/>
                        </a:rPr>
                        <a:t>2. Расчет планируемого дохода после внедрения мероприятия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64041"/>
                  </a:ext>
                </a:extLst>
              </a:tr>
              <a:tr h="881036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2.1.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effectLst/>
                        </a:rPr>
                        <a:t>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млн. руб.  в</a:t>
                      </a:r>
                    </a:p>
                    <a:p>
                      <a:r>
                        <a:rPr lang="ru-RU" sz="1100" dirty="0">
                          <a:latin typeface="+mn-lt"/>
                        </a:rPr>
                        <a:t>год.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hlinkClick r:id="rId3"/>
                        </a:rPr>
                        <a:t>Подготовка природного газа к транспортировке в трубопроводе (gazsurf.com)</a:t>
                      </a:r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latin typeface="+mn-lt"/>
                        </a:rPr>
                        <a:t>По сравнению с закупочной стоимость пропилена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50276"/>
                  </a:ext>
                </a:extLst>
              </a:tr>
              <a:tr h="354509">
                <a:tc gridSpan="3">
                  <a:txBody>
                    <a:bodyPr/>
                    <a:lstStyle/>
                    <a:p>
                      <a:r>
                        <a:rPr lang="ru-RU" sz="1100" b="1" dirty="0">
                          <a:latin typeface="+mn-lt"/>
                        </a:rPr>
                        <a:t>3. Расчет расходной части на внедрение мероприятия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03107"/>
                  </a:ext>
                </a:extLst>
              </a:tr>
              <a:tr h="407928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3.1.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effectLst/>
                        </a:rPr>
                        <a:t>36.5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млн. руб.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Покупка и установки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hlinkClick r:id="rId3"/>
                        </a:rPr>
                        <a:t>Подготовка природного газа к транспортировке в трубопроводе (gazsurf.com)</a:t>
                      </a:r>
                      <a:endParaRPr lang="ru-RU" sz="1100" dirty="0">
                        <a:latin typeface="+mn-lt"/>
                      </a:endParaRPr>
                    </a:p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31597"/>
                  </a:ext>
                </a:extLst>
              </a:tr>
              <a:tr h="568186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3.2.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тыс. руб.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Стоимость внедрения установки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76233"/>
                  </a:ext>
                </a:extLst>
              </a:tr>
              <a:tr h="354509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3.3.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тыс. руб.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409512"/>
                  </a:ext>
                </a:extLst>
              </a:tr>
              <a:tr h="354509">
                <a:tc gridSpan="6">
                  <a:txBody>
                    <a:bodyPr/>
                    <a:lstStyle/>
                    <a:p>
                      <a:r>
                        <a:rPr lang="ru-RU" sz="1100" b="1" dirty="0">
                          <a:latin typeface="+mn-lt"/>
                        </a:rPr>
                        <a:t>4. Расчет экономического эффекта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584482"/>
                  </a:ext>
                </a:extLst>
              </a:tr>
              <a:tr h="407928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4.1.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Экономический эффект от внедрения мероприятия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+mn-lt"/>
                        </a:rPr>
                        <a:t>млн. руб.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69.9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544230"/>
                  </a:ext>
                </a:extLst>
              </a:tr>
              <a:tr h="407928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+mn-lt"/>
                        </a:rPr>
                        <a:t>Окупаемость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>
                          <a:latin typeface="+mn-lt"/>
                        </a:rPr>
                        <a:t>год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+mn-lt"/>
                        </a:rPr>
                        <a:t>1.19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6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8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sz="2000" b="0" dirty="0"/>
              <a:t>Из вышесказанного следует выбрать пиролиз т.к.:</a:t>
            </a:r>
          </a:p>
          <a:p>
            <a:endParaRPr lang="ru-RU" sz="2000" b="0" dirty="0"/>
          </a:p>
          <a:p>
            <a:pPr marL="619125" lvl="2" indent="-342900">
              <a:buFont typeface="+mj-lt"/>
              <a:buAutoNum type="arabicPeriod"/>
            </a:pPr>
            <a:r>
              <a:rPr lang="ru-RU" sz="2800" dirty="0"/>
              <a:t>Окупиться быстрее всех</a:t>
            </a:r>
          </a:p>
          <a:p>
            <a:pPr marL="619125" lvl="2" indent="-342900">
              <a:buFont typeface="+mj-lt"/>
              <a:buAutoNum type="arabicPeriod"/>
            </a:pPr>
            <a:r>
              <a:rPr lang="ru-RU" sz="2800" dirty="0"/>
              <a:t>Экологичный</a:t>
            </a:r>
          </a:p>
          <a:p>
            <a:pPr marL="619125" lvl="2" indent="-342900">
              <a:buFont typeface="+mj-lt"/>
              <a:buAutoNum type="arabicPeriod"/>
            </a:pPr>
            <a:r>
              <a:rPr lang="ru-RU" sz="2800" dirty="0"/>
              <a:t>Безопасный</a:t>
            </a:r>
            <a:endParaRPr lang="ru-RU" sz="2800" b="0" dirty="0"/>
          </a:p>
          <a:p>
            <a:endParaRPr lang="ru-RU" sz="2000" b="0" dirty="0"/>
          </a:p>
          <a:p>
            <a:endParaRPr lang="ru-RU" sz="2000" b="0" dirty="0"/>
          </a:p>
          <a:p>
            <a:endParaRPr lang="ru-RU" sz="2000" b="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sz="44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77553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mplate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66318552"/>
              </p:ext>
            </p:extLst>
          </p:nvPr>
        </p:nvGraphicFramePr>
        <p:xfrm>
          <a:off x="296862" y="440668"/>
          <a:ext cx="8559800" cy="528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980">
                <a:tc>
                  <a:txBody>
                    <a:bodyPr/>
                    <a:lstStyle/>
                    <a:p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80000" marB="10800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248">
                <a:tc>
                  <a:txBody>
                    <a:bodyPr/>
                    <a:lstStyle/>
                    <a:p>
                      <a:pPr algn="l"/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Команда </a:t>
                      </a:r>
                      <a:r>
                        <a:rPr lang="en-US" sz="1800" u="none" strike="noStrike" kern="1200" baseline="0" dirty="0">
                          <a:solidFill>
                            <a:schemeClr val="tx1"/>
                          </a:solidFill>
                        </a:rPr>
                        <a:t>Case-D.T.</a:t>
                      </a:r>
                      <a:endParaRPr lang="ru-RU" sz="1800" u="none" strike="noStrike" kern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ru-RU" sz="1800" u="none" strike="noStrike" kern="12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Качевская О.А.</a:t>
                      </a:r>
                    </a:p>
                    <a:p>
                      <a:pPr algn="l"/>
                      <a:r>
                        <a:rPr lang="ru-RU" sz="1800" u="none" strike="noStrike" kern="1200" baseline="0" dirty="0" err="1">
                          <a:solidFill>
                            <a:schemeClr val="tx1"/>
                          </a:solidFill>
                        </a:rPr>
                        <a:t>СпбПУ</a:t>
                      </a:r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 им. Петра Великого</a:t>
                      </a:r>
                      <a:b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Направление:</a:t>
                      </a:r>
                      <a:r>
                        <a:rPr lang="en-US" sz="1800" u="none" strike="noStrike" kern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«Механика и математическое моделирование»</a:t>
                      </a:r>
                      <a:br>
                        <a:rPr lang="ru-RU" sz="1800" u="none" strike="noStrike" kern="1200" baseline="0" dirty="0">
                          <a:solidFill>
                            <a:schemeClr val="bg2"/>
                          </a:solidFill>
                        </a:rPr>
                      </a:br>
                      <a:r>
                        <a:rPr lang="ru-RU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kachevskaya.oa@edu.spbstu.ru</a:t>
                      </a:r>
                      <a:endParaRPr lang="ru-RU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80000" marB="108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7967">
                <a:tc>
                  <a:txBody>
                    <a:bodyPr/>
                    <a:lstStyle/>
                    <a:p>
                      <a:pPr algn="l"/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Лобкова В.А.</a:t>
                      </a:r>
                    </a:p>
                    <a:p>
                      <a:pPr algn="l"/>
                      <a:r>
                        <a:rPr lang="ru-RU" sz="1800" u="none" strike="noStrike" kern="1200" baseline="0" dirty="0" err="1">
                          <a:solidFill>
                            <a:schemeClr val="tx1"/>
                          </a:solidFill>
                        </a:rPr>
                        <a:t>СпбПУ</a:t>
                      </a:r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 им. Петра Великого</a:t>
                      </a:r>
                      <a:b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Направление:</a:t>
                      </a:r>
                      <a:r>
                        <a:rPr lang="en-US" sz="1800" u="none" strike="noStrike" kern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«Механика и математическое моделирование»</a:t>
                      </a:r>
                      <a:br>
                        <a:rPr lang="ru-RU" sz="1800" u="none" strike="noStrike" kern="1200" baseline="0" dirty="0">
                          <a:solidFill>
                            <a:schemeClr val="bg2"/>
                          </a:solidFill>
                        </a:rPr>
                      </a:br>
                      <a:r>
                        <a:rPr lang="ru-RU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lobkova.va@edu.spbstu.ru</a:t>
                      </a:r>
                      <a:endParaRPr lang="ru-RU" sz="1800" u="sng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1800" b="0" i="0" u="sng" strike="noStrike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Базаров Г.А.</a:t>
                      </a:r>
                    </a:p>
                    <a:p>
                      <a:pPr algn="l"/>
                      <a:r>
                        <a:rPr lang="ru-RU" sz="1800" u="none" strike="noStrike" kern="1200" baseline="0" dirty="0" err="1">
                          <a:solidFill>
                            <a:schemeClr val="tx1"/>
                          </a:solidFill>
                        </a:rPr>
                        <a:t>СпбПУ</a:t>
                      </a:r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 им. Петра Великого</a:t>
                      </a:r>
                      <a:b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</a:br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Направление:</a:t>
                      </a:r>
                      <a:r>
                        <a:rPr lang="en-US" sz="1800" u="none" strike="noStrike" kern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800" u="none" strike="noStrike" kern="1200" baseline="0" dirty="0">
                          <a:solidFill>
                            <a:schemeClr val="tx1"/>
                          </a:solidFill>
                        </a:rPr>
                        <a:t>«Механика и математическое моделирование»</a:t>
                      </a:r>
                      <a:br>
                        <a:rPr lang="ru-RU" sz="1800" u="none" strike="noStrike" kern="1200" baseline="0" dirty="0">
                          <a:solidFill>
                            <a:schemeClr val="bg2"/>
                          </a:solidFill>
                        </a:rPr>
                      </a:br>
                      <a:r>
                        <a:rPr lang="ru-RU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bazarovgeorgij836@gmail.com</a:t>
                      </a:r>
                      <a:endParaRPr lang="ru-RU" sz="18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180000" marB="10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Slide"/>
          <p:cNvSpPr>
            <a:spLocks noGrp="1"/>
          </p:cNvSpPr>
          <p:nvPr>
            <p:ph type="title"/>
          </p:nvPr>
        </p:nvSpPr>
        <p:spPr>
          <a:xfrm>
            <a:off x="287338" y="260350"/>
            <a:ext cx="8569326" cy="605514"/>
          </a:xfr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</p:spTree>
    <p:extLst>
      <p:ext uri="{BB962C8B-B14F-4D97-AF65-F5344CB8AC3E}">
        <p14:creationId xmlns:p14="http://schemas.microsoft.com/office/powerpoint/2010/main" val="41290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4294967295"/>
              </p:nvPr>
            </p:nvSpPr>
            <p:spPr>
              <a:xfrm>
                <a:off x="288131" y="1268413"/>
                <a:ext cx="8559008" cy="5060950"/>
              </a:xfrm>
            </p:spPr>
            <p:txBody>
              <a:bodyPr>
                <a:normAutofit/>
              </a:bodyPr>
              <a:lstStyle/>
              <a:p>
                <a:pPr marL="285750" indent="-285750" eaLnBrk="0" hangingPunct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ru-RU" sz="1600" b="0" dirty="0">
                    <a:solidFill>
                      <a:srgbClr val="221E1F"/>
                    </a:solidFill>
                    <a:effectLst/>
                    <a:ea typeface="Calibri" panose="020F0502020204030204" pitchFamily="34" charset="0"/>
                  </a:rPr>
                  <a:t>Данная тема важна не только для компании или отрасли, но и для общества в целом.</a:t>
                </a:r>
                <a:r>
                  <a:rPr lang="en-US" sz="1600" b="0" dirty="0">
                    <a:solidFill>
                      <a:srgbClr val="221E1F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1600" b="0" dirty="0"/>
                  <a:t>Выделение и использование углеводородов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sz="1600" b="0" dirty="0"/>
                  <a:t> из «сухого газа»</a:t>
                </a:r>
                <a:r>
                  <a:rPr lang="en-US" sz="1600" b="0" dirty="0">
                    <a:solidFill>
                      <a:srgbClr val="221E1F"/>
                    </a:solidFill>
                    <a:effectLst/>
                    <a:ea typeface="Calibri" panose="020F0502020204030204" pitchFamily="34" charset="0"/>
                  </a:rPr>
                  <a:t> </a:t>
                </a:r>
                <a:r>
                  <a:rPr lang="ru-RU" sz="1600" b="0" dirty="0">
                    <a:solidFill>
                      <a:srgbClr val="221E1F"/>
                    </a:solidFill>
                    <a:effectLst/>
                    <a:ea typeface="Calibri" panose="020F0502020204030204" pitchFamily="34" charset="0"/>
                  </a:rPr>
                  <a:t>позволит увеличить доход компании за счет продажи </a:t>
                </a:r>
                <a:r>
                  <a:rPr lang="ru-RU" sz="1600" b="0" dirty="0">
                    <a:solidFill>
                      <a:srgbClr val="221E1F"/>
                    </a:solidFill>
                    <a:ea typeface="Calibri" panose="020F0502020204030204" pitchFamily="34" charset="0"/>
                  </a:rPr>
                  <a:t>получаемых углеводородов или сэкономить на топливе и ШФЛУ, </a:t>
                </a:r>
                <a:r>
                  <a:rPr lang="ru-RU" sz="1600" b="0" dirty="0">
                    <a:solidFill>
                      <a:srgbClr val="221E1F"/>
                    </a:solidFill>
                    <a:effectLst/>
                    <a:ea typeface="Calibri" panose="020F0502020204030204" pitchFamily="34" charset="0"/>
                  </a:rPr>
                  <a:t>к тому же это может частично помочь экологии. </a:t>
                </a:r>
              </a:p>
              <a:p>
                <a:pPr marL="285750" indent="-285750" eaLnBrk="0" hangingPunct="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ru-RU" sz="1600" b="0" dirty="0">
                    <a:solidFill>
                      <a:srgbClr val="221E1F"/>
                    </a:solidFill>
                    <a:effectLst/>
                    <a:ea typeface="Calibri" panose="020F0502020204030204" pitchFamily="34" charset="0"/>
                  </a:rPr>
                  <a:t>В будущем, данный проект могут перенять и другие НПЗ, что позволит не только улучшить состояние экологии  хотя бы в нашей стране, но и рационально использовать природные ресурсы. В данном кейсе мы рассмотрим некоторые варианты выделения и использования углеводородов из сухого газа, получаемого от установки Г-43-107.</a:t>
                </a:r>
                <a:r>
                  <a:rPr lang="ru-RU" sz="1600" b="0" dirty="0"/>
                  <a:t>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88131" y="1268413"/>
                <a:ext cx="8559008" cy="5060950"/>
              </a:xfrm>
              <a:blipFill>
                <a:blip r:embed="rId3"/>
                <a:stretch>
                  <a:fillRect l="-1211" r="-1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Slide"/>
          <p:cNvSpPr>
            <a:spLocks noGrp="1"/>
          </p:cNvSpPr>
          <p:nvPr>
            <p:ph type="title"/>
          </p:nvPr>
        </p:nvSpPr>
        <p:spPr>
          <a:xfrm>
            <a:off x="287338" y="260350"/>
            <a:ext cx="8569326" cy="605514"/>
          </a:xfrm>
        </p:spPr>
        <p:txBody>
          <a:bodyPr/>
          <a:lstStyle/>
          <a:p>
            <a:r>
              <a:rPr lang="ru-RU" dirty="0">
                <a:solidFill>
                  <a:srgbClr val="004077"/>
                </a:solidFill>
                <a:latin typeface="Arial" charset="0"/>
              </a:rPr>
              <a:t>Проблематика, актуальность и широта проекта</a:t>
            </a:r>
            <a:endParaRPr lang="ru-RU" dirty="0">
              <a:solidFill>
                <a:srgbClr val="004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9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288131" y="1268413"/>
            <a:ext cx="8559008" cy="5060950"/>
          </a:xfrm>
        </p:spPr>
        <p:txBody>
          <a:bodyPr>
            <a:normAutofit/>
          </a:bodyPr>
          <a:lstStyle/>
          <a:p>
            <a:pPr eaLnBrk="0" hangingPunct="0"/>
            <a:r>
              <a:rPr lang="ru-RU" sz="1600" b="0" dirty="0"/>
              <a:t>Цель:  1) Сформировать способы получения и применения углеводородов из «сухого 	газа» определенного состава.</a:t>
            </a:r>
          </a:p>
          <a:p>
            <a:pPr eaLnBrk="0" hangingPunct="0"/>
            <a:r>
              <a:rPr lang="ru-RU" sz="1600" b="0" dirty="0"/>
              <a:t>            2) Определить экономическую эффективность получения и применения 	 	углеводородов.</a:t>
            </a:r>
          </a:p>
          <a:p>
            <a:pPr eaLnBrk="0" hangingPunct="0"/>
            <a:endParaRPr lang="ru-RU" sz="1600" b="0" dirty="0"/>
          </a:p>
          <a:p>
            <a:r>
              <a:rPr lang="ru-RU" sz="1600" b="0" dirty="0"/>
              <a:t>Задачи: 1) Понять, какие углеводороды мы можем вывести из «сухого газа», и 	 	  определить их актуальность и цену на рынке.</a:t>
            </a:r>
          </a:p>
          <a:p>
            <a:r>
              <a:rPr lang="ru-RU" sz="1600" b="0" dirty="0"/>
              <a:t>              2) Сформировать методы, которые будут эффективны для получения желаемых    	  продуктов.</a:t>
            </a:r>
          </a:p>
          <a:p>
            <a:r>
              <a:rPr lang="ru-RU" sz="1600" b="0" dirty="0"/>
              <a:t>              3) Найти оборудование, которое мы сможем использовать, а также посчитать его  	  стоимость, эффективность и окупаемость.</a:t>
            </a:r>
          </a:p>
          <a:p>
            <a:r>
              <a:rPr lang="ru-RU" sz="1600" b="0" dirty="0"/>
              <a:t>              4) Определить экономическую эффективность получения и применения 	 	  углеводородов.</a:t>
            </a:r>
          </a:p>
        </p:txBody>
      </p:sp>
      <p:sp>
        <p:nvSpPr>
          <p:cNvPr id="4" name="TitleSlide"/>
          <p:cNvSpPr>
            <a:spLocks noGrp="1"/>
          </p:cNvSpPr>
          <p:nvPr>
            <p:ph type="title"/>
          </p:nvPr>
        </p:nvSpPr>
        <p:spPr>
          <a:xfrm>
            <a:off x="287338" y="260350"/>
            <a:ext cx="8569326" cy="605514"/>
          </a:xfrm>
        </p:spPr>
        <p:txBody>
          <a:bodyPr/>
          <a:lstStyle/>
          <a:p>
            <a:r>
              <a:rPr lang="ru-RU" dirty="0">
                <a:solidFill>
                  <a:srgbClr val="004077"/>
                </a:solidFill>
                <a:latin typeface="Arial" charset="0"/>
              </a:rPr>
              <a:t>Цели и задачи проекта</a:t>
            </a:r>
            <a:endParaRPr lang="ru-RU" dirty="0">
              <a:solidFill>
                <a:srgbClr val="004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ru-RU" sz="1600" b="0" dirty="0"/>
              <a:t>На данный момент во многих НПЗ полученный в результате переработки «сухой газ» подвергается утилизации путем сжигания. Данная практика является опасной, так как газ может легко загореться или даже взорваться, к тому же это вредит экологии.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7337" y="260350"/>
            <a:ext cx="8569326" cy="607021"/>
          </a:xfrm>
        </p:spPr>
        <p:txBody>
          <a:bodyPr/>
          <a:lstStyle/>
          <a:p>
            <a:r>
              <a:rPr lang="ru-RU" dirty="0">
                <a:latin typeface="Arial" charset="0"/>
              </a:rPr>
              <a:t>Существующая практика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3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7420" y="188640"/>
            <a:ext cx="8749159" cy="756382"/>
          </a:xfrm>
        </p:spPr>
        <p:txBody>
          <a:bodyPr/>
          <a:lstStyle/>
          <a:p>
            <a:r>
              <a:rPr lang="ru-RU" dirty="0"/>
              <a:t>1. Получение углеводородов С3+ с помощью пиролиза. </a:t>
            </a:r>
          </a:p>
        </p:txBody>
      </p:sp>
      <p:pic>
        <p:nvPicPr>
          <p:cNvPr id="5" name="Рисунок 4" descr="Изображение выглядит как текст, снимок экрана, компьютер, ноутбук&#10;&#10;Автоматически созданное описание">
            <a:extLst>
              <a:ext uri="{FF2B5EF4-FFF2-40B4-BE49-F238E27FC236}">
                <a16:creationId xmlns:a16="http://schemas.microsoft.com/office/drawing/2014/main" id="{1A06224B-5907-B742-E8DA-B2BAC5A8F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49" t="33637" r="24960" b="24173"/>
          <a:stretch/>
        </p:blipFill>
        <p:spPr bwMode="auto">
          <a:xfrm>
            <a:off x="1259632" y="1232756"/>
            <a:ext cx="6624736" cy="47358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324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B8A04C-217C-05BA-8B05-E93F0525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6" y="260350"/>
            <a:ext cx="8677151" cy="607021"/>
          </a:xfrm>
        </p:spPr>
        <p:txBody>
          <a:bodyPr/>
          <a:lstStyle/>
          <a:p>
            <a:r>
              <a:rPr lang="ru-RU" dirty="0"/>
              <a:t>1. Получение углеводородов С3+ с помощью пиролиза. </a:t>
            </a:r>
          </a:p>
        </p:txBody>
      </p:sp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C66A5FE-2E74-7DF8-716D-C2CFB7718E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12" t="32212" r="34259" b="23604"/>
          <a:stretch/>
        </p:blipFill>
        <p:spPr bwMode="auto">
          <a:xfrm>
            <a:off x="503548" y="1448780"/>
            <a:ext cx="8394705" cy="4104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569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8EBF9D3-3881-B9C1-35E6-CCCDE91B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2.Низкотемпературная сепарация.</a:t>
            </a:r>
          </a:p>
        </p:txBody>
      </p:sp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D9B2E8C-900D-6CB7-D6C8-EC50E4DF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26" y="1088740"/>
            <a:ext cx="6732748" cy="507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8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3712B06-0BE5-7CDC-BBE5-A0D0E439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2.Низкотемпературная сепарация.</a:t>
            </a:r>
          </a:p>
        </p:txBody>
      </p:sp>
      <p:pic>
        <p:nvPicPr>
          <p:cNvPr id="5" name="Рисунок 4" descr=" ">
            <a:extLst>
              <a:ext uri="{FF2B5EF4-FFF2-40B4-BE49-F238E27FC236}">
                <a16:creationId xmlns:a16="http://schemas.microsoft.com/office/drawing/2014/main" id="{01242CAE-1359-EE2D-F606-777BB2361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7" y="1232756"/>
            <a:ext cx="5940425" cy="4919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95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BEC5DD6-F309-11CB-3F1B-A01D05EF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3.Низкотемпературная конденсация.</a:t>
            </a:r>
          </a:p>
        </p:txBody>
      </p:sp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35B7021-210B-5DD0-BBD6-12525138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232756"/>
            <a:ext cx="6984776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24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REATOR" val="powerlexis_panel_for_gpn"/>
  <p:tag name="TYPE" val="speech"/>
  <p:tag name="LANG" val="r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eadli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Enterpri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uthor"/>
</p:tagLst>
</file>

<file path=ppt/theme/theme1.xml><?xml version="1.0" encoding="utf-8"?>
<a:theme xmlns:a="http://schemas.openxmlformats.org/drawingml/2006/main" name="gpn_speech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800"/>
          </a:spcBef>
          <a:defRPr sz="2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800"/>
          </a:spcBef>
          <a:defRPr sz="2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gpn_speech</Template>
  <TotalTime>637</TotalTime>
  <Words>915</Words>
  <Application>Microsoft Office PowerPoint</Application>
  <PresentationFormat>Экран (4:3)</PresentationFormat>
  <Paragraphs>169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gpn_speech</vt:lpstr>
      <vt:lpstr>Выделение и пути использования углеводородов С_3+ из «сухого газа» на примере установки Г-43-107.</vt:lpstr>
      <vt:lpstr>Проблематика, актуальность и широта проекта</vt:lpstr>
      <vt:lpstr>Цели и задачи проекта</vt:lpstr>
      <vt:lpstr>Существующая практика </vt:lpstr>
      <vt:lpstr>1. Получение углеводородов С3+ с помощью пиролиза. </vt:lpstr>
      <vt:lpstr>1. Получение углеводородов С3+ с помощью пиролиза. </vt:lpstr>
      <vt:lpstr>2.Низкотемпературная сепарация.</vt:lpstr>
      <vt:lpstr>2.Низкотемпературная сепарация.</vt:lpstr>
      <vt:lpstr>3.Низкотемпературная конденсация.</vt:lpstr>
      <vt:lpstr>3.Низкотемпературная конденсация.</vt:lpstr>
      <vt:lpstr>Пример расчета экономической целесообразности – бюджет. Пиролиз</vt:lpstr>
      <vt:lpstr>Пример расчета экономической целесообразности – бюджет. Низкотемпературная сепарация</vt:lpstr>
      <vt:lpstr>Пример расчета экономической целесообразности – бюджет. Низкотемпературная конденсации</vt:lpstr>
      <vt:lpstr>Выводы</vt:lpstr>
      <vt:lpstr>Контакты</vt:lpstr>
    </vt:vector>
  </TitlesOfParts>
  <Company>PowerLexis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</dc:creator>
  <cp:lastModifiedBy>Качевская Ольга Андреевна</cp:lastModifiedBy>
  <cp:revision>19</cp:revision>
  <dcterms:created xsi:type="dcterms:W3CDTF">2013-07-30T10:25:23Z</dcterms:created>
  <dcterms:modified xsi:type="dcterms:W3CDTF">2023-04-27T05:49:43Z</dcterms:modified>
</cp:coreProperties>
</file>