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4" r:id="rId9"/>
    <p:sldId id="261" r:id="rId1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1DFD-6713-A6A9-D84B-6511D7A74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D11BB0FA-B08B-6083-1D05-6215878A7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CD92448A-6F16-5761-6B91-C9FD8771C266}"/>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5" name="Footer Placeholder 4">
            <a:extLst>
              <a:ext uri="{FF2B5EF4-FFF2-40B4-BE49-F238E27FC236}">
                <a16:creationId xmlns:a16="http://schemas.microsoft.com/office/drawing/2014/main" id="{584AEB8B-ACDF-502B-B837-D2F7B580D5F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88539A5-0B42-2D11-7F4F-8ABB8690861C}"/>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255469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1995-0F01-EAFA-AC1E-2927D3004A11}"/>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8BBB08C-58B3-E839-4741-2F1FEB8AE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31FC72A-0FE8-6DF0-212C-F3913AB2C08D}"/>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5" name="Footer Placeholder 4">
            <a:extLst>
              <a:ext uri="{FF2B5EF4-FFF2-40B4-BE49-F238E27FC236}">
                <a16:creationId xmlns:a16="http://schemas.microsoft.com/office/drawing/2014/main" id="{EA089D63-2112-8451-A5AD-6BD820032B1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30126C4-46E4-F18A-506F-C8A128102120}"/>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392414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6F4CD-DD72-EB09-7738-79344FBF9F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A27A9427-CAEE-F816-4F7D-1F074F46F3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3656C26-AC26-B46E-24BA-F637F3E3AFC5}"/>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5" name="Footer Placeholder 4">
            <a:extLst>
              <a:ext uri="{FF2B5EF4-FFF2-40B4-BE49-F238E27FC236}">
                <a16:creationId xmlns:a16="http://schemas.microsoft.com/office/drawing/2014/main" id="{EAE80BAA-A943-47AF-464B-031521E66DB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B5FAAFA-9CFB-A8AA-A95B-F6645148BA78}"/>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133737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59D2-E8A3-0FA3-4D28-2AF96A9CF92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4BCA0AC-B3CA-6B15-F654-D88FA9CD74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4D78546-6BC4-638B-7CC4-057949BE99AA}"/>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5" name="Footer Placeholder 4">
            <a:extLst>
              <a:ext uri="{FF2B5EF4-FFF2-40B4-BE49-F238E27FC236}">
                <a16:creationId xmlns:a16="http://schemas.microsoft.com/office/drawing/2014/main" id="{FF4BAEE9-BDF4-C1EF-CB2F-309A0A663CC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0689BFB-5A47-51AA-B6C2-AD5FF4794809}"/>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128313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0B62-8B13-0937-9D36-B4E9FA5C4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A1B5A54-6ABC-D0E7-0B76-23DBE70B60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F5F42E-BD72-92BB-5A51-D73E69629D52}"/>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5" name="Footer Placeholder 4">
            <a:extLst>
              <a:ext uri="{FF2B5EF4-FFF2-40B4-BE49-F238E27FC236}">
                <a16:creationId xmlns:a16="http://schemas.microsoft.com/office/drawing/2014/main" id="{558FE9AE-ADE8-5D8B-2338-D09D8023068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24EF693-2D2B-D691-04F9-373F1540AAB3}"/>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3923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C220-8AAE-4385-649D-A39F01F1859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80C42F8-EE42-A3DF-4F3D-3B95E280D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5655A4F2-C0D2-EEC3-5D76-50768B90AE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BD41097D-974A-F6F4-C9FA-5724202E4DD4}"/>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6" name="Footer Placeholder 5">
            <a:extLst>
              <a:ext uri="{FF2B5EF4-FFF2-40B4-BE49-F238E27FC236}">
                <a16:creationId xmlns:a16="http://schemas.microsoft.com/office/drawing/2014/main" id="{4F892763-FE35-5AF5-22E0-53BCB8F9037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4B4110C-AB9A-1573-3528-841F03D746A2}"/>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276855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79FD-52C0-E217-4BE4-8D23D490D3F2}"/>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DD2F1A0-0751-1C4B-D2DF-0ECAA6FDE4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269C1-407C-361A-3846-B7487E2D70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CD60588-A1DC-440F-51CE-96C852F24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1C88E-8BE4-B633-B3A7-4300363649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C2854EDE-CF09-771C-7A8E-67A8B6CD0FA8}"/>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8" name="Footer Placeholder 7">
            <a:extLst>
              <a:ext uri="{FF2B5EF4-FFF2-40B4-BE49-F238E27FC236}">
                <a16:creationId xmlns:a16="http://schemas.microsoft.com/office/drawing/2014/main" id="{9AE77590-D073-29CC-4492-000D60B2DD20}"/>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6D3A921-5850-2BEB-E19E-4C2AFD399D26}"/>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43010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5971-4336-8209-8179-3885A9DEC13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0856E371-E6AB-6FBC-5951-471637E575F9}"/>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4" name="Footer Placeholder 3">
            <a:extLst>
              <a:ext uri="{FF2B5EF4-FFF2-40B4-BE49-F238E27FC236}">
                <a16:creationId xmlns:a16="http://schemas.microsoft.com/office/drawing/2014/main" id="{6451DD23-B753-75A4-9A8C-80EE63DC342B}"/>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7182B44-FF01-9ABF-5293-B6DA6E5C051B}"/>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354446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CF7F8-CE5F-E828-5DBF-2A03319765DD}"/>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3" name="Footer Placeholder 2">
            <a:extLst>
              <a:ext uri="{FF2B5EF4-FFF2-40B4-BE49-F238E27FC236}">
                <a16:creationId xmlns:a16="http://schemas.microsoft.com/office/drawing/2014/main" id="{92DF83E3-B4E0-201E-6329-69C10DA59A9A}"/>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95CCB7D9-78FF-6861-AD28-E8318A7CF892}"/>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110445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FA39-735A-EAF4-47B6-73D6CC48C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1C38B448-E402-A0EA-2EC1-FE70FCF2B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9538C1B2-FC01-9B4C-9653-77775DCEC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0D15F4-E86D-D274-2149-385582CF13D0}"/>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6" name="Footer Placeholder 5">
            <a:extLst>
              <a:ext uri="{FF2B5EF4-FFF2-40B4-BE49-F238E27FC236}">
                <a16:creationId xmlns:a16="http://schemas.microsoft.com/office/drawing/2014/main" id="{779B64DC-A77A-2DE4-CDD3-B50B7086F19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41596BD-24EF-4432-A3FF-BDA8B4627B85}"/>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296793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F43B-61D2-69C7-3DF9-83B3E9D10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6269736E-6BB1-32A4-D76A-70BF1D324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B355BD90-297B-408F-7365-341271372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801ED-B1B3-5E8B-37F5-B0B4FC096550}"/>
              </a:ext>
            </a:extLst>
          </p:cNvPr>
          <p:cNvSpPr>
            <a:spLocks noGrp="1"/>
          </p:cNvSpPr>
          <p:nvPr>
            <p:ph type="dt" sz="half" idx="10"/>
          </p:nvPr>
        </p:nvSpPr>
        <p:spPr/>
        <p:txBody>
          <a:bodyPr/>
          <a:lstStyle/>
          <a:p>
            <a:fld id="{514FC199-B7F2-4248-B3EF-AB8086D2EDF7}" type="datetimeFigureOut">
              <a:rPr lang="en-NG" smtClean="0"/>
              <a:t>08/10/2023</a:t>
            </a:fld>
            <a:endParaRPr lang="en-NG"/>
          </a:p>
        </p:txBody>
      </p:sp>
      <p:sp>
        <p:nvSpPr>
          <p:cNvPr id="6" name="Footer Placeholder 5">
            <a:extLst>
              <a:ext uri="{FF2B5EF4-FFF2-40B4-BE49-F238E27FC236}">
                <a16:creationId xmlns:a16="http://schemas.microsoft.com/office/drawing/2014/main" id="{3CFC2B8A-7A67-DEFE-0EE7-0CE0D970B35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64C2A4B-0B88-BD0B-54A6-BB02D7AA8AFE}"/>
              </a:ext>
            </a:extLst>
          </p:cNvPr>
          <p:cNvSpPr>
            <a:spLocks noGrp="1"/>
          </p:cNvSpPr>
          <p:nvPr>
            <p:ph type="sldNum" sz="quarter" idx="12"/>
          </p:nvPr>
        </p:nvSpPr>
        <p:spPr/>
        <p:txBody>
          <a:bodyPr/>
          <a:lstStyle/>
          <a:p>
            <a:fld id="{A0A43E72-0DFB-487A-A50E-D4494E5D1C95}" type="slidenum">
              <a:rPr lang="en-NG" smtClean="0"/>
              <a:t>‹#›</a:t>
            </a:fld>
            <a:endParaRPr lang="en-NG"/>
          </a:p>
        </p:txBody>
      </p:sp>
    </p:spTree>
    <p:extLst>
      <p:ext uri="{BB962C8B-B14F-4D97-AF65-F5344CB8AC3E}">
        <p14:creationId xmlns:p14="http://schemas.microsoft.com/office/powerpoint/2010/main" val="393422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0F236E-F56F-1220-43B3-213A326EF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5C610B7-0727-E079-805A-33472C978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BCF18DF-95E1-EB55-F74D-487E40C53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FC199-B7F2-4248-B3EF-AB8086D2EDF7}" type="datetimeFigureOut">
              <a:rPr lang="en-NG" smtClean="0"/>
              <a:t>08/10/2023</a:t>
            </a:fld>
            <a:endParaRPr lang="en-NG"/>
          </a:p>
        </p:txBody>
      </p:sp>
      <p:sp>
        <p:nvSpPr>
          <p:cNvPr id="5" name="Footer Placeholder 4">
            <a:extLst>
              <a:ext uri="{FF2B5EF4-FFF2-40B4-BE49-F238E27FC236}">
                <a16:creationId xmlns:a16="http://schemas.microsoft.com/office/drawing/2014/main" id="{6519D487-1D79-656B-2231-4780B1AF1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F22C188-EF88-E40E-0EA7-2E94DB2B7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43E72-0DFB-487A-A50E-D4494E5D1C95}" type="slidenum">
              <a:rPr lang="en-NG" smtClean="0"/>
              <a:t>‹#›</a:t>
            </a:fld>
            <a:endParaRPr lang="en-NG"/>
          </a:p>
        </p:txBody>
      </p:sp>
    </p:spTree>
    <p:extLst>
      <p:ext uri="{BB962C8B-B14F-4D97-AF65-F5344CB8AC3E}">
        <p14:creationId xmlns:p14="http://schemas.microsoft.com/office/powerpoint/2010/main" val="1392167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405E-DFBD-FB11-02E5-D008C1BC2BDD}"/>
              </a:ext>
            </a:extLst>
          </p:cNvPr>
          <p:cNvSpPr>
            <a:spLocks noGrp="1"/>
          </p:cNvSpPr>
          <p:nvPr>
            <p:ph type="ctrTitle"/>
          </p:nvPr>
        </p:nvSpPr>
        <p:spPr>
          <a:noFill/>
        </p:spPr>
        <p:txBody>
          <a:bodyPr>
            <a:normAutofit/>
          </a:bodyPr>
          <a:lstStyle/>
          <a:p>
            <a:r>
              <a:rPr lang="en-US" sz="8800" b="1" dirty="0">
                <a:ln w="0">
                  <a:solidFill>
                    <a:schemeClr val="tx1"/>
                  </a:solidFill>
                </a:ln>
                <a:solidFill>
                  <a:srgbClr val="C55A11"/>
                </a:solidFill>
                <a:effectLst>
                  <a:outerShdw blurRad="38100" dist="25400" dir="5400000" algn="ctr" rotWithShape="0">
                    <a:srgbClr val="6E747A">
                      <a:alpha val="43000"/>
                    </a:srgbClr>
                  </a:outerShdw>
                </a:effectLst>
              </a:rPr>
              <a:t>ARTEMIS</a:t>
            </a:r>
            <a:r>
              <a:rPr lang="en-US" sz="8800" b="1" dirty="0">
                <a:ln w="0">
                  <a:solidFill>
                    <a:schemeClr val="tx1"/>
                  </a:solidFill>
                </a:ln>
                <a:solidFill>
                  <a:schemeClr val="accent2">
                    <a:lumMod val="75000"/>
                  </a:schemeClr>
                </a:solidFill>
                <a:effectLst>
                  <a:outerShdw blurRad="38100" dist="25400" dir="5400000" algn="ctr" rotWithShape="0">
                    <a:srgbClr val="6E747A">
                      <a:alpha val="43000"/>
                    </a:srgbClr>
                  </a:outerShdw>
                </a:effectLst>
              </a:rPr>
              <a:t> II  &amp;  YOU</a:t>
            </a:r>
            <a:endParaRPr lang="en-NG" sz="8800" b="1" dirty="0">
              <a:ln w="0">
                <a:solidFill>
                  <a:schemeClr val="tx1"/>
                </a:solidFill>
              </a:ln>
              <a:solidFill>
                <a:schemeClr val="accent2">
                  <a:lumMod val="75000"/>
                </a:schemeClr>
              </a:solidFill>
              <a:effectLst>
                <a:outerShdw blurRad="38100" dist="25400" dir="5400000" algn="ctr" rotWithShape="0">
                  <a:srgbClr val="6E747A">
                    <a:alpha val="43000"/>
                  </a:srgbClr>
                </a:outerShdw>
              </a:effectLst>
            </a:endParaRPr>
          </a:p>
        </p:txBody>
      </p:sp>
      <p:sp>
        <p:nvSpPr>
          <p:cNvPr id="3" name="Subtitle 2">
            <a:extLst>
              <a:ext uri="{FF2B5EF4-FFF2-40B4-BE49-F238E27FC236}">
                <a16:creationId xmlns:a16="http://schemas.microsoft.com/office/drawing/2014/main" id="{DAB529A6-85D3-1836-12AC-952C15DE880B}"/>
              </a:ext>
            </a:extLst>
          </p:cNvPr>
          <p:cNvSpPr>
            <a:spLocks noGrp="1"/>
          </p:cNvSpPr>
          <p:nvPr>
            <p:ph type="subTitle" idx="1"/>
          </p:nvPr>
        </p:nvSpPr>
        <p:spPr/>
        <p:txBody>
          <a:bodyPr>
            <a:normAutofit/>
          </a:bodyPr>
          <a:lstStyle/>
          <a:p>
            <a:endParaRPr lang="en-US" dirty="0"/>
          </a:p>
          <a:p>
            <a:r>
              <a:rPr lang="en-US" sz="2800" b="1" dirty="0">
                <a:ln w="22225">
                  <a:solidFill>
                    <a:schemeClr val="tx1"/>
                  </a:solidFill>
                  <a:prstDash val="solid"/>
                </a:ln>
                <a:solidFill>
                  <a:schemeClr val="accent2">
                    <a:lumMod val="75000"/>
                  </a:schemeClr>
                </a:solidFill>
              </a:rPr>
              <a:t>The Lunar Expedition</a:t>
            </a:r>
          </a:p>
          <a:p>
            <a:endParaRPr lang="en-US" dirty="0"/>
          </a:p>
          <a:p>
            <a:endParaRPr lang="en-US" dirty="0"/>
          </a:p>
          <a:p>
            <a:endParaRPr lang="en-US" dirty="0"/>
          </a:p>
          <a:p>
            <a:endParaRPr lang="en-US" dirty="0"/>
          </a:p>
          <a:p>
            <a:endParaRPr lang="en-US" dirty="0"/>
          </a:p>
          <a:p>
            <a:endParaRPr lang="en-US" dirty="0"/>
          </a:p>
          <a:p>
            <a:endParaRPr lang="en-NG" dirty="0"/>
          </a:p>
        </p:txBody>
      </p:sp>
    </p:spTree>
    <p:extLst>
      <p:ext uri="{BB962C8B-B14F-4D97-AF65-F5344CB8AC3E}">
        <p14:creationId xmlns:p14="http://schemas.microsoft.com/office/powerpoint/2010/main" val="237296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3E21-4BCF-8A94-D9C6-59A2EF0B007A}"/>
              </a:ext>
            </a:extLst>
          </p:cNvPr>
          <p:cNvSpPr>
            <a:spLocks noGrp="1"/>
          </p:cNvSpPr>
          <p:nvPr>
            <p:ph type="title"/>
          </p:nvPr>
        </p:nvSpPr>
        <p:spPr/>
        <p:txBody>
          <a:bodyPr/>
          <a:lstStyle/>
          <a:p>
            <a:r>
              <a:rPr lang="en-US" dirty="0">
                <a:solidFill>
                  <a:srgbClr val="C55A11"/>
                </a:solidFill>
              </a:rPr>
              <a:t>The Artemis Program</a:t>
            </a:r>
            <a:endParaRPr lang="en-NG" dirty="0">
              <a:solidFill>
                <a:srgbClr val="C55A11"/>
              </a:solidFill>
            </a:endParaRPr>
          </a:p>
        </p:txBody>
      </p:sp>
      <p:sp>
        <p:nvSpPr>
          <p:cNvPr id="7" name="Content Placeholder 6">
            <a:extLst>
              <a:ext uri="{FF2B5EF4-FFF2-40B4-BE49-F238E27FC236}">
                <a16:creationId xmlns:a16="http://schemas.microsoft.com/office/drawing/2014/main" id="{73708B50-4045-F7EE-A927-FDA8E88BFEB3}"/>
              </a:ext>
            </a:extLst>
          </p:cNvPr>
          <p:cNvSpPr>
            <a:spLocks noGrp="1"/>
          </p:cNvSpPr>
          <p:nvPr>
            <p:ph idx="1"/>
          </p:nvPr>
        </p:nvSpPr>
        <p:spPr/>
        <p:txBody>
          <a:bodyPr/>
          <a:lstStyle/>
          <a:p>
            <a:r>
              <a:rPr lang="en-US" dirty="0"/>
              <a:t>The Artemis program’s end goal is to carry out travel and exploration in Mars, and after the success of the Artemis I, the second phase began. </a:t>
            </a:r>
          </a:p>
          <a:p>
            <a:r>
              <a:rPr lang="en-US" dirty="0"/>
              <a:t>The</a:t>
            </a:r>
            <a:r>
              <a:rPr lang="en-GB" dirty="0"/>
              <a:t> Artemis II is the second mission of the Artemis program and  will be the first mission to send a woman and a man of colour to the moon. </a:t>
            </a:r>
          </a:p>
          <a:p>
            <a:r>
              <a:rPr lang="en-GB" dirty="0"/>
              <a:t>The Artemis II will go on a 15 – day trip without landing on the moon. </a:t>
            </a:r>
            <a:endParaRPr lang="en-NG" dirty="0"/>
          </a:p>
        </p:txBody>
      </p:sp>
    </p:spTree>
    <p:extLst>
      <p:ext uri="{BB962C8B-B14F-4D97-AF65-F5344CB8AC3E}">
        <p14:creationId xmlns:p14="http://schemas.microsoft.com/office/powerpoint/2010/main" val="301327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3E21-4BCF-8A94-D9C6-59A2EF0B007A}"/>
              </a:ext>
            </a:extLst>
          </p:cNvPr>
          <p:cNvSpPr>
            <a:spLocks noGrp="1"/>
          </p:cNvSpPr>
          <p:nvPr>
            <p:ph type="title"/>
          </p:nvPr>
        </p:nvSpPr>
        <p:spPr/>
        <p:txBody>
          <a:bodyPr/>
          <a:lstStyle/>
          <a:p>
            <a:pPr algn="ctr"/>
            <a:r>
              <a:rPr lang="en-US" dirty="0">
                <a:solidFill>
                  <a:srgbClr val="C55A11"/>
                </a:solidFill>
              </a:rPr>
              <a:t>The Flight Plan</a:t>
            </a:r>
            <a:endParaRPr lang="en-NG" dirty="0">
              <a:solidFill>
                <a:srgbClr val="C55A11"/>
              </a:solidFill>
            </a:endParaRPr>
          </a:p>
        </p:txBody>
      </p:sp>
      <p:pic>
        <p:nvPicPr>
          <p:cNvPr id="4" name="Content Placeholder 3" descr="A diagram of the moon&#10;&#10;Description automatically generated">
            <a:extLst>
              <a:ext uri="{FF2B5EF4-FFF2-40B4-BE49-F238E27FC236}">
                <a16:creationId xmlns:a16="http://schemas.microsoft.com/office/drawing/2014/main" id="{96249E14-E593-5A5C-80CE-567DF32004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5960" y="1676410"/>
            <a:ext cx="8869680" cy="4992923"/>
          </a:xfrm>
        </p:spPr>
      </p:pic>
    </p:spTree>
    <p:extLst>
      <p:ext uri="{BB962C8B-B14F-4D97-AF65-F5344CB8AC3E}">
        <p14:creationId xmlns:p14="http://schemas.microsoft.com/office/powerpoint/2010/main" val="407758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405E-DFBD-FB11-02E5-D008C1BC2BDD}"/>
              </a:ext>
            </a:extLst>
          </p:cNvPr>
          <p:cNvSpPr>
            <a:spLocks noGrp="1"/>
          </p:cNvSpPr>
          <p:nvPr>
            <p:ph type="ctrTitle"/>
          </p:nvPr>
        </p:nvSpPr>
        <p:spPr>
          <a:xfrm>
            <a:off x="1524000" y="1122363"/>
            <a:ext cx="9144000" cy="1721421"/>
          </a:xfrm>
        </p:spPr>
        <p:txBody>
          <a:bodyPr/>
          <a:lstStyle/>
          <a:p>
            <a:r>
              <a:rPr lang="en-US" dirty="0">
                <a:solidFill>
                  <a:srgbClr val="C55A11"/>
                </a:solidFill>
              </a:rPr>
              <a:t>Did you Know?</a:t>
            </a:r>
            <a:endParaRPr lang="en-NG" dirty="0">
              <a:solidFill>
                <a:srgbClr val="C55A11"/>
              </a:solidFill>
            </a:endParaRPr>
          </a:p>
        </p:txBody>
      </p:sp>
      <p:sp>
        <p:nvSpPr>
          <p:cNvPr id="3" name="Subtitle 2">
            <a:extLst>
              <a:ext uri="{FF2B5EF4-FFF2-40B4-BE49-F238E27FC236}">
                <a16:creationId xmlns:a16="http://schemas.microsoft.com/office/drawing/2014/main" id="{DAB529A6-85D3-1836-12AC-952C15DE880B}"/>
              </a:ext>
            </a:extLst>
          </p:cNvPr>
          <p:cNvSpPr>
            <a:spLocks noGrp="1"/>
          </p:cNvSpPr>
          <p:nvPr>
            <p:ph type="subTitle" idx="1"/>
          </p:nvPr>
        </p:nvSpPr>
        <p:spPr>
          <a:xfrm>
            <a:off x="1524000" y="3081528"/>
            <a:ext cx="9144000" cy="2176272"/>
          </a:xfrm>
        </p:spPr>
        <p:txBody>
          <a:bodyPr>
            <a:normAutofit lnSpcReduction="10000"/>
          </a:bodyPr>
          <a:lstStyle/>
          <a:p>
            <a:pPr marL="342900" indent="-342900" algn="l">
              <a:buFont typeface="Arial" panose="020B0604020202020204" pitchFamily="34" charset="0"/>
              <a:buChar char="•"/>
            </a:pPr>
            <a:r>
              <a:rPr lang="en-GB" dirty="0"/>
              <a:t>Recent discoveries suggest that water ice exists on the Moon, particularly in permanently shadowed regions near the lunar poles. This discovery has significant implications for future lunar exploration and potential resource utilization.</a:t>
            </a:r>
          </a:p>
          <a:p>
            <a:pPr marL="342900" indent="-342900" algn="l">
              <a:buFont typeface="Arial" panose="020B0604020202020204" pitchFamily="34" charset="0"/>
              <a:buChar char="•"/>
            </a:pPr>
            <a:r>
              <a:rPr lang="en-GB" dirty="0"/>
              <a:t> While not readily visible, the Moon is also believed to contain deposits of helium-3, a potential future fuel source for nuclear fusion. </a:t>
            </a:r>
          </a:p>
          <a:p>
            <a:pPr marL="342900" indent="-342900" algn="l">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NG" dirty="0"/>
          </a:p>
        </p:txBody>
      </p:sp>
    </p:spTree>
    <p:extLst>
      <p:ext uri="{BB962C8B-B14F-4D97-AF65-F5344CB8AC3E}">
        <p14:creationId xmlns:p14="http://schemas.microsoft.com/office/powerpoint/2010/main" val="11242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3E21-4BCF-8A94-D9C6-59A2EF0B007A}"/>
              </a:ext>
            </a:extLst>
          </p:cNvPr>
          <p:cNvSpPr>
            <a:spLocks noGrp="1"/>
          </p:cNvSpPr>
          <p:nvPr>
            <p:ph type="title"/>
          </p:nvPr>
        </p:nvSpPr>
        <p:spPr>
          <a:xfrm>
            <a:off x="2075688" y="554545"/>
            <a:ext cx="6455664" cy="1014984"/>
          </a:xfrm>
        </p:spPr>
        <p:txBody>
          <a:bodyPr/>
          <a:lstStyle/>
          <a:p>
            <a:pPr algn="ctr"/>
            <a:r>
              <a:rPr lang="en-US" dirty="0">
                <a:solidFill>
                  <a:srgbClr val="C55A11"/>
                </a:solidFill>
              </a:rPr>
              <a:t>Meet The Artemis II Crew</a:t>
            </a:r>
            <a:endParaRPr lang="en-NG" dirty="0">
              <a:solidFill>
                <a:srgbClr val="C55A11"/>
              </a:solidFill>
            </a:endParaRPr>
          </a:p>
        </p:txBody>
      </p:sp>
      <p:pic>
        <p:nvPicPr>
          <p:cNvPr id="4" name="Content Placeholder 3" descr="Artemis II crew&#10;">
            <a:extLst>
              <a:ext uri="{FF2B5EF4-FFF2-40B4-BE49-F238E27FC236}">
                <a16:creationId xmlns:a16="http://schemas.microsoft.com/office/drawing/2014/main" id="{B2426C2F-B059-018B-BD65-DBDF9390B00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8416" b="18416"/>
          <a:stretch/>
        </p:blipFill>
        <p:spPr>
          <a:xfrm>
            <a:off x="940689" y="1892809"/>
            <a:ext cx="6172200" cy="4965192"/>
          </a:xfrm>
        </p:spPr>
      </p:pic>
      <p:sp>
        <p:nvSpPr>
          <p:cNvPr id="5" name="Text Placeholder 4">
            <a:extLst>
              <a:ext uri="{FF2B5EF4-FFF2-40B4-BE49-F238E27FC236}">
                <a16:creationId xmlns:a16="http://schemas.microsoft.com/office/drawing/2014/main" id="{E9E45821-9281-92EE-48AD-2013A42401A1}"/>
              </a:ext>
            </a:extLst>
          </p:cNvPr>
          <p:cNvSpPr>
            <a:spLocks noGrp="1"/>
          </p:cNvSpPr>
          <p:nvPr>
            <p:ph type="body" sz="half" idx="2"/>
          </p:nvPr>
        </p:nvSpPr>
        <p:spPr>
          <a:xfrm>
            <a:off x="7213790" y="1984375"/>
            <a:ext cx="3932237" cy="3811588"/>
          </a:xfrm>
        </p:spPr>
        <p:txBody>
          <a:bodyPr/>
          <a:lstStyle/>
          <a:p>
            <a:r>
              <a:rPr lang="en-GB" b="1" i="0" dirty="0">
                <a:solidFill>
                  <a:srgbClr val="000000"/>
                </a:solidFill>
                <a:effectLst/>
                <a:latin typeface="inter"/>
              </a:rPr>
              <a:t>Victor Glover  (TOP)</a:t>
            </a:r>
          </a:p>
          <a:p>
            <a:r>
              <a:rPr lang="en-GB" b="0" i="0" dirty="0">
                <a:solidFill>
                  <a:srgbClr val="000000"/>
                </a:solidFill>
                <a:effectLst/>
                <a:latin typeface="Public Sans Web"/>
              </a:rPr>
              <a:t>Pilot</a:t>
            </a:r>
          </a:p>
          <a:p>
            <a:pPr algn="l"/>
            <a:r>
              <a:rPr lang="en-GB" b="1" i="0" dirty="0">
                <a:solidFill>
                  <a:srgbClr val="000000"/>
                </a:solidFill>
                <a:effectLst/>
                <a:latin typeface="inter"/>
              </a:rPr>
              <a:t>Reid Wiseman  (BOTTOM)</a:t>
            </a:r>
          </a:p>
          <a:p>
            <a:pPr algn="l"/>
            <a:r>
              <a:rPr lang="en-GB" b="0" i="0" dirty="0">
                <a:solidFill>
                  <a:srgbClr val="000000"/>
                </a:solidFill>
                <a:effectLst/>
                <a:latin typeface="Public Sans Web"/>
              </a:rPr>
              <a:t>Commander</a:t>
            </a:r>
          </a:p>
          <a:p>
            <a:pPr algn="l"/>
            <a:r>
              <a:rPr lang="en-GB" b="1" i="0" dirty="0">
                <a:solidFill>
                  <a:srgbClr val="000000"/>
                </a:solidFill>
                <a:effectLst/>
                <a:latin typeface="inter"/>
              </a:rPr>
              <a:t>Christina Koch (LEFT)</a:t>
            </a:r>
          </a:p>
          <a:p>
            <a:pPr algn="l"/>
            <a:r>
              <a:rPr lang="en-GB" b="0" i="0" dirty="0">
                <a:solidFill>
                  <a:srgbClr val="000000"/>
                </a:solidFill>
                <a:effectLst/>
                <a:latin typeface="Public Sans Web"/>
              </a:rPr>
              <a:t>Mission Specialist</a:t>
            </a:r>
          </a:p>
          <a:p>
            <a:pPr algn="l"/>
            <a:r>
              <a:rPr lang="en-GB" b="1" i="0" dirty="0">
                <a:solidFill>
                  <a:srgbClr val="000000"/>
                </a:solidFill>
                <a:effectLst/>
                <a:latin typeface="inter"/>
              </a:rPr>
              <a:t>Jeremy Hansen (RIGHT)</a:t>
            </a:r>
          </a:p>
          <a:p>
            <a:pPr algn="l"/>
            <a:r>
              <a:rPr lang="en-GB" b="0" i="0" dirty="0">
                <a:solidFill>
                  <a:srgbClr val="000000"/>
                </a:solidFill>
                <a:effectLst/>
                <a:latin typeface="Public Sans Web"/>
              </a:rPr>
              <a:t>Mission Specialist</a:t>
            </a:r>
          </a:p>
          <a:p>
            <a:pPr algn="l"/>
            <a:endParaRPr lang="en-GB" b="0" i="0" dirty="0">
              <a:solidFill>
                <a:srgbClr val="000000"/>
              </a:solidFill>
              <a:effectLst/>
              <a:latin typeface="Public Sans Web"/>
            </a:endParaRPr>
          </a:p>
          <a:p>
            <a:pPr algn="l"/>
            <a:endParaRPr lang="en-GB" dirty="0">
              <a:solidFill>
                <a:srgbClr val="000000"/>
              </a:solidFill>
              <a:latin typeface="Public Sans Web"/>
            </a:endParaRPr>
          </a:p>
          <a:p>
            <a:pPr algn="l"/>
            <a:endParaRPr lang="en-GB" b="0" i="0" dirty="0">
              <a:solidFill>
                <a:srgbClr val="000000"/>
              </a:solidFill>
              <a:effectLst/>
              <a:latin typeface="Public Sans Web"/>
            </a:endParaRPr>
          </a:p>
          <a:p>
            <a:endParaRPr lang="en-NG" dirty="0"/>
          </a:p>
        </p:txBody>
      </p:sp>
    </p:spTree>
    <p:extLst>
      <p:ext uri="{BB962C8B-B14F-4D97-AF65-F5344CB8AC3E}">
        <p14:creationId xmlns:p14="http://schemas.microsoft.com/office/powerpoint/2010/main" val="98269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405E-DFBD-FB11-02E5-D008C1BC2BDD}"/>
              </a:ext>
            </a:extLst>
          </p:cNvPr>
          <p:cNvSpPr>
            <a:spLocks noGrp="1"/>
          </p:cNvSpPr>
          <p:nvPr>
            <p:ph type="ctrTitle"/>
          </p:nvPr>
        </p:nvSpPr>
        <p:spPr>
          <a:xfrm>
            <a:off x="1524000" y="1122362"/>
            <a:ext cx="9144000" cy="4565206"/>
          </a:xfrm>
        </p:spPr>
        <p:txBody>
          <a:bodyPr>
            <a:noAutofit/>
          </a:bodyPr>
          <a:lstStyle/>
          <a:p>
            <a:pPr algn="l"/>
            <a:r>
              <a:rPr lang="en-GB" sz="2400" dirty="0"/>
              <a:t>The Artemis II crew is a diverse crew made up of a Canadian, a woman, a person of colour and an American. This is as important scientifically as it is culturally being a huge step towards the humans to Mars initiative and also diversity and inclusion in future projects.</a:t>
            </a:r>
            <a:br>
              <a:rPr lang="en-GB" sz="2400" dirty="0"/>
            </a:br>
            <a:r>
              <a:rPr lang="en-GB" sz="2400" dirty="0"/>
              <a:t> </a:t>
            </a:r>
            <a:br>
              <a:rPr lang="en-GB" sz="2400" dirty="0"/>
            </a:br>
            <a:r>
              <a:rPr lang="en-GB" sz="2400" dirty="0"/>
              <a:t>The Artemis II crew will inspire a new generation of explorers,  uncover new scientific discovery, economic benefit. </a:t>
            </a:r>
            <a:br>
              <a:rPr lang="en-GB" sz="2400" dirty="0"/>
            </a:br>
            <a:r>
              <a:rPr lang="en-GB" sz="2400" dirty="0"/>
              <a:t>I believe exploration of the moon will give us more insight into our universe, other planetary bodies and a chance for global collaboration. </a:t>
            </a:r>
            <a:br>
              <a:rPr lang="en-GB" sz="2400" dirty="0"/>
            </a:br>
            <a:br>
              <a:rPr lang="en-US" sz="2800" dirty="0"/>
            </a:br>
            <a:endParaRPr lang="en-NG" sz="2800" dirty="0"/>
          </a:p>
        </p:txBody>
      </p:sp>
    </p:spTree>
    <p:extLst>
      <p:ext uri="{BB962C8B-B14F-4D97-AF65-F5344CB8AC3E}">
        <p14:creationId xmlns:p14="http://schemas.microsoft.com/office/powerpoint/2010/main" val="299577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15B1-8D43-0D1D-52CE-22D666BC3B44}"/>
              </a:ext>
            </a:extLst>
          </p:cNvPr>
          <p:cNvSpPr>
            <a:spLocks noGrp="1"/>
          </p:cNvSpPr>
          <p:nvPr>
            <p:ph type="title"/>
          </p:nvPr>
        </p:nvSpPr>
        <p:spPr/>
        <p:txBody>
          <a:bodyPr/>
          <a:lstStyle/>
          <a:p>
            <a:pPr algn="ctr"/>
            <a:r>
              <a:rPr lang="en-US" dirty="0">
                <a:solidFill>
                  <a:srgbClr val="C55A11"/>
                </a:solidFill>
              </a:rPr>
              <a:t>Inspiring Others</a:t>
            </a:r>
            <a:endParaRPr lang="en-NG" dirty="0">
              <a:solidFill>
                <a:srgbClr val="C55A11"/>
              </a:solidFill>
            </a:endParaRPr>
          </a:p>
        </p:txBody>
      </p:sp>
      <p:sp>
        <p:nvSpPr>
          <p:cNvPr id="3" name="Content Placeholder 2">
            <a:extLst>
              <a:ext uri="{FF2B5EF4-FFF2-40B4-BE49-F238E27FC236}">
                <a16:creationId xmlns:a16="http://schemas.microsoft.com/office/drawing/2014/main" id="{4AA11253-8986-C8A4-4B05-E67918F5C34B}"/>
              </a:ext>
            </a:extLst>
          </p:cNvPr>
          <p:cNvSpPr>
            <a:spLocks noGrp="1"/>
          </p:cNvSpPr>
          <p:nvPr>
            <p:ph idx="1"/>
          </p:nvPr>
        </p:nvSpPr>
        <p:spPr/>
        <p:txBody>
          <a:bodyPr>
            <a:normAutofit fontScale="92500" lnSpcReduction="20000"/>
          </a:bodyPr>
          <a:lstStyle/>
          <a:p>
            <a:pPr marL="0" indent="0">
              <a:buNone/>
            </a:pPr>
            <a:r>
              <a:rPr lang="en-GB" dirty="0"/>
              <a:t>As a young boy from Western Africa, I always wondered what </a:t>
            </a:r>
            <a:r>
              <a:rPr lang="en-GB" dirty="0" err="1"/>
              <a:t>mystries</a:t>
            </a:r>
            <a:r>
              <a:rPr lang="en-GB" dirty="0"/>
              <a:t> the night skies held, and often times I would stargaze connecting constellations while waiting for a shooting star, I never knew someday I would get the opportunity to present before the bright minds from the NASA. Being part of the Artemis generation is a </a:t>
            </a:r>
            <a:r>
              <a:rPr lang="en-GB" dirty="0" err="1"/>
              <a:t>priviledge</a:t>
            </a:r>
            <a:r>
              <a:rPr lang="en-GB" dirty="0"/>
              <a:t> because not only do we get to witness a historic feat in the advancement of space exploration but also get a feel of belonging with the Artemis diversity and inclusion initiative.</a:t>
            </a:r>
          </a:p>
          <a:p>
            <a:pPr marL="0" indent="0">
              <a:buNone/>
            </a:pPr>
            <a:r>
              <a:rPr lang="en-GB" dirty="0"/>
              <a:t>Now when the little boy from my community sees a man of colour just like him in the Orion space suit, he knows its okay to dream and the moon is never out of his reach. The young lady from my community will not shield her ambitions of going to space because she sees a female astronaut on her way to making history, because in her words, "if she can do it, so can I",. And like a beacon of hope, The Artemis II mission will motivate people towards STEM careers, bringing out the fun and interesting parts of science.   </a:t>
            </a:r>
          </a:p>
        </p:txBody>
      </p:sp>
    </p:spTree>
    <p:extLst>
      <p:ext uri="{BB962C8B-B14F-4D97-AF65-F5344CB8AC3E}">
        <p14:creationId xmlns:p14="http://schemas.microsoft.com/office/powerpoint/2010/main" val="327951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BC8C-D059-9DA4-AEEC-B1E34E85D75A}"/>
              </a:ext>
            </a:extLst>
          </p:cNvPr>
          <p:cNvSpPr>
            <a:spLocks noGrp="1"/>
          </p:cNvSpPr>
          <p:nvPr>
            <p:ph type="title"/>
          </p:nvPr>
        </p:nvSpPr>
        <p:spPr/>
        <p:txBody>
          <a:bodyPr/>
          <a:lstStyle/>
          <a:p>
            <a:pPr algn="ctr"/>
            <a:r>
              <a:rPr lang="en-US" dirty="0">
                <a:solidFill>
                  <a:srgbClr val="C55A11"/>
                </a:solidFill>
              </a:rPr>
              <a:t>Future Of Space Exploration</a:t>
            </a:r>
            <a:endParaRPr lang="en-NG" dirty="0">
              <a:solidFill>
                <a:srgbClr val="C55A11"/>
              </a:solidFill>
            </a:endParaRPr>
          </a:p>
        </p:txBody>
      </p:sp>
      <p:sp>
        <p:nvSpPr>
          <p:cNvPr id="3" name="Content Placeholder 2">
            <a:extLst>
              <a:ext uri="{FF2B5EF4-FFF2-40B4-BE49-F238E27FC236}">
                <a16:creationId xmlns:a16="http://schemas.microsoft.com/office/drawing/2014/main" id="{FB404BE1-6507-67DA-990F-B30D86F54419}"/>
              </a:ext>
            </a:extLst>
          </p:cNvPr>
          <p:cNvSpPr>
            <a:spLocks noGrp="1"/>
          </p:cNvSpPr>
          <p:nvPr>
            <p:ph idx="1"/>
          </p:nvPr>
        </p:nvSpPr>
        <p:spPr/>
        <p:txBody>
          <a:bodyPr>
            <a:normAutofit fontScale="85000" lnSpcReduction="10000"/>
          </a:bodyPr>
          <a:lstStyle/>
          <a:p>
            <a:pPr marL="0" indent="0" algn="l">
              <a:buNone/>
            </a:pPr>
            <a:r>
              <a:rPr lang="en-GB" b="0" i="0" dirty="0">
                <a:solidFill>
                  <a:srgbClr val="1B1B1B"/>
                </a:solidFill>
                <a:effectLst/>
                <a:latin typeface="__Fira_Sans_50a381"/>
              </a:rPr>
              <a:t>The Artemis program is not just about landing humans on the Moon; it is also about inspiring people around the world to dream big and pursue their passions. The program aims to create new opportunities for people from diverse backgrounds to participate in space exploration . When young boys and girls from my community see people who look like them in space suits, I know that it is okay to dream big and that nothing is impossible. They can aspire to become astronauts, scientists, or engineers themselves and contribute to humanity’s progress in space exploration .</a:t>
            </a:r>
          </a:p>
          <a:p>
            <a:pPr marL="0" indent="0" algn="l">
              <a:buNone/>
            </a:pPr>
            <a:r>
              <a:rPr lang="en-GB" b="0" i="0" dirty="0">
                <a:solidFill>
                  <a:srgbClr val="1B1B1B"/>
                </a:solidFill>
                <a:effectLst/>
                <a:latin typeface="__Fira_Sans_50a381"/>
              </a:rPr>
              <a:t>The Artemis program has already had a significant impact on communities around the world. It has inspired people to pursue careers in science, technology, engineering, and mathematics (STEM) fields . It has also created new opportunities for international collaboration and partnerships between countries . The program has sparked public interest in space exploration and generated excitement about what humans can achieve when they work together towards a common goal .</a:t>
            </a:r>
          </a:p>
          <a:p>
            <a:endParaRPr lang="en-NG" dirty="0"/>
          </a:p>
        </p:txBody>
      </p:sp>
    </p:spTree>
    <p:extLst>
      <p:ext uri="{BB962C8B-B14F-4D97-AF65-F5344CB8AC3E}">
        <p14:creationId xmlns:p14="http://schemas.microsoft.com/office/powerpoint/2010/main" val="424995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3E21-4BCF-8A94-D9C6-59A2EF0B007A}"/>
              </a:ext>
            </a:extLst>
          </p:cNvPr>
          <p:cNvSpPr>
            <a:spLocks noGrp="1"/>
          </p:cNvSpPr>
          <p:nvPr>
            <p:ph type="title"/>
          </p:nvPr>
        </p:nvSpPr>
        <p:spPr/>
        <p:txBody>
          <a:bodyPr/>
          <a:lstStyle/>
          <a:p>
            <a:pPr algn="ctr"/>
            <a:r>
              <a:rPr lang="en-US" dirty="0">
                <a:solidFill>
                  <a:srgbClr val="C55A11"/>
                </a:solidFill>
              </a:rPr>
              <a:t>Conclusion</a:t>
            </a:r>
            <a:endParaRPr lang="en-NG" dirty="0">
              <a:solidFill>
                <a:srgbClr val="C55A11"/>
              </a:solidFill>
            </a:endParaRPr>
          </a:p>
        </p:txBody>
      </p:sp>
      <p:sp>
        <p:nvSpPr>
          <p:cNvPr id="7" name="Content Placeholder 6">
            <a:extLst>
              <a:ext uri="{FF2B5EF4-FFF2-40B4-BE49-F238E27FC236}">
                <a16:creationId xmlns:a16="http://schemas.microsoft.com/office/drawing/2014/main" id="{73708B50-4045-F7EE-A927-FDA8E88BFEB3}"/>
              </a:ext>
            </a:extLst>
          </p:cNvPr>
          <p:cNvSpPr>
            <a:spLocks noGrp="1"/>
          </p:cNvSpPr>
          <p:nvPr>
            <p:ph idx="1"/>
          </p:nvPr>
        </p:nvSpPr>
        <p:spPr/>
        <p:txBody>
          <a:bodyPr/>
          <a:lstStyle/>
          <a:p>
            <a:pPr marL="0" indent="0">
              <a:buNone/>
            </a:pPr>
            <a:r>
              <a:rPr lang="en-GB" dirty="0"/>
              <a:t>We picked this challenge to use our work as a medium to educate and inspire more people to join space programs, I want to change the view of younger people, make it more entertaining, less farfetched and more relatable. We hope to bridge cultural, gender and racial gaps in with our project by helping the Artemis project reach a wider audience.</a:t>
            </a:r>
            <a:endParaRPr lang="en-NG" dirty="0"/>
          </a:p>
        </p:txBody>
      </p:sp>
    </p:spTree>
    <p:extLst>
      <p:ext uri="{BB962C8B-B14F-4D97-AF65-F5344CB8AC3E}">
        <p14:creationId xmlns:p14="http://schemas.microsoft.com/office/powerpoint/2010/main" val="1607200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744</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__Fira_Sans_50a381</vt:lpstr>
      <vt:lpstr>Arial</vt:lpstr>
      <vt:lpstr>Calibri</vt:lpstr>
      <vt:lpstr>Calibri Light</vt:lpstr>
      <vt:lpstr>inter</vt:lpstr>
      <vt:lpstr>Public Sans Web</vt:lpstr>
      <vt:lpstr>Office Theme</vt:lpstr>
      <vt:lpstr>ARTEMIS II  &amp;  YOU</vt:lpstr>
      <vt:lpstr>The Artemis Program</vt:lpstr>
      <vt:lpstr>The Flight Plan</vt:lpstr>
      <vt:lpstr>Did you Know?</vt:lpstr>
      <vt:lpstr>Meet The Artemis II Crew</vt:lpstr>
      <vt:lpstr>The Artemis II crew is a diverse crew made up of a Canadian, a woman, a person of colour and an American. This is as important scientifically as it is culturally being a huge step towards the humans to Mars initiative and also diversity and inclusion in future projects.   The Artemis II crew will inspire a new generation of explorers,  uncover new scientific discovery, economic benefit.  I believe exploration of the moon will give us more insight into our universe, other planetary bodies and a chance for global collaboration.   </vt:lpstr>
      <vt:lpstr>Inspiring Others</vt:lpstr>
      <vt:lpstr>Future Of Space Exploration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ARTEMIS II  &amp;  YOU</dc:title>
  <dc:creator>A00316326: Onyekachukwu Chukwudebelu</dc:creator>
  <cp:lastModifiedBy>A00316326: Onyekachukwu Chukwudebelu</cp:lastModifiedBy>
  <cp:revision>1</cp:revision>
  <dcterms:created xsi:type="dcterms:W3CDTF">2023-10-08T07:00:28Z</dcterms:created>
  <dcterms:modified xsi:type="dcterms:W3CDTF">2023-10-08T11:37:24Z</dcterms:modified>
</cp:coreProperties>
</file>