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09AF704-C154-442D-BECB-03A17B2DF390}">
  <a:tblStyle styleId="{309AF704-C154-442D-BECB-03A17B2DF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5356ca363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5356ca363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5356ca363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5356ca363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5356ca363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5356ca363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5356ca363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5356ca363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5356ca363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5356ca36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5356ca363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5356ca363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5356ca363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5356ca363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5356ca363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5356ca363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5356ca363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45356ca363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5356ca363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5356ca363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5356ca363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5356ca363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45356ca363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45356ca363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5356ca36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5356ca36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5356ca36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5356ca36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5356ca36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5356ca36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5356ca363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5356ca363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5356ca363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5356ca363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5356ca36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5356ca36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5356ca36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5356ca36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539725"/>
            <a:ext cx="8520600" cy="18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Modelos de regresión aplicados a una base de datos de la província de </a:t>
            </a:r>
            <a:r>
              <a:rPr lang="en-GB"/>
              <a:t>Teherán, Irán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2463622"/>
            <a:ext cx="42426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Alejandro Garcia Carballo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Juan Plúa Gutiérrez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3F3F3"/>
                </a:solidFill>
              </a:rPr>
              <a:t>Aprenentatge Computacional</a:t>
            </a:r>
            <a:endParaRPr b="1" sz="900">
              <a:solidFill>
                <a:srgbClr val="F3F3F3"/>
              </a:solidFill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Grupo GA608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Desarrollo</a:t>
            </a:r>
            <a:r>
              <a:rPr lang="en-GB"/>
              <a:t> de un prototipo</a:t>
            </a:r>
            <a:endParaRPr/>
          </a:p>
        </p:txBody>
      </p:sp>
      <p:sp>
        <p:nvSpPr>
          <p:cNvPr id="367" name="Google Shape;367;p22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8" name="Google Shape;368;p22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369" name="Google Shape;3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2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  <p:pic>
        <p:nvPicPr>
          <p:cNvPr id="371" name="Google Shape;3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975" y="1189400"/>
            <a:ext cx="5734050" cy="39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2"/>
          <p:cNvSpPr/>
          <p:nvPr/>
        </p:nvSpPr>
        <p:spPr>
          <a:xfrm>
            <a:off x="4948050" y="1649350"/>
            <a:ext cx="356100" cy="3036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3" name="Google Shape;373;p22"/>
          <p:cNvCxnSpPr>
            <a:endCxn id="372" idx="7"/>
          </p:cNvCxnSpPr>
          <p:nvPr/>
        </p:nvCxnSpPr>
        <p:spPr>
          <a:xfrm flipH="1">
            <a:off x="5252000" y="1398611"/>
            <a:ext cx="461400" cy="29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22"/>
          <p:cNvSpPr txBox="1"/>
          <p:nvPr/>
        </p:nvSpPr>
        <p:spPr>
          <a:xfrm>
            <a:off x="5713400" y="1118250"/>
            <a:ext cx="1745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Dato inusual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Desarrollo </a:t>
            </a:r>
            <a:r>
              <a:rPr lang="en-GB"/>
              <a:t>de un prototipo</a:t>
            </a:r>
            <a:endParaRPr/>
          </a:p>
        </p:txBody>
      </p:sp>
      <p:sp>
        <p:nvSpPr>
          <p:cNvPr id="380" name="Google Shape;380;p23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1" name="Google Shape;381;p23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382" name="Google Shape;3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3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  <p:pic>
        <p:nvPicPr>
          <p:cNvPr id="384" name="Google Shape;3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550" y="1886588"/>
            <a:ext cx="3108540" cy="2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3800" y="1912337"/>
            <a:ext cx="3309987" cy="2282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3"/>
          <p:cNvSpPr/>
          <p:nvPr/>
        </p:nvSpPr>
        <p:spPr>
          <a:xfrm>
            <a:off x="3303050" y="2157375"/>
            <a:ext cx="182700" cy="220500"/>
          </a:xfrm>
          <a:prstGeom prst="mathMultiply">
            <a:avLst>
              <a:gd fmla="val 23520" name="adj1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Desarrollo </a:t>
            </a:r>
            <a:r>
              <a:rPr lang="en-GB"/>
              <a:t>de un prototipo</a:t>
            </a:r>
            <a:endParaRPr/>
          </a:p>
        </p:txBody>
      </p:sp>
      <p:sp>
        <p:nvSpPr>
          <p:cNvPr id="392" name="Google Shape;392;p24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3" name="Google Shape;393;p24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394" name="Google Shape;3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4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  <p:graphicFrame>
        <p:nvGraphicFramePr>
          <p:cNvPr id="396" name="Google Shape;396;p24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{309AF704-C154-442D-BECB-03A17B2DF390}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MSE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Root MSE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R2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Todos los datos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2093,30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45,75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0,92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Quitando datos inusuales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1279,26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35,76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0,94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Desarrollo</a:t>
            </a:r>
            <a:r>
              <a:rPr lang="en-GB"/>
              <a:t> de un prototipo</a:t>
            </a:r>
            <a:endParaRPr/>
          </a:p>
        </p:txBody>
      </p:sp>
      <p:sp>
        <p:nvSpPr>
          <p:cNvPr id="402" name="Google Shape;402;p25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3" name="Google Shape;403;p25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404" name="Google Shape;4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5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  <p:pic>
        <p:nvPicPr>
          <p:cNvPr id="406" name="Google Shape;4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75" y="1719715"/>
            <a:ext cx="3931400" cy="26677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7" name="Google Shape;407;p25"/>
          <p:cNvGraphicFramePr/>
          <p:nvPr/>
        </p:nvGraphicFramePr>
        <p:xfrm>
          <a:off x="4624625" y="265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{309AF704-C154-442D-BECB-03A17B2DF390}</a:tableStyleId>
              </a:tblPr>
              <a:tblGrid>
                <a:gridCol w="1365175"/>
                <a:gridCol w="1365175"/>
                <a:gridCol w="1365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Root 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Desarrollo de un prototipo</a:t>
            </a:r>
            <a:endParaRPr/>
          </a:p>
        </p:txBody>
      </p:sp>
      <p:sp>
        <p:nvSpPr>
          <p:cNvPr id="413" name="Google Shape;413;p26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4" name="Google Shape;414;p26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415" name="Google Shape;4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6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  <p:pic>
        <p:nvPicPr>
          <p:cNvPr id="417" name="Google Shape;4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750" y="1487500"/>
            <a:ext cx="3802600" cy="2758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8" name="Google Shape;418;p26"/>
          <p:cNvGraphicFramePr/>
          <p:nvPr/>
        </p:nvGraphicFramePr>
        <p:xfrm>
          <a:off x="4756725" y="250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{309AF704-C154-442D-BECB-03A17B2DF390}</a:tableStyleId>
              </a:tblPr>
              <a:tblGrid>
                <a:gridCol w="1067550"/>
                <a:gridCol w="1067550"/>
                <a:gridCol w="1067550"/>
                <a:gridCol w="1067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Root 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V5 y V8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2075,49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45,56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0,92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V5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1279,26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35,77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0,94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Desarrollo de un prototipo</a:t>
            </a:r>
            <a:endParaRPr/>
          </a:p>
        </p:txBody>
      </p:sp>
      <p:sp>
        <p:nvSpPr>
          <p:cNvPr id="424" name="Google Shape;424;p27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5" name="Google Shape;425;p27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426" name="Google Shape;4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7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  <p:pic>
        <p:nvPicPr>
          <p:cNvPr id="428" name="Google Shape;4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35725"/>
            <a:ext cx="3971875" cy="265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7"/>
          <p:cNvSpPr txBox="1"/>
          <p:nvPr/>
        </p:nvSpPr>
        <p:spPr>
          <a:xfrm>
            <a:off x="4412200" y="2132975"/>
            <a:ext cx="35955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V5 y V12 augmentan R2 al 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normalizadas (0,92       0,94)</a:t>
            </a:r>
            <a:endParaRPr/>
          </a:p>
        </p:txBody>
      </p:sp>
      <p:cxnSp>
        <p:nvCxnSpPr>
          <p:cNvPr id="430" name="Google Shape;430;p27"/>
          <p:cNvCxnSpPr/>
          <p:nvPr/>
        </p:nvCxnSpPr>
        <p:spPr>
          <a:xfrm>
            <a:off x="6082000" y="2754600"/>
            <a:ext cx="255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Resultados del aprendizaje</a:t>
            </a:r>
            <a:endParaRPr/>
          </a:p>
        </p:txBody>
      </p:sp>
      <p:sp>
        <p:nvSpPr>
          <p:cNvPr id="436" name="Google Shape;436;p28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7" name="Google Shape;437;p28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438" name="Google Shape;4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8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  <p:graphicFrame>
        <p:nvGraphicFramePr>
          <p:cNvPr id="440" name="Google Shape;440;p28"/>
          <p:cNvGraphicFramePr/>
          <p:nvPr/>
        </p:nvGraphicFramePr>
        <p:xfrm>
          <a:off x="952500" y="238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{309AF704-C154-442D-BECB-03A17B2DF390}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Root 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50% T 50% 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1612,7118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40,1558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0,9438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80% T 20% 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1279,2619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35,7667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0,9449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Resultados del aprendizaje</a:t>
            </a:r>
            <a:endParaRPr/>
          </a:p>
        </p:txBody>
      </p:sp>
      <p:sp>
        <p:nvSpPr>
          <p:cNvPr id="446" name="Google Shape;446;p29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7" name="Google Shape;447;p29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448" name="Google Shape;4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9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  <p:pic>
        <p:nvPicPr>
          <p:cNvPr id="450" name="Google Shape;4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1506977"/>
            <a:ext cx="3648400" cy="2739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1" name="Google Shape;451;p29"/>
          <p:cNvGraphicFramePr/>
          <p:nvPr/>
        </p:nvGraphicFramePr>
        <p:xfrm>
          <a:off x="4066625" y="259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{309AF704-C154-442D-BECB-03A17B2DF390}</a:tableStyleId>
              </a:tblPr>
              <a:tblGrid>
                <a:gridCol w="1318075"/>
                <a:gridCol w="1318075"/>
                <a:gridCol w="1318075"/>
              </a:tblGrid>
              <a:tr h="46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Root 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6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1279,26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35,76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0,944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Conclusiones sobre la viabilidad del aprendizaje</a:t>
            </a:r>
            <a:endParaRPr/>
          </a:p>
        </p:txBody>
      </p:sp>
      <p:sp>
        <p:nvSpPr>
          <p:cNvPr id="457" name="Google Shape;457;p30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Dificultades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Determinar si los resultados estaban siendo correctos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Mejorar nuestro modelo individual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Conclusiones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Hemos conseguido un modelo con MSE bajo y R2 alto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Estimación del coste correcta</a:t>
            </a:r>
            <a:endParaRPr sz="1600"/>
          </a:p>
        </p:txBody>
      </p:sp>
      <p:sp>
        <p:nvSpPr>
          <p:cNvPr id="458" name="Google Shape;458;p30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459" name="Google Shape;4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0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Actividad</a:t>
            </a:r>
            <a:endParaRPr/>
          </a:p>
        </p:txBody>
      </p:sp>
      <p:sp>
        <p:nvSpPr>
          <p:cNvPr id="466" name="Google Shape;466;p31"/>
          <p:cNvSpPr txBox="1"/>
          <p:nvPr>
            <p:ph idx="1" type="body"/>
          </p:nvPr>
        </p:nvSpPr>
        <p:spPr>
          <a:xfrm>
            <a:off x="1303800" y="1651250"/>
            <a:ext cx="7030500" cy="29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El trabajo en grupo ha facilitado llevar a cabo el proyecto.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Comprobación si al tener otros datos se podrían obtener mejores resultados con el mismo modelo.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El aspecto más positivo ha sido aprender a aplicar diferentes técnicas para realizar un modelo de regresión.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Durante la realización de la práctica hemos notado carencias a la hora de la validación de resultados.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7" name="Google Shape;467;p31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468" name="Google Shape;4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1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Introducción</a:t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Analizar los atributos de una base de datos y seleccionar los más representativo</a:t>
            </a:r>
            <a:r>
              <a:rPr lang="en-GB" sz="1800"/>
              <a:t>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Aplicar modelos de regresión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Analizar errores y mejorarlos con distintas técnicas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Resolución sobre un problema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Conclusiones</a:t>
            </a:r>
            <a:endParaRPr sz="1800"/>
          </a:p>
        </p:txBody>
      </p:sp>
      <p:sp>
        <p:nvSpPr>
          <p:cNvPr id="288" name="Google Shape;288;p14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4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 txBox="1"/>
          <p:nvPr>
            <p:ph type="ctrTitle"/>
          </p:nvPr>
        </p:nvSpPr>
        <p:spPr>
          <a:xfrm>
            <a:off x="349450" y="1256900"/>
            <a:ext cx="8520600" cy="18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¡Gracias por vuestra atención!</a:t>
            </a:r>
            <a:endParaRPr/>
          </a:p>
        </p:txBody>
      </p:sp>
      <p:sp>
        <p:nvSpPr>
          <p:cNvPr id="475" name="Google Shape;475;p32"/>
          <p:cNvSpPr txBox="1"/>
          <p:nvPr>
            <p:ph idx="1" type="subTitle"/>
          </p:nvPr>
        </p:nvSpPr>
        <p:spPr>
          <a:xfrm>
            <a:off x="3109500" y="3132800"/>
            <a:ext cx="29250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Alejandro Garcia Carballo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Juan Plúa Gutiérrez</a:t>
            </a:r>
            <a:endParaRPr/>
          </a:p>
        </p:txBody>
      </p:sp>
      <p:pic>
        <p:nvPicPr>
          <p:cNvPr id="476" name="Google Shape;4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2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3F3F3"/>
                </a:solidFill>
              </a:rPr>
              <a:t>Aprenentatge Computacional</a:t>
            </a:r>
            <a:endParaRPr b="1" sz="900">
              <a:solidFill>
                <a:srgbClr val="F3F3F3"/>
              </a:solidFill>
            </a:endParaRPr>
          </a:p>
        </p:txBody>
      </p:sp>
      <p:sp>
        <p:nvSpPr>
          <p:cNvPr id="478" name="Google Shape;478;p32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Grupo GA608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Datos de entrada</a:t>
            </a:r>
            <a:endParaRPr/>
          </a:p>
        </p:txBody>
      </p:sp>
      <p:sp>
        <p:nvSpPr>
          <p:cNvPr id="296" name="Google Shape;296;p15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Podemos diferenciar 3 bloques de datos: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Fechas de proyectos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Variables físicas y financieras del proyecto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Variables económicas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" name="Google Shape;297;p15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298" name="Google Shape;2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5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Metodología</a:t>
            </a:r>
            <a:endParaRPr/>
          </a:p>
        </p:txBody>
      </p:sp>
      <p:sp>
        <p:nvSpPr>
          <p:cNvPr id="305" name="Google Shape;305;p16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" name="Google Shape;306;p16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307" name="Google Shape;3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6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  <p:pic>
        <p:nvPicPr>
          <p:cNvPr id="309" name="Google Shape;3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175" y="1132875"/>
            <a:ext cx="5014374" cy="37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Metodología</a:t>
            </a:r>
            <a:endParaRPr/>
          </a:p>
        </p:txBody>
      </p:sp>
      <p:sp>
        <p:nvSpPr>
          <p:cNvPr id="315" name="Google Shape;315;p17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6" name="Google Shape;316;p17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317" name="Google Shape;3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7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  <p:pic>
        <p:nvPicPr>
          <p:cNvPr id="319" name="Google Shape;3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28025"/>
            <a:ext cx="8344103" cy="3976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Metodología</a:t>
            </a:r>
            <a:endParaRPr/>
          </a:p>
        </p:txBody>
      </p:sp>
      <p:sp>
        <p:nvSpPr>
          <p:cNvPr id="325" name="Google Shape;325;p18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6" name="Google Shape;326;p18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327" name="Google Shape;3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8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  <p:pic>
        <p:nvPicPr>
          <p:cNvPr id="329" name="Google Shape;3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750" y="1227100"/>
            <a:ext cx="8853727" cy="381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Desarrollo</a:t>
            </a:r>
            <a:r>
              <a:rPr lang="en-GB"/>
              <a:t> de un prototipo</a:t>
            </a:r>
            <a:endParaRPr/>
          </a:p>
        </p:txBody>
      </p:sp>
      <p:sp>
        <p:nvSpPr>
          <p:cNvPr id="335" name="Google Shape;335;p19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6" name="Google Shape;336;p19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337" name="Google Shape;3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9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  <p:pic>
        <p:nvPicPr>
          <p:cNvPr id="339" name="Google Shape;3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025" y="1704725"/>
            <a:ext cx="2541599" cy="254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6625" y="1704725"/>
            <a:ext cx="2541600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Desarrollo de un prototipo</a:t>
            </a:r>
            <a:endParaRPr/>
          </a:p>
        </p:txBody>
      </p:sp>
      <p:sp>
        <p:nvSpPr>
          <p:cNvPr id="346" name="Google Shape;346;p20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Numpy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Math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Sklearn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Pandas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Matplotlib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" name="Google Shape;347;p20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348" name="Google Shape;3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0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Desarrollo</a:t>
            </a:r>
            <a:r>
              <a:rPr lang="en-GB"/>
              <a:t> de un prototipo</a:t>
            </a:r>
            <a:endParaRPr/>
          </a:p>
        </p:txBody>
      </p:sp>
      <p:sp>
        <p:nvSpPr>
          <p:cNvPr id="355" name="Google Shape;355;p21"/>
          <p:cNvSpPr txBox="1"/>
          <p:nvPr>
            <p:ph idx="1" type="body"/>
          </p:nvPr>
        </p:nvSpPr>
        <p:spPr>
          <a:xfrm>
            <a:off x="1303800" y="170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6" name="Google Shape;356;p21"/>
          <p:cNvSpPr txBox="1"/>
          <p:nvPr/>
        </p:nvSpPr>
        <p:spPr>
          <a:xfrm>
            <a:off x="311700" y="104725"/>
            <a:ext cx="2717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Aprenentatge Computacional</a:t>
            </a:r>
            <a:endParaRPr b="1" sz="900"/>
          </a:p>
        </p:txBody>
      </p:sp>
      <p:pic>
        <p:nvPicPr>
          <p:cNvPr id="357" name="Google Shape;3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0" y="0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1"/>
          <p:cNvSpPr txBox="1"/>
          <p:nvPr/>
        </p:nvSpPr>
        <p:spPr>
          <a:xfrm>
            <a:off x="311700" y="4509300"/>
            <a:ext cx="1745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Grupo GA608</a:t>
            </a:r>
            <a:endParaRPr b="1"/>
          </a:p>
        </p:txBody>
      </p:sp>
      <p:pic>
        <p:nvPicPr>
          <p:cNvPr id="359" name="Google Shape;3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25" y="1304913"/>
            <a:ext cx="271462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7838" y="1304925"/>
            <a:ext cx="282892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6775" y="1410475"/>
            <a:ext cx="27908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