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309" r:id="rId2"/>
    <p:sldId id="310" r:id="rId3"/>
    <p:sldId id="311" r:id="rId4"/>
    <p:sldId id="312" r:id="rId5"/>
    <p:sldId id="313" r:id="rId6"/>
    <p:sldId id="319" r:id="rId7"/>
    <p:sldId id="31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th Achumahara" initials="KA" lastIdx="3" clrIdx="0">
    <p:extLst>
      <p:ext uri="{19B8F6BF-5375-455C-9EA6-DF929625EA0E}">
        <p15:presenceInfo xmlns:p15="http://schemas.microsoft.com/office/powerpoint/2012/main" userId="S::kenneth.achumahara@sunstateequip.com::c8ad1f0e-0410-4ef2-bb67-208f6040847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86957" autoAdjust="0"/>
  </p:normalViewPr>
  <p:slideViewPr>
    <p:cSldViewPr snapToGrid="0">
      <p:cViewPr varScale="1">
        <p:scale>
          <a:sx n="99" d="100"/>
          <a:sy n="99" d="100"/>
        </p:scale>
        <p:origin x="85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F0377A-C33D-40D7-B4B0-5B4A6789DEDE}" type="datetimeFigureOut">
              <a:rPr lang="en-US" smtClean="0"/>
              <a:t>8/24/2021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DF1B53-A59F-477F-85A0-6B042EAA3736}" type="slidenum">
              <a:rPr lang="en-US" smtClean="0"/>
              <a:t>‹#›</a:t>
            </a:fld>
            <a:endParaRPr lang="en-US"/>
          </a:p>
        </p:txBody>
      </p:sp>
    </p:spTree>
    <p:extLst>
      <p:ext uri="{BB962C8B-B14F-4D97-AF65-F5344CB8AC3E}">
        <p14:creationId xmlns:p14="http://schemas.microsoft.com/office/powerpoint/2010/main" val="766395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2713B4-2C07-4BC4-85C6-127B9F36E564}" type="slidenum">
              <a:rPr lang="en-US" smtClean="0"/>
              <a:t>1</a:t>
            </a:fld>
            <a:endParaRPr lang="en-US"/>
          </a:p>
        </p:txBody>
      </p:sp>
    </p:spTree>
    <p:extLst>
      <p:ext uri="{BB962C8B-B14F-4D97-AF65-F5344CB8AC3E}">
        <p14:creationId xmlns:p14="http://schemas.microsoft.com/office/powerpoint/2010/main" val="2453019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2713B4-2C07-4BC4-85C6-127B9F36E564}" type="slidenum">
              <a:rPr lang="en-US" smtClean="0"/>
              <a:t>2</a:t>
            </a:fld>
            <a:endParaRPr lang="en-US"/>
          </a:p>
        </p:txBody>
      </p:sp>
    </p:spTree>
    <p:extLst>
      <p:ext uri="{BB962C8B-B14F-4D97-AF65-F5344CB8AC3E}">
        <p14:creationId xmlns:p14="http://schemas.microsoft.com/office/powerpoint/2010/main" val="1171341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dirty="0"/>
              <a:t>Dimension tables should be wide. A rich set of dimensional attributes enables useful and powerful reports.</a:t>
            </a:r>
          </a:p>
        </p:txBody>
      </p:sp>
      <p:sp>
        <p:nvSpPr>
          <p:cNvPr id="4" name="Slide Number Placeholder 3"/>
          <p:cNvSpPr>
            <a:spLocks noGrp="1"/>
          </p:cNvSpPr>
          <p:nvPr>
            <p:ph type="sldNum" sz="quarter" idx="5"/>
          </p:nvPr>
        </p:nvSpPr>
        <p:spPr/>
        <p:txBody>
          <a:bodyPr/>
          <a:lstStyle/>
          <a:p>
            <a:fld id="{B22713B4-2C07-4BC4-85C6-127B9F36E564}" type="slidenum">
              <a:rPr lang="en-US" smtClean="0"/>
              <a:t>3</a:t>
            </a:fld>
            <a:endParaRPr lang="en-US"/>
          </a:p>
        </p:txBody>
      </p:sp>
    </p:spTree>
    <p:extLst>
      <p:ext uri="{BB962C8B-B14F-4D97-AF65-F5344CB8AC3E}">
        <p14:creationId xmlns:p14="http://schemas.microsoft.com/office/powerpoint/2010/main" val="1891173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2713B4-2C07-4BC4-85C6-127B9F36E564}" type="slidenum">
              <a:rPr lang="en-US" smtClean="0"/>
              <a:t>4</a:t>
            </a:fld>
            <a:endParaRPr lang="en-US"/>
          </a:p>
        </p:txBody>
      </p:sp>
    </p:spTree>
    <p:extLst>
      <p:ext uri="{BB962C8B-B14F-4D97-AF65-F5344CB8AC3E}">
        <p14:creationId xmlns:p14="http://schemas.microsoft.com/office/powerpoint/2010/main" val="1445632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contract ID is not best Practice. I included that as option for update and delete. Fact table can't have / be a foreign key in a dimension table.</a:t>
            </a:r>
          </a:p>
        </p:txBody>
      </p:sp>
      <p:sp>
        <p:nvSpPr>
          <p:cNvPr id="4" name="Slide Number Placeholder 3"/>
          <p:cNvSpPr>
            <a:spLocks noGrp="1"/>
          </p:cNvSpPr>
          <p:nvPr>
            <p:ph type="sldNum" sz="quarter" idx="5"/>
          </p:nvPr>
        </p:nvSpPr>
        <p:spPr/>
        <p:txBody>
          <a:bodyPr/>
          <a:lstStyle/>
          <a:p>
            <a:fld id="{B22713B4-2C07-4BC4-85C6-127B9F36E564}" type="slidenum">
              <a:rPr lang="en-US" smtClean="0"/>
              <a:t>5</a:t>
            </a:fld>
            <a:endParaRPr lang="en-US"/>
          </a:p>
        </p:txBody>
      </p:sp>
    </p:spTree>
    <p:extLst>
      <p:ext uri="{BB962C8B-B14F-4D97-AF65-F5344CB8AC3E}">
        <p14:creationId xmlns:p14="http://schemas.microsoft.com/office/powerpoint/2010/main" val="2713492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further studies on Fact Table Data Modelling, Fact table defines the business metrics, what the company is known for. At Sunstate we are equipment rental company, and the metric definition here is CONTRACT. There is no limit to rows in fact table. Equipment technically does not define the company, rather it’s a tool (Product) that provides the context of the business. So, Equipment should be a dimensional table. We can have one fact table (CONTRACT), the define constructive dimensional tables that answers all the business </a:t>
            </a:r>
            <a:r>
              <a:rPr lang="en-US"/>
              <a:t>requirements questions. </a:t>
            </a:r>
            <a:endParaRPr lang="en-US" dirty="0"/>
          </a:p>
        </p:txBody>
      </p:sp>
      <p:sp>
        <p:nvSpPr>
          <p:cNvPr id="4" name="Slide Number Placeholder 3"/>
          <p:cNvSpPr>
            <a:spLocks noGrp="1"/>
          </p:cNvSpPr>
          <p:nvPr>
            <p:ph type="sldNum" sz="quarter" idx="5"/>
          </p:nvPr>
        </p:nvSpPr>
        <p:spPr/>
        <p:txBody>
          <a:bodyPr/>
          <a:lstStyle/>
          <a:p>
            <a:fld id="{B22713B4-2C07-4BC4-85C6-127B9F36E564}" type="slidenum">
              <a:rPr lang="en-US" smtClean="0"/>
              <a:t>6</a:t>
            </a:fld>
            <a:endParaRPr lang="en-US"/>
          </a:p>
        </p:txBody>
      </p:sp>
    </p:spTree>
    <p:extLst>
      <p:ext uri="{BB962C8B-B14F-4D97-AF65-F5344CB8AC3E}">
        <p14:creationId xmlns:p14="http://schemas.microsoft.com/office/powerpoint/2010/main" val="4115110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2713B4-2C07-4BC4-85C6-127B9F36E564}" type="slidenum">
              <a:rPr lang="en-US" smtClean="0"/>
              <a:t>7</a:t>
            </a:fld>
            <a:endParaRPr lang="en-US"/>
          </a:p>
        </p:txBody>
      </p:sp>
    </p:spTree>
    <p:extLst>
      <p:ext uri="{BB962C8B-B14F-4D97-AF65-F5344CB8AC3E}">
        <p14:creationId xmlns:p14="http://schemas.microsoft.com/office/powerpoint/2010/main" val="1638511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F2E79-6511-4B04-BB07-1944400824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6C9603-7100-4690-9373-406CFA4E1F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AECCF9-3357-44B8-A536-DEE3B8137663}"/>
              </a:ext>
            </a:extLst>
          </p:cNvPr>
          <p:cNvSpPr>
            <a:spLocks noGrp="1"/>
          </p:cNvSpPr>
          <p:nvPr>
            <p:ph type="dt" sz="half" idx="10"/>
          </p:nvPr>
        </p:nvSpPr>
        <p:spPr/>
        <p:txBody>
          <a:bodyPr/>
          <a:lstStyle/>
          <a:p>
            <a:fld id="{071222CC-E6F6-4BD6-A9D9-1437939FEE8F}" type="datetimeFigureOut">
              <a:rPr lang="en-US" smtClean="0"/>
              <a:t>8/24/2021</a:t>
            </a:fld>
            <a:endParaRPr lang="en-US"/>
          </a:p>
        </p:txBody>
      </p:sp>
      <p:sp>
        <p:nvSpPr>
          <p:cNvPr id="5" name="Footer Placeholder 4">
            <a:extLst>
              <a:ext uri="{FF2B5EF4-FFF2-40B4-BE49-F238E27FC236}">
                <a16:creationId xmlns:a16="http://schemas.microsoft.com/office/drawing/2014/main" id="{1FCC82E0-26B2-4BF9-ABE6-BD33F4587D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86838E-38BB-4B46-AB10-952120782516}"/>
              </a:ext>
            </a:extLst>
          </p:cNvPr>
          <p:cNvSpPr>
            <a:spLocks noGrp="1"/>
          </p:cNvSpPr>
          <p:nvPr>
            <p:ph type="sldNum" sz="quarter" idx="12"/>
          </p:nvPr>
        </p:nvSpPr>
        <p:spPr/>
        <p:txBody>
          <a:bodyPr/>
          <a:lstStyle/>
          <a:p>
            <a:fld id="{2F20DCDD-5B64-43F6-AE9A-F08D8B223DB0}" type="slidenum">
              <a:rPr lang="en-US" smtClean="0"/>
              <a:t>‹#›</a:t>
            </a:fld>
            <a:endParaRPr lang="en-US"/>
          </a:p>
        </p:txBody>
      </p:sp>
    </p:spTree>
    <p:extLst>
      <p:ext uri="{BB962C8B-B14F-4D97-AF65-F5344CB8AC3E}">
        <p14:creationId xmlns:p14="http://schemas.microsoft.com/office/powerpoint/2010/main" val="87072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C123A-8BD2-487A-A134-0AB23D88CD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327E4F-3454-4CA6-8EAA-C4CF3ECC3D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1C7927-6DA3-4C0A-B439-AB3C90DE75E9}"/>
              </a:ext>
            </a:extLst>
          </p:cNvPr>
          <p:cNvSpPr>
            <a:spLocks noGrp="1"/>
          </p:cNvSpPr>
          <p:nvPr>
            <p:ph type="dt" sz="half" idx="10"/>
          </p:nvPr>
        </p:nvSpPr>
        <p:spPr/>
        <p:txBody>
          <a:bodyPr/>
          <a:lstStyle/>
          <a:p>
            <a:fld id="{071222CC-E6F6-4BD6-A9D9-1437939FEE8F}" type="datetimeFigureOut">
              <a:rPr lang="en-US" smtClean="0"/>
              <a:t>8/24/2021</a:t>
            </a:fld>
            <a:endParaRPr lang="en-US"/>
          </a:p>
        </p:txBody>
      </p:sp>
      <p:sp>
        <p:nvSpPr>
          <p:cNvPr id="5" name="Footer Placeholder 4">
            <a:extLst>
              <a:ext uri="{FF2B5EF4-FFF2-40B4-BE49-F238E27FC236}">
                <a16:creationId xmlns:a16="http://schemas.microsoft.com/office/drawing/2014/main" id="{760E0CEA-BD13-47C0-85E7-678161A0A6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10D415-E91C-4D91-95C6-E7E152D46941}"/>
              </a:ext>
            </a:extLst>
          </p:cNvPr>
          <p:cNvSpPr>
            <a:spLocks noGrp="1"/>
          </p:cNvSpPr>
          <p:nvPr>
            <p:ph type="sldNum" sz="quarter" idx="12"/>
          </p:nvPr>
        </p:nvSpPr>
        <p:spPr/>
        <p:txBody>
          <a:bodyPr/>
          <a:lstStyle/>
          <a:p>
            <a:fld id="{2F20DCDD-5B64-43F6-AE9A-F08D8B223DB0}" type="slidenum">
              <a:rPr lang="en-US" smtClean="0"/>
              <a:t>‹#›</a:t>
            </a:fld>
            <a:endParaRPr lang="en-US"/>
          </a:p>
        </p:txBody>
      </p:sp>
    </p:spTree>
    <p:extLst>
      <p:ext uri="{BB962C8B-B14F-4D97-AF65-F5344CB8AC3E}">
        <p14:creationId xmlns:p14="http://schemas.microsoft.com/office/powerpoint/2010/main" val="3671309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2591AD-5F45-449D-B0AA-1FF199C684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332D3C-B25D-43D7-85B5-F2D8702DAD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F77AD0-1E01-499F-9C7A-5AB3DFACA8D3}"/>
              </a:ext>
            </a:extLst>
          </p:cNvPr>
          <p:cNvSpPr>
            <a:spLocks noGrp="1"/>
          </p:cNvSpPr>
          <p:nvPr>
            <p:ph type="dt" sz="half" idx="10"/>
          </p:nvPr>
        </p:nvSpPr>
        <p:spPr/>
        <p:txBody>
          <a:bodyPr/>
          <a:lstStyle/>
          <a:p>
            <a:fld id="{071222CC-E6F6-4BD6-A9D9-1437939FEE8F}" type="datetimeFigureOut">
              <a:rPr lang="en-US" smtClean="0"/>
              <a:t>8/24/2021</a:t>
            </a:fld>
            <a:endParaRPr lang="en-US"/>
          </a:p>
        </p:txBody>
      </p:sp>
      <p:sp>
        <p:nvSpPr>
          <p:cNvPr id="5" name="Footer Placeholder 4">
            <a:extLst>
              <a:ext uri="{FF2B5EF4-FFF2-40B4-BE49-F238E27FC236}">
                <a16:creationId xmlns:a16="http://schemas.microsoft.com/office/drawing/2014/main" id="{85E6F590-578B-4AAE-9F47-047CA2173A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C37F60-1BDB-4D52-83C7-34C6132DE18E}"/>
              </a:ext>
            </a:extLst>
          </p:cNvPr>
          <p:cNvSpPr>
            <a:spLocks noGrp="1"/>
          </p:cNvSpPr>
          <p:nvPr>
            <p:ph type="sldNum" sz="quarter" idx="12"/>
          </p:nvPr>
        </p:nvSpPr>
        <p:spPr/>
        <p:txBody>
          <a:bodyPr/>
          <a:lstStyle/>
          <a:p>
            <a:fld id="{2F20DCDD-5B64-43F6-AE9A-F08D8B223DB0}" type="slidenum">
              <a:rPr lang="en-US" smtClean="0"/>
              <a:t>‹#›</a:t>
            </a:fld>
            <a:endParaRPr lang="en-US"/>
          </a:p>
        </p:txBody>
      </p:sp>
    </p:spTree>
    <p:extLst>
      <p:ext uri="{BB962C8B-B14F-4D97-AF65-F5344CB8AC3E}">
        <p14:creationId xmlns:p14="http://schemas.microsoft.com/office/powerpoint/2010/main" val="115119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E8F74-ED45-4582-B778-3A8AE03265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EAC036-EAE9-4B47-ADC2-8CD9E6B7CD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646BCD-8D5B-4B27-9EE5-8D5B04B9ADA1}"/>
              </a:ext>
            </a:extLst>
          </p:cNvPr>
          <p:cNvSpPr>
            <a:spLocks noGrp="1"/>
          </p:cNvSpPr>
          <p:nvPr>
            <p:ph type="dt" sz="half" idx="10"/>
          </p:nvPr>
        </p:nvSpPr>
        <p:spPr/>
        <p:txBody>
          <a:bodyPr/>
          <a:lstStyle/>
          <a:p>
            <a:fld id="{071222CC-E6F6-4BD6-A9D9-1437939FEE8F}" type="datetimeFigureOut">
              <a:rPr lang="en-US" smtClean="0"/>
              <a:t>8/24/2021</a:t>
            </a:fld>
            <a:endParaRPr lang="en-US"/>
          </a:p>
        </p:txBody>
      </p:sp>
      <p:sp>
        <p:nvSpPr>
          <p:cNvPr id="5" name="Footer Placeholder 4">
            <a:extLst>
              <a:ext uri="{FF2B5EF4-FFF2-40B4-BE49-F238E27FC236}">
                <a16:creationId xmlns:a16="http://schemas.microsoft.com/office/drawing/2014/main" id="{3185A0FC-56A0-4A3D-95E6-C465BC3F36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0D198-0C73-4361-8B7D-F3BC5B225840}"/>
              </a:ext>
            </a:extLst>
          </p:cNvPr>
          <p:cNvSpPr>
            <a:spLocks noGrp="1"/>
          </p:cNvSpPr>
          <p:nvPr>
            <p:ph type="sldNum" sz="quarter" idx="12"/>
          </p:nvPr>
        </p:nvSpPr>
        <p:spPr/>
        <p:txBody>
          <a:bodyPr/>
          <a:lstStyle/>
          <a:p>
            <a:fld id="{2F20DCDD-5B64-43F6-AE9A-F08D8B223DB0}" type="slidenum">
              <a:rPr lang="en-US" smtClean="0"/>
              <a:t>‹#›</a:t>
            </a:fld>
            <a:endParaRPr lang="en-US"/>
          </a:p>
        </p:txBody>
      </p:sp>
    </p:spTree>
    <p:extLst>
      <p:ext uri="{BB962C8B-B14F-4D97-AF65-F5344CB8AC3E}">
        <p14:creationId xmlns:p14="http://schemas.microsoft.com/office/powerpoint/2010/main" val="3581603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DE4E-9FFF-4B61-B4D7-897EE47A5E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F9BD84-9935-467E-877B-35541C2E9D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4E8691-46D1-46C1-BFC6-0290D23B2E9B}"/>
              </a:ext>
            </a:extLst>
          </p:cNvPr>
          <p:cNvSpPr>
            <a:spLocks noGrp="1"/>
          </p:cNvSpPr>
          <p:nvPr>
            <p:ph type="dt" sz="half" idx="10"/>
          </p:nvPr>
        </p:nvSpPr>
        <p:spPr/>
        <p:txBody>
          <a:bodyPr/>
          <a:lstStyle/>
          <a:p>
            <a:fld id="{071222CC-E6F6-4BD6-A9D9-1437939FEE8F}" type="datetimeFigureOut">
              <a:rPr lang="en-US" smtClean="0"/>
              <a:t>8/24/2021</a:t>
            </a:fld>
            <a:endParaRPr lang="en-US"/>
          </a:p>
        </p:txBody>
      </p:sp>
      <p:sp>
        <p:nvSpPr>
          <p:cNvPr id="5" name="Footer Placeholder 4">
            <a:extLst>
              <a:ext uri="{FF2B5EF4-FFF2-40B4-BE49-F238E27FC236}">
                <a16:creationId xmlns:a16="http://schemas.microsoft.com/office/drawing/2014/main" id="{CE20D9B6-0EF5-40DA-975D-CF85150BA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6056F6-2C93-4090-B623-9B7C138F256E}"/>
              </a:ext>
            </a:extLst>
          </p:cNvPr>
          <p:cNvSpPr>
            <a:spLocks noGrp="1"/>
          </p:cNvSpPr>
          <p:nvPr>
            <p:ph type="sldNum" sz="quarter" idx="12"/>
          </p:nvPr>
        </p:nvSpPr>
        <p:spPr/>
        <p:txBody>
          <a:bodyPr/>
          <a:lstStyle/>
          <a:p>
            <a:fld id="{2F20DCDD-5B64-43F6-AE9A-F08D8B223DB0}" type="slidenum">
              <a:rPr lang="en-US" smtClean="0"/>
              <a:t>‹#›</a:t>
            </a:fld>
            <a:endParaRPr lang="en-US"/>
          </a:p>
        </p:txBody>
      </p:sp>
    </p:spTree>
    <p:extLst>
      <p:ext uri="{BB962C8B-B14F-4D97-AF65-F5344CB8AC3E}">
        <p14:creationId xmlns:p14="http://schemas.microsoft.com/office/powerpoint/2010/main" val="3776876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454ED-1F57-41D8-AED5-E4D698A578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B6835D-9191-481D-AC8D-958DB5FEBA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015D14-7BB5-4E42-ADFF-358DF36D83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36DDC3-DB10-4FB5-A2CD-FED63F903C9F}"/>
              </a:ext>
            </a:extLst>
          </p:cNvPr>
          <p:cNvSpPr>
            <a:spLocks noGrp="1"/>
          </p:cNvSpPr>
          <p:nvPr>
            <p:ph type="dt" sz="half" idx="10"/>
          </p:nvPr>
        </p:nvSpPr>
        <p:spPr/>
        <p:txBody>
          <a:bodyPr/>
          <a:lstStyle/>
          <a:p>
            <a:fld id="{071222CC-E6F6-4BD6-A9D9-1437939FEE8F}" type="datetimeFigureOut">
              <a:rPr lang="en-US" smtClean="0"/>
              <a:t>8/24/2021</a:t>
            </a:fld>
            <a:endParaRPr lang="en-US"/>
          </a:p>
        </p:txBody>
      </p:sp>
      <p:sp>
        <p:nvSpPr>
          <p:cNvPr id="6" name="Footer Placeholder 5">
            <a:extLst>
              <a:ext uri="{FF2B5EF4-FFF2-40B4-BE49-F238E27FC236}">
                <a16:creationId xmlns:a16="http://schemas.microsoft.com/office/drawing/2014/main" id="{80C206ED-2FFC-40C2-9568-399EBD4286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2D4510-33B2-424B-92C0-9503519183DA}"/>
              </a:ext>
            </a:extLst>
          </p:cNvPr>
          <p:cNvSpPr>
            <a:spLocks noGrp="1"/>
          </p:cNvSpPr>
          <p:nvPr>
            <p:ph type="sldNum" sz="quarter" idx="12"/>
          </p:nvPr>
        </p:nvSpPr>
        <p:spPr/>
        <p:txBody>
          <a:bodyPr/>
          <a:lstStyle/>
          <a:p>
            <a:fld id="{2F20DCDD-5B64-43F6-AE9A-F08D8B223DB0}" type="slidenum">
              <a:rPr lang="en-US" smtClean="0"/>
              <a:t>‹#›</a:t>
            </a:fld>
            <a:endParaRPr lang="en-US"/>
          </a:p>
        </p:txBody>
      </p:sp>
    </p:spTree>
    <p:extLst>
      <p:ext uri="{BB962C8B-B14F-4D97-AF65-F5344CB8AC3E}">
        <p14:creationId xmlns:p14="http://schemas.microsoft.com/office/powerpoint/2010/main" val="1803858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0183D-4ABC-41A5-8FD2-DB4C3996E7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6381D7-49A6-4959-8871-68EAAA0B06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B01E93-8434-48AC-88AB-E5C23D3BD7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40CCB7-0F23-4068-8FBF-EE03438071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58BE7E-ED50-4D28-A49E-277F754987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046F53-7BC3-4B27-ADCC-C4283F28BF29}"/>
              </a:ext>
            </a:extLst>
          </p:cNvPr>
          <p:cNvSpPr>
            <a:spLocks noGrp="1"/>
          </p:cNvSpPr>
          <p:nvPr>
            <p:ph type="dt" sz="half" idx="10"/>
          </p:nvPr>
        </p:nvSpPr>
        <p:spPr/>
        <p:txBody>
          <a:bodyPr/>
          <a:lstStyle/>
          <a:p>
            <a:fld id="{071222CC-E6F6-4BD6-A9D9-1437939FEE8F}" type="datetimeFigureOut">
              <a:rPr lang="en-US" smtClean="0"/>
              <a:t>8/24/2021</a:t>
            </a:fld>
            <a:endParaRPr lang="en-US"/>
          </a:p>
        </p:txBody>
      </p:sp>
      <p:sp>
        <p:nvSpPr>
          <p:cNvPr id="8" name="Footer Placeholder 7">
            <a:extLst>
              <a:ext uri="{FF2B5EF4-FFF2-40B4-BE49-F238E27FC236}">
                <a16:creationId xmlns:a16="http://schemas.microsoft.com/office/drawing/2014/main" id="{7D26A0D9-0FB9-487E-8DE8-AA36CF5E11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030759-6C81-4253-8C93-8F2597F84567}"/>
              </a:ext>
            </a:extLst>
          </p:cNvPr>
          <p:cNvSpPr>
            <a:spLocks noGrp="1"/>
          </p:cNvSpPr>
          <p:nvPr>
            <p:ph type="sldNum" sz="quarter" idx="12"/>
          </p:nvPr>
        </p:nvSpPr>
        <p:spPr/>
        <p:txBody>
          <a:bodyPr/>
          <a:lstStyle/>
          <a:p>
            <a:fld id="{2F20DCDD-5B64-43F6-AE9A-F08D8B223DB0}" type="slidenum">
              <a:rPr lang="en-US" smtClean="0"/>
              <a:t>‹#›</a:t>
            </a:fld>
            <a:endParaRPr lang="en-US"/>
          </a:p>
        </p:txBody>
      </p:sp>
    </p:spTree>
    <p:extLst>
      <p:ext uri="{BB962C8B-B14F-4D97-AF65-F5344CB8AC3E}">
        <p14:creationId xmlns:p14="http://schemas.microsoft.com/office/powerpoint/2010/main" val="3324224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7F02C-BC2B-4440-BE50-76BCCCACBD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EC4AD4-F6E6-4495-9B89-DA5A8B3317F0}"/>
              </a:ext>
            </a:extLst>
          </p:cNvPr>
          <p:cNvSpPr>
            <a:spLocks noGrp="1"/>
          </p:cNvSpPr>
          <p:nvPr>
            <p:ph type="dt" sz="half" idx="10"/>
          </p:nvPr>
        </p:nvSpPr>
        <p:spPr/>
        <p:txBody>
          <a:bodyPr/>
          <a:lstStyle/>
          <a:p>
            <a:fld id="{071222CC-E6F6-4BD6-A9D9-1437939FEE8F}" type="datetimeFigureOut">
              <a:rPr lang="en-US" smtClean="0"/>
              <a:t>8/24/2021</a:t>
            </a:fld>
            <a:endParaRPr lang="en-US"/>
          </a:p>
        </p:txBody>
      </p:sp>
      <p:sp>
        <p:nvSpPr>
          <p:cNvPr id="4" name="Footer Placeholder 3">
            <a:extLst>
              <a:ext uri="{FF2B5EF4-FFF2-40B4-BE49-F238E27FC236}">
                <a16:creationId xmlns:a16="http://schemas.microsoft.com/office/drawing/2014/main" id="{F795A622-C5D1-4060-A5D3-4988BF9574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CD7E78-06C9-40F0-8A27-5F2951DE4306}"/>
              </a:ext>
            </a:extLst>
          </p:cNvPr>
          <p:cNvSpPr>
            <a:spLocks noGrp="1"/>
          </p:cNvSpPr>
          <p:nvPr>
            <p:ph type="sldNum" sz="quarter" idx="12"/>
          </p:nvPr>
        </p:nvSpPr>
        <p:spPr/>
        <p:txBody>
          <a:bodyPr/>
          <a:lstStyle/>
          <a:p>
            <a:fld id="{2F20DCDD-5B64-43F6-AE9A-F08D8B223DB0}" type="slidenum">
              <a:rPr lang="en-US" smtClean="0"/>
              <a:t>‹#›</a:t>
            </a:fld>
            <a:endParaRPr lang="en-US"/>
          </a:p>
        </p:txBody>
      </p:sp>
    </p:spTree>
    <p:extLst>
      <p:ext uri="{BB962C8B-B14F-4D97-AF65-F5344CB8AC3E}">
        <p14:creationId xmlns:p14="http://schemas.microsoft.com/office/powerpoint/2010/main" val="3849397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4472F4-FA81-4E01-9A01-7E83A6E6B161}"/>
              </a:ext>
            </a:extLst>
          </p:cNvPr>
          <p:cNvSpPr>
            <a:spLocks noGrp="1"/>
          </p:cNvSpPr>
          <p:nvPr>
            <p:ph type="dt" sz="half" idx="10"/>
          </p:nvPr>
        </p:nvSpPr>
        <p:spPr/>
        <p:txBody>
          <a:bodyPr/>
          <a:lstStyle/>
          <a:p>
            <a:fld id="{071222CC-E6F6-4BD6-A9D9-1437939FEE8F}" type="datetimeFigureOut">
              <a:rPr lang="en-US" smtClean="0"/>
              <a:t>8/24/2021</a:t>
            </a:fld>
            <a:endParaRPr lang="en-US"/>
          </a:p>
        </p:txBody>
      </p:sp>
      <p:sp>
        <p:nvSpPr>
          <p:cNvPr id="3" name="Footer Placeholder 2">
            <a:extLst>
              <a:ext uri="{FF2B5EF4-FFF2-40B4-BE49-F238E27FC236}">
                <a16:creationId xmlns:a16="http://schemas.microsoft.com/office/drawing/2014/main" id="{026615D7-8B37-4F56-BD87-6CA6A09153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23B651-4D46-4D22-BE9D-7A3182D35DA6}"/>
              </a:ext>
            </a:extLst>
          </p:cNvPr>
          <p:cNvSpPr>
            <a:spLocks noGrp="1"/>
          </p:cNvSpPr>
          <p:nvPr>
            <p:ph type="sldNum" sz="quarter" idx="12"/>
          </p:nvPr>
        </p:nvSpPr>
        <p:spPr/>
        <p:txBody>
          <a:bodyPr/>
          <a:lstStyle/>
          <a:p>
            <a:fld id="{2F20DCDD-5B64-43F6-AE9A-F08D8B223DB0}" type="slidenum">
              <a:rPr lang="en-US" smtClean="0"/>
              <a:t>‹#›</a:t>
            </a:fld>
            <a:endParaRPr lang="en-US"/>
          </a:p>
        </p:txBody>
      </p:sp>
    </p:spTree>
    <p:extLst>
      <p:ext uri="{BB962C8B-B14F-4D97-AF65-F5344CB8AC3E}">
        <p14:creationId xmlns:p14="http://schemas.microsoft.com/office/powerpoint/2010/main" val="4048090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59F12-B87F-4F95-9CB9-9B09878965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045209-353C-48CD-A1B1-FCC88DBABB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0E2836-DF58-4943-801F-7EEC14DC60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0C2821-C841-4E6D-BB82-AB94B66FB579}"/>
              </a:ext>
            </a:extLst>
          </p:cNvPr>
          <p:cNvSpPr>
            <a:spLocks noGrp="1"/>
          </p:cNvSpPr>
          <p:nvPr>
            <p:ph type="dt" sz="half" idx="10"/>
          </p:nvPr>
        </p:nvSpPr>
        <p:spPr/>
        <p:txBody>
          <a:bodyPr/>
          <a:lstStyle/>
          <a:p>
            <a:fld id="{071222CC-E6F6-4BD6-A9D9-1437939FEE8F}" type="datetimeFigureOut">
              <a:rPr lang="en-US" smtClean="0"/>
              <a:t>8/24/2021</a:t>
            </a:fld>
            <a:endParaRPr lang="en-US"/>
          </a:p>
        </p:txBody>
      </p:sp>
      <p:sp>
        <p:nvSpPr>
          <p:cNvPr id="6" name="Footer Placeholder 5">
            <a:extLst>
              <a:ext uri="{FF2B5EF4-FFF2-40B4-BE49-F238E27FC236}">
                <a16:creationId xmlns:a16="http://schemas.microsoft.com/office/drawing/2014/main" id="{A1A61700-3EAD-4B14-802B-D57FD4FDBF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7D670-0D93-473A-95DE-DDDF9F22242D}"/>
              </a:ext>
            </a:extLst>
          </p:cNvPr>
          <p:cNvSpPr>
            <a:spLocks noGrp="1"/>
          </p:cNvSpPr>
          <p:nvPr>
            <p:ph type="sldNum" sz="quarter" idx="12"/>
          </p:nvPr>
        </p:nvSpPr>
        <p:spPr/>
        <p:txBody>
          <a:bodyPr/>
          <a:lstStyle/>
          <a:p>
            <a:fld id="{2F20DCDD-5B64-43F6-AE9A-F08D8B223DB0}" type="slidenum">
              <a:rPr lang="en-US" smtClean="0"/>
              <a:t>‹#›</a:t>
            </a:fld>
            <a:endParaRPr lang="en-US"/>
          </a:p>
        </p:txBody>
      </p:sp>
    </p:spTree>
    <p:extLst>
      <p:ext uri="{BB962C8B-B14F-4D97-AF65-F5344CB8AC3E}">
        <p14:creationId xmlns:p14="http://schemas.microsoft.com/office/powerpoint/2010/main" val="2824438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F6A7E-AD0D-4808-9199-1290024062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402E32-F044-4DA2-A8A9-CF0AFAE4A3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A25D92-F808-459C-BC3A-25FDEFEB9C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5C3682-A612-4C1D-99D4-C4B8C8D0835F}"/>
              </a:ext>
            </a:extLst>
          </p:cNvPr>
          <p:cNvSpPr>
            <a:spLocks noGrp="1"/>
          </p:cNvSpPr>
          <p:nvPr>
            <p:ph type="dt" sz="half" idx="10"/>
          </p:nvPr>
        </p:nvSpPr>
        <p:spPr/>
        <p:txBody>
          <a:bodyPr/>
          <a:lstStyle/>
          <a:p>
            <a:fld id="{071222CC-E6F6-4BD6-A9D9-1437939FEE8F}" type="datetimeFigureOut">
              <a:rPr lang="en-US" smtClean="0"/>
              <a:t>8/24/2021</a:t>
            </a:fld>
            <a:endParaRPr lang="en-US"/>
          </a:p>
        </p:txBody>
      </p:sp>
      <p:sp>
        <p:nvSpPr>
          <p:cNvPr id="6" name="Footer Placeholder 5">
            <a:extLst>
              <a:ext uri="{FF2B5EF4-FFF2-40B4-BE49-F238E27FC236}">
                <a16:creationId xmlns:a16="http://schemas.microsoft.com/office/drawing/2014/main" id="{B009D422-7DFB-498E-B4CD-127D5F1691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8B6585-E22B-40BB-A8BA-3289B6F8090F}"/>
              </a:ext>
            </a:extLst>
          </p:cNvPr>
          <p:cNvSpPr>
            <a:spLocks noGrp="1"/>
          </p:cNvSpPr>
          <p:nvPr>
            <p:ph type="sldNum" sz="quarter" idx="12"/>
          </p:nvPr>
        </p:nvSpPr>
        <p:spPr/>
        <p:txBody>
          <a:bodyPr/>
          <a:lstStyle/>
          <a:p>
            <a:fld id="{2F20DCDD-5B64-43F6-AE9A-F08D8B223DB0}" type="slidenum">
              <a:rPr lang="en-US" smtClean="0"/>
              <a:t>‹#›</a:t>
            </a:fld>
            <a:endParaRPr lang="en-US"/>
          </a:p>
        </p:txBody>
      </p:sp>
    </p:spTree>
    <p:extLst>
      <p:ext uri="{BB962C8B-B14F-4D97-AF65-F5344CB8AC3E}">
        <p14:creationId xmlns:p14="http://schemas.microsoft.com/office/powerpoint/2010/main" val="2800271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370115-F746-4D64-93B6-8021A07DB9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490A80-A94B-420C-B23B-2F6718CCAA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5213A2-3529-4922-8828-5208BB1FD3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1222CC-E6F6-4BD6-A9D9-1437939FEE8F}" type="datetimeFigureOut">
              <a:rPr lang="en-US" smtClean="0"/>
              <a:t>8/24/2021</a:t>
            </a:fld>
            <a:endParaRPr lang="en-US"/>
          </a:p>
        </p:txBody>
      </p:sp>
      <p:sp>
        <p:nvSpPr>
          <p:cNvPr id="5" name="Footer Placeholder 4">
            <a:extLst>
              <a:ext uri="{FF2B5EF4-FFF2-40B4-BE49-F238E27FC236}">
                <a16:creationId xmlns:a16="http://schemas.microsoft.com/office/drawing/2014/main" id="{F82CF9E4-9C26-46AD-A53E-14FA8D6097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DAA6D2-7A6F-4E81-BA36-19E7D434DF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20DCDD-5B64-43F6-AE9A-F08D8B223DB0}" type="slidenum">
              <a:rPr lang="en-US" smtClean="0"/>
              <a:t>‹#›</a:t>
            </a:fld>
            <a:endParaRPr lang="en-US"/>
          </a:p>
        </p:txBody>
      </p:sp>
    </p:spTree>
    <p:extLst>
      <p:ext uri="{BB962C8B-B14F-4D97-AF65-F5344CB8AC3E}">
        <p14:creationId xmlns:p14="http://schemas.microsoft.com/office/powerpoint/2010/main" val="3774553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28540085-11B2-439A-8F4F-77795E37C081}"/>
              </a:ext>
            </a:extLst>
          </p:cNvPr>
          <p:cNvSpPr txBox="1">
            <a:spLocks/>
          </p:cNvSpPr>
          <p:nvPr/>
        </p:nvSpPr>
        <p:spPr>
          <a:xfrm>
            <a:off x="1348337" y="476625"/>
            <a:ext cx="5992030" cy="39112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tx1">
                    <a:lumMod val="75000"/>
                    <a:lumOff val="25000"/>
                  </a:schemeClr>
                </a:solidFill>
                <a:effectLst>
                  <a:outerShdw blurRad="38100" dist="38100" dir="2700000" algn="tl">
                    <a:srgbClr val="000000">
                      <a:alpha val="43137"/>
                    </a:srgbClr>
                  </a:outerShdw>
                </a:effectLst>
              </a:rPr>
              <a:t>		Proposed Contract Fact Table</a:t>
            </a:r>
          </a:p>
        </p:txBody>
      </p:sp>
      <p:sp>
        <p:nvSpPr>
          <p:cNvPr id="9" name="Rectangle 8">
            <a:extLst>
              <a:ext uri="{FF2B5EF4-FFF2-40B4-BE49-F238E27FC236}">
                <a16:creationId xmlns:a16="http://schemas.microsoft.com/office/drawing/2014/main" id="{E89AB782-0A06-4703-8FAB-15F20B9F8D5B}"/>
              </a:ext>
            </a:extLst>
          </p:cNvPr>
          <p:cNvSpPr/>
          <p:nvPr/>
        </p:nvSpPr>
        <p:spPr>
          <a:xfrm>
            <a:off x="110455" y="130893"/>
            <a:ext cx="11971090" cy="6596213"/>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71C4DA47-3346-4CCB-B281-DCB3CD6B7041}"/>
              </a:ext>
            </a:extLst>
          </p:cNvPr>
          <p:cNvCxnSpPr>
            <a:cxnSpLocks/>
          </p:cNvCxnSpPr>
          <p:nvPr/>
        </p:nvCxnSpPr>
        <p:spPr>
          <a:xfrm>
            <a:off x="314587" y="226504"/>
            <a:ext cx="11766958"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088B9B4-4FD2-4A6E-9ED2-7457683CB453}"/>
              </a:ext>
            </a:extLst>
          </p:cNvPr>
          <p:cNvCxnSpPr>
            <a:cxnSpLocks/>
          </p:cNvCxnSpPr>
          <p:nvPr/>
        </p:nvCxnSpPr>
        <p:spPr>
          <a:xfrm>
            <a:off x="110455" y="1022253"/>
            <a:ext cx="11794921" cy="3922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22" name="Picture 21" descr="Logo&#10;&#10;Description automatically generated">
            <a:extLst>
              <a:ext uri="{FF2B5EF4-FFF2-40B4-BE49-F238E27FC236}">
                <a16:creationId xmlns:a16="http://schemas.microsoft.com/office/drawing/2014/main" id="{89EDCB80-D6C5-4669-97AB-2B1CD450DF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237" y="308936"/>
            <a:ext cx="866095" cy="646307"/>
          </a:xfrm>
          <a:prstGeom prst="rect">
            <a:avLst/>
          </a:prstGeom>
        </p:spPr>
      </p:pic>
      <p:sp>
        <p:nvSpPr>
          <p:cNvPr id="6" name="Subtitle 5">
            <a:extLst>
              <a:ext uri="{FF2B5EF4-FFF2-40B4-BE49-F238E27FC236}">
                <a16:creationId xmlns:a16="http://schemas.microsoft.com/office/drawing/2014/main" id="{09C2D932-12CA-47E8-8104-D9893A23CBDD}"/>
              </a:ext>
            </a:extLst>
          </p:cNvPr>
          <p:cNvSpPr>
            <a:spLocks noGrp="1"/>
          </p:cNvSpPr>
          <p:nvPr>
            <p:ph type="subTitle" idx="1"/>
          </p:nvPr>
        </p:nvSpPr>
        <p:spPr>
          <a:xfrm>
            <a:off x="1524000" y="1624749"/>
            <a:ext cx="9144000" cy="2829805"/>
          </a:xfrm>
        </p:spPr>
        <p:txBody>
          <a:bodyPr/>
          <a:lstStyle/>
          <a:p>
            <a:r>
              <a:rPr lang="en-US" dirty="0"/>
              <a:t>In determining these Fact tables, We considered the Business Metrics and Core Business Operations of the Company.</a:t>
            </a:r>
          </a:p>
          <a:p>
            <a:pPr algn="l"/>
            <a:r>
              <a:rPr lang="en-US" dirty="0"/>
              <a:t>		</a:t>
            </a:r>
          </a:p>
          <a:p>
            <a:pPr algn="l"/>
            <a:r>
              <a:rPr lang="en-US" dirty="0"/>
              <a:t>The Two Fact Tables we considered are </a:t>
            </a:r>
          </a:p>
          <a:p>
            <a:pPr marL="342900" indent="-342900" algn="l">
              <a:buFont typeface="Arial" panose="020B0604020202020204" pitchFamily="34" charset="0"/>
              <a:buChar char="•"/>
            </a:pPr>
            <a:r>
              <a:rPr lang="en-US" sz="2800" b="1" dirty="0"/>
              <a:t>Contract Fact Table</a:t>
            </a:r>
          </a:p>
          <a:p>
            <a:pPr marL="342900" indent="-342900" algn="l">
              <a:buFont typeface="Arial" panose="020B0604020202020204" pitchFamily="34" charset="0"/>
              <a:buChar char="•"/>
            </a:pPr>
            <a:r>
              <a:rPr lang="en-US" sz="2800" b="1" dirty="0"/>
              <a:t>Equipment Fact Table</a:t>
            </a:r>
          </a:p>
        </p:txBody>
      </p:sp>
      <p:pic>
        <p:nvPicPr>
          <p:cNvPr id="14" name="Picture 13" descr="Diagram&#10;&#10;Description automatically generated">
            <a:extLst>
              <a:ext uri="{FF2B5EF4-FFF2-40B4-BE49-F238E27FC236}">
                <a16:creationId xmlns:a16="http://schemas.microsoft.com/office/drawing/2014/main" id="{24C26F50-0E0A-401E-9652-50F37FA1992B}"/>
              </a:ext>
            </a:extLst>
          </p:cNvPr>
          <p:cNvPicPr>
            <a:picLocks noChangeAspect="1"/>
          </p:cNvPicPr>
          <p:nvPr/>
        </p:nvPicPr>
        <p:blipFill>
          <a:blip r:embed="rId4"/>
          <a:stretch>
            <a:fillRect/>
          </a:stretch>
        </p:blipFill>
        <p:spPr>
          <a:xfrm>
            <a:off x="7046315" y="2810312"/>
            <a:ext cx="4743450" cy="3821184"/>
          </a:xfrm>
          <a:prstGeom prst="rect">
            <a:avLst/>
          </a:prstGeom>
        </p:spPr>
      </p:pic>
    </p:spTree>
    <p:extLst>
      <p:ext uri="{BB962C8B-B14F-4D97-AF65-F5344CB8AC3E}">
        <p14:creationId xmlns:p14="http://schemas.microsoft.com/office/powerpoint/2010/main" val="1735495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28540085-11B2-439A-8F4F-77795E37C081}"/>
              </a:ext>
            </a:extLst>
          </p:cNvPr>
          <p:cNvSpPr txBox="1">
            <a:spLocks/>
          </p:cNvSpPr>
          <p:nvPr/>
        </p:nvSpPr>
        <p:spPr>
          <a:xfrm>
            <a:off x="1348337" y="476625"/>
            <a:ext cx="5992030" cy="39112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tx1">
                    <a:lumMod val="75000"/>
                    <a:lumOff val="25000"/>
                  </a:schemeClr>
                </a:solidFill>
                <a:effectLst>
                  <a:outerShdw blurRad="38100" dist="38100" dir="2700000" algn="tl">
                    <a:srgbClr val="000000">
                      <a:alpha val="43137"/>
                    </a:srgbClr>
                  </a:outerShdw>
                </a:effectLst>
              </a:rPr>
              <a:t>		Proposed Contract Fact Table</a:t>
            </a:r>
          </a:p>
        </p:txBody>
      </p:sp>
      <p:sp>
        <p:nvSpPr>
          <p:cNvPr id="9" name="Rectangle 8">
            <a:extLst>
              <a:ext uri="{FF2B5EF4-FFF2-40B4-BE49-F238E27FC236}">
                <a16:creationId xmlns:a16="http://schemas.microsoft.com/office/drawing/2014/main" id="{E89AB782-0A06-4703-8FAB-15F20B9F8D5B}"/>
              </a:ext>
            </a:extLst>
          </p:cNvPr>
          <p:cNvSpPr/>
          <p:nvPr/>
        </p:nvSpPr>
        <p:spPr>
          <a:xfrm>
            <a:off x="110455" y="130893"/>
            <a:ext cx="11971090" cy="6596213"/>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71C4DA47-3346-4CCB-B281-DCB3CD6B7041}"/>
              </a:ext>
            </a:extLst>
          </p:cNvPr>
          <p:cNvCxnSpPr>
            <a:cxnSpLocks/>
          </p:cNvCxnSpPr>
          <p:nvPr/>
        </p:nvCxnSpPr>
        <p:spPr>
          <a:xfrm>
            <a:off x="314587" y="226504"/>
            <a:ext cx="11766958"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088B9B4-4FD2-4A6E-9ED2-7457683CB453}"/>
              </a:ext>
            </a:extLst>
          </p:cNvPr>
          <p:cNvCxnSpPr>
            <a:cxnSpLocks/>
          </p:cNvCxnSpPr>
          <p:nvPr/>
        </p:nvCxnSpPr>
        <p:spPr>
          <a:xfrm>
            <a:off x="110455" y="1022253"/>
            <a:ext cx="11794921" cy="3922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22" name="Picture 21" descr="Logo&#10;&#10;Description automatically generated">
            <a:extLst>
              <a:ext uri="{FF2B5EF4-FFF2-40B4-BE49-F238E27FC236}">
                <a16:creationId xmlns:a16="http://schemas.microsoft.com/office/drawing/2014/main" id="{89EDCB80-D6C5-4669-97AB-2B1CD450DF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237" y="308936"/>
            <a:ext cx="866095" cy="646307"/>
          </a:xfrm>
          <a:prstGeom prst="rect">
            <a:avLst/>
          </a:prstGeom>
        </p:spPr>
      </p:pic>
      <p:sp>
        <p:nvSpPr>
          <p:cNvPr id="6" name="Subtitle 5">
            <a:extLst>
              <a:ext uri="{FF2B5EF4-FFF2-40B4-BE49-F238E27FC236}">
                <a16:creationId xmlns:a16="http://schemas.microsoft.com/office/drawing/2014/main" id="{09C2D932-12CA-47E8-8104-D9893A23CBDD}"/>
              </a:ext>
            </a:extLst>
          </p:cNvPr>
          <p:cNvSpPr>
            <a:spLocks noGrp="1"/>
          </p:cNvSpPr>
          <p:nvPr>
            <p:ph type="subTitle" idx="1"/>
          </p:nvPr>
        </p:nvSpPr>
        <p:spPr>
          <a:xfrm>
            <a:off x="322237" y="1456969"/>
            <a:ext cx="5675891" cy="3800832"/>
          </a:xfrm>
        </p:spPr>
        <p:txBody>
          <a:bodyPr/>
          <a:lstStyle/>
          <a:p>
            <a:r>
              <a:rPr lang="en-US" sz="2800" dirty="0"/>
              <a:t>The Approach we took was to profile the Contract Tables as Provided to us by LJ</a:t>
            </a:r>
          </a:p>
        </p:txBody>
      </p:sp>
      <p:pic>
        <p:nvPicPr>
          <p:cNvPr id="7" name="Picture 6" descr="Diagram&#10;&#10;Description automatically generated">
            <a:extLst>
              <a:ext uri="{FF2B5EF4-FFF2-40B4-BE49-F238E27FC236}">
                <a16:creationId xmlns:a16="http://schemas.microsoft.com/office/drawing/2014/main" id="{80BC8EF7-A839-493E-A4B2-B9EDDE94477C}"/>
              </a:ext>
            </a:extLst>
          </p:cNvPr>
          <p:cNvPicPr>
            <a:picLocks noChangeAspect="1"/>
          </p:cNvPicPr>
          <p:nvPr/>
        </p:nvPicPr>
        <p:blipFill>
          <a:blip r:embed="rId4"/>
          <a:stretch>
            <a:fillRect/>
          </a:stretch>
        </p:blipFill>
        <p:spPr>
          <a:xfrm>
            <a:off x="6441154" y="1265393"/>
            <a:ext cx="4989031" cy="5257801"/>
          </a:xfrm>
          <a:prstGeom prst="rect">
            <a:avLst/>
          </a:prstGeom>
        </p:spPr>
      </p:pic>
    </p:spTree>
    <p:extLst>
      <p:ext uri="{BB962C8B-B14F-4D97-AF65-F5344CB8AC3E}">
        <p14:creationId xmlns:p14="http://schemas.microsoft.com/office/powerpoint/2010/main" val="2993197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28540085-11B2-439A-8F4F-77795E37C081}"/>
              </a:ext>
            </a:extLst>
          </p:cNvPr>
          <p:cNvSpPr txBox="1">
            <a:spLocks/>
          </p:cNvSpPr>
          <p:nvPr/>
        </p:nvSpPr>
        <p:spPr>
          <a:xfrm>
            <a:off x="1348337" y="476625"/>
            <a:ext cx="5992030" cy="39112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tx1">
                    <a:lumMod val="75000"/>
                    <a:lumOff val="25000"/>
                  </a:schemeClr>
                </a:solidFill>
                <a:effectLst>
                  <a:outerShdw blurRad="38100" dist="38100" dir="2700000" algn="tl">
                    <a:srgbClr val="000000">
                      <a:alpha val="43137"/>
                    </a:srgbClr>
                  </a:outerShdw>
                </a:effectLst>
              </a:rPr>
              <a:t>		Proposed Contract Fact Table</a:t>
            </a:r>
          </a:p>
        </p:txBody>
      </p:sp>
      <p:sp>
        <p:nvSpPr>
          <p:cNvPr id="9" name="Rectangle 8">
            <a:extLst>
              <a:ext uri="{FF2B5EF4-FFF2-40B4-BE49-F238E27FC236}">
                <a16:creationId xmlns:a16="http://schemas.microsoft.com/office/drawing/2014/main" id="{E89AB782-0A06-4703-8FAB-15F20B9F8D5B}"/>
              </a:ext>
            </a:extLst>
          </p:cNvPr>
          <p:cNvSpPr/>
          <p:nvPr/>
        </p:nvSpPr>
        <p:spPr>
          <a:xfrm>
            <a:off x="110455" y="130893"/>
            <a:ext cx="11971090" cy="6596213"/>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71C4DA47-3346-4CCB-B281-DCB3CD6B7041}"/>
              </a:ext>
            </a:extLst>
          </p:cNvPr>
          <p:cNvCxnSpPr>
            <a:cxnSpLocks/>
          </p:cNvCxnSpPr>
          <p:nvPr/>
        </p:nvCxnSpPr>
        <p:spPr>
          <a:xfrm>
            <a:off x="314587" y="226504"/>
            <a:ext cx="11766958"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088B9B4-4FD2-4A6E-9ED2-7457683CB453}"/>
              </a:ext>
            </a:extLst>
          </p:cNvPr>
          <p:cNvCxnSpPr>
            <a:cxnSpLocks/>
          </p:cNvCxnSpPr>
          <p:nvPr/>
        </p:nvCxnSpPr>
        <p:spPr>
          <a:xfrm>
            <a:off x="110455" y="1022253"/>
            <a:ext cx="11794921" cy="3922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22" name="Picture 21" descr="Logo&#10;&#10;Description automatically generated">
            <a:extLst>
              <a:ext uri="{FF2B5EF4-FFF2-40B4-BE49-F238E27FC236}">
                <a16:creationId xmlns:a16="http://schemas.microsoft.com/office/drawing/2014/main" id="{89EDCB80-D6C5-4669-97AB-2B1CD450DF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237" y="308936"/>
            <a:ext cx="866095" cy="646307"/>
          </a:xfrm>
          <a:prstGeom prst="rect">
            <a:avLst/>
          </a:prstGeom>
        </p:spPr>
      </p:pic>
      <p:sp>
        <p:nvSpPr>
          <p:cNvPr id="6" name="Subtitle 5">
            <a:extLst>
              <a:ext uri="{FF2B5EF4-FFF2-40B4-BE49-F238E27FC236}">
                <a16:creationId xmlns:a16="http://schemas.microsoft.com/office/drawing/2014/main" id="{09C2D932-12CA-47E8-8104-D9893A23CBDD}"/>
              </a:ext>
            </a:extLst>
          </p:cNvPr>
          <p:cNvSpPr>
            <a:spLocks noGrp="1"/>
          </p:cNvSpPr>
          <p:nvPr>
            <p:ph type="subTitle" idx="1"/>
          </p:nvPr>
        </p:nvSpPr>
        <p:spPr>
          <a:xfrm>
            <a:off x="322237" y="1265394"/>
            <a:ext cx="6118917" cy="5218570"/>
          </a:xfrm>
        </p:spPr>
        <p:txBody>
          <a:bodyPr>
            <a:normAutofit fontScale="40000" lnSpcReduction="20000"/>
          </a:bodyPr>
          <a:lstStyle/>
          <a:p>
            <a:r>
              <a:rPr lang="en-US" sz="5000" dirty="0"/>
              <a:t>We Captured Some Key Entities that are potential Dimensional Tables that will also have sub dimensional tables.</a:t>
            </a:r>
          </a:p>
          <a:p>
            <a:pPr marL="514350" indent="-514350" algn="l">
              <a:buFont typeface="Arial" panose="020B0604020202020204" pitchFamily="34" charset="0"/>
              <a:buChar char="•"/>
            </a:pPr>
            <a:r>
              <a:rPr lang="en-US" sz="2800" b="1" dirty="0"/>
              <a:t> CONTRACT NUMBER</a:t>
            </a:r>
          </a:p>
          <a:p>
            <a:pPr marL="514350" indent="-514350" algn="l">
              <a:buFont typeface="Arial" panose="020B0604020202020204" pitchFamily="34" charset="0"/>
              <a:buChar char="•"/>
            </a:pPr>
            <a:r>
              <a:rPr lang="en-US" sz="2800" b="1" dirty="0"/>
              <a:t>CONTRACT VALUE</a:t>
            </a:r>
          </a:p>
          <a:p>
            <a:pPr marL="514350" indent="-514350" algn="l">
              <a:buFont typeface="Arial" panose="020B0604020202020204" pitchFamily="34" charset="0"/>
              <a:buChar char="•"/>
            </a:pPr>
            <a:r>
              <a:rPr lang="en-US" sz="2800" b="1" dirty="0"/>
              <a:t>CONTRACT NAME</a:t>
            </a:r>
          </a:p>
          <a:p>
            <a:pPr marL="514350" indent="-514350" algn="l">
              <a:buFont typeface="Arial" panose="020B0604020202020204" pitchFamily="34" charset="0"/>
              <a:buChar char="•"/>
            </a:pPr>
            <a:r>
              <a:rPr lang="en-US" sz="2800" b="1" dirty="0"/>
              <a:t>BRANCH ID</a:t>
            </a:r>
          </a:p>
          <a:p>
            <a:pPr marL="514350" indent="-514350" algn="l">
              <a:buFont typeface="Arial" panose="020B0604020202020204" pitchFamily="34" charset="0"/>
              <a:buChar char="•"/>
            </a:pPr>
            <a:r>
              <a:rPr lang="en-US" sz="2800" b="1" dirty="0"/>
              <a:t>EMPLOYEE ID</a:t>
            </a:r>
          </a:p>
          <a:p>
            <a:pPr marL="514350" indent="-514350" algn="l">
              <a:buFont typeface="Arial" panose="020B0604020202020204" pitchFamily="34" charset="0"/>
              <a:buChar char="•"/>
            </a:pPr>
            <a:r>
              <a:rPr lang="en-US" sz="2800" b="1" dirty="0"/>
              <a:t>CUSTOMER ID</a:t>
            </a:r>
          </a:p>
          <a:p>
            <a:pPr marL="514350" indent="-514350" algn="l">
              <a:buFont typeface="Arial" panose="020B0604020202020204" pitchFamily="34" charset="0"/>
              <a:buChar char="•"/>
            </a:pPr>
            <a:r>
              <a:rPr lang="en-US" sz="2800" b="1" dirty="0"/>
              <a:t>JOBSITE ID</a:t>
            </a:r>
          </a:p>
          <a:p>
            <a:pPr marL="514350" indent="-514350" algn="l">
              <a:buFont typeface="Arial" panose="020B0604020202020204" pitchFamily="34" charset="0"/>
              <a:buChar char="•"/>
            </a:pPr>
            <a:r>
              <a:rPr lang="en-US" sz="2800" b="1" dirty="0"/>
              <a:t>DATE ID</a:t>
            </a:r>
          </a:p>
          <a:p>
            <a:pPr marL="514350" indent="-514350" algn="l">
              <a:buFont typeface="Arial" panose="020B0604020202020204" pitchFamily="34" charset="0"/>
              <a:buChar char="•"/>
            </a:pPr>
            <a:r>
              <a:rPr lang="en-US" sz="2800" b="1" dirty="0"/>
              <a:t>REVENUE ID</a:t>
            </a:r>
          </a:p>
          <a:p>
            <a:pPr marL="514350" indent="-514350" algn="l">
              <a:buFont typeface="Arial" panose="020B0604020202020204" pitchFamily="34" charset="0"/>
              <a:buChar char="•"/>
            </a:pPr>
            <a:r>
              <a:rPr lang="en-US" sz="2800" b="1" dirty="0"/>
              <a:t>DELIVERY ID</a:t>
            </a:r>
          </a:p>
          <a:p>
            <a:pPr marL="514350" indent="-514350" algn="l">
              <a:buFont typeface="Arial" panose="020B0604020202020204" pitchFamily="34" charset="0"/>
              <a:buChar char="•"/>
            </a:pPr>
            <a:r>
              <a:rPr lang="en-US" sz="2800" b="1" dirty="0"/>
              <a:t>EXPENSE ID</a:t>
            </a:r>
          </a:p>
          <a:p>
            <a:pPr marL="514350" indent="-514350" algn="l">
              <a:buFont typeface="Arial" panose="020B0604020202020204" pitchFamily="34" charset="0"/>
              <a:buChar char="•"/>
            </a:pPr>
            <a:r>
              <a:rPr lang="en-US" sz="2800" b="1" dirty="0"/>
              <a:t>WORK_ORDER ID</a:t>
            </a:r>
          </a:p>
          <a:p>
            <a:pPr marL="514350" indent="-514350" algn="l">
              <a:buFont typeface="Arial" panose="020B0604020202020204" pitchFamily="34" charset="0"/>
              <a:buChar char="•"/>
            </a:pPr>
            <a:r>
              <a:rPr lang="en-US" sz="2800" b="1" dirty="0"/>
              <a:t>ADDRESS ID</a:t>
            </a:r>
          </a:p>
          <a:p>
            <a:pPr marL="514350" indent="-514350" algn="l">
              <a:buFont typeface="Arial" panose="020B0604020202020204" pitchFamily="34" charset="0"/>
              <a:buChar char="•"/>
            </a:pPr>
            <a:r>
              <a:rPr lang="en-US" sz="2800" b="1" dirty="0"/>
              <a:t>BILLING ID</a:t>
            </a:r>
          </a:p>
          <a:p>
            <a:pPr marL="514350" indent="-514350" algn="l">
              <a:buFont typeface="Arial" panose="020B0604020202020204" pitchFamily="34" charset="0"/>
              <a:buChar char="•"/>
            </a:pPr>
            <a:r>
              <a:rPr lang="en-US" sz="2800" b="1" dirty="0"/>
              <a:t>MAINTENANCE ID</a:t>
            </a:r>
          </a:p>
          <a:p>
            <a:pPr marL="514350" indent="-514350" algn="l">
              <a:buFont typeface="Arial" panose="020B0604020202020204" pitchFamily="34" charset="0"/>
              <a:buChar char="•"/>
            </a:pPr>
            <a:r>
              <a:rPr lang="en-US" sz="2800" b="1" dirty="0"/>
              <a:t>SALES ID </a:t>
            </a:r>
          </a:p>
          <a:p>
            <a:pPr marL="514350" indent="-514350" algn="l">
              <a:buFont typeface="Arial" panose="020B0604020202020204" pitchFamily="34" charset="0"/>
              <a:buChar char="•"/>
            </a:pPr>
            <a:r>
              <a:rPr lang="en-US" sz="2800" b="1" dirty="0"/>
              <a:t>PRICING ID</a:t>
            </a:r>
          </a:p>
          <a:p>
            <a:pPr algn="l"/>
            <a:endParaRPr lang="en-US" sz="2800" dirty="0"/>
          </a:p>
        </p:txBody>
      </p:sp>
      <p:pic>
        <p:nvPicPr>
          <p:cNvPr id="3" name="Picture 2" descr="Diagram&#10;&#10;Description automatically generated">
            <a:extLst>
              <a:ext uri="{FF2B5EF4-FFF2-40B4-BE49-F238E27FC236}">
                <a16:creationId xmlns:a16="http://schemas.microsoft.com/office/drawing/2014/main" id="{5F4EDD7D-E9F3-4C0C-9F84-395E9AA21174}"/>
              </a:ext>
            </a:extLst>
          </p:cNvPr>
          <p:cNvPicPr>
            <a:picLocks noChangeAspect="1"/>
          </p:cNvPicPr>
          <p:nvPr/>
        </p:nvPicPr>
        <p:blipFill>
          <a:blip r:embed="rId4"/>
          <a:stretch>
            <a:fillRect/>
          </a:stretch>
        </p:blipFill>
        <p:spPr>
          <a:xfrm>
            <a:off x="6308521" y="1602297"/>
            <a:ext cx="5343787" cy="4233510"/>
          </a:xfrm>
          <a:prstGeom prst="rect">
            <a:avLst/>
          </a:prstGeom>
        </p:spPr>
      </p:pic>
    </p:spTree>
    <p:extLst>
      <p:ext uri="{BB962C8B-B14F-4D97-AF65-F5344CB8AC3E}">
        <p14:creationId xmlns:p14="http://schemas.microsoft.com/office/powerpoint/2010/main" val="4294424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28540085-11B2-439A-8F4F-77795E37C081}"/>
              </a:ext>
            </a:extLst>
          </p:cNvPr>
          <p:cNvSpPr txBox="1">
            <a:spLocks/>
          </p:cNvSpPr>
          <p:nvPr/>
        </p:nvSpPr>
        <p:spPr>
          <a:xfrm>
            <a:off x="1348337" y="476625"/>
            <a:ext cx="5992030" cy="39112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tx1">
                    <a:lumMod val="75000"/>
                    <a:lumOff val="25000"/>
                  </a:schemeClr>
                </a:solidFill>
                <a:effectLst>
                  <a:outerShdw blurRad="38100" dist="38100" dir="2700000" algn="tl">
                    <a:srgbClr val="000000">
                      <a:alpha val="43137"/>
                    </a:srgbClr>
                  </a:outerShdw>
                </a:effectLst>
              </a:rPr>
              <a:t>		Proposed Contract Fact Table</a:t>
            </a:r>
          </a:p>
        </p:txBody>
      </p:sp>
      <p:sp>
        <p:nvSpPr>
          <p:cNvPr id="9" name="Rectangle 8">
            <a:extLst>
              <a:ext uri="{FF2B5EF4-FFF2-40B4-BE49-F238E27FC236}">
                <a16:creationId xmlns:a16="http://schemas.microsoft.com/office/drawing/2014/main" id="{E89AB782-0A06-4703-8FAB-15F20B9F8D5B}"/>
              </a:ext>
            </a:extLst>
          </p:cNvPr>
          <p:cNvSpPr/>
          <p:nvPr/>
        </p:nvSpPr>
        <p:spPr>
          <a:xfrm>
            <a:off x="110455" y="130893"/>
            <a:ext cx="11971090" cy="6596213"/>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71C4DA47-3346-4CCB-B281-DCB3CD6B7041}"/>
              </a:ext>
            </a:extLst>
          </p:cNvPr>
          <p:cNvCxnSpPr>
            <a:cxnSpLocks/>
          </p:cNvCxnSpPr>
          <p:nvPr/>
        </p:nvCxnSpPr>
        <p:spPr>
          <a:xfrm>
            <a:off x="314587" y="226504"/>
            <a:ext cx="11766958"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088B9B4-4FD2-4A6E-9ED2-7457683CB453}"/>
              </a:ext>
            </a:extLst>
          </p:cNvPr>
          <p:cNvCxnSpPr>
            <a:cxnSpLocks/>
          </p:cNvCxnSpPr>
          <p:nvPr/>
        </p:nvCxnSpPr>
        <p:spPr>
          <a:xfrm>
            <a:off x="110455" y="1022253"/>
            <a:ext cx="11794921" cy="3922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22" name="Picture 21" descr="Logo&#10;&#10;Description automatically generated">
            <a:extLst>
              <a:ext uri="{FF2B5EF4-FFF2-40B4-BE49-F238E27FC236}">
                <a16:creationId xmlns:a16="http://schemas.microsoft.com/office/drawing/2014/main" id="{89EDCB80-D6C5-4669-97AB-2B1CD450DF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237" y="308936"/>
            <a:ext cx="866095" cy="646307"/>
          </a:xfrm>
          <a:prstGeom prst="rect">
            <a:avLst/>
          </a:prstGeom>
        </p:spPr>
      </p:pic>
      <p:pic>
        <p:nvPicPr>
          <p:cNvPr id="15" name="Picture 14" descr="Diagram&#10;&#10;Description automatically generated with low confidence">
            <a:extLst>
              <a:ext uri="{FF2B5EF4-FFF2-40B4-BE49-F238E27FC236}">
                <a16:creationId xmlns:a16="http://schemas.microsoft.com/office/drawing/2014/main" id="{86FC169A-7A38-462F-9FCD-A48FCBB35276}"/>
              </a:ext>
            </a:extLst>
          </p:cNvPr>
          <p:cNvPicPr>
            <a:picLocks noChangeAspect="1"/>
          </p:cNvPicPr>
          <p:nvPr/>
        </p:nvPicPr>
        <p:blipFill>
          <a:blip r:embed="rId4"/>
          <a:stretch>
            <a:fillRect/>
          </a:stretch>
        </p:blipFill>
        <p:spPr>
          <a:xfrm>
            <a:off x="7462358" y="1600200"/>
            <a:ext cx="3661444" cy="4583519"/>
          </a:xfrm>
          <a:prstGeom prst="rect">
            <a:avLst/>
          </a:prstGeom>
        </p:spPr>
      </p:pic>
      <p:pic>
        <p:nvPicPr>
          <p:cNvPr id="3" name="Picture 2" descr="Graphical user interface, text, application&#10;&#10;Description automatically generated">
            <a:extLst>
              <a:ext uri="{FF2B5EF4-FFF2-40B4-BE49-F238E27FC236}">
                <a16:creationId xmlns:a16="http://schemas.microsoft.com/office/drawing/2014/main" id="{E94EA5BE-53EA-4F42-BC4B-2FDFD3C627CC}"/>
              </a:ext>
            </a:extLst>
          </p:cNvPr>
          <p:cNvPicPr>
            <a:picLocks noChangeAspect="1"/>
          </p:cNvPicPr>
          <p:nvPr/>
        </p:nvPicPr>
        <p:blipFill>
          <a:blip r:embed="rId5"/>
          <a:stretch>
            <a:fillRect/>
          </a:stretch>
        </p:blipFill>
        <p:spPr>
          <a:xfrm>
            <a:off x="383858" y="1022253"/>
            <a:ext cx="6953926" cy="5352883"/>
          </a:xfrm>
          <a:prstGeom prst="rect">
            <a:avLst/>
          </a:prstGeom>
        </p:spPr>
      </p:pic>
    </p:spTree>
    <p:extLst>
      <p:ext uri="{BB962C8B-B14F-4D97-AF65-F5344CB8AC3E}">
        <p14:creationId xmlns:p14="http://schemas.microsoft.com/office/powerpoint/2010/main" val="231428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28540085-11B2-439A-8F4F-77795E37C081}"/>
              </a:ext>
            </a:extLst>
          </p:cNvPr>
          <p:cNvSpPr txBox="1">
            <a:spLocks/>
          </p:cNvSpPr>
          <p:nvPr/>
        </p:nvSpPr>
        <p:spPr>
          <a:xfrm>
            <a:off x="1348337" y="476625"/>
            <a:ext cx="5992030" cy="39112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tx1">
                    <a:lumMod val="75000"/>
                    <a:lumOff val="25000"/>
                  </a:schemeClr>
                </a:solidFill>
                <a:effectLst>
                  <a:outerShdw blurRad="38100" dist="38100" dir="2700000" algn="tl">
                    <a:srgbClr val="000000">
                      <a:alpha val="43137"/>
                    </a:srgbClr>
                  </a:outerShdw>
                </a:effectLst>
              </a:rPr>
              <a:t>		Proposed Contract Fact Table</a:t>
            </a:r>
          </a:p>
        </p:txBody>
      </p:sp>
      <p:sp>
        <p:nvSpPr>
          <p:cNvPr id="9" name="Rectangle 8">
            <a:extLst>
              <a:ext uri="{FF2B5EF4-FFF2-40B4-BE49-F238E27FC236}">
                <a16:creationId xmlns:a16="http://schemas.microsoft.com/office/drawing/2014/main" id="{E89AB782-0A06-4703-8FAB-15F20B9F8D5B}"/>
              </a:ext>
            </a:extLst>
          </p:cNvPr>
          <p:cNvSpPr/>
          <p:nvPr/>
        </p:nvSpPr>
        <p:spPr>
          <a:xfrm>
            <a:off x="110455" y="130893"/>
            <a:ext cx="11971090" cy="6596213"/>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71C4DA47-3346-4CCB-B281-DCB3CD6B7041}"/>
              </a:ext>
            </a:extLst>
          </p:cNvPr>
          <p:cNvCxnSpPr>
            <a:cxnSpLocks/>
          </p:cNvCxnSpPr>
          <p:nvPr/>
        </p:nvCxnSpPr>
        <p:spPr>
          <a:xfrm>
            <a:off x="314587" y="226504"/>
            <a:ext cx="11766958"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088B9B4-4FD2-4A6E-9ED2-7457683CB453}"/>
              </a:ext>
            </a:extLst>
          </p:cNvPr>
          <p:cNvCxnSpPr>
            <a:cxnSpLocks/>
          </p:cNvCxnSpPr>
          <p:nvPr/>
        </p:nvCxnSpPr>
        <p:spPr>
          <a:xfrm>
            <a:off x="110455" y="1022253"/>
            <a:ext cx="11794921" cy="3922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22" name="Picture 21" descr="Logo&#10;&#10;Description automatically generated">
            <a:extLst>
              <a:ext uri="{FF2B5EF4-FFF2-40B4-BE49-F238E27FC236}">
                <a16:creationId xmlns:a16="http://schemas.microsoft.com/office/drawing/2014/main" id="{89EDCB80-D6C5-4669-97AB-2B1CD450DF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237" y="308936"/>
            <a:ext cx="866095" cy="646307"/>
          </a:xfrm>
          <a:prstGeom prst="rect">
            <a:avLst/>
          </a:prstGeom>
        </p:spPr>
      </p:pic>
      <p:pic>
        <p:nvPicPr>
          <p:cNvPr id="3" name="Picture 2" descr="Diagram, schematic&#10;&#10;Description automatically generated">
            <a:extLst>
              <a:ext uri="{FF2B5EF4-FFF2-40B4-BE49-F238E27FC236}">
                <a16:creationId xmlns:a16="http://schemas.microsoft.com/office/drawing/2014/main" id="{7F2B245E-4548-4B26-92D8-AA71ADFFBBFB}"/>
              </a:ext>
            </a:extLst>
          </p:cNvPr>
          <p:cNvPicPr>
            <a:picLocks noChangeAspect="1"/>
          </p:cNvPicPr>
          <p:nvPr/>
        </p:nvPicPr>
        <p:blipFill>
          <a:blip r:embed="rId4"/>
          <a:stretch>
            <a:fillRect/>
          </a:stretch>
        </p:blipFill>
        <p:spPr>
          <a:xfrm>
            <a:off x="616449" y="1128492"/>
            <a:ext cx="9863191" cy="5252883"/>
          </a:xfrm>
          <a:prstGeom prst="rect">
            <a:avLst/>
          </a:prstGeom>
        </p:spPr>
      </p:pic>
    </p:spTree>
    <p:extLst>
      <p:ext uri="{BB962C8B-B14F-4D97-AF65-F5344CB8AC3E}">
        <p14:creationId xmlns:p14="http://schemas.microsoft.com/office/powerpoint/2010/main" val="994067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28540085-11B2-439A-8F4F-77795E37C081}"/>
              </a:ext>
            </a:extLst>
          </p:cNvPr>
          <p:cNvSpPr txBox="1">
            <a:spLocks/>
          </p:cNvSpPr>
          <p:nvPr/>
        </p:nvSpPr>
        <p:spPr>
          <a:xfrm>
            <a:off x="1348337" y="476625"/>
            <a:ext cx="5992030" cy="39112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tx1">
                    <a:lumMod val="75000"/>
                    <a:lumOff val="25000"/>
                  </a:schemeClr>
                </a:solidFill>
                <a:effectLst>
                  <a:outerShdw blurRad="38100" dist="38100" dir="2700000" algn="tl">
                    <a:srgbClr val="000000">
                      <a:alpha val="43137"/>
                    </a:srgbClr>
                  </a:outerShdw>
                </a:effectLst>
              </a:rPr>
              <a:t>		Proposed Contract Fact Table</a:t>
            </a:r>
          </a:p>
        </p:txBody>
      </p:sp>
      <p:sp>
        <p:nvSpPr>
          <p:cNvPr id="9" name="Rectangle 8">
            <a:extLst>
              <a:ext uri="{FF2B5EF4-FFF2-40B4-BE49-F238E27FC236}">
                <a16:creationId xmlns:a16="http://schemas.microsoft.com/office/drawing/2014/main" id="{E89AB782-0A06-4703-8FAB-15F20B9F8D5B}"/>
              </a:ext>
            </a:extLst>
          </p:cNvPr>
          <p:cNvSpPr/>
          <p:nvPr/>
        </p:nvSpPr>
        <p:spPr>
          <a:xfrm>
            <a:off x="110455" y="130893"/>
            <a:ext cx="11971090" cy="6596213"/>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71C4DA47-3346-4CCB-B281-DCB3CD6B7041}"/>
              </a:ext>
            </a:extLst>
          </p:cNvPr>
          <p:cNvCxnSpPr>
            <a:cxnSpLocks/>
          </p:cNvCxnSpPr>
          <p:nvPr/>
        </p:nvCxnSpPr>
        <p:spPr>
          <a:xfrm>
            <a:off x="314587" y="226504"/>
            <a:ext cx="11766958"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088B9B4-4FD2-4A6E-9ED2-7457683CB453}"/>
              </a:ext>
            </a:extLst>
          </p:cNvPr>
          <p:cNvCxnSpPr>
            <a:cxnSpLocks/>
          </p:cNvCxnSpPr>
          <p:nvPr/>
        </p:nvCxnSpPr>
        <p:spPr>
          <a:xfrm>
            <a:off x="110455" y="1022253"/>
            <a:ext cx="11794921" cy="3922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22" name="Picture 21" descr="Logo&#10;&#10;Description automatically generated">
            <a:extLst>
              <a:ext uri="{FF2B5EF4-FFF2-40B4-BE49-F238E27FC236}">
                <a16:creationId xmlns:a16="http://schemas.microsoft.com/office/drawing/2014/main" id="{89EDCB80-D6C5-4669-97AB-2B1CD450DF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237" y="308936"/>
            <a:ext cx="866095" cy="646307"/>
          </a:xfrm>
          <a:prstGeom prst="rect">
            <a:avLst/>
          </a:prstGeom>
        </p:spPr>
      </p:pic>
      <p:pic>
        <p:nvPicPr>
          <p:cNvPr id="14" name="Picture 13" descr="Diagram, schematic&#10;&#10;Description automatically generated">
            <a:extLst>
              <a:ext uri="{FF2B5EF4-FFF2-40B4-BE49-F238E27FC236}">
                <a16:creationId xmlns:a16="http://schemas.microsoft.com/office/drawing/2014/main" id="{5105510C-8A84-4131-9858-41F3FEB5BD56}"/>
              </a:ext>
            </a:extLst>
          </p:cNvPr>
          <p:cNvPicPr>
            <a:picLocks noChangeAspect="1"/>
          </p:cNvPicPr>
          <p:nvPr/>
        </p:nvPicPr>
        <p:blipFill>
          <a:blip r:embed="rId4"/>
          <a:stretch>
            <a:fillRect/>
          </a:stretch>
        </p:blipFill>
        <p:spPr>
          <a:xfrm>
            <a:off x="626461" y="1061482"/>
            <a:ext cx="10762908" cy="5426133"/>
          </a:xfrm>
          <a:prstGeom prst="rect">
            <a:avLst/>
          </a:prstGeom>
        </p:spPr>
      </p:pic>
    </p:spTree>
    <p:extLst>
      <p:ext uri="{BB962C8B-B14F-4D97-AF65-F5344CB8AC3E}">
        <p14:creationId xmlns:p14="http://schemas.microsoft.com/office/powerpoint/2010/main" val="708917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28540085-11B2-439A-8F4F-77795E37C081}"/>
              </a:ext>
            </a:extLst>
          </p:cNvPr>
          <p:cNvSpPr txBox="1">
            <a:spLocks/>
          </p:cNvSpPr>
          <p:nvPr/>
        </p:nvSpPr>
        <p:spPr>
          <a:xfrm>
            <a:off x="1348337" y="476625"/>
            <a:ext cx="5992030" cy="39112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tx1">
                    <a:lumMod val="75000"/>
                    <a:lumOff val="25000"/>
                  </a:schemeClr>
                </a:solidFill>
                <a:effectLst>
                  <a:outerShdw blurRad="38100" dist="38100" dir="2700000" algn="tl">
                    <a:srgbClr val="000000">
                      <a:alpha val="43137"/>
                    </a:srgbClr>
                  </a:outerShdw>
                </a:effectLst>
              </a:rPr>
              <a:t>		Proposed Contract Fact Table</a:t>
            </a:r>
          </a:p>
        </p:txBody>
      </p:sp>
      <p:sp>
        <p:nvSpPr>
          <p:cNvPr id="9" name="Rectangle 8">
            <a:extLst>
              <a:ext uri="{FF2B5EF4-FFF2-40B4-BE49-F238E27FC236}">
                <a16:creationId xmlns:a16="http://schemas.microsoft.com/office/drawing/2014/main" id="{E89AB782-0A06-4703-8FAB-15F20B9F8D5B}"/>
              </a:ext>
            </a:extLst>
          </p:cNvPr>
          <p:cNvSpPr/>
          <p:nvPr/>
        </p:nvSpPr>
        <p:spPr>
          <a:xfrm>
            <a:off x="110455" y="130893"/>
            <a:ext cx="11971090" cy="6596213"/>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71C4DA47-3346-4CCB-B281-DCB3CD6B7041}"/>
              </a:ext>
            </a:extLst>
          </p:cNvPr>
          <p:cNvCxnSpPr>
            <a:cxnSpLocks/>
          </p:cNvCxnSpPr>
          <p:nvPr/>
        </p:nvCxnSpPr>
        <p:spPr>
          <a:xfrm>
            <a:off x="314587" y="226504"/>
            <a:ext cx="11766958"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088B9B4-4FD2-4A6E-9ED2-7457683CB453}"/>
              </a:ext>
            </a:extLst>
          </p:cNvPr>
          <p:cNvCxnSpPr>
            <a:cxnSpLocks/>
          </p:cNvCxnSpPr>
          <p:nvPr/>
        </p:nvCxnSpPr>
        <p:spPr>
          <a:xfrm>
            <a:off x="110455" y="1022253"/>
            <a:ext cx="11794921" cy="3922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22" name="Picture 21" descr="Logo&#10;&#10;Description automatically generated">
            <a:extLst>
              <a:ext uri="{FF2B5EF4-FFF2-40B4-BE49-F238E27FC236}">
                <a16:creationId xmlns:a16="http://schemas.microsoft.com/office/drawing/2014/main" id="{89EDCB80-D6C5-4669-97AB-2B1CD450DF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237" y="308936"/>
            <a:ext cx="866095" cy="646307"/>
          </a:xfrm>
          <a:prstGeom prst="rect">
            <a:avLst/>
          </a:prstGeom>
        </p:spPr>
      </p:pic>
      <p:pic>
        <p:nvPicPr>
          <p:cNvPr id="5122" name="Picture 2" descr="Data-Driven Decision Making: Using Data To Fuel Growth – Customer Service  Blog from HappyFox">
            <a:extLst>
              <a:ext uri="{FF2B5EF4-FFF2-40B4-BE49-F238E27FC236}">
                <a16:creationId xmlns:a16="http://schemas.microsoft.com/office/drawing/2014/main" id="{16609C00-C7ED-4D13-928B-1600B966A1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0104" y="1170928"/>
            <a:ext cx="7097785" cy="5059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51194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416</TotalTime>
  <Words>308</Words>
  <Application>Microsoft Office PowerPoint</Application>
  <PresentationFormat>Widescreen</PresentationFormat>
  <Paragraphs>41</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Kenneth Achumahara</dc:creator>
  <cp:lastModifiedBy>Kenneth Achumahara</cp:lastModifiedBy>
  <cp:revision>25</cp:revision>
  <dcterms:created xsi:type="dcterms:W3CDTF">2021-08-20T19:02:26Z</dcterms:created>
  <dcterms:modified xsi:type="dcterms:W3CDTF">2021-08-24T23:10:57Z</dcterms:modified>
</cp:coreProperties>
</file>