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dvent Pro SemiBold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27771d5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27771d5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27771d5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27771d5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27771d5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27771d5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d27771d5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d27771d5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27771d5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27771d5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269fe55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269fe55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269fe55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269fe55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269fe55f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269fe55f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27771d5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27771d5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idx="1" type="subTitle"/>
          </p:nvPr>
        </p:nvSpPr>
        <p:spPr>
          <a:xfrm>
            <a:off x="330250" y="3394900"/>
            <a:ext cx="32955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Amine Kaced</a:t>
            </a:r>
            <a:endParaRPr/>
          </a:p>
        </p:txBody>
      </p:sp>
      <p:sp>
        <p:nvSpPr>
          <p:cNvPr id="453" name="Google Shape;453;p23"/>
          <p:cNvSpPr txBox="1"/>
          <p:nvPr>
            <p:ph type="ctrTitle"/>
          </p:nvPr>
        </p:nvSpPr>
        <p:spPr>
          <a:xfrm>
            <a:off x="1036900" y="1125138"/>
            <a:ext cx="7799400" cy="20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Accidents</a:t>
            </a:r>
            <a:r>
              <a:rPr lang="en"/>
              <a:t>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Projet Visualisation de données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Master 2 informatique: intelligence artificielle</a:t>
            </a:r>
            <a:endParaRPr sz="3000"/>
          </a:p>
        </p:txBody>
      </p:sp>
      <p:sp>
        <p:nvSpPr>
          <p:cNvPr id="454" name="Google Shape;454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6232314" y="4648280"/>
            <a:ext cx="121434" cy="121198"/>
          </a:xfrm>
          <a:custGeom>
            <a:rect b="b" l="l" r="r" t="t"/>
            <a:pathLst>
              <a:path extrusionOk="0" h="4625" w="4634">
                <a:moveTo>
                  <a:pt x="0" y="1"/>
                </a:moveTo>
                <a:lnTo>
                  <a:pt x="0" y="4624"/>
                </a:lnTo>
                <a:lnTo>
                  <a:pt x="4633" y="462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2" name="Google Shape;46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67" name="Google Shape;467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0" name="Google Shape;470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3"/>
          <p:cNvSpPr txBox="1"/>
          <p:nvPr>
            <p:ph idx="1" type="subTitle"/>
          </p:nvPr>
        </p:nvSpPr>
        <p:spPr>
          <a:xfrm>
            <a:off x="4854275" y="359563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Enseignant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Mehdi Ammi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" y="66575"/>
            <a:ext cx="2166524" cy="109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50" y="801275"/>
            <a:ext cx="6863851" cy="3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1" name="Google Shape;6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00" y="881800"/>
            <a:ext cx="6927175" cy="38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7" name="Google Shape;6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38" y="975350"/>
            <a:ext cx="6381924" cy="360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 txBox="1"/>
          <p:nvPr>
            <p:ph idx="1" type="subTitle"/>
          </p:nvPr>
        </p:nvSpPr>
        <p:spPr>
          <a:xfrm>
            <a:off x="656925" y="236225"/>
            <a:ext cx="75615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Ventes</a:t>
            </a:r>
            <a:endParaRPr sz="2400"/>
          </a:p>
        </p:txBody>
      </p:sp>
      <p:sp>
        <p:nvSpPr>
          <p:cNvPr id="653" name="Google Shape;65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4" name="Google Shape;6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63" y="808725"/>
            <a:ext cx="7347479" cy="40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 txBox="1"/>
          <p:nvPr/>
        </p:nvSpPr>
        <p:spPr>
          <a:xfrm>
            <a:off x="656925" y="1942800"/>
            <a:ext cx="764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183225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Nous avons découvert plusieurs m</a:t>
            </a:r>
            <a:r>
              <a:rPr lang="en" sz="1600">
                <a:solidFill>
                  <a:schemeClr val="lt1"/>
                </a:solidFill>
              </a:rPr>
              <a:t>éthodes de visualisation et traitement de données, on aurait tout de même voulu explorer d'autres KPI, faute de données qui ne sont pas très enrichies, on aurait cependant </a:t>
            </a:r>
            <a:r>
              <a:rPr lang="en" sz="1600">
                <a:solidFill>
                  <a:schemeClr val="lt1"/>
                </a:solidFill>
              </a:rPr>
              <a:t>aimé</a:t>
            </a:r>
            <a:r>
              <a:rPr lang="en" sz="1600">
                <a:solidFill>
                  <a:schemeClr val="lt1"/>
                </a:solidFill>
              </a:rPr>
              <a:t> travailler sur une autre base de donne plus </a:t>
            </a:r>
            <a:r>
              <a:rPr lang="en" sz="1600">
                <a:solidFill>
                  <a:schemeClr val="lt1"/>
                </a:solidFill>
              </a:rPr>
              <a:t>complète</a:t>
            </a:r>
            <a:r>
              <a:rPr lang="en" sz="1600">
                <a:solidFill>
                  <a:schemeClr val="lt1"/>
                </a:solidFill>
              </a:rPr>
              <a:t> que celle ci avec des accidents durant les </a:t>
            </a:r>
            <a:r>
              <a:rPr lang="en" sz="1600">
                <a:solidFill>
                  <a:schemeClr val="lt1"/>
                </a:solidFill>
              </a:rPr>
              <a:t>années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précédentes </a:t>
            </a:r>
            <a:r>
              <a:rPr lang="en" sz="1600">
                <a:solidFill>
                  <a:schemeClr val="lt1"/>
                </a:solidFill>
              </a:rPr>
              <a:t>afin de relever d’autre tendances.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60" name="Google Shape;660;p36"/>
          <p:cNvSpPr txBox="1"/>
          <p:nvPr>
            <p:ph idx="4294967295" type="title"/>
          </p:nvPr>
        </p:nvSpPr>
        <p:spPr>
          <a:xfrm>
            <a:off x="1740800" y="976925"/>
            <a:ext cx="42516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61" name="Google Shape;66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7" name="Google Shape;66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idx="13" type="ctrTitle"/>
          </p:nvPr>
        </p:nvSpPr>
        <p:spPr>
          <a:xfrm>
            <a:off x="6427575" y="3283600"/>
            <a:ext cx="229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481" name="Google Shape;481;p24"/>
          <p:cNvSpPr txBox="1"/>
          <p:nvPr>
            <p:ph idx="4" type="ctrTitle"/>
          </p:nvPr>
        </p:nvSpPr>
        <p:spPr>
          <a:xfrm>
            <a:off x="3704700" y="3333125"/>
            <a:ext cx="20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</a:t>
            </a:r>
            <a:r>
              <a:rPr lang="en"/>
              <a:t>ROCESSING</a:t>
            </a:r>
            <a:endParaRPr/>
          </a:p>
        </p:txBody>
      </p:sp>
      <p:sp>
        <p:nvSpPr>
          <p:cNvPr id="482" name="Google Shape;482;p24"/>
          <p:cNvSpPr txBox="1"/>
          <p:nvPr>
            <p:ph type="ctrTitle"/>
          </p:nvPr>
        </p:nvSpPr>
        <p:spPr>
          <a:xfrm>
            <a:off x="985175" y="32836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483" name="Google Shape;483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486" name="Google Shape;486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24"/>
          <p:cNvCxnSpPr>
            <a:stCxn id="487" idx="1"/>
            <a:endCxn id="483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4"/>
          <p:cNvCxnSpPr>
            <a:stCxn id="488" idx="1"/>
            <a:endCxn id="484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4"/>
          <p:cNvCxnSpPr>
            <a:stCxn id="489" idx="1"/>
            <a:endCxn id="486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7" name="Google Shape;497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04" name="Google Shape;504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/>
          <p:nvPr>
            <p:ph idx="1" type="body"/>
          </p:nvPr>
        </p:nvSpPr>
        <p:spPr>
          <a:xfrm>
            <a:off x="618825" y="1679175"/>
            <a:ext cx="6265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Accidents corporels durant  l’année 2019.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Les D</a:t>
            </a:r>
            <a:r>
              <a:rPr lang="en" sz="1700"/>
              <a:t>onnées peuvent être analysée et visualisée en science des données.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Aide à la décision et prédiction.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4" name="Google Shape;514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15" name="Google Shape;515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6" name="Google Shape;516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"/>
          <p:cNvSpPr txBox="1"/>
          <p:nvPr>
            <p:ph idx="1" type="body"/>
          </p:nvPr>
        </p:nvSpPr>
        <p:spPr>
          <a:xfrm>
            <a:off x="1062900" y="1086750"/>
            <a:ext cx="74283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Base de données annuelle </a:t>
            </a:r>
            <a:r>
              <a:rPr lang="en" sz="2000"/>
              <a:t>des accidents corporels “2019”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27" name="Google Shape;527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28" name="Google Shape;52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50" y="1581925"/>
            <a:ext cx="6316232" cy="2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27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7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7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7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cxnSp>
        <p:nvCxnSpPr>
          <p:cNvPr id="539" name="Google Shape;539;p27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0" name="Google Shape;540;p27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41" name="Google Shape;541;p27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7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44" name="Google Shape;544;p27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7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547" name="Google Shape;547;p27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7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550" name="Google Shape;550;p27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7"/>
          <p:cNvSpPr txBox="1"/>
          <p:nvPr>
            <p:ph idx="4294967295" type="subTitle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Ajustement de type de donnés</a:t>
            </a:r>
            <a:endParaRPr sz="1400"/>
          </a:p>
        </p:txBody>
      </p:sp>
      <p:sp>
        <p:nvSpPr>
          <p:cNvPr id="553" name="Google Shape;553;p27"/>
          <p:cNvSpPr txBox="1"/>
          <p:nvPr>
            <p:ph idx="4294967295" type="subTitle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Renommage des Colones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4" name="Google Shape;554;p27"/>
          <p:cNvSpPr txBox="1"/>
          <p:nvPr>
            <p:ph idx="4294967295" type="subTitle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Suppression des colonnes inutiles</a:t>
            </a:r>
            <a:endParaRPr sz="1400"/>
          </a:p>
        </p:txBody>
      </p:sp>
      <p:sp>
        <p:nvSpPr>
          <p:cNvPr id="555" name="Google Shape;555;p27"/>
          <p:cNvSpPr txBox="1"/>
          <p:nvPr>
            <p:ph idx="4294967295" type="subTitle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Suppression des valeurs Null et outliers</a:t>
            </a:r>
            <a:endParaRPr sz="1400"/>
          </a:p>
        </p:txBody>
      </p:sp>
      <p:sp>
        <p:nvSpPr>
          <p:cNvPr id="556" name="Google Shape;556;p27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ETAPE 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57" name="Google Shape;557;p27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ETAPE </a:t>
            </a:r>
            <a:r>
              <a:rPr lang="en" sz="2400">
                <a:solidFill>
                  <a:schemeClr val="accent1"/>
                </a:solidFill>
              </a:rPr>
              <a:t>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58" name="Google Shape;558;p27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ETAPE </a:t>
            </a:r>
            <a:r>
              <a:rPr lang="en" sz="2400">
                <a:solidFill>
                  <a:schemeClr val="accent3"/>
                </a:solidFill>
              </a:rPr>
              <a:t>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59" name="Google Shape;559;p27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ETAPE </a:t>
            </a:r>
            <a:r>
              <a:rPr lang="en" sz="2400">
                <a:solidFill>
                  <a:schemeClr val="accent4"/>
                </a:solidFill>
              </a:rPr>
              <a:t>4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560" name="Google Shape;5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</a:t>
            </a:r>
            <a:endParaRPr sz="3000"/>
          </a:p>
        </p:txBody>
      </p:sp>
      <p:sp>
        <p:nvSpPr>
          <p:cNvPr id="566" name="Google Shape;566;p28"/>
          <p:cNvSpPr txBox="1"/>
          <p:nvPr>
            <p:ph idx="2" type="ctrTitle"/>
          </p:nvPr>
        </p:nvSpPr>
        <p:spPr>
          <a:xfrm>
            <a:off x="5842305" y="12707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vehicule</a:t>
            </a:r>
            <a:endParaRPr/>
          </a:p>
        </p:txBody>
      </p:sp>
      <p:sp>
        <p:nvSpPr>
          <p:cNvPr id="567" name="Google Shape;567;p28"/>
          <p:cNvSpPr txBox="1"/>
          <p:nvPr>
            <p:ph idx="4" type="ctrTitle"/>
          </p:nvPr>
        </p:nvSpPr>
        <p:spPr>
          <a:xfrm>
            <a:off x="3418616" y="27279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 personnes</a:t>
            </a:r>
            <a:endParaRPr/>
          </a:p>
        </p:txBody>
      </p:sp>
      <p:sp>
        <p:nvSpPr>
          <p:cNvPr id="568" name="Google Shape;568;p28"/>
          <p:cNvSpPr txBox="1"/>
          <p:nvPr>
            <p:ph type="ctrTitle"/>
          </p:nvPr>
        </p:nvSpPr>
        <p:spPr>
          <a:xfrm>
            <a:off x="1053116" y="139198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d’accidents</a:t>
            </a:r>
            <a:endParaRPr/>
          </a:p>
        </p:txBody>
      </p:sp>
      <p:sp>
        <p:nvSpPr>
          <p:cNvPr id="569" name="Google Shape;569;p28"/>
          <p:cNvSpPr txBox="1"/>
          <p:nvPr>
            <p:ph idx="6" type="ctrTitle"/>
          </p:nvPr>
        </p:nvSpPr>
        <p:spPr>
          <a:xfrm>
            <a:off x="6123305" y="419076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Pourcentage des blessés</a:t>
            </a: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3418340" y="2859269"/>
            <a:ext cx="484361" cy="484405"/>
            <a:chOff x="4890434" y="4287389"/>
            <a:chExt cx="345997" cy="346029"/>
          </a:xfrm>
        </p:grpSpPr>
        <p:sp>
          <p:nvSpPr>
            <p:cNvPr id="571" name="Google Shape;571;p2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3418622" y="4313166"/>
            <a:ext cx="483826" cy="491133"/>
            <a:chOff x="4874902" y="3808799"/>
            <a:chExt cx="345615" cy="350835"/>
          </a:xfrm>
        </p:grpSpPr>
        <p:sp>
          <p:nvSpPr>
            <p:cNvPr id="579" name="Google Shape;579;p2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8"/>
          <p:cNvSpPr txBox="1"/>
          <p:nvPr>
            <p:ph idx="6" type="ctrTitle"/>
          </p:nvPr>
        </p:nvSpPr>
        <p:spPr>
          <a:xfrm>
            <a:off x="1053130" y="41907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Pourcentage des morts</a:t>
            </a:r>
            <a:endParaRPr/>
          </a:p>
        </p:txBody>
      </p:sp>
      <p:sp>
        <p:nvSpPr>
          <p:cNvPr id="597" name="Google Shape;59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8" name="Google Shape;5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725" y="3930775"/>
            <a:ext cx="1050675" cy="1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675" y="3897325"/>
            <a:ext cx="978650" cy="10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675" y="1085750"/>
            <a:ext cx="978650" cy="1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725" y="1085750"/>
            <a:ext cx="1050675" cy="11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/>
          <p:nvPr>
            <p:ph idx="1" type="body"/>
          </p:nvPr>
        </p:nvSpPr>
        <p:spPr>
          <a:xfrm>
            <a:off x="618825" y="1679175"/>
            <a:ext cx="4121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pour le prétraitement.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Power BI pour la visualisation.</a:t>
            </a:r>
            <a:endParaRPr sz="1700"/>
          </a:p>
        </p:txBody>
      </p:sp>
      <p:sp>
        <p:nvSpPr>
          <p:cNvPr id="607" name="Google Shape;607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Outils</a:t>
            </a:r>
            <a:endParaRPr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09" name="Google Shape;609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4" name="Google Shape;6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00" y="1087150"/>
            <a:ext cx="10763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363" y="2704925"/>
            <a:ext cx="1698200" cy="1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"/>
          <p:cNvSpPr txBox="1"/>
          <p:nvPr>
            <p:ph idx="1" type="subTitle"/>
          </p:nvPr>
        </p:nvSpPr>
        <p:spPr>
          <a:xfrm>
            <a:off x="656925" y="181675"/>
            <a:ext cx="75615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Analyse</a:t>
            </a:r>
            <a:endParaRPr sz="2400"/>
          </a:p>
        </p:txBody>
      </p:sp>
      <p:sp>
        <p:nvSpPr>
          <p:cNvPr id="622" name="Google Shape;62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13" y="804925"/>
            <a:ext cx="7275369" cy="41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9" name="Google Shape;6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62" y="521825"/>
            <a:ext cx="7311276" cy="409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