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4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64" r:id="rId16"/>
    <p:sldId id="265" r:id="rId17"/>
    <p:sldId id="266" r:id="rId18"/>
    <p:sldId id="267" r:id="rId19"/>
    <p:sldId id="279" r:id="rId20"/>
    <p:sldId id="347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45" r:id="rId41"/>
    <p:sldId id="305" r:id="rId42"/>
    <p:sldId id="348" r:id="rId43"/>
    <p:sldId id="349" r:id="rId44"/>
    <p:sldId id="350" r:id="rId45"/>
    <p:sldId id="351" r:id="rId4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58" y="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94F8417-21DE-48BD-BE24-02912BF3E222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8901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999" y="812520"/>
            <a:ext cx="5345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19"/>
            <a:ext cx="6047639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B3D188D-AEDA-4A08-979E-1FE7E1DA4FC6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1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19"/>
            <a:ext cx="6047639" cy="4811400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12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248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43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248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9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248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8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val="257977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124-125</a:t>
            </a:r>
          </a:p>
        </p:txBody>
      </p:sp>
    </p:spTree>
    <p:extLst>
      <p:ext uri="{BB962C8B-B14F-4D97-AF65-F5344CB8AC3E}">
        <p14:creationId xmlns:p14="http://schemas.microsoft.com/office/powerpoint/2010/main" val="3416209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124-125</a:t>
            </a:r>
          </a:p>
        </p:txBody>
      </p:sp>
    </p:spTree>
    <p:extLst>
      <p:ext uri="{BB962C8B-B14F-4D97-AF65-F5344CB8AC3E}">
        <p14:creationId xmlns:p14="http://schemas.microsoft.com/office/powerpoint/2010/main" val="3924491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124-125</a:t>
            </a:r>
          </a:p>
        </p:txBody>
      </p:sp>
    </p:spTree>
    <p:extLst>
      <p:ext uri="{BB962C8B-B14F-4D97-AF65-F5344CB8AC3E}">
        <p14:creationId xmlns:p14="http://schemas.microsoft.com/office/powerpoint/2010/main" val="837593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124-125</a:t>
            </a:r>
          </a:p>
        </p:txBody>
      </p:sp>
    </p:spTree>
    <p:extLst>
      <p:ext uri="{BB962C8B-B14F-4D97-AF65-F5344CB8AC3E}">
        <p14:creationId xmlns:p14="http://schemas.microsoft.com/office/powerpoint/2010/main" val="2319883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19"/>
            <a:ext cx="6047639" cy="472103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80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399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1E1781-37BB-48B4-9CF9-8466D5F3D7F0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ext Box 1"/>
          <p:cNvSpPr/>
          <p:nvPr/>
        </p:nvSpPr>
        <p:spPr>
          <a:xfrm>
            <a:off x="965880" y="801361"/>
            <a:ext cx="5625717" cy="400895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1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  <p:extLst>
      <p:ext uri="{BB962C8B-B14F-4D97-AF65-F5344CB8AC3E}">
        <p14:creationId xmlns:p14="http://schemas.microsoft.com/office/powerpoint/2010/main" val="308735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756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59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3FC9B6-72CB-4AB8-8C08-51FD99C905E3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59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ext Box 1"/>
          <p:cNvSpPr/>
          <p:nvPr/>
        </p:nvSpPr>
        <p:spPr>
          <a:xfrm>
            <a:off x="965880" y="801361"/>
            <a:ext cx="5625717" cy="400895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08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756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59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9D5086-7928-4CCF-93FD-85F440D6F35A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59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ext Box 1"/>
          <p:cNvSpPr/>
          <p:nvPr/>
        </p:nvSpPr>
        <p:spPr>
          <a:xfrm>
            <a:off x="965880" y="801361"/>
            <a:ext cx="5625717" cy="400895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7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756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3868AD-5921-4D58-BA56-1DE3D59B1836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ext Box 1"/>
          <p:cNvSpPr/>
          <p:nvPr/>
        </p:nvSpPr>
        <p:spPr>
          <a:xfrm>
            <a:off x="965880" y="801361"/>
            <a:ext cx="5625717" cy="400895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69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399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51EC1E-AC91-4BD5-A7A2-6B2D4675B840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ext Box 1"/>
          <p:cNvSpPr/>
          <p:nvPr/>
        </p:nvSpPr>
        <p:spPr>
          <a:xfrm>
            <a:off x="965880" y="801361"/>
            <a:ext cx="5625717" cy="400895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91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6323"/>
            <a:ext cx="3272756" cy="5331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BE5C4B-EF30-42A4-AC03-907536F539D5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ext Box 1"/>
          <p:cNvSpPr/>
          <p:nvPr/>
        </p:nvSpPr>
        <p:spPr>
          <a:xfrm>
            <a:off x="965880" y="801361"/>
            <a:ext cx="5625717" cy="400895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95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399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221C2-4F82-4FEE-A496-9AAC5C9C5CF7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880" y="801361"/>
            <a:ext cx="5625717" cy="40089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68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4000" y="10155957"/>
            <a:ext cx="3272399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054658-230D-480D-9B08-1A1CED43F173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880" y="801361"/>
            <a:ext cx="5625717" cy="40089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75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756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2C9DC2A-3580-4D97-9181-D9767226351C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880" y="801361"/>
            <a:ext cx="5625717" cy="40089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2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756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029837-4240-42CD-87DD-8F5D4DF12D14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30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880" y="801361"/>
            <a:ext cx="5625717" cy="40089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85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756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3A73A1-6214-4A7C-9B9A-DF5D7B886567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880" y="801361"/>
            <a:ext cx="5625717" cy="40089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1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248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51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756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C3CDA6-02B9-4EC3-90F0-97A1C1B63ED3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880" y="801361"/>
            <a:ext cx="5625717" cy="40089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19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756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2E16F7-FA29-41B3-9FF1-7815B76A460D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880" y="801361"/>
            <a:ext cx="5625717" cy="40089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946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4283643" y="10155957"/>
            <a:ext cx="3272756" cy="5335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6FC503-ED81-4E3B-8F7E-19E5600E7530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880" y="801361"/>
            <a:ext cx="5625717" cy="40089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1006918" y="5078156"/>
            <a:ext cx="5541483" cy="4809963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256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38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70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135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267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891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19"/>
            <a:ext cx="6047639" cy="472103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0801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6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  <p:extLst>
      <p:ext uri="{BB962C8B-B14F-4D97-AF65-F5344CB8AC3E}">
        <p14:creationId xmlns:p14="http://schemas.microsoft.com/office/powerpoint/2010/main" val="139670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  <p:extLst>
      <p:ext uri="{BB962C8B-B14F-4D97-AF65-F5344CB8AC3E}">
        <p14:creationId xmlns:p14="http://schemas.microsoft.com/office/powerpoint/2010/main" val="226396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01688"/>
            <a:ext cx="5345113" cy="40100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248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6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95-96</a:t>
            </a:r>
          </a:p>
        </p:txBody>
      </p:sp>
    </p:spTree>
    <p:extLst>
      <p:ext uri="{BB962C8B-B14F-4D97-AF65-F5344CB8AC3E}">
        <p14:creationId xmlns:p14="http://schemas.microsoft.com/office/powerpoint/2010/main" val="3894114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124-125</a:t>
            </a:r>
          </a:p>
        </p:txBody>
      </p:sp>
    </p:spTree>
    <p:extLst>
      <p:ext uri="{BB962C8B-B14F-4D97-AF65-F5344CB8AC3E}">
        <p14:creationId xmlns:p14="http://schemas.microsoft.com/office/powerpoint/2010/main" val="146534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125-126</a:t>
            </a:r>
          </a:p>
        </p:txBody>
      </p:sp>
    </p:spTree>
    <p:extLst>
      <p:ext uri="{BB962C8B-B14F-4D97-AF65-F5344CB8AC3E}">
        <p14:creationId xmlns:p14="http://schemas.microsoft.com/office/powerpoint/2010/main" val="111508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B5406-F63D-45C4-8E10-075EBCADC5EC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28D829-6703-434E-AAA9-E010E818ABED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7C26D2-8B51-4DA2-AF05-988B4F506057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F9DFB0-D819-4CD6-B36C-4624F9A38106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2134A0-C2F2-4E11-B911-2BFDF200587F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86B898-CA5A-4EBC-8206-3C5B0EA72556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7BEEE5-CF2F-4B4E-9ED7-F63948B96F57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A69760-47EC-4EE9-BDB6-59E622A3AF8E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827FEE-4913-49DA-802B-E6CE7817AD6E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712BF-56CD-4349-BDE6-04A2FDCF1C97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CBEA49-8D9A-4B57-A02D-EE65037C0D61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39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ABF5CF3-6461-4E21-8D4A-DA939BD80EC0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402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3 Object Oriented Programming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68359" y="6066720"/>
            <a:ext cx="9071640" cy="7732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Neil Urquhart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139040" y="1260000"/>
            <a:ext cx="8400960" cy="500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2000" y="179640"/>
            <a:ext cx="8568000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Classes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2119" y="1763640"/>
            <a:ext cx="8147880" cy="4536359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>
                <a:solidFill>
                  <a:srgbClr val="000000"/>
                </a:solidFill>
              </a:rPr>
              <a:t>OO software will often use more than one copy or </a:t>
            </a:r>
            <a:r>
              <a:rPr lang="en-GB" sz="2800" i="1">
                <a:solidFill>
                  <a:srgbClr val="000000"/>
                </a:solidFill>
              </a:rPr>
              <a:t>instance</a:t>
            </a:r>
            <a:r>
              <a:rPr lang="en-GB" sz="2800">
                <a:solidFill>
                  <a:srgbClr val="000000"/>
                </a:solidFill>
              </a:rPr>
              <a:t> of an object</a:t>
            </a:r>
          </a:p>
          <a:p>
            <a:pPr marL="0" lvl="1" indent="0" rtl="0" hangingPunct="0"/>
            <a:r>
              <a:rPr lang="en-GB">
                <a:solidFill>
                  <a:srgbClr val="000000"/>
                </a:solidFill>
              </a:rPr>
              <a:t>e.g. a University records system will have many Student objects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>
                <a:solidFill>
                  <a:srgbClr val="000000"/>
                </a:solidFill>
              </a:rPr>
              <a:t>Each </a:t>
            </a:r>
            <a:r>
              <a:rPr lang="en-GB" sz="2800" i="1">
                <a:solidFill>
                  <a:srgbClr val="000000"/>
                </a:solidFill>
              </a:rPr>
              <a:t>instance</a:t>
            </a:r>
            <a:r>
              <a:rPr lang="en-GB" sz="2800">
                <a:solidFill>
                  <a:srgbClr val="000000"/>
                </a:solidFill>
              </a:rPr>
              <a:t> is referred to as an </a:t>
            </a:r>
            <a:r>
              <a:rPr lang="en-GB" sz="2800" i="1">
                <a:solidFill>
                  <a:srgbClr val="000000"/>
                </a:solidFill>
              </a:rPr>
              <a:t>object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>
                <a:solidFill>
                  <a:srgbClr val="000000"/>
                </a:solidFill>
              </a:rPr>
              <a:t>Each instance will have it’s own property values but share methods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>
                <a:solidFill>
                  <a:srgbClr val="000000"/>
                </a:solidFill>
              </a:rPr>
              <a:t>A class as a </a:t>
            </a:r>
            <a:r>
              <a:rPr lang="en-GB" sz="2800" i="1">
                <a:solidFill>
                  <a:srgbClr val="000000"/>
                </a:solidFill>
              </a:rPr>
              <a:t>template</a:t>
            </a:r>
            <a:r>
              <a:rPr lang="en-GB" sz="2800">
                <a:solidFill>
                  <a:srgbClr val="000000"/>
                </a:solidFill>
              </a:rPr>
              <a:t> for creating objects.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clas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81999" y="251445"/>
            <a:ext cx="8568000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 dirty="0" smtClean="0"/>
              <a:t>Class diagrams</a:t>
            </a:r>
            <a:endParaRPr lang="en-GB" b="1" dirty="0"/>
          </a:p>
        </p:txBody>
      </p:sp>
      <p:sp>
        <p:nvSpPr>
          <p:cNvPr id="3" name="Freeform 2"/>
          <p:cNvSpPr/>
          <p:nvPr/>
        </p:nvSpPr>
        <p:spPr>
          <a:xfrm>
            <a:off x="4087620" y="2411685"/>
            <a:ext cx="1914479" cy="402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Person</a:t>
            </a:r>
          </a:p>
        </p:txBody>
      </p:sp>
      <p:sp>
        <p:nvSpPr>
          <p:cNvPr id="4" name="Freeform 3"/>
          <p:cNvSpPr/>
          <p:nvPr/>
        </p:nvSpPr>
        <p:spPr>
          <a:xfrm>
            <a:off x="4087620" y="2831805"/>
            <a:ext cx="1914479" cy="1343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: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age :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address : String</a:t>
            </a:r>
          </a:p>
        </p:txBody>
      </p:sp>
      <p:sp>
        <p:nvSpPr>
          <p:cNvPr id="5" name="Freeform 4"/>
          <p:cNvSpPr/>
          <p:nvPr/>
        </p:nvSpPr>
        <p:spPr>
          <a:xfrm>
            <a:off x="1175760" y="4451760"/>
            <a:ext cx="7980479" cy="2113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</a:pPr>
            <a:r>
              <a:rPr lang="en-US" sz="265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The class name is shown in the top part of the box.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5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Beneath that is a list of attributes and their types.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265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We </a:t>
            </a:r>
            <a:r>
              <a:rPr lang="en-US" sz="2650" b="1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always</a:t>
            </a:r>
            <a:r>
              <a:rPr lang="en-US" sz="265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start a class name with a capital letter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65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75760" y="1100209"/>
            <a:ext cx="7980479" cy="8760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</a:pPr>
            <a:r>
              <a:rPr lang="en-US" sz="265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US" sz="2650" dirty="0" smtClean="0">
                <a:latin typeface="Arial" pitchFamily="18"/>
                <a:ea typeface="MS Gothic" pitchFamily="2"/>
                <a:cs typeface="Tahoma" pitchFamily="2"/>
              </a:rPr>
              <a:t>We use </a:t>
            </a:r>
            <a:r>
              <a:rPr lang="en-US" sz="2650" i="1" dirty="0" smtClean="0">
                <a:latin typeface="Arial" pitchFamily="18"/>
                <a:ea typeface="MS Gothic" pitchFamily="2"/>
                <a:cs typeface="Tahoma" pitchFamily="2"/>
              </a:rPr>
              <a:t>class diagrams</a:t>
            </a:r>
            <a:r>
              <a:rPr lang="en-US" sz="2650" dirty="0" smtClean="0">
                <a:latin typeface="Arial" pitchFamily="18"/>
                <a:ea typeface="MS Gothic" pitchFamily="2"/>
                <a:cs typeface="Tahoma" pitchFamily="2"/>
              </a:rPr>
              <a:t> to design our system.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</a:pPr>
            <a:r>
              <a:rPr lang="en-US" sz="2650" b="0" i="0" u="none" strike="noStrike" kern="1200" dirty="0" smtClean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We’ll use them a lot in this module</a:t>
            </a:r>
            <a:endParaRPr lang="en-US" sz="265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5639" y="915767"/>
            <a:ext cx="8568000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 dirty="0"/>
              <a:t>C</a:t>
            </a:r>
            <a:r>
              <a:rPr lang="en-GB" b="1" dirty="0" smtClean="0"/>
              <a:t>lass diagrams</a:t>
            </a:r>
            <a:endParaRPr lang="en-GB" b="1" dirty="0"/>
          </a:p>
        </p:txBody>
      </p:sp>
      <p:sp>
        <p:nvSpPr>
          <p:cNvPr id="3" name="Freeform 2"/>
          <p:cNvSpPr/>
          <p:nvPr/>
        </p:nvSpPr>
        <p:spPr>
          <a:xfrm>
            <a:off x="251640" y="2183759"/>
            <a:ext cx="9491759" cy="1305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</a:pPr>
            <a:r>
              <a:rPr lang="en-US" sz="265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As well as attributes methods can also be shown in a class diagram.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</a:pPr>
            <a:r>
              <a:rPr lang="en-US" sz="265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These appear in another box beneath the attributes.</a:t>
            </a:r>
          </a:p>
        </p:txBody>
      </p:sp>
      <p:sp>
        <p:nvSpPr>
          <p:cNvPr id="4" name="Freeform 3"/>
          <p:cNvSpPr/>
          <p:nvPr/>
        </p:nvSpPr>
        <p:spPr>
          <a:xfrm>
            <a:off x="3863879" y="3695400"/>
            <a:ext cx="2520000" cy="329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Person</a:t>
            </a:r>
          </a:p>
        </p:txBody>
      </p:sp>
      <p:sp>
        <p:nvSpPr>
          <p:cNvPr id="5" name="Freeform 4"/>
          <p:cNvSpPr/>
          <p:nvPr/>
        </p:nvSpPr>
        <p:spPr>
          <a:xfrm>
            <a:off x="3863879" y="4031639"/>
            <a:ext cx="2520000" cy="117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: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age :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address : String</a:t>
            </a:r>
          </a:p>
        </p:txBody>
      </p:sp>
      <p:sp>
        <p:nvSpPr>
          <p:cNvPr id="6" name="Freeform 5"/>
          <p:cNvSpPr/>
          <p:nvPr/>
        </p:nvSpPr>
        <p:spPr>
          <a:xfrm>
            <a:off x="3863879" y="5207400"/>
            <a:ext cx="2520000" cy="117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getName() :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setName(String)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getAge() : String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Using cla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5639" y="671399"/>
            <a:ext cx="8568000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Using classes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183759"/>
            <a:ext cx="8568000" cy="4915439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GB"/>
              <a:t>To use a class within an OO system we create one or more </a:t>
            </a:r>
            <a:r>
              <a:rPr lang="en-GB" i="1"/>
              <a:t>instances </a:t>
            </a:r>
            <a:r>
              <a:rPr lang="en-GB"/>
              <a:t>of the class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US"/>
              <a:t>The behaviour (i.e. the methods) is defined only once in the class.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US"/>
              <a:t>All instances of a class have their own private copy of the property items and also have access to the methods defined in the class.  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GB"/>
              <a:t>Each instance is an </a:t>
            </a:r>
            <a:r>
              <a:rPr lang="en-GB" i="1"/>
              <a:t>object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endParaRPr lang="en-GB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stances of the Person 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3759" y="6840"/>
            <a:ext cx="8591040" cy="158147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Instances of the Person class</a:t>
            </a:r>
          </a:p>
        </p:txBody>
      </p:sp>
      <p:sp>
        <p:nvSpPr>
          <p:cNvPr id="3" name="Freeform 2"/>
          <p:cNvSpPr/>
          <p:nvPr/>
        </p:nvSpPr>
        <p:spPr>
          <a:xfrm>
            <a:off x="4871879" y="1679399"/>
            <a:ext cx="1916279" cy="329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Person</a:t>
            </a:r>
          </a:p>
        </p:txBody>
      </p:sp>
      <p:sp>
        <p:nvSpPr>
          <p:cNvPr id="4" name="Freeform 3"/>
          <p:cNvSpPr/>
          <p:nvPr/>
        </p:nvSpPr>
        <p:spPr>
          <a:xfrm>
            <a:off x="4871879" y="1982160"/>
            <a:ext cx="1916279" cy="705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: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age :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address : String</a:t>
            </a:r>
          </a:p>
        </p:txBody>
      </p:sp>
      <p:sp>
        <p:nvSpPr>
          <p:cNvPr id="5" name="Freeform 4"/>
          <p:cNvSpPr/>
          <p:nvPr/>
        </p:nvSpPr>
        <p:spPr>
          <a:xfrm>
            <a:off x="4871879" y="2687399"/>
            <a:ext cx="1916279" cy="906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getName() :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setName(String)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getAge() : Integer</a:t>
            </a:r>
          </a:p>
        </p:txBody>
      </p:sp>
      <p:sp>
        <p:nvSpPr>
          <p:cNvPr id="6" name="Freeform 5"/>
          <p:cNvSpPr/>
          <p:nvPr/>
        </p:nvSpPr>
        <p:spPr>
          <a:xfrm>
            <a:off x="3023640" y="4904639"/>
            <a:ext cx="2554919" cy="40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: Person</a:t>
            </a:r>
          </a:p>
        </p:txBody>
      </p:sp>
      <p:sp>
        <p:nvSpPr>
          <p:cNvPr id="7" name="Freeform 6"/>
          <p:cNvSpPr/>
          <p:nvPr/>
        </p:nvSpPr>
        <p:spPr>
          <a:xfrm>
            <a:off x="3023640" y="5309279"/>
            <a:ext cx="2554919" cy="1494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= "John"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age = 21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address = "High Street"</a:t>
            </a:r>
          </a:p>
        </p:txBody>
      </p:sp>
      <p:sp>
        <p:nvSpPr>
          <p:cNvPr id="8" name="Freeform 7"/>
          <p:cNvSpPr/>
          <p:nvPr/>
        </p:nvSpPr>
        <p:spPr>
          <a:xfrm>
            <a:off x="6182640" y="4904639"/>
            <a:ext cx="2301119" cy="546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: Person</a:t>
            </a:r>
          </a:p>
        </p:txBody>
      </p:sp>
      <p:sp>
        <p:nvSpPr>
          <p:cNvPr id="9" name="Freeform 8"/>
          <p:cNvSpPr/>
          <p:nvPr/>
        </p:nvSpPr>
        <p:spPr>
          <a:xfrm>
            <a:off x="6182640" y="5309279"/>
            <a:ext cx="2301119" cy="1494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= "Stuart"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age = 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address = "Low Street"</a:t>
            </a:r>
          </a:p>
        </p:txBody>
      </p:sp>
      <p:sp>
        <p:nvSpPr>
          <p:cNvPr id="10" name="Straight Connector 9"/>
          <p:cNvSpPr/>
          <p:nvPr/>
        </p:nvSpPr>
        <p:spPr>
          <a:xfrm flipV="1">
            <a:off x="4166639" y="3594600"/>
            <a:ext cx="1008001" cy="131040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 flipH="1" flipV="1">
            <a:off x="6383519" y="3594600"/>
            <a:ext cx="806760" cy="131040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787800" y="3998519"/>
            <a:ext cx="1779839" cy="30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&lt;&lt;instanceOf&gt;&gt;</a:t>
            </a:r>
          </a:p>
        </p:txBody>
      </p:sp>
      <p:sp>
        <p:nvSpPr>
          <p:cNvPr id="13" name="Freeform 12"/>
          <p:cNvSpPr/>
          <p:nvPr/>
        </p:nvSpPr>
        <p:spPr>
          <a:xfrm>
            <a:off x="2855880" y="3998519"/>
            <a:ext cx="1814760" cy="30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&lt;&lt;instanceOf&gt;&gt;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0625" y="467469"/>
            <a:ext cx="9540000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 dirty="0"/>
              <a:t>Allowing objects to communicate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2160000"/>
            <a:ext cx="8928824" cy="4234109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</a:rPr>
              <a:t>An OO programme will have many objects</a:t>
            </a:r>
          </a:p>
          <a:p>
            <a:pPr marL="0" lvl="1" indent="0" rtl="0" hangingPunct="0"/>
            <a:r>
              <a:rPr lang="en-GB" dirty="0">
                <a:solidFill>
                  <a:srgbClr val="000000"/>
                </a:solidFill>
              </a:rPr>
              <a:t>There will be a variety of object types</a:t>
            </a:r>
          </a:p>
          <a:p>
            <a:pPr marL="0" lvl="1" indent="0" rtl="0" hangingPunct="0"/>
            <a:r>
              <a:rPr lang="en-GB" dirty="0">
                <a:solidFill>
                  <a:srgbClr val="000000"/>
                </a:solidFill>
              </a:rPr>
              <a:t>Some of the objects will be of the same type</a:t>
            </a:r>
          </a:p>
          <a:p>
            <a:pPr marL="0" lvl="0" indent="0"/>
            <a:r>
              <a:rPr lang="en-GB" sz="2800" dirty="0">
                <a:solidFill>
                  <a:srgbClr val="000000"/>
                </a:solidFill>
              </a:rPr>
              <a:t>Within our programme objects may send messages to one-another</a:t>
            </a:r>
          </a:p>
          <a:p>
            <a:pPr marL="0" lvl="1" indent="0" rtl="0" hangingPunct="0"/>
            <a:r>
              <a:rPr lang="en-GB" dirty="0">
                <a:solidFill>
                  <a:srgbClr val="000000"/>
                </a:solidFill>
              </a:rPr>
              <a:t>When an object receives a message, a method will be executed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endParaRPr lang="en-GB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etting Objects Commun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2319" y="7132717"/>
            <a:ext cx="3195000" cy="521279"/>
          </a:xfrm>
        </p:spPr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2039" y="752399"/>
            <a:ext cx="8935560" cy="143459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Allowing objects to communicate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279" y="2183759"/>
            <a:ext cx="8188199" cy="1476944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457200" indent="-457200">
              <a:spcBef>
                <a:spcPts val="697"/>
              </a:spcBef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</a:rPr>
              <a:t>Let us create two classes Person and Dog and instantiate them: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752920" y="5936779"/>
            <a:ext cx="7247080" cy="113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ctr" hangingPunct="0">
              <a:spcBef>
                <a:spcPts val="697"/>
              </a:spcBef>
              <a:buClr>
                <a:srgbClr val="B2B2B2"/>
              </a:buClr>
              <a:buSzPct val="60000"/>
              <a:buNone/>
            </a:pPr>
            <a:r>
              <a:rPr lang="en-GB" sz="2800" b="0" i="0" u="none" strike="noStrike" kern="1200" dirty="0">
                <a:ln>
                  <a:noFill/>
                </a:ln>
                <a:latin typeface="Tahoma" pitchFamily="34"/>
                <a:ea typeface="MS Gothic" pitchFamily="2"/>
                <a:cs typeface="Tahoma" pitchFamily="2"/>
              </a:rPr>
              <a:t>The University can now send the messages “matriculate” or “graduate” to student.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B2B2B2"/>
              </a:buClr>
              <a:buSzPct val="60000"/>
              <a:buFont typeface="Wingdings" pitchFamily="2"/>
              <a:buChar char=""/>
              <a:tabLst/>
            </a:pPr>
            <a:endParaRPr lang="en-GB" sz="2800" b="0" i="0" u="none" strike="noStrike" kern="1200" dirty="0">
              <a:ln>
                <a:noFill/>
              </a:ln>
              <a:latin typeface="Tahoma" pitchFamily="34"/>
              <a:ea typeface="MS Gothic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763640" y="3973679"/>
            <a:ext cx="1848239" cy="402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university</a:t>
            </a:r>
          </a:p>
        </p:txBody>
      </p:sp>
      <p:sp>
        <p:nvSpPr>
          <p:cNvPr id="6" name="Freeform 5"/>
          <p:cNvSpPr/>
          <p:nvPr/>
        </p:nvSpPr>
        <p:spPr>
          <a:xfrm>
            <a:off x="1763640" y="4367879"/>
            <a:ext cx="1832399" cy="117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= "Edinburgh Napier"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address = "High Street"</a:t>
            </a:r>
          </a:p>
        </p:txBody>
      </p:sp>
      <p:sp>
        <p:nvSpPr>
          <p:cNvPr id="7" name="Straight Connector 6"/>
          <p:cNvSpPr/>
          <p:nvPr/>
        </p:nvSpPr>
        <p:spPr>
          <a:xfrm>
            <a:off x="3662639" y="4647600"/>
            <a:ext cx="3717361" cy="324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3863879" y="4444919"/>
            <a:ext cx="2976121" cy="5508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63879" y="4140000"/>
            <a:ext cx="1356120" cy="97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graduate</a:t>
            </a:r>
          </a:p>
        </p:txBody>
      </p:sp>
      <p:sp>
        <p:nvSpPr>
          <p:cNvPr id="10" name="Freeform 9"/>
          <p:cNvSpPr/>
          <p:nvPr/>
        </p:nvSpPr>
        <p:spPr>
          <a:xfrm>
            <a:off x="1763640" y="5543640"/>
            <a:ext cx="1848239" cy="420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286759" y="3960000"/>
            <a:ext cx="1713240" cy="402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student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86759" y="4354200"/>
            <a:ext cx="1713240" cy="924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= "Jim"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programme = "Computing”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86759" y="5277959"/>
            <a:ext cx="1713240" cy="58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matriculate()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graduate()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nding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5639" y="671399"/>
            <a:ext cx="8568000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Sending Messages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183759"/>
            <a:ext cx="8568000" cy="4536359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GB"/>
              <a:t>Objects may send messages to each other within an OO system.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GB"/>
              <a:t>This is what makes things happen within the system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GB"/>
              <a:t>To pass a message we must have a </a:t>
            </a:r>
            <a:r>
              <a:rPr lang="en-GB" i="1"/>
              <a:t>sender </a:t>
            </a:r>
            <a:r>
              <a:rPr lang="en-GB"/>
              <a:t>object and a </a:t>
            </a:r>
            <a:r>
              <a:rPr lang="en-GB" i="1"/>
              <a:t>receiver</a:t>
            </a:r>
            <a:r>
              <a:rPr lang="en-GB"/>
              <a:t> object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GB"/>
              <a:t>When the receiver gets the message it carries out some sort of 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5639" y="671399"/>
            <a:ext cx="8568000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Sending Messages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183759"/>
            <a:ext cx="8568000" cy="4536359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GB"/>
              <a:t>In practice an object can only receive messages that relate to a specific method</a:t>
            </a:r>
          </a:p>
          <a:p>
            <a:pPr marL="0" lvl="0" inden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</a:pPr>
            <a:r>
              <a:rPr lang="en-GB"/>
              <a:t>Messages can only be sent between objects when the programmer has linked them (more on this later)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Summary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89923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en-GB"/>
              <a:t>Object Orientation is a software engineering paradigm</a:t>
            </a:r>
          </a:p>
          <a:p>
            <a:pPr lvl="0"/>
            <a:r>
              <a:rPr lang="en-GB"/>
              <a:t>In OO we divide our programme into a number of objects</a:t>
            </a:r>
          </a:p>
          <a:p>
            <a:pPr lvl="0"/>
            <a:r>
              <a:rPr lang="en-GB"/>
              <a:t>Each object represents a specific entity</a:t>
            </a:r>
          </a:p>
          <a:p>
            <a:pPr lvl="1" rtl="0" hangingPunct="0"/>
            <a:r>
              <a:rPr lang="en-GB"/>
              <a:t>It encapsulates the methods and properties associated with that entity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1 Introduction to Objects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247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2 Methods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954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642" y="302035"/>
            <a:ext cx="9072000" cy="1260363"/>
          </a:xfrm>
        </p:spPr>
        <p:txBody>
          <a:bodyPr lIns="90004" tIns="46798" rIns="90004" bIns="46798">
            <a:spAutoFit/>
          </a:bodyPr>
          <a:lstStyle/>
          <a:p>
            <a:pPr lvl="0" hangingPunct="1">
              <a:buNone/>
            </a:pPr>
            <a:r>
              <a:rPr lang="en-GB"/>
              <a:t>Methods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642" y="1763639"/>
            <a:ext cx="9072000" cy="2608024"/>
          </a:xfrm>
        </p:spPr>
        <p:txBody>
          <a:bodyPr lIns="90004" tIns="46798" rIns="90004" bIns="46798">
            <a:spAutoFit/>
          </a:bodyPr>
          <a:lstStyle/>
          <a:p>
            <a:pPr marL="0" lvl="1" indent="0">
              <a:spcBef>
                <a:spcPts val="695"/>
              </a:spcBef>
              <a:spcAft>
                <a:spcPts val="0"/>
              </a:spcAft>
            </a:pPr>
            <a:r>
              <a:rPr lang="en-GB"/>
              <a:t>What are Methods?</a:t>
            </a:r>
          </a:p>
          <a:p>
            <a:pPr marL="0" lvl="1" indent="0">
              <a:spcBef>
                <a:spcPts val="695"/>
              </a:spcBef>
              <a:spcAft>
                <a:spcPts val="0"/>
              </a:spcAft>
            </a:pPr>
            <a:r>
              <a:rPr lang="en-GB"/>
              <a:t>Why bother writing your own methods</a:t>
            </a:r>
          </a:p>
          <a:p>
            <a:pPr marL="0" lvl="1" indent="0">
              <a:spcBef>
                <a:spcPts val="695"/>
              </a:spcBef>
              <a:spcAft>
                <a:spcPts val="0"/>
              </a:spcAft>
            </a:pPr>
            <a:r>
              <a:rPr lang="en-GB"/>
              <a:t>How to write your own methods</a:t>
            </a:r>
          </a:p>
          <a:p>
            <a:pPr marL="0" lvl="1" indent="0">
              <a:spcBef>
                <a:spcPts val="695"/>
              </a:spcBef>
              <a:spcAft>
                <a:spcPts val="0"/>
              </a:spcAft>
            </a:pPr>
            <a:r>
              <a:rPr lang="en-GB"/>
              <a:t>Passing Arguments (parameters) to methods</a:t>
            </a:r>
          </a:p>
          <a:p>
            <a:pPr marL="0" lvl="1" indent="0">
              <a:spcBef>
                <a:spcPts val="695"/>
              </a:spcBef>
              <a:spcAft>
                <a:spcPts val="0"/>
              </a:spcAft>
            </a:pPr>
            <a:r>
              <a:rPr lang="en-GB"/>
              <a:t>Returning Arguments (parameters) to methods</a:t>
            </a:r>
          </a:p>
        </p:txBody>
      </p:sp>
    </p:spTree>
    <p:extLst>
      <p:ext uri="{BB962C8B-B14F-4D97-AF65-F5344CB8AC3E}">
        <p14:creationId xmlns:p14="http://schemas.microsoft.com/office/powerpoint/2010/main" val="142483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3260704" y="7003473"/>
            <a:ext cx="3557875" cy="55620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Object Oriented Software Development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642" y="302035"/>
            <a:ext cx="9072000" cy="1260363"/>
          </a:xfrm>
        </p:spPr>
        <p:txBody>
          <a:bodyPr lIns="90004" tIns="46798" rIns="90004" bIns="46798">
            <a:spAutoFit/>
          </a:bodyPr>
          <a:lstStyle/>
          <a:p>
            <a:pPr lvl="0" hangingPunct="1">
              <a:buNone/>
            </a:pPr>
            <a:r>
              <a:rPr lang="en-GB"/>
              <a:t>What are methods?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642" y="908574"/>
            <a:ext cx="9468857" cy="6295186"/>
          </a:xfrm>
        </p:spPr>
        <p:txBody>
          <a:bodyPr wrap="square" lIns="90004" tIns="46798" rIns="90004" bIns="46798">
            <a:spAutoFit/>
          </a:bodyPr>
          <a:lstStyle/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dirty="0"/>
              <a:t>Methods allow an object to carry out a task</a:t>
            </a:r>
          </a:p>
          <a:p>
            <a:pPr marL="431999" lvl="1" indent="0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sz="3200" dirty="0"/>
              <a:t>In practice they comprise some lines of c#</a:t>
            </a:r>
          </a:p>
          <a:p>
            <a:pPr marL="431999" lvl="1" indent="0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endParaRPr lang="en-GB" sz="3200" dirty="0"/>
          </a:p>
          <a:p>
            <a:pPr marL="0" lvl="0" indent="0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dirty="0"/>
              <a:t>They are executed when they are called from:</a:t>
            </a:r>
          </a:p>
          <a:p>
            <a:pPr marL="431999" lvl="1" indent="0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dirty="0"/>
              <a:t>another method within the class</a:t>
            </a:r>
          </a:p>
          <a:p>
            <a:pPr marL="431999" lvl="1" indent="0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dirty="0"/>
              <a:t>a method within another class (by sending a “message”)</a:t>
            </a:r>
          </a:p>
          <a:p>
            <a:pPr marL="431999" lvl="2" indent="0">
              <a:lnSpc>
                <a:spcPct val="80000"/>
              </a:lnSpc>
              <a:buNone/>
            </a:pPr>
            <a:endParaRPr lang="en-GB" sz="3200" dirty="0"/>
          </a:p>
          <a:p>
            <a:pPr marL="0" lvl="0" indent="0" hangingPunct="1">
              <a:lnSpc>
                <a:spcPct val="80000"/>
              </a:lnSpc>
            </a:pPr>
            <a:r>
              <a:rPr lang="en-GB" dirty="0"/>
              <a:t>Without methods a class will only hold data</a:t>
            </a:r>
          </a:p>
          <a:p>
            <a:pPr marL="431999" lvl="2" indent="0">
              <a:lnSpc>
                <a:spcPct val="80000"/>
              </a:lnSpc>
            </a:pPr>
            <a:r>
              <a:rPr lang="en-GB" sz="3200" dirty="0"/>
              <a:t>It will be unable to perform any functions</a:t>
            </a:r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dirty="0"/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2523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3293275" y="6851160"/>
            <a:ext cx="3557875" cy="55620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5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Object Oriented Software Development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642" y="302035"/>
            <a:ext cx="9072000" cy="1260363"/>
          </a:xfrm>
        </p:spPr>
        <p:txBody>
          <a:bodyPr lIns="90004" tIns="46798" rIns="90004" bIns="46798">
            <a:spAutoFit/>
          </a:bodyPr>
          <a:lstStyle/>
          <a:p>
            <a:pPr lvl="0" hangingPunct="1">
              <a:buNone/>
            </a:pPr>
            <a:r>
              <a:rPr lang="en-GB"/>
              <a:t>Example methods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67999" y="1115997"/>
            <a:ext cx="9072000" cy="6252100"/>
          </a:xfrm>
        </p:spPr>
        <p:txBody>
          <a:bodyPr lIns="90004" tIns="46798" rIns="90004" bIns="46798">
            <a:spAutoFit/>
          </a:bodyPr>
          <a:lstStyle/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/>
          </a:p>
          <a:p>
            <a:pPr marL="0" lvl="0" indent="0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sz="2800"/>
              <a:t>Suppose we have a class that represents a video player object</a:t>
            </a:r>
          </a:p>
          <a:p>
            <a:pPr marL="431999" lvl="2" indent="0">
              <a:lnSpc>
                <a:spcPct val="80000"/>
              </a:lnSpc>
            </a:pPr>
            <a:r>
              <a:rPr lang="en-GB"/>
              <a:t>It's purpose is to allow our application to play videos</a:t>
            </a:r>
          </a:p>
          <a:p>
            <a:pPr marL="431999" lvl="2" indent="0">
              <a:lnSpc>
                <a:spcPct val="80000"/>
              </a:lnSpc>
            </a:pPr>
            <a:endParaRPr lang="en-GB"/>
          </a:p>
          <a:p>
            <a:pPr marL="0" lvl="1" indent="0">
              <a:lnSpc>
                <a:spcPct val="80000"/>
              </a:lnSpc>
            </a:pPr>
            <a:r>
              <a:rPr lang="en-GB"/>
              <a:t>By including it in your application you may play videos </a:t>
            </a:r>
            <a:r>
              <a:rPr lang="en-GB" i="1"/>
              <a:t>without needing to understand how the video data is processed</a:t>
            </a:r>
          </a:p>
          <a:p>
            <a:pPr marL="0" lvl="0" indent="0" hangingPunct="1">
              <a:lnSpc>
                <a:spcPct val="80000"/>
              </a:lnSpc>
            </a:pPr>
            <a:r>
              <a:rPr lang="en-GB" sz="2800"/>
              <a:t>Possible methods</a:t>
            </a:r>
          </a:p>
          <a:p>
            <a:pPr marL="431999" lvl="2" indent="0">
              <a:lnSpc>
                <a:spcPct val="80000"/>
              </a:lnSpc>
            </a:pPr>
            <a:r>
              <a:rPr lang="en-GB"/>
              <a:t>loadVideo</a:t>
            </a:r>
          </a:p>
          <a:p>
            <a:pPr marL="431999" lvl="2" indent="0">
              <a:lnSpc>
                <a:spcPct val="80000"/>
              </a:lnSpc>
            </a:pPr>
            <a:r>
              <a:rPr lang="en-GB"/>
              <a:t>play</a:t>
            </a:r>
          </a:p>
          <a:p>
            <a:pPr marL="431999" lvl="2" indent="0">
              <a:lnSpc>
                <a:spcPct val="80000"/>
              </a:lnSpc>
            </a:pPr>
            <a:r>
              <a:rPr lang="en-GB"/>
              <a:t>stop</a:t>
            </a:r>
          </a:p>
          <a:p>
            <a:pPr marL="431999" lvl="2" indent="0">
              <a:lnSpc>
                <a:spcPct val="80000"/>
              </a:lnSpc>
            </a:pPr>
            <a:r>
              <a:rPr lang="en-GB"/>
              <a:t>pause</a:t>
            </a:r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/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1469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3293275" y="6851160"/>
            <a:ext cx="3557875" cy="55620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Object Oriented Software Development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39998" y="-16916"/>
            <a:ext cx="9072000" cy="1260363"/>
          </a:xfrm>
        </p:spPr>
        <p:txBody>
          <a:bodyPr lIns="90004" tIns="46798" rIns="90004" bIns="46798">
            <a:spAutoFit/>
          </a:bodyPr>
          <a:lstStyle/>
          <a:p>
            <a:pPr lvl="0" hangingPunct="1">
              <a:buNone/>
            </a:pPr>
            <a:r>
              <a:rPr lang="en-GB"/>
              <a:t>Methods in c#</a:t>
            </a:r>
          </a:p>
        </p:txBody>
      </p:sp>
      <p:sp>
        <p:nvSpPr>
          <p:cNvPr id="4" name="Rectangle 2"/>
          <p:cNvSpPr/>
          <p:nvPr/>
        </p:nvSpPr>
        <p:spPr>
          <a:xfrm>
            <a:off x="911163" y="2827800"/>
            <a:ext cx="8096042" cy="71423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Console.WriteLine("Hello");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35601" y="1159916"/>
            <a:ext cx="9072000" cy="2521841"/>
          </a:xfrm>
        </p:spPr>
        <p:txBody>
          <a:bodyPr lIns="90004" tIns="46798" rIns="90004" bIns="46798">
            <a:spAutoFit/>
          </a:bodyPr>
          <a:lstStyle/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 dirty="0"/>
          </a:p>
          <a:p>
            <a:pPr marL="0" lvl="0" indent="0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sz="2800" dirty="0"/>
              <a:t> </a:t>
            </a:r>
            <a:r>
              <a:rPr lang="en-GB" sz="2800" dirty="0" smtClean="0"/>
              <a:t>All c</a:t>
            </a:r>
            <a:r>
              <a:rPr lang="en-GB" sz="2800" dirty="0" smtClean="0"/>
              <a:t>ode </a:t>
            </a:r>
            <a:r>
              <a:rPr lang="en-GB" sz="2800" dirty="0"/>
              <a:t>in </a:t>
            </a:r>
            <a:r>
              <a:rPr lang="en-GB" sz="2800" dirty="0" err="1"/>
              <a:t>c#</a:t>
            </a:r>
            <a:r>
              <a:rPr lang="en-GB" sz="2800" dirty="0"/>
              <a:t> </a:t>
            </a:r>
            <a:r>
              <a:rPr lang="en-GB" sz="2800" dirty="0" smtClean="0"/>
              <a:t>is </a:t>
            </a:r>
            <a:r>
              <a:rPr lang="en-GB" sz="2800" dirty="0"/>
              <a:t>contained within a method</a:t>
            </a:r>
          </a:p>
          <a:p>
            <a:pPr marL="0" lvl="0" indent="0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sz="2800" dirty="0"/>
              <a:t>Two examples of methods have already been used in console applications….</a:t>
            </a:r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 dirty="0"/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 dirty="0"/>
          </a:p>
        </p:txBody>
      </p:sp>
      <p:sp>
        <p:nvSpPr>
          <p:cNvPr id="6" name="Rectangle 4"/>
          <p:cNvSpPr/>
          <p:nvPr/>
        </p:nvSpPr>
        <p:spPr>
          <a:xfrm>
            <a:off x="911163" y="3860276"/>
            <a:ext cx="8096042" cy="71423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string input = Console.ReadLine();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7" name="Rectangle 5"/>
          <p:cNvSpPr/>
          <p:nvPr/>
        </p:nvSpPr>
        <p:spPr>
          <a:xfrm>
            <a:off x="357118" y="4415043"/>
            <a:ext cx="9072000" cy="13805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/>
          <a:lstStyle/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The above code is used to </a:t>
            </a: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call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other pre-written chunks of code contained in the methods Console.WriteLine() and Console.ReadLine();</a:t>
            </a:r>
          </a:p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83916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3293275" y="6929999"/>
            <a:ext cx="3557875" cy="4773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Object Oriented Software Development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642" y="302035"/>
            <a:ext cx="9072000" cy="1260363"/>
          </a:xfrm>
        </p:spPr>
        <p:txBody>
          <a:bodyPr lIns="90004" tIns="46798" rIns="90004" bIns="46798">
            <a:spAutoFit/>
          </a:bodyPr>
          <a:lstStyle/>
          <a:p>
            <a:pPr lvl="0" hangingPunct="1">
              <a:buNone/>
            </a:pPr>
            <a:r>
              <a:rPr lang="en-GB" sz="4000"/>
              <a:t>Passing an argument to a method</a:t>
            </a:r>
          </a:p>
        </p:txBody>
      </p:sp>
      <p:sp>
        <p:nvSpPr>
          <p:cNvPr id="4" name="Rectangle 2"/>
          <p:cNvSpPr/>
          <p:nvPr/>
        </p:nvSpPr>
        <p:spPr>
          <a:xfrm>
            <a:off x="754197" y="3223442"/>
            <a:ext cx="8095676" cy="71423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Console.WriteLine("Hello");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6242" y="1319040"/>
            <a:ext cx="9072000" cy="2278803"/>
          </a:xfrm>
        </p:spPr>
        <p:txBody>
          <a:bodyPr lIns="90004" tIns="46798" rIns="90004" bIns="46798">
            <a:spAutoFit/>
          </a:bodyPr>
          <a:lstStyle/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/>
          </a:p>
          <a:p>
            <a:pPr marL="0" lvl="0" indent="0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sz="2800"/>
              <a:t>In this example the string “Hello” is </a:t>
            </a:r>
            <a:r>
              <a:rPr lang="en-GB" sz="2800" b="1"/>
              <a:t>passed</a:t>
            </a:r>
            <a:r>
              <a:rPr lang="en-GB" sz="2800"/>
              <a:t> to the Console.WriteLine method by the code:</a:t>
            </a:r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/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/>
          </a:p>
        </p:txBody>
      </p:sp>
      <p:sp>
        <p:nvSpPr>
          <p:cNvPr id="6" name="Line 4"/>
          <p:cNvSpPr/>
          <p:nvPr/>
        </p:nvSpPr>
        <p:spPr>
          <a:xfrm flipH="1">
            <a:off x="5354644" y="2747159"/>
            <a:ext cx="320396" cy="477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94716" y="3701162"/>
            <a:ext cx="9072000" cy="13805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/>
          <a:lstStyle/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In this case we do not see the code that runs when the Console.WriteLine() is </a:t>
            </a: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called.  </a:t>
            </a:r>
          </a:p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The result of calling this method in this case is that the string “Hello” is displayed on the console</a:t>
            </a:r>
          </a:p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3035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3293275" y="6929999"/>
            <a:ext cx="3715198" cy="4773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Object Oriented Software Development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642" y="209159"/>
            <a:ext cx="9072000" cy="1447915"/>
          </a:xfrm>
        </p:spPr>
        <p:txBody>
          <a:bodyPr lIns="90004" tIns="46798" rIns="90004" bIns="46798">
            <a:spAutoFit/>
          </a:bodyPr>
          <a:lstStyle/>
          <a:p>
            <a:pPr lvl="0" hangingPunct="1">
              <a:buNone/>
            </a:pPr>
            <a:r>
              <a:rPr lang="en-GB" sz="4000"/>
              <a:t>Returning a argument from a method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35601" y="1763283"/>
            <a:ext cx="9072000" cy="2601001"/>
          </a:xfrm>
        </p:spPr>
        <p:txBody>
          <a:bodyPr lIns="90004" tIns="46798" rIns="90004" bIns="46798">
            <a:spAutoFit/>
          </a:bodyPr>
          <a:lstStyle/>
          <a:p>
            <a:pPr marL="341281" lvl="0" indent="-34128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GB" sz="2400"/>
          </a:p>
          <a:p>
            <a:pPr marL="0" lvl="0" indent="0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</a:pPr>
            <a:r>
              <a:rPr lang="en-GB" sz="2800"/>
              <a:t>In this example characters from the console are </a:t>
            </a:r>
            <a:r>
              <a:rPr lang="en-GB" sz="2800" b="1"/>
              <a:t>returned</a:t>
            </a:r>
            <a:r>
              <a:rPr lang="en-GB" sz="2800"/>
              <a:t> from the console and stored in a variable named ‘input’ which is of type string</a:t>
            </a:r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/>
          </a:p>
          <a:p>
            <a:pPr marL="341281" lvl="0" indent="-341281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</a:pPr>
            <a:endParaRPr lang="en-GB" sz="2800"/>
          </a:p>
        </p:txBody>
      </p:sp>
      <p:sp>
        <p:nvSpPr>
          <p:cNvPr id="5" name="Rectangle 3"/>
          <p:cNvSpPr/>
          <p:nvPr/>
        </p:nvSpPr>
        <p:spPr>
          <a:xfrm>
            <a:off x="673556" y="4336194"/>
            <a:ext cx="9072000" cy="13809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/>
          <a:lstStyle/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In this case no arguments are passed to the function… but you still need the brackets ()</a:t>
            </a:r>
          </a:p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Again we do not see the code that runs when the Console.ReadLine() is </a:t>
            </a: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called.  </a:t>
            </a:r>
          </a:p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341281" marR="0" lvl="0" indent="-341281" algn="l" defTabSz="914400" rtl="0" fontAlgn="auto" hangingPunct="1">
              <a:lnSpc>
                <a:spcPct val="80000"/>
              </a:lnSpc>
              <a:spcBef>
                <a:spcPts val="6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991794" y="3748317"/>
            <a:ext cx="8096042" cy="71423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string input = Console.ReadLine();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7" name="Line 5"/>
          <p:cNvSpPr/>
          <p:nvPr/>
        </p:nvSpPr>
        <p:spPr>
          <a:xfrm flipH="1">
            <a:off x="3133804" y="3429722"/>
            <a:ext cx="320396" cy="477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2702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/>
          <p:nvPr/>
        </p:nvSpPr>
        <p:spPr>
          <a:xfrm>
            <a:off x="3293275" y="6929999"/>
            <a:ext cx="3636724" cy="47736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Object Oriented Software Development</a:t>
            </a:r>
            <a:endParaRPr lang="en-GB" sz="14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642" y="546408"/>
            <a:ext cx="9072000" cy="771625"/>
          </a:xfrm>
        </p:spPr>
        <p:txBody>
          <a:bodyPr lIns="90004" tIns="46798" rIns="90004" bIns="46798">
            <a:spAutoFit/>
          </a:bodyPr>
          <a:lstStyle/>
          <a:p>
            <a:pPr lvl="0" hangingPunct="1">
              <a:buNone/>
            </a:pPr>
            <a:r>
              <a:rPr lang="en-GB"/>
              <a:t>Arguments in C#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72324" y="1259640"/>
            <a:ext cx="9072000" cy="4421343"/>
          </a:xfrm>
        </p:spPr>
        <p:txBody>
          <a:bodyPr lIns="90004" tIns="46798" rIns="90004" bIns="46798">
            <a:spAutoFit/>
          </a:bodyPr>
          <a:lstStyle/>
          <a:p>
            <a:pPr marL="0" lvl="0" indent="0" hangingPunct="1">
              <a:spcBef>
                <a:spcPts val="695"/>
              </a:spcBef>
              <a:spcAft>
                <a:spcPts val="0"/>
              </a:spcAft>
            </a:pPr>
            <a:r>
              <a:rPr lang="en-GB" sz="2800"/>
              <a:t>Methods can have </a:t>
            </a:r>
            <a:r>
              <a:rPr lang="en-GB" sz="2800" b="1"/>
              <a:t>arguments</a:t>
            </a:r>
            <a:r>
              <a:rPr lang="en-GB" sz="2800"/>
              <a:t> ‘passed’ to them, do some processing and then can ‘return’ arguments.</a:t>
            </a:r>
          </a:p>
          <a:p>
            <a:pPr marL="0" lvl="0" indent="0" hangingPunct="1">
              <a:spcBef>
                <a:spcPts val="695"/>
              </a:spcBef>
              <a:spcAft>
                <a:spcPts val="0"/>
              </a:spcAft>
            </a:pPr>
            <a:r>
              <a:rPr lang="en-GB" sz="2800"/>
              <a:t>Methods can be set up to </a:t>
            </a:r>
            <a:r>
              <a:rPr lang="en-GB" sz="2800" b="1"/>
              <a:t>take</a:t>
            </a:r>
            <a:r>
              <a:rPr lang="en-GB" sz="2800"/>
              <a:t> (get passed to them) 0, 1 or more arguments</a:t>
            </a:r>
          </a:p>
          <a:p>
            <a:pPr marL="0" lvl="0" indent="0" hangingPunct="1">
              <a:spcBef>
                <a:spcPts val="695"/>
              </a:spcBef>
              <a:spcAft>
                <a:spcPts val="0"/>
              </a:spcAft>
            </a:pPr>
            <a:r>
              <a:rPr lang="en-GB" sz="2800"/>
              <a:t>Methods can be set up to </a:t>
            </a:r>
            <a:r>
              <a:rPr lang="en-GB" sz="2800" b="1"/>
              <a:t>return</a:t>
            </a:r>
            <a:r>
              <a:rPr lang="en-GB" sz="2800"/>
              <a:t> 0 or 1 arguments</a:t>
            </a:r>
          </a:p>
          <a:p>
            <a:pPr marL="431999" lvl="1" indent="0">
              <a:spcBef>
                <a:spcPts val="695"/>
              </a:spcBef>
              <a:spcAft>
                <a:spcPts val="0"/>
              </a:spcAft>
            </a:pPr>
            <a:r>
              <a:rPr lang="en-GB" sz="2400"/>
              <a:t>arguments can be variables (int, double, bool, string, etc.), arrays, objects, ArrayLists …</a:t>
            </a:r>
          </a:p>
          <a:p>
            <a:pPr marL="431999" lvl="1" indent="0">
              <a:spcBef>
                <a:spcPts val="695"/>
              </a:spcBef>
              <a:spcAft>
                <a:spcPts val="0"/>
              </a:spcAft>
            </a:pPr>
            <a:r>
              <a:rPr lang="en-GB"/>
              <a:t>or actual values (e.g. 10, “Hello”, {1,2,3})</a:t>
            </a:r>
          </a:p>
          <a:p>
            <a:pPr marL="341281" lvl="0" indent="-341281" hangingPunct="1">
              <a:spcBef>
                <a:spcPts val="695"/>
              </a:spcBef>
              <a:spcAft>
                <a:spcPts val="0"/>
              </a:spcAft>
              <a:buNone/>
            </a:pP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337577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2" y="302035"/>
            <a:ext cx="9072000" cy="1260363"/>
          </a:xfrm>
        </p:spPr>
        <p:txBody>
          <a:bodyPr lIns="90004" tIns="46798" rIns="90004" bIns="46798">
            <a:spAutoFit/>
          </a:bodyPr>
          <a:lstStyle/>
          <a:p>
            <a:pPr lvl="0" hangingPunct="1">
              <a:buNone/>
            </a:pPr>
            <a:r>
              <a:rPr lang="en-GB" sz="4000"/>
              <a:t>How to create your own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642" y="1763639"/>
            <a:ext cx="9072000" cy="3015718"/>
          </a:xfrm>
        </p:spPr>
        <p:txBody>
          <a:bodyPr lIns="90004" tIns="46798" rIns="90004" bIns="46798">
            <a:spAutoFit/>
          </a:bodyPr>
          <a:lstStyle/>
          <a:p>
            <a:pPr marL="0" lvl="0" indent="0" hangingPunct="1">
              <a:spcBef>
                <a:spcPts val="800"/>
              </a:spcBef>
              <a:spcAft>
                <a:spcPts val="0"/>
              </a:spcAft>
            </a:pPr>
            <a:r>
              <a:rPr lang="en-GB"/>
              <a:t>Lets start by looking at some methods that you have already been creating (with some help from visual studio)</a:t>
            </a:r>
          </a:p>
          <a:p>
            <a:pPr marL="341281" lvl="0" indent="-341281" hangingPunct="1">
              <a:spcBef>
                <a:spcPts val="800"/>
              </a:spcBef>
              <a:spcAft>
                <a:spcPts val="0"/>
              </a:spcAft>
              <a:buNone/>
            </a:pPr>
            <a:endParaRPr lang="en-GB"/>
          </a:p>
          <a:p>
            <a:pPr marL="341281" lvl="0" indent="-341281" hangingPunct="1">
              <a:spcBef>
                <a:spcPts val="80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97281" y="3860276"/>
            <a:ext cx="9684721" cy="166608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private void btnPressMe_Click(object sender, System.EventArgs 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601" y="6002277"/>
            <a:ext cx="9049323" cy="104435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.... an event handling method for a button being clicked</a:t>
            </a:r>
          </a:p>
        </p:txBody>
      </p:sp>
    </p:spTree>
    <p:extLst>
      <p:ext uri="{BB962C8B-B14F-4D97-AF65-F5344CB8AC3E}">
        <p14:creationId xmlns:p14="http://schemas.microsoft.com/office/powerpoint/2010/main" val="1349199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16242" y="1478520"/>
            <a:ext cx="9072000" cy="1777022"/>
          </a:xfrm>
        </p:spPr>
        <p:txBody>
          <a:bodyPr lIns="90004" tIns="46798" rIns="90004" bIns="46798">
            <a:spAutoFit/>
          </a:bodyPr>
          <a:lstStyle/>
          <a:p>
            <a:pPr marL="0" lvl="0" indent="0" hangingPunct="1"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/>
              <a:t>2 arguments are passed to this method</a:t>
            </a:r>
          </a:p>
          <a:p>
            <a:pPr marL="341281" lvl="0" indent="-341281" hangingPunct="1">
              <a:spcBef>
                <a:spcPts val="800"/>
              </a:spcBef>
              <a:spcAft>
                <a:spcPts val="0"/>
              </a:spcAft>
              <a:buNone/>
            </a:pPr>
            <a:endParaRPr lang="en-GB" dirty="0"/>
          </a:p>
          <a:p>
            <a:pPr marL="341281" lvl="0" indent="-341281" hangingPunct="1">
              <a:spcBef>
                <a:spcPts val="80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38" y="2351882"/>
            <a:ext cx="9882359" cy="166608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private void btnPressMe_Click(object sender, System.EventArgs 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877" y="4320000"/>
            <a:ext cx="9049323" cy="350676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The first is to be of type object and will be given the name ‘sender’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The second is to be of type System.EventArgs and will be given the name ‘e’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Line 4"/>
          <p:cNvSpPr/>
          <p:nvPr/>
        </p:nvSpPr>
        <p:spPr>
          <a:xfrm>
            <a:off x="2895840" y="2112483"/>
            <a:ext cx="2222275" cy="5565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Line 5"/>
          <p:cNvSpPr/>
          <p:nvPr/>
        </p:nvSpPr>
        <p:spPr>
          <a:xfrm>
            <a:off x="3531239" y="2112117"/>
            <a:ext cx="4525201" cy="5565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39212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O Programming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/>
              <a:t>Object Oriented Programming</a:t>
            </a:r>
            <a:r>
              <a:rPr lang="en-GB" dirty="0"/>
              <a:t>	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5006115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dirty="0"/>
              <a:t>Object-Oriented programming is an attempt to reduce program complexity.  </a:t>
            </a:r>
          </a:p>
          <a:p>
            <a:pPr marL="431999" lvl="2" indent="0" rtl="0" hangingPunct="0">
              <a:spcBef>
                <a:spcPts val="697"/>
              </a:spcBef>
              <a:spcAft>
                <a:spcPts val="0"/>
              </a:spcAft>
            </a:pPr>
            <a:r>
              <a:rPr lang="en-US" dirty="0"/>
              <a:t>encourages code re-use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dirty="0"/>
              <a:t>Divides systems into </a:t>
            </a:r>
            <a:r>
              <a:rPr lang="en-US" i="1" dirty="0"/>
              <a:t>objects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dirty="0"/>
              <a:t>Objects represent different entities within the system</a:t>
            </a:r>
          </a:p>
          <a:p>
            <a:pPr marL="342720" lvl="0" indent="-342720">
              <a:spcBef>
                <a:spcPts val="799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2" y="351358"/>
            <a:ext cx="9072000" cy="1262521"/>
          </a:xfrm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57322" y="2906639"/>
            <a:ext cx="9803520" cy="166608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private void btnPressMe_Click(object sender, System.EventArgs 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242" y="1716475"/>
            <a:ext cx="9047521" cy="104435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The keyword </a:t>
            </a: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void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denotes that no arguments are to be returned from this function</a:t>
            </a:r>
          </a:p>
        </p:txBody>
      </p:sp>
      <p:sp>
        <p:nvSpPr>
          <p:cNvPr id="5" name="Line 4"/>
          <p:cNvSpPr/>
          <p:nvPr/>
        </p:nvSpPr>
        <p:spPr>
          <a:xfrm>
            <a:off x="1783436" y="2668676"/>
            <a:ext cx="240843" cy="396721"/>
          </a:xfrm>
          <a:custGeom>
            <a:avLst/>
            <a:gdLst>
              <a:gd name="f0" fmla="val w"/>
              <a:gd name="f1" fmla="val h"/>
              <a:gd name="f2" fmla="val 0"/>
              <a:gd name="f3" fmla="val 670"/>
              <a:gd name="f4" fmla="val 1103"/>
              <a:gd name="f5" fmla="*/ f0 1 670"/>
              <a:gd name="f6" fmla="*/ f1 1 1103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670"/>
              <a:gd name="f13" fmla="*/ f10 1 1103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670" h="1103" fill="none">
                <a:moveTo>
                  <a:pt x="f3" y="f2"/>
                </a:moveTo>
                <a:lnTo>
                  <a:pt x="f2" y="f4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Text Box 5"/>
          <p:cNvSpPr/>
          <p:nvPr/>
        </p:nvSpPr>
        <p:spPr>
          <a:xfrm>
            <a:off x="435601" y="5288395"/>
            <a:ext cx="9049323" cy="15145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The Keyword </a:t>
            </a: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private</a:t>
            </a: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denotes that this method can in this case only be called from within the current class (in this case a windows form)</a:t>
            </a:r>
          </a:p>
        </p:txBody>
      </p:sp>
      <p:sp>
        <p:nvSpPr>
          <p:cNvPr id="7" name="Line 6"/>
          <p:cNvSpPr/>
          <p:nvPr/>
        </p:nvSpPr>
        <p:spPr>
          <a:xfrm>
            <a:off x="990359" y="3460674"/>
            <a:ext cx="2621164" cy="1828800"/>
          </a:xfrm>
          <a:custGeom>
            <a:avLst/>
            <a:gdLst>
              <a:gd name="f0" fmla="val w"/>
              <a:gd name="f1" fmla="val h"/>
              <a:gd name="f2" fmla="val 0"/>
              <a:gd name="f3" fmla="val 7282"/>
              <a:gd name="f4" fmla="val 5081"/>
              <a:gd name="f5" fmla="*/ f0 1 7282"/>
              <a:gd name="f6" fmla="*/ f1 1 5081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7282"/>
              <a:gd name="f13" fmla="*/ f10 1 5081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282" h="5081" fill="none">
                <a:moveTo>
                  <a:pt x="f3" y="f4"/>
                </a:moveTo>
                <a:lnTo>
                  <a:pt x="f2" y="f2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166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2" y="351358"/>
            <a:ext cx="9072000" cy="1262521"/>
          </a:xfrm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1083" y="1954438"/>
            <a:ext cx="9803520" cy="166608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private void btnPressMe_Click(object sender, System.EventArgs 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4" name="Text Box 3"/>
          <p:cNvSpPr/>
          <p:nvPr/>
        </p:nvSpPr>
        <p:spPr>
          <a:xfrm>
            <a:off x="594716" y="4890961"/>
            <a:ext cx="9049323" cy="1043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The actual code that you want to run when the button is clicked should go here…</a:t>
            </a:r>
          </a:p>
        </p:txBody>
      </p:sp>
      <p:sp>
        <p:nvSpPr>
          <p:cNvPr id="5" name="Line 4"/>
          <p:cNvSpPr/>
          <p:nvPr/>
        </p:nvSpPr>
        <p:spPr>
          <a:xfrm>
            <a:off x="1704240" y="2983678"/>
            <a:ext cx="2621164" cy="1828443"/>
          </a:xfrm>
          <a:custGeom>
            <a:avLst/>
            <a:gdLst>
              <a:gd name="f0" fmla="val w"/>
              <a:gd name="f1" fmla="val h"/>
              <a:gd name="f2" fmla="val 0"/>
              <a:gd name="f3" fmla="val 7282"/>
              <a:gd name="f4" fmla="val 5080"/>
              <a:gd name="f5" fmla="*/ f0 1 7282"/>
              <a:gd name="f6" fmla="*/ f1 1 508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7282"/>
              <a:gd name="f13" fmla="*/ f10 1 508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282" h="5080" fill="none">
                <a:moveTo>
                  <a:pt x="f3" y="f4"/>
                </a:moveTo>
                <a:lnTo>
                  <a:pt x="f2" y="f2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37522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2" y="351358"/>
            <a:ext cx="9072000" cy="1262521"/>
          </a:xfrm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1083" y="2509561"/>
            <a:ext cx="9803520" cy="166608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private void btnPressMe_Click(object sender, System.EventArgs 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lblDisplay.Text = "Hello";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477" y="1794958"/>
            <a:ext cx="9047521" cy="5738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… in this case the code might be: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477" y="4415043"/>
            <a:ext cx="9047521" cy="245483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So that when the button is clicked, the string “Hello” is transferred to (and displayed in) the Text property of a label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(in this case we are not making any use of the arguments that are passed to the method)</a:t>
            </a:r>
          </a:p>
        </p:txBody>
      </p:sp>
    </p:spTree>
    <p:extLst>
      <p:ext uri="{BB962C8B-B14F-4D97-AF65-F5344CB8AC3E}">
        <p14:creationId xmlns:p14="http://schemas.microsoft.com/office/powerpoint/2010/main" val="4187077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2" y="209159"/>
            <a:ext cx="9072000" cy="1447915"/>
          </a:xfrm>
        </p:spPr>
        <p:txBody>
          <a:bodyPr lIns="90004" tIns="46798" rIns="90004" bIns="46798">
            <a:spAutoFit/>
          </a:bodyPr>
          <a:lstStyle/>
          <a:p>
            <a:pPr lvl="0" hangingPunct="1">
              <a:buNone/>
            </a:pPr>
            <a:r>
              <a:rPr lang="en-GB" sz="4000"/>
              <a:t>Another method you should have come across…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083" y="3144237"/>
            <a:ext cx="9803520" cy="198467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static void Main(string[] args)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		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}</a:t>
            </a: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477" y="1794958"/>
            <a:ext cx="9047521" cy="15145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This is the Main() method used in console applications…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18" y="5526359"/>
            <a:ext cx="9047521" cy="15145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One argument is passed to it – an array of type string named ‘args’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Line 5"/>
          <p:cNvSpPr/>
          <p:nvPr/>
        </p:nvSpPr>
        <p:spPr>
          <a:xfrm flipV="1">
            <a:off x="2738518" y="3937314"/>
            <a:ext cx="2222641" cy="15904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7053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2" y="351358"/>
            <a:ext cx="9072000" cy="1262521"/>
          </a:xfrm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1083" y="2747159"/>
            <a:ext cx="9803520" cy="206351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static void Main(string[] args)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		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}</a:t>
            </a: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6477" y="1794958"/>
            <a:ext cx="9047521" cy="104435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No arguments are returned from Main()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18" y="5128915"/>
            <a:ext cx="9047521" cy="158219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The Main() method is declared as being </a:t>
            </a: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static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(We will discuss what static means later, all you need to know for now is to make all your console application methods static, but not your windows application methods)</a:t>
            </a:r>
          </a:p>
        </p:txBody>
      </p:sp>
      <p:sp>
        <p:nvSpPr>
          <p:cNvPr id="6" name="Line 5"/>
          <p:cNvSpPr/>
          <p:nvPr/>
        </p:nvSpPr>
        <p:spPr>
          <a:xfrm flipH="1">
            <a:off x="2418121" y="2352239"/>
            <a:ext cx="1988280" cy="5547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Line 6"/>
          <p:cNvSpPr/>
          <p:nvPr/>
        </p:nvSpPr>
        <p:spPr>
          <a:xfrm flipH="1" flipV="1">
            <a:off x="1068842" y="3380399"/>
            <a:ext cx="6116403" cy="17496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63358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4" tIns="46798" rIns="90004" bIns="46798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14388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GB"/>
              <a:t>Method Visibility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34"/>
            <a:ext cx="9071643" cy="1290959"/>
          </a:xfrm>
        </p:spPr>
        <p:txBody>
          <a:bodyPr/>
          <a:lstStyle/>
          <a:p>
            <a:pPr lvl="0"/>
            <a:r>
              <a:rPr lang="en-GB"/>
              <a:t>Look at the following method: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636" y="2336401"/>
            <a:ext cx="9684721" cy="166608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BBE0E3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vert="horz" wrap="none" lIns="90004" tIns="46798" rIns="90004" bIns="46798" anchor="ctr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public int area(int l, int w)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return l * w;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Arial" pitchFamily="2"/>
                <a:cs typeface="Arial" pitchFamily="2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ourier New" pitchFamily="49"/>
              <a:ea typeface="Arial" pitchFamily="2"/>
              <a:cs typeface="Ari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rPr>
              <a:t>   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59999" y="4469038"/>
            <a:ext cx="9071643" cy="2441521"/>
          </a:xfrm>
        </p:spPr>
        <p:txBody>
          <a:bodyPr/>
          <a:lstStyle/>
          <a:p>
            <a:pPr lvl="0"/>
            <a:r>
              <a:rPr lang="en-GB"/>
              <a:t>The keyword </a:t>
            </a:r>
            <a:r>
              <a:rPr lang="en-GB" b="1"/>
              <a:t>public</a:t>
            </a:r>
            <a:r>
              <a:rPr lang="en-GB"/>
              <a:t> defines the visibility of this method</a:t>
            </a:r>
          </a:p>
          <a:p>
            <a:pPr lvl="1" hangingPunct="0"/>
            <a:r>
              <a:rPr lang="en-GB"/>
              <a:t>A </a:t>
            </a:r>
            <a:r>
              <a:rPr lang="en-GB" b="1"/>
              <a:t>public </a:t>
            </a:r>
            <a:r>
              <a:rPr lang="en-GB"/>
              <a:t> method may be called from another class</a:t>
            </a:r>
          </a:p>
          <a:p>
            <a:pPr lvl="1" hangingPunct="0"/>
            <a:r>
              <a:rPr lang="en-GB"/>
              <a:t>A </a:t>
            </a:r>
            <a:r>
              <a:rPr lang="en-GB" b="1"/>
              <a:t>private </a:t>
            </a:r>
            <a:r>
              <a:rPr lang="en-GB"/>
              <a:t>method may only be called from within the same class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4355" y="1769034"/>
            <a:ext cx="9071643" cy="1290959"/>
          </a:xfrm>
        </p:spPr>
        <p:txBody>
          <a:bodyPr/>
          <a:lstStyle/>
          <a:p>
            <a:pPr lvl="0"/>
            <a:r>
              <a:rPr lang="en-GB"/>
              <a:t>Look at the following method:</a:t>
            </a:r>
          </a:p>
        </p:txBody>
      </p:sp>
    </p:spTree>
    <p:extLst>
      <p:ext uri="{BB962C8B-B14F-4D97-AF65-F5344CB8AC3E}">
        <p14:creationId xmlns:p14="http://schemas.microsoft.com/office/powerpoint/2010/main" val="3924746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GB"/>
              <a:t>Method Visibility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071643" cy="3967919"/>
          </a:xfrm>
        </p:spPr>
        <p:txBody>
          <a:bodyPr/>
          <a:lstStyle/>
          <a:p>
            <a:pPr lvl="0"/>
            <a:r>
              <a:rPr lang="en-GB"/>
              <a:t>A software engineer may define methods as private so that they are only used as he/she intended</a:t>
            </a:r>
          </a:p>
          <a:p>
            <a:pPr lvl="1" hangingPunct="0"/>
            <a:r>
              <a:rPr lang="en-GB"/>
              <a:t>i.e. they are only called by methods that were written as part of the same class</a:t>
            </a:r>
          </a:p>
          <a:p>
            <a:pPr lvl="0"/>
            <a:r>
              <a:rPr lang="en-GB"/>
              <a:t>There are other levels of visibility connected within inheritance which we shall examine later</a:t>
            </a:r>
          </a:p>
          <a:p>
            <a:pPr lvl="1" hangingPunc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3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GB"/>
              <a:t>Method Signatures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34"/>
            <a:ext cx="9071643" cy="4899236"/>
          </a:xfrm>
        </p:spPr>
        <p:txBody>
          <a:bodyPr/>
          <a:lstStyle/>
          <a:p>
            <a:pPr lvl="0"/>
            <a:r>
              <a:rPr lang="en-GB"/>
              <a:t>The methods we have looked at all have a name</a:t>
            </a:r>
          </a:p>
          <a:p>
            <a:pPr lvl="0"/>
            <a:r>
              <a:rPr lang="en-GB"/>
              <a:t>But  methods are identified using much more than just a name</a:t>
            </a:r>
          </a:p>
          <a:p>
            <a:pPr lvl="1" hangingPunct="0"/>
            <a:r>
              <a:rPr lang="en-GB"/>
              <a:t>Visibility (public/private)</a:t>
            </a:r>
          </a:p>
          <a:p>
            <a:pPr lvl="1" hangingPunct="0"/>
            <a:r>
              <a:rPr lang="en-GB"/>
              <a:t>Return type</a:t>
            </a:r>
          </a:p>
          <a:p>
            <a:pPr lvl="1" hangingPunct="0"/>
            <a:r>
              <a:rPr lang="en-GB"/>
              <a:t>Parameters</a:t>
            </a:r>
          </a:p>
          <a:p>
            <a:pPr lvl="0"/>
            <a:r>
              <a:rPr lang="en-GB"/>
              <a:t>E.g.  - public double calculate(int num)</a:t>
            </a:r>
          </a:p>
          <a:p>
            <a:pPr lvl="2" hangingPunc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848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GB"/>
              <a:t>Method Signatures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34"/>
            <a:ext cx="9071643" cy="4899236"/>
          </a:xfrm>
        </p:spPr>
        <p:txBody>
          <a:bodyPr/>
          <a:lstStyle/>
          <a:p>
            <a:pPr lvl="0"/>
            <a:r>
              <a:rPr lang="en-GB"/>
              <a:t>The methods we have looked at all have a name</a:t>
            </a:r>
          </a:p>
          <a:p>
            <a:pPr lvl="0"/>
            <a:r>
              <a:rPr lang="en-GB"/>
              <a:t>But  methods are identified using much more than just a name</a:t>
            </a:r>
          </a:p>
          <a:p>
            <a:pPr lvl="1" hangingPunct="0"/>
            <a:r>
              <a:rPr lang="en-GB"/>
              <a:t>Visibility (public/private)</a:t>
            </a:r>
          </a:p>
          <a:p>
            <a:pPr lvl="1" hangingPunct="0"/>
            <a:r>
              <a:rPr lang="en-GB"/>
              <a:t>Return type</a:t>
            </a:r>
          </a:p>
          <a:p>
            <a:pPr lvl="1" hangingPunct="0"/>
            <a:r>
              <a:rPr lang="en-GB"/>
              <a:t>Parameters</a:t>
            </a:r>
          </a:p>
          <a:p>
            <a:pPr lvl="0"/>
            <a:r>
              <a:rPr lang="en-GB"/>
              <a:t>E.g.  - public double calculate(int num)</a:t>
            </a:r>
          </a:p>
          <a:p>
            <a:pPr lvl="2" hangingPunc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298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GB"/>
              <a:t>Method Signatures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34"/>
            <a:ext cx="9071643" cy="5342043"/>
          </a:xfrm>
        </p:spPr>
        <p:txBody>
          <a:bodyPr/>
          <a:lstStyle/>
          <a:p>
            <a:pPr lvl="0"/>
            <a:r>
              <a:rPr lang="en-GB"/>
              <a:t>To call a public method the calling class only needs to know the signature of the method</a:t>
            </a:r>
          </a:p>
          <a:p>
            <a:pPr lvl="0"/>
            <a:r>
              <a:rPr lang="en-GB"/>
              <a:t>The calling class does not need to know anything about the method body</a:t>
            </a:r>
          </a:p>
          <a:p>
            <a:pPr lvl="0"/>
            <a:r>
              <a:rPr lang="en-GB"/>
              <a:t>A class may not have two methods with the same signature</a:t>
            </a:r>
          </a:p>
          <a:p>
            <a:pPr lvl="0"/>
            <a:r>
              <a:rPr lang="en-GB"/>
              <a:t>When documenting a class care should always be taken to record the signatures</a:t>
            </a:r>
          </a:p>
          <a:p>
            <a:pPr lvl="0"/>
            <a:endParaRPr lang="en-GB"/>
          </a:p>
          <a:p>
            <a:pPr lvl="2" hangingPunc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10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world of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5639" y="671399"/>
            <a:ext cx="8568000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Objects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183759"/>
            <a:ext cx="8568000" cy="2672143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GB" dirty="0"/>
              <a:t>Our objects are normally based on real-world entities within the system we are modelling</a:t>
            </a:r>
          </a:p>
          <a:p>
            <a:pPr marL="431999" lvl="2" indent="0" rtl="0" hangingPunct="0"/>
            <a:r>
              <a:rPr lang="en-GB" dirty="0"/>
              <a:t>Objects can </a:t>
            </a:r>
            <a:r>
              <a:rPr lang="en-GB" i="1" dirty="0"/>
              <a:t>encapsulate</a:t>
            </a:r>
            <a:r>
              <a:rPr lang="en-GB" dirty="0"/>
              <a:t> data or attributes associated with that object – known as</a:t>
            </a:r>
            <a:r>
              <a:rPr lang="en-GB" b="1" dirty="0"/>
              <a:t> properties</a:t>
            </a:r>
          </a:p>
          <a:p>
            <a:pPr marL="431999" lvl="2" indent="0" rtl="0" hangingPunct="0"/>
            <a:r>
              <a:rPr lang="en-GB" dirty="0"/>
              <a:t>Objects can </a:t>
            </a:r>
            <a:r>
              <a:rPr lang="en-GB" i="1" dirty="0"/>
              <a:t>encapsulate logic</a:t>
            </a:r>
            <a:r>
              <a:rPr lang="en-GB" dirty="0"/>
              <a:t> associated with that object – known as </a:t>
            </a:r>
            <a:r>
              <a:rPr lang="en-GB" b="1" dirty="0"/>
              <a:t>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5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Summary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89923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en-GB"/>
              <a:t>Object Orientation is a software engineering paradigm</a:t>
            </a:r>
          </a:p>
          <a:p>
            <a:pPr lvl="0"/>
            <a:r>
              <a:rPr lang="en-GB"/>
              <a:t>In OO we divide our programme into a number of objects</a:t>
            </a:r>
          </a:p>
          <a:p>
            <a:pPr lvl="0"/>
            <a:r>
              <a:rPr lang="en-GB"/>
              <a:t>Each object represents a specific entity</a:t>
            </a:r>
          </a:p>
          <a:p>
            <a:pPr lvl="1" rtl="0" hangingPunct="0"/>
            <a:r>
              <a:rPr lang="en-GB"/>
              <a:t>It encapsulates the methods and properties associated with that entity</a:t>
            </a:r>
          </a:p>
        </p:txBody>
      </p:sp>
    </p:spTree>
    <p:extLst>
      <p:ext uri="{BB962C8B-B14F-4D97-AF65-F5344CB8AC3E}">
        <p14:creationId xmlns:p14="http://schemas.microsoft.com/office/powerpoint/2010/main" val="1095394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</a:p>
          <a:p>
            <a:pPr lvl="1"/>
            <a:r>
              <a:rPr lang="en-GB" dirty="0" smtClean="0"/>
              <a:t>Method bodies</a:t>
            </a:r>
          </a:p>
          <a:p>
            <a:pPr lvl="1"/>
            <a:r>
              <a:rPr lang="en-GB" dirty="0" smtClean="0"/>
              <a:t>Method signatures</a:t>
            </a:r>
          </a:p>
          <a:p>
            <a:pPr lvl="1"/>
            <a:r>
              <a:rPr lang="en-GB" dirty="0" smtClean="0"/>
              <a:t>Constructors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09251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/>
          <p:nvPr/>
        </p:nvSpPr>
        <p:spPr>
          <a:xfrm>
            <a:off x="3845474" y="6110574"/>
            <a:ext cx="2396497" cy="3910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/>
          <a:p>
            <a:pPr algn="ctr" defTabSz="685867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50" dirty="0" smtClean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Object Oriented Software Development</a:t>
            </a:r>
            <a:endParaRPr lang="en-GB" sz="1050" dirty="0"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1637720" y="1204428"/>
            <a:ext cx="6804447" cy="879212"/>
          </a:xfrm>
        </p:spPr>
        <p:txBody>
          <a:bodyPr/>
          <a:lstStyle/>
          <a:p>
            <a:pPr lvl="0" algn="ctr">
              <a:buNone/>
            </a:pPr>
            <a:r>
              <a:rPr lang="en-GB" dirty="0" smtClean="0"/>
              <a:t>Drawing </a:t>
            </a:r>
            <a:r>
              <a:rPr lang="en-GB" smtClean="0"/>
              <a:t>Class Diagrams</a:t>
            </a:r>
            <a:endParaRPr lang="en-GB" dirty="0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637720" y="2305335"/>
            <a:ext cx="6804447" cy="3674813"/>
          </a:xfrm>
        </p:spPr>
        <p:txBody>
          <a:bodyPr anchor="ctr" anchorCtr="1"/>
          <a:lstStyle/>
          <a:p>
            <a:endParaRPr lang="en-GB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879848" y="2024774"/>
            <a:ext cx="4715507" cy="3815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496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Class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important that your diagrams follow a clear notation</a:t>
            </a:r>
          </a:p>
          <a:p>
            <a:r>
              <a:rPr lang="en-GB" dirty="0" smtClean="0"/>
              <a:t>You can help achieve this by drawing your diagrams within Visual Studio</a:t>
            </a:r>
          </a:p>
          <a:p>
            <a:pPr lvl="1"/>
            <a:r>
              <a:rPr lang="en-GB" sz="1500" dirty="0"/>
              <a:t>Select : Architecture -&gt; New Diagram - &gt; UML Class Diagram</a:t>
            </a:r>
          </a:p>
          <a:p>
            <a:r>
              <a:rPr lang="en-GB" dirty="0" smtClean="0"/>
              <a:t>This will add a “Modelling Project” to your solution</a:t>
            </a:r>
          </a:p>
          <a:p>
            <a:pPr lvl="1"/>
            <a:r>
              <a:rPr lang="en-GB" dirty="0" smtClean="0"/>
              <a:t>Your class diagram is within the modelling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35499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Drawing class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the class diagram </a:t>
            </a:r>
          </a:p>
          <a:p>
            <a:r>
              <a:rPr lang="en-GB" dirty="0" smtClean="0"/>
              <a:t>Use the components in the Tool box</a:t>
            </a:r>
          </a:p>
          <a:p>
            <a:pPr lvl="1"/>
            <a:r>
              <a:rPr lang="en-GB" dirty="0" smtClean="0"/>
              <a:t>Drag them onto the diagram in the same manner that you drag components onto a form</a:t>
            </a:r>
          </a:p>
          <a:p>
            <a:r>
              <a:rPr lang="en-GB" dirty="0" smtClean="0"/>
              <a:t>Your tutor will now show you a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11083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Advanced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draw other types of UML diagram</a:t>
            </a:r>
          </a:p>
          <a:p>
            <a:r>
              <a:rPr lang="en-GB" dirty="0" smtClean="0"/>
              <a:t>If configured correctly you can generate outline code from a class diagram</a:t>
            </a:r>
          </a:p>
          <a:p>
            <a:r>
              <a:rPr lang="en-GB" dirty="0" smtClean="0"/>
              <a:t>We won’t be doing that in this module</a:t>
            </a:r>
          </a:p>
          <a:p>
            <a:pPr lvl="1"/>
            <a:r>
              <a:rPr lang="en-GB" dirty="0" smtClean="0"/>
              <a:t>The configuration is complex</a:t>
            </a:r>
          </a:p>
          <a:p>
            <a:pPr lvl="1"/>
            <a:r>
              <a:rPr lang="en-GB" dirty="0" smtClean="0"/>
              <a:t>The code produced can be difficult to understand</a:t>
            </a:r>
            <a:br>
              <a:rPr lang="en-GB" dirty="0" smtClean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9051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Perso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08960" y="360000"/>
            <a:ext cx="8591040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A Person Object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84" y="2051645"/>
            <a:ext cx="6984776" cy="3900684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</a:rPr>
              <a:t>This is how we visually represent an object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</a:rPr>
              <a:t>Note the object name is shown at the top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</a:rPr>
              <a:t>Properties are shown within the object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</a:rPr>
              <a:t>This represents a particular person called “person1”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</a:rPr>
              <a:t>Note that so far we have no methods associated with our person</a:t>
            </a:r>
          </a:p>
        </p:txBody>
      </p:sp>
      <p:sp>
        <p:nvSpPr>
          <p:cNvPr id="4" name="Freeform 3"/>
          <p:cNvSpPr/>
          <p:nvPr/>
        </p:nvSpPr>
        <p:spPr>
          <a:xfrm>
            <a:off x="7416576" y="2339677"/>
            <a:ext cx="2267999" cy="1347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sng" strike="noStrike" kern="1200" dirty="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person1</a:t>
            </a:r>
          </a:p>
        </p:txBody>
      </p:sp>
      <p:sp>
        <p:nvSpPr>
          <p:cNvPr id="5" name="Freeform 4"/>
          <p:cNvSpPr/>
          <p:nvPr/>
        </p:nvSpPr>
        <p:spPr>
          <a:xfrm>
            <a:off x="7416576" y="2742156"/>
            <a:ext cx="2267999" cy="15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peopl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7280" y="671399"/>
            <a:ext cx="8590679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More people objects</a:t>
            </a:r>
          </a:p>
        </p:txBody>
      </p:sp>
      <p:sp>
        <p:nvSpPr>
          <p:cNvPr id="3" name="Freeform 2"/>
          <p:cNvSpPr/>
          <p:nvPr/>
        </p:nvSpPr>
        <p:spPr>
          <a:xfrm>
            <a:off x="1260000" y="3600000"/>
            <a:ext cx="2815919" cy="768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person1</a:t>
            </a:r>
          </a:p>
        </p:txBody>
      </p:sp>
      <p:sp>
        <p:nvSpPr>
          <p:cNvPr id="4" name="Freeform 3"/>
          <p:cNvSpPr/>
          <p:nvPr/>
        </p:nvSpPr>
        <p:spPr>
          <a:xfrm>
            <a:off x="1260000" y="4002479"/>
            <a:ext cx="2815919" cy="211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= "John"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age = 21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address = "High Street"</a:t>
            </a:r>
          </a:p>
        </p:txBody>
      </p:sp>
      <p:sp>
        <p:nvSpPr>
          <p:cNvPr id="5" name="Freeform 4"/>
          <p:cNvSpPr/>
          <p:nvPr/>
        </p:nvSpPr>
        <p:spPr>
          <a:xfrm>
            <a:off x="5400000" y="3600000"/>
            <a:ext cx="2520000" cy="768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person2</a:t>
            </a:r>
          </a:p>
        </p:txBody>
      </p:sp>
      <p:sp>
        <p:nvSpPr>
          <p:cNvPr id="6" name="Freeform 5"/>
          <p:cNvSpPr/>
          <p:nvPr/>
        </p:nvSpPr>
        <p:spPr>
          <a:xfrm>
            <a:off x="5400000" y="4002479"/>
            <a:ext cx="2520000" cy="211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= "Sian"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age = 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address = "Up Town"</a:t>
            </a:r>
          </a:p>
        </p:txBody>
      </p:sp>
      <p:sp>
        <p:nvSpPr>
          <p:cNvPr id="7" name="Freeform 6"/>
          <p:cNvSpPr/>
          <p:nvPr/>
        </p:nvSpPr>
        <p:spPr>
          <a:xfrm>
            <a:off x="671760" y="2267640"/>
            <a:ext cx="8820000" cy="91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</a:pPr>
            <a:r>
              <a:rPr lang="en-US" sz="265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Each individual person will have their own values associated with their properties.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e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56136" y="7038396"/>
            <a:ext cx="3195000" cy="521279"/>
          </a:xfrm>
        </p:spPr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3759" y="167400"/>
            <a:ext cx="8568000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219" y="1187549"/>
            <a:ext cx="10052406" cy="631160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smtClean="0"/>
              <a:t>has methods that define </a:t>
            </a:r>
            <a:r>
              <a:rPr lang="en-US" dirty="0"/>
              <a:t>the </a:t>
            </a:r>
            <a:r>
              <a:rPr lang="en-US" dirty="0" smtClean="0"/>
              <a:t>behavior </a:t>
            </a:r>
            <a:r>
              <a:rPr lang="en-US" dirty="0"/>
              <a:t>of the object</a:t>
            </a:r>
            <a:r>
              <a:rPr lang="en-US" dirty="0" smtClean="0"/>
              <a:t>.</a:t>
            </a:r>
          </a:p>
          <a:p>
            <a:pPr marL="432000" lvl="1" indent="0">
              <a:spcBef>
                <a:spcPts val="799"/>
              </a:spcBef>
              <a:spcAft>
                <a:spcPts val="0"/>
              </a:spcAft>
            </a:pPr>
            <a:r>
              <a:rPr lang="en-US" dirty="0" smtClean="0"/>
              <a:t>Methods are a set of instructions that define a specific task</a:t>
            </a:r>
            <a:endParaRPr lang="en-US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Methods are often executed in response to a message received from another object</a:t>
            </a:r>
          </a:p>
          <a:p>
            <a:pPr marL="432000" lvl="1" indent="0">
              <a:spcBef>
                <a:spcPts val="799"/>
              </a:spcBef>
              <a:spcAft>
                <a:spcPts val="0"/>
              </a:spcAft>
            </a:pPr>
            <a:r>
              <a:rPr lang="en-US" dirty="0" smtClean="0"/>
              <a:t>They may themselves send another message (or a response) to an object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US" dirty="0" smtClean="0"/>
              <a:t>Methods are frequently used to update or share </a:t>
            </a:r>
            <a:r>
              <a:rPr lang="en-US" dirty="0" smtClean="0"/>
              <a:t>property </a:t>
            </a:r>
            <a:r>
              <a:rPr lang="en-US" dirty="0" smtClean="0"/>
              <a:t>values</a:t>
            </a:r>
            <a:endParaRPr lang="en-US" dirty="0"/>
          </a:p>
          <a:p>
            <a:pPr marL="432000" lvl="1" indent="0">
              <a:spcBef>
                <a:spcPts val="799"/>
              </a:spcBef>
              <a:spcAft>
                <a:spcPts val="0"/>
              </a:spcAft>
            </a:pPr>
            <a:r>
              <a:rPr lang="en-US" dirty="0" smtClean="0"/>
              <a:t>Operations </a:t>
            </a:r>
            <a:r>
              <a:rPr lang="en-US" dirty="0"/>
              <a:t>for a </a:t>
            </a:r>
            <a:r>
              <a:rPr lang="en-US" dirty="0" smtClean="0"/>
              <a:t>Person </a:t>
            </a:r>
            <a:r>
              <a:rPr lang="en-US" dirty="0"/>
              <a:t>object might be </a:t>
            </a:r>
            <a:r>
              <a:rPr lang="en-US" dirty="0" err="1"/>
              <a:t>getName</a:t>
            </a:r>
            <a:r>
              <a:rPr lang="en-US" dirty="0"/>
              <a:t>, </a:t>
            </a:r>
            <a:r>
              <a:rPr lang="en-US" dirty="0" err="1"/>
              <a:t>setName</a:t>
            </a:r>
            <a:r>
              <a:rPr lang="en-US" dirty="0"/>
              <a:t>, </a:t>
            </a:r>
            <a:r>
              <a:rPr lang="en-US" dirty="0" err="1"/>
              <a:t>getAge</a:t>
            </a:r>
            <a:r>
              <a:rPr lang="en-US" dirty="0"/>
              <a:t> etc.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th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1800" y="323453"/>
            <a:ext cx="7887600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 dirty="0"/>
              <a:t>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183759"/>
            <a:ext cx="8568000" cy="4518802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GB" dirty="0"/>
              <a:t>Allow a class to carry out tasks </a:t>
            </a:r>
            <a:r>
              <a:rPr lang="en-GB" dirty="0" smtClean="0"/>
              <a:t>such </a:t>
            </a:r>
            <a:r>
              <a:rPr lang="en-GB" dirty="0"/>
              <a:t>as</a:t>
            </a:r>
          </a:p>
          <a:p>
            <a:pPr marL="431999" lvl="2" indent="0" rtl="0" hangingPunct="0">
              <a:spcBef>
                <a:spcPts val="697"/>
              </a:spcBef>
              <a:spcAft>
                <a:spcPts val="0"/>
              </a:spcAft>
            </a:pPr>
            <a:r>
              <a:rPr lang="en-GB" dirty="0" err="1"/>
              <a:t>Enroll</a:t>
            </a:r>
            <a:r>
              <a:rPr lang="en-GB" dirty="0"/>
              <a:t> a student</a:t>
            </a:r>
          </a:p>
          <a:p>
            <a:pPr marL="431999" lvl="2" indent="0" rtl="0" hangingPunct="0">
              <a:spcBef>
                <a:spcPts val="697"/>
              </a:spcBef>
              <a:spcAft>
                <a:spcPts val="0"/>
              </a:spcAft>
            </a:pPr>
            <a:r>
              <a:rPr lang="en-GB" dirty="0"/>
              <a:t>Debit a bank account</a:t>
            </a:r>
          </a:p>
          <a:p>
            <a:pPr marL="431999" lvl="2" indent="0" rtl="0" hangingPunct="0">
              <a:spcBef>
                <a:spcPts val="697"/>
              </a:spcBef>
              <a:spcAft>
                <a:spcPts val="0"/>
              </a:spcAft>
            </a:pPr>
            <a:r>
              <a:rPr lang="en-GB" dirty="0"/>
              <a:t>Credit a bank account</a:t>
            </a:r>
          </a:p>
          <a:p>
            <a:pPr marL="0" lvl="0" indent="0">
              <a:spcBef>
                <a:spcPts val="799"/>
              </a:spcBef>
              <a:spcAft>
                <a:spcPts val="0"/>
              </a:spcAft>
            </a:pPr>
            <a:r>
              <a:rPr lang="en-GB" dirty="0"/>
              <a:t>Normally made up of program code that can</a:t>
            </a:r>
          </a:p>
          <a:p>
            <a:pPr marL="431999" lvl="2" indent="0" rtl="0" hangingPunct="0">
              <a:spcBef>
                <a:spcPts val="697"/>
              </a:spcBef>
              <a:spcAft>
                <a:spcPts val="0"/>
              </a:spcAft>
            </a:pPr>
            <a:r>
              <a:rPr lang="en-GB" dirty="0"/>
              <a:t>Send messages to other classes</a:t>
            </a:r>
          </a:p>
          <a:p>
            <a:pPr marL="431999" lvl="2" indent="0" rtl="0" hangingPunct="0">
              <a:spcBef>
                <a:spcPts val="697"/>
              </a:spcBef>
              <a:spcAft>
                <a:spcPts val="0"/>
              </a:spcAft>
            </a:pPr>
            <a:r>
              <a:rPr lang="en-GB" dirty="0"/>
              <a:t>Modify the class properties</a:t>
            </a:r>
          </a:p>
          <a:p>
            <a:pPr marL="0" lvl="1" indent="0" rtl="0" hangingPunct="0">
              <a:spcBef>
                <a:spcPts val="697"/>
              </a:spcBef>
              <a:spcAft>
                <a:spcPts val="0"/>
              </a:spcAft>
            </a:pPr>
            <a:endParaRPr lang="en-GB" dirty="0"/>
          </a:p>
          <a:p>
            <a:pPr marL="0" lvl="1" indent="0" rtl="0" hangingPunct="0">
              <a:spcBef>
                <a:spcPts val="697"/>
              </a:spcBef>
              <a:spcAft>
                <a:spcPts val="0"/>
              </a:spcAf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dirty="0" smtClean="0"/>
              <a:t>Object Oriented Software Development</a:t>
            </a:r>
            <a:endParaRPr lang="en-GB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4440" y="180000"/>
            <a:ext cx="8935560" cy="1260359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b="1"/>
              <a:t>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91799" y="1440000"/>
            <a:ext cx="8188199" cy="1612080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>
                <a:solidFill>
                  <a:srgbClr val="000000"/>
                </a:solidFill>
              </a:rPr>
              <a:t>Here is a student object ...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936520" y="2136240"/>
            <a:ext cx="1713240" cy="402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sng" strike="noStrike" kern="1200">
                <a:ln>
                  <a:noFill/>
                </a:ln>
                <a:uFillTx/>
                <a:latin typeface="Arial" pitchFamily="18"/>
                <a:ea typeface="MS Gothic" pitchFamily="2"/>
                <a:cs typeface="Tahoma" pitchFamily="2"/>
              </a:rPr>
              <a:t>student</a:t>
            </a:r>
          </a:p>
        </p:txBody>
      </p:sp>
      <p:sp>
        <p:nvSpPr>
          <p:cNvPr id="5" name="Freeform 4"/>
          <p:cNvSpPr/>
          <p:nvPr/>
        </p:nvSpPr>
        <p:spPr>
          <a:xfrm>
            <a:off x="2936520" y="2530439"/>
            <a:ext cx="1713240" cy="924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name = "Jim"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programme = "Computing”</a:t>
            </a:r>
          </a:p>
        </p:txBody>
      </p:sp>
      <p:sp>
        <p:nvSpPr>
          <p:cNvPr id="6" name="Freeform 5"/>
          <p:cNvSpPr/>
          <p:nvPr/>
        </p:nvSpPr>
        <p:spPr>
          <a:xfrm>
            <a:off x="2936520" y="3454200"/>
            <a:ext cx="1713240" cy="58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matriculate()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graduate()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688320" y="4484160"/>
            <a:ext cx="8188199" cy="2694960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697"/>
              </a:spcBef>
              <a:spcAft>
                <a:spcPts val="0"/>
              </a:spcAft>
            </a:pPr>
            <a:r>
              <a:rPr lang="en-GB" sz="2800">
                <a:solidFill>
                  <a:srgbClr val="000000"/>
                </a:solidFill>
              </a:rPr>
              <a:t>Our object  has two methods</a:t>
            </a:r>
          </a:p>
          <a:p>
            <a:pPr marL="0" lvl="1" indent="0" rtl="0" hangingPunct="0"/>
            <a:r>
              <a:rPr lang="en-GB">
                <a:solidFill>
                  <a:srgbClr val="000000"/>
                </a:solidFill>
              </a:rPr>
              <a:t>matriculate()</a:t>
            </a:r>
          </a:p>
          <a:p>
            <a:pPr marL="0" lvl="1" indent="0" rtl="0" hangingPunct="0"/>
            <a:r>
              <a:rPr lang="en-GB">
                <a:solidFill>
                  <a:srgbClr val="000000"/>
                </a:solidFill>
              </a:rPr>
              <a:t>Graduate()</a:t>
            </a:r>
          </a:p>
          <a:p>
            <a:pPr marL="0" lvl="0" indent="0"/>
            <a:r>
              <a:rPr lang="en-GB" sz="2800">
                <a:solidFill>
                  <a:srgbClr val="000000"/>
                </a:solidFill>
              </a:rPr>
              <a:t>These are both methods that a student needs</a:t>
            </a:r>
          </a:p>
          <a:p>
            <a:pPr marL="0" lvl="0" indent="0">
              <a:spcBef>
                <a:spcPts val="697"/>
              </a:spcBef>
              <a:spcAft>
                <a:spcPts val="0"/>
              </a:spcAft>
            </a:pP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2165</Words>
  <Application>Microsoft Office PowerPoint</Application>
  <PresentationFormat>Custom</PresentationFormat>
  <Paragraphs>401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MS Gothic</vt:lpstr>
      <vt:lpstr>Arial</vt:lpstr>
      <vt:lpstr>Arial Unicode MS</vt:lpstr>
      <vt:lpstr>Calibri</vt:lpstr>
      <vt:lpstr>Courier New</vt:lpstr>
      <vt:lpstr>StarSymbol</vt:lpstr>
      <vt:lpstr>Tahoma</vt:lpstr>
      <vt:lpstr>Times New Roman</vt:lpstr>
      <vt:lpstr>Wingdings</vt:lpstr>
      <vt:lpstr>Default</vt:lpstr>
      <vt:lpstr>3 Object Oriented Programming</vt:lpstr>
      <vt:lpstr>1 Introduction to Objects</vt:lpstr>
      <vt:lpstr>Object Oriented Programming  </vt:lpstr>
      <vt:lpstr>Objects</vt:lpstr>
      <vt:lpstr>A Person Object</vt:lpstr>
      <vt:lpstr>More people objects</vt:lpstr>
      <vt:lpstr>Methods</vt:lpstr>
      <vt:lpstr>Methods</vt:lpstr>
      <vt:lpstr>Methods</vt:lpstr>
      <vt:lpstr>Classes</vt:lpstr>
      <vt:lpstr>Class diagrams</vt:lpstr>
      <vt:lpstr>Class diagrams</vt:lpstr>
      <vt:lpstr>Using classes</vt:lpstr>
      <vt:lpstr>Instances of the Person class</vt:lpstr>
      <vt:lpstr>Allowing objects to communicate</vt:lpstr>
      <vt:lpstr>Allowing objects to communicate</vt:lpstr>
      <vt:lpstr>Sending Messages</vt:lpstr>
      <vt:lpstr>Sending Messages</vt:lpstr>
      <vt:lpstr>Summary</vt:lpstr>
      <vt:lpstr>2 Methods</vt:lpstr>
      <vt:lpstr>Methods</vt:lpstr>
      <vt:lpstr>What are methods?</vt:lpstr>
      <vt:lpstr>Example methods</vt:lpstr>
      <vt:lpstr>Methods in c#</vt:lpstr>
      <vt:lpstr>Passing an argument to a method</vt:lpstr>
      <vt:lpstr>Returning a argument from a method</vt:lpstr>
      <vt:lpstr>Arguments in C#</vt:lpstr>
      <vt:lpstr>How to create your own methods</vt:lpstr>
      <vt:lpstr>PowerPoint Presentation</vt:lpstr>
      <vt:lpstr>PowerPoint Presentation</vt:lpstr>
      <vt:lpstr>PowerPoint Presentation</vt:lpstr>
      <vt:lpstr>PowerPoint Presentation</vt:lpstr>
      <vt:lpstr>Another method you should have come across…</vt:lpstr>
      <vt:lpstr>PowerPoint Presentation</vt:lpstr>
      <vt:lpstr>Method Visibility</vt:lpstr>
      <vt:lpstr>Method Visibility</vt:lpstr>
      <vt:lpstr>Method Signatures</vt:lpstr>
      <vt:lpstr>Method Signatures</vt:lpstr>
      <vt:lpstr>Method Signatures</vt:lpstr>
      <vt:lpstr>Summary</vt:lpstr>
      <vt:lpstr>Summary</vt:lpstr>
      <vt:lpstr>Drawing Class Diagrams</vt:lpstr>
      <vt:lpstr>Class diagrams</vt:lpstr>
      <vt:lpstr>Drawing class diagrams</vt:lpstr>
      <vt:lpstr>Advanced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Objects</dc:title>
  <dc:creator>Neil Urquhart</dc:creator>
  <cp:lastModifiedBy>Urquhart, Neil</cp:lastModifiedBy>
  <cp:revision>25</cp:revision>
  <dcterms:created xsi:type="dcterms:W3CDTF">2010-07-22T09:38:46Z</dcterms:created>
  <dcterms:modified xsi:type="dcterms:W3CDTF">2017-07-12T10:02:34Z</dcterms:modified>
</cp:coreProperties>
</file>