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 Oriented Analysis and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Urquhart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Synonyms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Synonyms are two words which have the same meaning</a:t>
            </a:r>
          </a:p>
          <a:p>
            <a:pPr lvl="1"/>
            <a:r>
              <a:rPr lang="en-GB" dirty="0" smtClean="0"/>
              <a:t>Ship | Vessel</a:t>
            </a:r>
          </a:p>
          <a:p>
            <a:r>
              <a:rPr lang="en-GB" dirty="0" smtClean="0"/>
              <a:t>Note that name appears 3 times, but it is not a synonym as it refers to </a:t>
            </a:r>
          </a:p>
          <a:p>
            <a:pPr lvl="1"/>
            <a:r>
              <a:rPr lang="en-GB" dirty="0" smtClean="0"/>
              <a:t>Ship name</a:t>
            </a:r>
          </a:p>
          <a:p>
            <a:pPr lvl="1"/>
            <a:r>
              <a:rPr lang="en-GB" dirty="0" smtClean="0"/>
              <a:t>Client name</a:t>
            </a:r>
          </a:p>
          <a:p>
            <a:pPr lvl="1"/>
            <a:r>
              <a:rPr lang="en-GB" dirty="0" smtClean="0"/>
              <a:t>Captain’s name</a:t>
            </a:r>
          </a:p>
          <a:p>
            <a:r>
              <a:rPr lang="en-GB" dirty="0" smtClean="0"/>
              <a:t>Failure to identify synonyms could result in duplicated classes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Classes/Attributes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25000" lnSpcReduction="20000"/>
          </a:bodyPr>
          <a:lstStyle/>
          <a:p>
            <a:r>
              <a:rPr lang="en-GB" sz="4500" dirty="0" smtClean="0"/>
              <a:t>We need to identify which nouns are classes and which are attributes of a class: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sz="5600" b="1" dirty="0" smtClean="0"/>
              <a:t>fleet</a:t>
            </a:r>
            <a:r>
              <a:rPr lang="en-GB" sz="5600" dirty="0" smtClean="0"/>
              <a:t> </a:t>
            </a:r>
          </a:p>
          <a:p>
            <a:pPr>
              <a:buNone/>
            </a:pPr>
            <a:endParaRPr lang="en-GB" sz="5600" dirty="0" smtClean="0"/>
          </a:p>
          <a:p>
            <a:pPr>
              <a:buNone/>
            </a:pPr>
            <a:r>
              <a:rPr lang="en-GB" sz="5600" b="1" dirty="0" smtClean="0"/>
              <a:t>ship</a:t>
            </a:r>
            <a:endParaRPr lang="en-GB" sz="5600" dirty="0" smtClean="0"/>
          </a:p>
          <a:p>
            <a:pPr>
              <a:buNone/>
            </a:pPr>
            <a:r>
              <a:rPr lang="en-GB" sz="5600" b="1" dirty="0" smtClean="0"/>
              <a:t>		ship name</a:t>
            </a:r>
            <a:endParaRPr lang="en-GB" sz="5600" dirty="0" smtClean="0"/>
          </a:p>
          <a:p>
            <a:pPr>
              <a:buNone/>
            </a:pPr>
            <a:endParaRPr lang="en-GB" sz="5600" b="1" dirty="0" smtClean="0"/>
          </a:p>
          <a:p>
            <a:pPr>
              <a:buNone/>
            </a:pPr>
            <a:r>
              <a:rPr lang="en-GB" sz="5600" b="1" dirty="0" smtClean="0"/>
              <a:t>tanker</a:t>
            </a:r>
            <a:r>
              <a:rPr lang="en-GB" sz="5600" dirty="0" smtClean="0"/>
              <a:t> </a:t>
            </a:r>
          </a:p>
          <a:p>
            <a:pPr>
              <a:buNone/>
            </a:pPr>
            <a:r>
              <a:rPr lang="en-GB" sz="5600" b="1" dirty="0" smtClean="0"/>
              <a:t>		</a:t>
            </a:r>
            <a:r>
              <a:rPr lang="en-GB" sz="5600" b="1" dirty="0" smtClean="0"/>
              <a:t>ship name</a:t>
            </a:r>
            <a:endParaRPr lang="en-GB" sz="5600" dirty="0" smtClean="0"/>
          </a:p>
          <a:p>
            <a:pPr>
              <a:buNone/>
            </a:pPr>
            <a:endParaRPr lang="en-GB" sz="5600" b="1" dirty="0" smtClean="0"/>
          </a:p>
          <a:p>
            <a:pPr>
              <a:buNone/>
            </a:pPr>
            <a:r>
              <a:rPr lang="en-GB" sz="5600" b="1" dirty="0" smtClean="0"/>
              <a:t>cargo</a:t>
            </a:r>
            <a:r>
              <a:rPr lang="en-GB" sz="5600" dirty="0" smtClean="0"/>
              <a:t> </a:t>
            </a:r>
            <a:r>
              <a:rPr lang="en-GB" sz="5600" b="1" dirty="0" smtClean="0"/>
              <a:t>ship</a:t>
            </a:r>
            <a:r>
              <a:rPr lang="en-GB" sz="5600" dirty="0" smtClean="0"/>
              <a:t>.</a:t>
            </a:r>
          </a:p>
          <a:p>
            <a:pPr>
              <a:buNone/>
            </a:pPr>
            <a:r>
              <a:rPr lang="en-GB" sz="5600" b="1" dirty="0" smtClean="0"/>
              <a:t>		</a:t>
            </a:r>
            <a:r>
              <a:rPr lang="en-GB" sz="5600" b="1" dirty="0" smtClean="0"/>
              <a:t>ship name</a:t>
            </a:r>
            <a:endParaRPr lang="en-GB" sz="5600" dirty="0" smtClean="0"/>
          </a:p>
          <a:p>
            <a:pPr>
              <a:buNone/>
            </a:pPr>
            <a:endParaRPr lang="en-GB" sz="5600" b="1" dirty="0" smtClean="0"/>
          </a:p>
          <a:p>
            <a:pPr>
              <a:buNone/>
            </a:pPr>
            <a:r>
              <a:rPr lang="en-GB" sz="5600" b="1" dirty="0" smtClean="0"/>
              <a:t>client</a:t>
            </a:r>
            <a:r>
              <a:rPr lang="en-GB" sz="5600" dirty="0" smtClean="0"/>
              <a:t> </a:t>
            </a:r>
          </a:p>
          <a:p>
            <a:pPr>
              <a:buNone/>
            </a:pPr>
            <a:r>
              <a:rPr lang="en-GB" sz="5600" b="1" dirty="0" smtClean="0"/>
              <a:t>		client </a:t>
            </a:r>
            <a:r>
              <a:rPr lang="en-GB" sz="5600" b="1" dirty="0" smtClean="0"/>
              <a:t>name </a:t>
            </a:r>
            <a:endParaRPr lang="en-GB" sz="5600" dirty="0" smtClean="0"/>
          </a:p>
          <a:p>
            <a:pPr>
              <a:buNone/>
            </a:pPr>
            <a:endParaRPr lang="en-GB" sz="5600" b="1" dirty="0" smtClean="0"/>
          </a:p>
          <a:p>
            <a:pPr>
              <a:buNone/>
            </a:pPr>
            <a:r>
              <a:rPr lang="en-GB" sz="5600" b="1" dirty="0" smtClean="0"/>
              <a:t>voyage </a:t>
            </a:r>
          </a:p>
          <a:p>
            <a:pPr>
              <a:buNone/>
            </a:pPr>
            <a:r>
              <a:rPr lang="en-GB" sz="5600" b="1" dirty="0" smtClean="0"/>
              <a:t>		start</a:t>
            </a:r>
            <a:r>
              <a:rPr lang="en-GB" sz="5600" dirty="0" smtClean="0"/>
              <a:t>  </a:t>
            </a:r>
            <a:r>
              <a:rPr lang="en-GB" sz="5600" b="1" dirty="0" smtClean="0"/>
              <a:t>date</a:t>
            </a:r>
          </a:p>
          <a:p>
            <a:pPr>
              <a:buNone/>
            </a:pPr>
            <a:r>
              <a:rPr lang="en-GB" sz="5600" b="1" dirty="0" smtClean="0"/>
              <a:t>	</a:t>
            </a:r>
            <a:r>
              <a:rPr lang="en-GB" sz="5600" b="1" dirty="0" smtClean="0"/>
              <a:t>	duration</a:t>
            </a:r>
          </a:p>
          <a:p>
            <a:pPr>
              <a:buNone/>
            </a:pPr>
            <a:r>
              <a:rPr lang="en-GB" sz="5600" b="1" dirty="0" smtClean="0"/>
              <a:t>	</a:t>
            </a:r>
            <a:r>
              <a:rPr lang="en-GB" sz="5600" b="1" dirty="0" smtClean="0"/>
              <a:t>	departure port</a:t>
            </a:r>
          </a:p>
          <a:p>
            <a:pPr>
              <a:buNone/>
            </a:pPr>
            <a:r>
              <a:rPr lang="en-GB" sz="5600" b="1" dirty="0" smtClean="0"/>
              <a:t>		destination</a:t>
            </a:r>
            <a:endParaRPr lang="en-GB" sz="5600" dirty="0" smtClean="0"/>
          </a:p>
          <a:p>
            <a:pPr>
              <a:buNone/>
            </a:pPr>
            <a:r>
              <a:rPr lang="en-GB" sz="5600" b="1" dirty="0" smtClean="0"/>
              <a:t>		cargo description</a:t>
            </a:r>
            <a:r>
              <a:rPr lang="en-GB" sz="5600" dirty="0" smtClean="0"/>
              <a:t>.</a:t>
            </a:r>
          </a:p>
          <a:p>
            <a:pPr>
              <a:buNone/>
            </a:pPr>
            <a:r>
              <a:rPr lang="en-GB" sz="5600" dirty="0" smtClean="0"/>
              <a:t>	</a:t>
            </a:r>
            <a:r>
              <a:rPr lang="en-GB" sz="5600" dirty="0" smtClean="0"/>
              <a:t>	</a:t>
            </a:r>
            <a:r>
              <a:rPr lang="en-GB" sz="5600" b="1" dirty="0" smtClean="0"/>
              <a:t>cost</a:t>
            </a:r>
          </a:p>
          <a:p>
            <a:pPr>
              <a:buNone/>
            </a:pPr>
            <a:endParaRPr lang="en-GB" sz="5600" b="1" dirty="0" smtClean="0"/>
          </a:p>
          <a:p>
            <a:pPr>
              <a:buNone/>
            </a:pPr>
            <a:r>
              <a:rPr lang="en-GB" sz="5600" b="1" dirty="0" smtClean="0"/>
              <a:t>captain</a:t>
            </a:r>
            <a:r>
              <a:rPr lang="en-GB" sz="5600" dirty="0" smtClean="0"/>
              <a:t> </a:t>
            </a:r>
            <a:endParaRPr lang="en-GB" sz="5600" dirty="0" smtClean="0"/>
          </a:p>
          <a:p>
            <a:pPr>
              <a:buNone/>
            </a:pPr>
            <a:r>
              <a:rPr lang="en-GB" sz="5600" b="1" dirty="0" smtClean="0"/>
              <a:t>		captain name</a:t>
            </a:r>
            <a:r>
              <a:rPr lang="en-GB" sz="5600" dirty="0" smtClean="0"/>
              <a:t> </a:t>
            </a:r>
          </a:p>
          <a:p>
            <a:pPr>
              <a:buNone/>
            </a:pPr>
            <a:r>
              <a:rPr lang="en-GB" sz="5600" b="1" dirty="0" smtClean="0"/>
              <a:t>		payroll number</a:t>
            </a:r>
            <a:endParaRPr lang="en-GB" sz="5600" dirty="0" smtClean="0"/>
          </a:p>
          <a:p>
            <a:endParaRPr lang="en-GB" sz="5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Classes/Methods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can use our verb list to allocate methods to classes (attributes not listed for clarity)</a:t>
            </a:r>
          </a:p>
          <a:p>
            <a:pPr>
              <a:buNone/>
            </a:pPr>
            <a:r>
              <a:rPr lang="en-GB" b="1" dirty="0" smtClean="0"/>
              <a:t>fleet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	operates()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ship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		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tanker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			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cargo</a:t>
            </a:r>
            <a:r>
              <a:rPr lang="en-GB" dirty="0" smtClean="0"/>
              <a:t> </a:t>
            </a:r>
            <a:r>
              <a:rPr lang="en-GB" b="1" dirty="0" smtClean="0"/>
              <a:t>ship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		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client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	</a:t>
            </a:r>
            <a:r>
              <a:rPr lang="en-GB" dirty="0" smtClean="0"/>
              <a:t>books()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voyage 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	</a:t>
            </a:r>
            <a:r>
              <a:rPr lang="en-GB" dirty="0" smtClean="0"/>
              <a:t>calculate()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Captain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	</a:t>
            </a:r>
            <a:r>
              <a:rPr lang="en-GB" dirty="0" smtClean="0"/>
              <a:t>allocate() 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	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first cut at the class diagram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5862637" cy="462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 voyage is dependant on the ship used.</a:t>
            </a:r>
          </a:p>
          <a:p>
            <a:r>
              <a:rPr lang="en-GB" dirty="0" smtClean="0"/>
              <a:t>We should add a </a:t>
            </a:r>
            <a:r>
              <a:rPr lang="en-GB" dirty="0" err="1" smtClean="0"/>
              <a:t>calculateCost</a:t>
            </a:r>
            <a:r>
              <a:rPr lang="en-GB" dirty="0" smtClean="0"/>
              <a:t> attribute to each type of ship.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GB" dirty="0" smtClean="0"/>
              <a:t>Some further though suggests that Ship, </a:t>
            </a:r>
            <a:r>
              <a:rPr lang="en-GB" dirty="0" err="1" smtClean="0"/>
              <a:t>CargoShip</a:t>
            </a:r>
            <a:r>
              <a:rPr lang="en-GB" dirty="0" smtClean="0"/>
              <a:t> and Tanker are related.</a:t>
            </a:r>
          </a:p>
          <a:p>
            <a:pPr lvl="1"/>
            <a:r>
              <a:rPr lang="en-GB" dirty="0" err="1" smtClean="0"/>
              <a:t>CargoShip</a:t>
            </a:r>
            <a:r>
              <a:rPr lang="en-GB" dirty="0" smtClean="0"/>
              <a:t> and Tanker are specialisations of ship.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3" y="3276600"/>
            <a:ext cx="62388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verbs and use of plurals give us some idea of the 1:M type relations between our classes</a:t>
            </a:r>
          </a:p>
          <a:p>
            <a:pPr lvl="1"/>
            <a:r>
              <a:rPr lang="en-GB" dirty="0" smtClean="0"/>
              <a:t>“operates” 1 fleet -&gt; M ships</a:t>
            </a:r>
          </a:p>
          <a:p>
            <a:pPr lvl="1"/>
            <a:r>
              <a:rPr lang="en-GB" dirty="0" smtClean="0"/>
              <a:t>“booked for voyages” 1 ship –&gt; M  voyages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736" y="1600200"/>
            <a:ext cx="54825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Captain?</a:t>
            </a:r>
          </a:p>
          <a:p>
            <a:pPr lvl="1"/>
            <a:r>
              <a:rPr lang="en-GB" dirty="0" smtClean="0"/>
              <a:t>Is the captain allocated to the ship?</a:t>
            </a:r>
          </a:p>
          <a:p>
            <a:pPr lvl="1"/>
            <a:r>
              <a:rPr lang="en-GB" dirty="0" smtClean="0"/>
              <a:t>Is the captain allocated to the voyage?</a:t>
            </a:r>
          </a:p>
          <a:p>
            <a:r>
              <a:rPr lang="en-GB" dirty="0" smtClean="0"/>
              <a:t>Go back and ask the client</a:t>
            </a:r>
          </a:p>
          <a:p>
            <a:pPr lvl="1"/>
            <a:r>
              <a:rPr lang="en-GB" dirty="0" smtClean="0"/>
              <a:t>In this case the Captain is allocated to the ship</a:t>
            </a:r>
          </a:p>
          <a:p>
            <a:pPr lvl="1"/>
            <a:r>
              <a:rPr lang="en-GB" dirty="0" smtClean="0"/>
              <a:t>The ship must have a captain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2" y="1615281"/>
            <a:ext cx="63531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software is written to solve a problem</a:t>
            </a:r>
          </a:p>
          <a:p>
            <a:r>
              <a:rPr lang="en-GB" dirty="0" smtClean="0"/>
              <a:t>Some start to code when faced with a new problem (</a:t>
            </a:r>
            <a:r>
              <a:rPr lang="en-GB" i="1" dirty="0" smtClean="0"/>
              <a:t>aka hacking</a:t>
            </a:r>
            <a:r>
              <a:rPr lang="en-GB" dirty="0" smtClean="0"/>
              <a:t>) </a:t>
            </a:r>
          </a:p>
          <a:p>
            <a:r>
              <a:rPr lang="en-GB" dirty="0" smtClean="0"/>
              <a:t>Hacking can lead to </a:t>
            </a:r>
          </a:p>
          <a:p>
            <a:pPr lvl="1"/>
            <a:r>
              <a:rPr lang="en-GB" dirty="0" smtClean="0"/>
              <a:t>Software bugs</a:t>
            </a:r>
          </a:p>
          <a:p>
            <a:pPr lvl="1"/>
            <a:r>
              <a:rPr lang="en-GB" dirty="0" smtClean="0"/>
              <a:t>Software that does not meet requirements</a:t>
            </a:r>
          </a:p>
          <a:p>
            <a:pPr lvl="1"/>
            <a:r>
              <a:rPr lang="en-GB" dirty="0" smtClean="0"/>
              <a:t>Lack of documentation</a:t>
            </a:r>
          </a:p>
          <a:p>
            <a:pPr lvl="1"/>
            <a:r>
              <a:rPr lang="en-GB" dirty="0" smtClean="0"/>
              <a:t>Financial overruns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Looking at our diagram we notice a couple of things</a:t>
            </a:r>
          </a:p>
          <a:p>
            <a:pPr lvl="1"/>
            <a:r>
              <a:rPr lang="en-GB" dirty="0" smtClean="0"/>
              <a:t>The system should have more than one client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Possible Design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317" y="1600200"/>
            <a:ext cx="73593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finished yet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design captures the “business logic”</a:t>
            </a:r>
          </a:p>
          <a:p>
            <a:r>
              <a:rPr lang="en-GB" dirty="0" smtClean="0"/>
              <a:t>No user-interface</a:t>
            </a:r>
          </a:p>
          <a:p>
            <a:r>
              <a:rPr lang="en-GB" dirty="0" smtClean="0"/>
              <a:t>No persistence (data storage)</a:t>
            </a:r>
          </a:p>
          <a:p>
            <a:r>
              <a:rPr lang="en-GB" dirty="0" smtClean="0"/>
              <a:t>This design needs to be further refined </a:t>
            </a:r>
            <a:r>
              <a:rPr lang="en-GB" smtClean="0"/>
              <a:t>during implementation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Analysis involves examining the problem and finding out more about it</a:t>
            </a:r>
          </a:p>
          <a:p>
            <a:pPr lvl="1"/>
            <a:r>
              <a:rPr lang="en-GB" sz="2400" dirty="0" smtClean="0"/>
              <a:t>We need to understand the nature of the problem</a:t>
            </a:r>
          </a:p>
          <a:p>
            <a:pPr lvl="1"/>
            <a:r>
              <a:rPr lang="en-GB" sz="2400" dirty="0" smtClean="0"/>
              <a:t>We need to understand the size/scope of the problem</a:t>
            </a:r>
          </a:p>
          <a:p>
            <a:r>
              <a:rPr lang="en-GB" sz="2800" dirty="0" smtClean="0"/>
              <a:t>Having understood our problem we may design our solution</a:t>
            </a:r>
          </a:p>
          <a:p>
            <a:pPr lvl="1"/>
            <a:r>
              <a:rPr lang="en-GB" sz="2400" dirty="0" smtClean="0"/>
              <a:t>We could use class diagrams (&amp; other UML components)</a:t>
            </a:r>
          </a:p>
          <a:p>
            <a:r>
              <a:rPr lang="en-GB" sz="2800" dirty="0" smtClean="0"/>
              <a:t>Having completed as design we can now implement our solution</a:t>
            </a:r>
          </a:p>
          <a:p>
            <a:pPr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commence by undertaking a requirements analysis</a:t>
            </a:r>
          </a:p>
          <a:p>
            <a:pPr lvl="1"/>
            <a:r>
              <a:rPr lang="en-GB" dirty="0" smtClean="0"/>
              <a:t>This is out width the scope of this module</a:t>
            </a:r>
          </a:p>
          <a:p>
            <a:pPr lvl="1"/>
            <a:r>
              <a:rPr lang="en-GB" dirty="0" smtClean="0"/>
              <a:t>The requirements analysis leads to a specification</a:t>
            </a:r>
          </a:p>
          <a:p>
            <a:r>
              <a:rPr lang="en-GB" dirty="0" smtClean="0"/>
              <a:t>In this module we will commence with a problem statement as our specification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/>
              <a:t>“Sunk Shipping operates a fleet of ships each ship has a name. The ships are of type tanker or cargo ship. A tanker may only carry oil.</a:t>
            </a:r>
          </a:p>
          <a:p>
            <a:pPr>
              <a:buNone/>
            </a:pPr>
            <a:r>
              <a:rPr lang="en-GB" dirty="0" smtClean="0"/>
              <a:t>Ships may be booked by a client for a voyage, each client has a name  and an address. Each voyage has a start </a:t>
            </a:r>
            <a:r>
              <a:rPr lang="en-GB" dirty="0" smtClean="0"/>
              <a:t>date, duration, departure port and </a:t>
            </a:r>
            <a:r>
              <a:rPr lang="en-GB" dirty="0" smtClean="0"/>
              <a:t>a destination, and a cargo description. Each vessel is allocated a captain for each voyage, the captain is identified by their name and payroll number. The cost of a voyage is calculated once the ship has docked. The costs for a tanker will be greater as the tanks must be cleaned out.” 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good starting point in transforming a problem statement into an OO design is to identify nouns and verbs</a:t>
            </a:r>
          </a:p>
          <a:p>
            <a:pPr lvl="1"/>
            <a:r>
              <a:rPr lang="en-GB" dirty="0" smtClean="0"/>
              <a:t>Nouns indicate some form of entity, some of which may be classes</a:t>
            </a:r>
          </a:p>
          <a:p>
            <a:pPr lvl="1"/>
            <a:r>
              <a:rPr lang="en-GB" dirty="0" smtClean="0"/>
              <a:t>Verbs indicate actions, some of which may be methods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Nouns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/>
              <a:t>“</a:t>
            </a:r>
            <a:r>
              <a:rPr lang="en-GB" b="1" dirty="0" smtClean="0"/>
              <a:t>Sunk Shipping </a:t>
            </a:r>
            <a:r>
              <a:rPr lang="en-GB" dirty="0" smtClean="0"/>
              <a:t>operates a </a:t>
            </a:r>
            <a:r>
              <a:rPr lang="en-GB" b="1" dirty="0" smtClean="0"/>
              <a:t>fleet</a:t>
            </a:r>
            <a:r>
              <a:rPr lang="en-GB" dirty="0" smtClean="0"/>
              <a:t> of </a:t>
            </a:r>
            <a:r>
              <a:rPr lang="en-GB" b="1" dirty="0" smtClean="0"/>
              <a:t>ship</a:t>
            </a:r>
            <a:r>
              <a:rPr lang="en-GB" dirty="0" smtClean="0"/>
              <a:t>s each ship has a </a:t>
            </a:r>
            <a:r>
              <a:rPr lang="en-GB" b="1" dirty="0" smtClean="0"/>
              <a:t>name</a:t>
            </a:r>
            <a:r>
              <a:rPr lang="en-GB" dirty="0" smtClean="0"/>
              <a:t>. The ships are of type </a:t>
            </a:r>
            <a:r>
              <a:rPr lang="en-GB" b="1" dirty="0" smtClean="0"/>
              <a:t>tanker</a:t>
            </a:r>
            <a:r>
              <a:rPr lang="en-GB" dirty="0" smtClean="0"/>
              <a:t> or </a:t>
            </a:r>
            <a:r>
              <a:rPr lang="en-GB" b="1" dirty="0" smtClean="0"/>
              <a:t>cargo</a:t>
            </a:r>
            <a:r>
              <a:rPr lang="en-GB" dirty="0" smtClean="0"/>
              <a:t> </a:t>
            </a:r>
            <a:r>
              <a:rPr lang="en-GB" b="1" dirty="0" smtClean="0"/>
              <a:t>ship</a:t>
            </a:r>
            <a:r>
              <a:rPr lang="en-GB" dirty="0" smtClean="0"/>
              <a:t>. A tanker may only carry </a:t>
            </a:r>
            <a:r>
              <a:rPr lang="en-GB" b="1" dirty="0" smtClean="0"/>
              <a:t>oil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Ships may be booked by a </a:t>
            </a:r>
            <a:r>
              <a:rPr lang="en-GB" b="1" dirty="0" smtClean="0"/>
              <a:t>client</a:t>
            </a:r>
            <a:r>
              <a:rPr lang="en-GB" dirty="0" smtClean="0"/>
              <a:t> for a </a:t>
            </a:r>
            <a:r>
              <a:rPr lang="en-GB" b="1" dirty="0" smtClean="0"/>
              <a:t>voyage, </a:t>
            </a:r>
            <a:r>
              <a:rPr lang="en-GB" dirty="0" smtClean="0"/>
              <a:t>each client has a </a:t>
            </a:r>
            <a:r>
              <a:rPr lang="en-GB" b="1" dirty="0" smtClean="0"/>
              <a:t>name </a:t>
            </a:r>
            <a:r>
              <a:rPr lang="en-GB" dirty="0" smtClean="0"/>
              <a:t> and an address. </a:t>
            </a:r>
            <a:r>
              <a:rPr lang="en-GB" dirty="0" smtClean="0"/>
              <a:t>Each voyage has a </a:t>
            </a:r>
            <a:r>
              <a:rPr lang="en-GB" b="1" dirty="0" smtClean="0"/>
              <a:t>start date</a:t>
            </a:r>
            <a:r>
              <a:rPr lang="en-GB" dirty="0" smtClean="0"/>
              <a:t>, </a:t>
            </a:r>
            <a:r>
              <a:rPr lang="en-GB" b="1" dirty="0" smtClean="0"/>
              <a:t>duration</a:t>
            </a:r>
            <a:r>
              <a:rPr lang="en-GB" dirty="0" smtClean="0"/>
              <a:t>, </a:t>
            </a:r>
            <a:r>
              <a:rPr lang="en-GB" b="1" dirty="0" smtClean="0"/>
              <a:t>departure port</a:t>
            </a:r>
            <a:r>
              <a:rPr lang="en-GB" dirty="0" smtClean="0"/>
              <a:t> and a </a:t>
            </a:r>
            <a:r>
              <a:rPr lang="en-GB" b="1" dirty="0" smtClean="0"/>
              <a:t>destination</a:t>
            </a:r>
            <a:r>
              <a:rPr lang="en-GB" dirty="0" smtClean="0"/>
              <a:t>, and a </a:t>
            </a:r>
            <a:r>
              <a:rPr lang="en-GB" b="1" dirty="0" smtClean="0"/>
              <a:t>cargo description</a:t>
            </a:r>
            <a:r>
              <a:rPr lang="en-GB" dirty="0" smtClean="0"/>
              <a:t>. Each </a:t>
            </a:r>
            <a:r>
              <a:rPr lang="en-GB" b="1" dirty="0" smtClean="0"/>
              <a:t>vessel</a:t>
            </a:r>
            <a:r>
              <a:rPr lang="en-GB" dirty="0" smtClean="0"/>
              <a:t> is allocated a </a:t>
            </a:r>
            <a:r>
              <a:rPr lang="en-GB" b="1" dirty="0" smtClean="0"/>
              <a:t>captain</a:t>
            </a:r>
            <a:r>
              <a:rPr lang="en-GB" dirty="0" smtClean="0"/>
              <a:t> for each voyage, the captain is identified by their </a:t>
            </a:r>
            <a:r>
              <a:rPr lang="en-GB" b="1" dirty="0" smtClean="0"/>
              <a:t>name</a:t>
            </a:r>
            <a:r>
              <a:rPr lang="en-GB" dirty="0" smtClean="0"/>
              <a:t> and payroll number. The </a:t>
            </a:r>
            <a:r>
              <a:rPr lang="en-GB" b="1" dirty="0" smtClean="0"/>
              <a:t>cost</a:t>
            </a:r>
            <a:r>
              <a:rPr lang="en-GB" dirty="0" smtClean="0"/>
              <a:t> of a voyage is calculated once the ship has docked. The costs for a tanker will be greater as the tanks must be cleaned out.”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/>
              <a:t>“</a:t>
            </a:r>
            <a:r>
              <a:rPr lang="en-GB" dirty="0" smtClean="0"/>
              <a:t>Sunk Shipping </a:t>
            </a:r>
            <a:r>
              <a:rPr lang="en-GB" b="1" dirty="0" smtClean="0"/>
              <a:t>operates</a:t>
            </a:r>
            <a:r>
              <a:rPr lang="en-GB" dirty="0" smtClean="0"/>
              <a:t> a fleet of </a:t>
            </a:r>
            <a:r>
              <a:rPr lang="en-GB" dirty="0" smtClean="0"/>
              <a:t>ships, </a:t>
            </a:r>
            <a:r>
              <a:rPr lang="en-GB" dirty="0" smtClean="0"/>
              <a:t>each ship has a name. The ships are of type tanker or cargo ship. A tanker may only </a:t>
            </a:r>
            <a:r>
              <a:rPr lang="en-GB" b="1" dirty="0" smtClean="0"/>
              <a:t>carry </a:t>
            </a:r>
            <a:r>
              <a:rPr lang="en-GB" dirty="0" smtClean="0"/>
              <a:t>oil.</a:t>
            </a:r>
          </a:p>
          <a:p>
            <a:pPr>
              <a:buNone/>
            </a:pPr>
            <a:r>
              <a:rPr lang="en-GB" dirty="0" smtClean="0"/>
              <a:t>Ships may be </a:t>
            </a:r>
            <a:r>
              <a:rPr lang="en-GB" b="1" dirty="0" smtClean="0"/>
              <a:t>booked</a:t>
            </a:r>
            <a:r>
              <a:rPr lang="en-GB" dirty="0" smtClean="0"/>
              <a:t> by a client for a voyage, each client has a name  and an address. Each voyage has a start and a destination, and a cargo description. Each vessel is </a:t>
            </a:r>
            <a:r>
              <a:rPr lang="en-GB" b="1" dirty="0" smtClean="0"/>
              <a:t>allocated</a:t>
            </a:r>
            <a:r>
              <a:rPr lang="en-GB" dirty="0" smtClean="0"/>
              <a:t> a captain for each voyage, the captain is </a:t>
            </a:r>
            <a:r>
              <a:rPr lang="en-GB" b="1" dirty="0" smtClean="0"/>
              <a:t>identified</a:t>
            </a:r>
            <a:r>
              <a:rPr lang="en-GB" dirty="0" smtClean="0"/>
              <a:t> by their name and </a:t>
            </a:r>
            <a:r>
              <a:rPr lang="en-GB" b="1" dirty="0" smtClean="0"/>
              <a:t>payroll number</a:t>
            </a:r>
            <a:r>
              <a:rPr lang="en-GB" dirty="0" smtClean="0"/>
              <a:t>. The cost of a voyage is </a:t>
            </a:r>
            <a:r>
              <a:rPr lang="en-GB" b="1" dirty="0" smtClean="0"/>
              <a:t>calculated</a:t>
            </a:r>
            <a:r>
              <a:rPr lang="en-GB" dirty="0" smtClean="0"/>
              <a:t> once the ship has </a:t>
            </a:r>
            <a:r>
              <a:rPr lang="en-GB" b="1" dirty="0" smtClean="0"/>
              <a:t>docked</a:t>
            </a:r>
            <a:r>
              <a:rPr lang="en-GB" dirty="0" smtClean="0"/>
              <a:t>. The costs for a tanker will be greater as the tanks must be </a:t>
            </a:r>
            <a:r>
              <a:rPr lang="en-GB" b="1" dirty="0" smtClean="0"/>
              <a:t>cleaned</a:t>
            </a:r>
            <a:r>
              <a:rPr lang="en-GB" dirty="0" smtClean="0"/>
              <a:t> out.” 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any of the nouns/verbs outside the scope of the system?</a:t>
            </a:r>
          </a:p>
          <a:p>
            <a:pPr lvl="1"/>
            <a:r>
              <a:rPr lang="en-GB" dirty="0" smtClean="0"/>
              <a:t>Sunk </a:t>
            </a:r>
            <a:r>
              <a:rPr lang="en-GB" dirty="0" smtClean="0"/>
              <a:t>Shipping? Is the name of an organisation we are working for, it’s not part of the system</a:t>
            </a:r>
          </a:p>
          <a:p>
            <a:pPr lvl="1"/>
            <a:r>
              <a:rPr lang="en-GB" dirty="0" smtClean="0"/>
              <a:t>Cleaned, docked, these are physical operations carried out on the actual ships</a:t>
            </a:r>
          </a:p>
          <a:p>
            <a:pPr lvl="1"/>
            <a:r>
              <a:rPr lang="en-GB" dirty="0" smtClean="0"/>
              <a:t>Oil refers to a specific physical cargo</a:t>
            </a:r>
          </a:p>
          <a:p>
            <a:pPr lvl="1"/>
            <a:r>
              <a:rPr lang="en-GB" dirty="0" smtClean="0"/>
              <a:t>There may be others...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880</Words>
  <Application>Microsoft Office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Object Oriented Analysis and Design</vt:lpstr>
      <vt:lpstr>Analysis and design</vt:lpstr>
      <vt:lpstr>Analysis and design</vt:lpstr>
      <vt:lpstr>Analysis</vt:lpstr>
      <vt:lpstr>Problem Statement</vt:lpstr>
      <vt:lpstr>Analysis</vt:lpstr>
      <vt:lpstr>Nouns</vt:lpstr>
      <vt:lpstr>Verbs</vt:lpstr>
      <vt:lpstr>Scope</vt:lpstr>
      <vt:lpstr>Synonyms</vt:lpstr>
      <vt:lpstr>Classes/Attributes</vt:lpstr>
      <vt:lpstr>Classes/Methods</vt:lpstr>
      <vt:lpstr>A first cut at the class diagram</vt:lpstr>
      <vt:lpstr>Further thoughts</vt:lpstr>
      <vt:lpstr>Relations</vt:lpstr>
      <vt:lpstr>Relations</vt:lpstr>
      <vt:lpstr>Relations</vt:lpstr>
      <vt:lpstr>Relations</vt:lpstr>
      <vt:lpstr>Relations</vt:lpstr>
      <vt:lpstr>Relations</vt:lpstr>
      <vt:lpstr>A Possible Design</vt:lpstr>
      <vt:lpstr>Not finished yet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creator>Urquhart, Neil</dc:creator>
  <cp:lastModifiedBy>Neil Urquhart</cp:lastModifiedBy>
  <cp:revision>40</cp:revision>
  <dcterms:created xsi:type="dcterms:W3CDTF">2006-08-16T00:00:00Z</dcterms:created>
  <dcterms:modified xsi:type="dcterms:W3CDTF">2012-07-23T16:01:07Z</dcterms:modified>
</cp:coreProperties>
</file>