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8" r:id="rId3"/>
    <p:sldId id="259" r:id="rId4"/>
    <p:sldId id="274" r:id="rId5"/>
    <p:sldId id="275" r:id="rId6"/>
    <p:sldId id="276" r:id="rId7"/>
    <p:sldId id="260" r:id="rId8"/>
    <p:sldId id="277" r:id="rId9"/>
    <p:sldId id="278" r:id="rId10"/>
    <p:sldId id="261" r:id="rId11"/>
    <p:sldId id="279" r:id="rId12"/>
    <p:sldId id="280" r:id="rId13"/>
    <p:sldId id="303" r:id="rId14"/>
    <p:sldId id="304" r:id="rId15"/>
    <p:sldId id="305" r:id="rId16"/>
    <p:sldId id="306" r:id="rId17"/>
    <p:sldId id="307" r:id="rId18"/>
    <p:sldId id="263" r:id="rId19"/>
    <p:sldId id="282" r:id="rId20"/>
    <p:sldId id="284" r:id="rId21"/>
    <p:sldId id="285" r:id="rId22"/>
    <p:sldId id="288" r:id="rId23"/>
    <p:sldId id="264" r:id="rId24"/>
    <p:sldId id="289" r:id="rId25"/>
    <p:sldId id="299" r:id="rId26"/>
    <p:sldId id="300" r:id="rId27"/>
    <p:sldId id="301" r:id="rId28"/>
    <p:sldId id="302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66" r:id="rId38"/>
    <p:sldId id="295" r:id="rId3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68" y="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94F8417-21DE-48BD-BE24-02912BF3E222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399"/>
            <a:ext cx="3280679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B3D188D-AEDA-4A08-979E-1FE7E1DA4FC6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19"/>
            <a:ext cx="6047639" cy="4811400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36092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21966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513342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3057196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1817694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  <p:extLst>
      <p:ext uri="{BB962C8B-B14F-4D97-AF65-F5344CB8AC3E}">
        <p14:creationId xmlns:p14="http://schemas.microsoft.com/office/powerpoint/2010/main" val="897019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0000" y="801720"/>
            <a:ext cx="5040000" cy="4009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07639" y="5078519"/>
            <a:ext cx="5544000" cy="4811760"/>
          </a:xfrm>
        </p:spPr>
        <p:txBody>
          <a:bodyPr wrap="square" lIns="90000" tIns="46800" rIns="90000" bIns="46800" anchor="t" anchorCtr="0">
            <a:spAutoFit/>
          </a:bodyPr>
          <a:lstStyle/>
          <a:p>
            <a:pPr marL="0" lvl="0" indent="0">
              <a:spcBef>
                <a:spcPts val="448"/>
              </a:spcBef>
            </a:pPr>
            <a:r>
              <a:rPr lang="en-GB" sz="1400"/>
              <a:t>123-124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B5406-F63D-45C4-8E10-075EBCADC5EC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28D829-6703-434E-AAA9-E010E818ABED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C26D2-8B51-4DA2-AF05-988B4F50605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F9DFB0-D819-4CD6-B36C-4624F9A38106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2134A0-C2F2-4E11-B911-2BFDF200587F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6B898-CA5A-4EBC-8206-3C5B0EA72556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7BEEE5-CF2F-4B4E-9ED7-F63948B96F5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69760-47EC-4EE9-BDB6-59E622A3AF8E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827FEE-4913-49DA-802B-E6CE7817AD6E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712BF-56CD-4349-BDE6-04A2FDCF1C97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CBEA49-8D9A-4B57-A02D-EE65037C0D61}" type="slidenum">
              <a:rPr/>
              <a:pPr lvl="0"/>
              <a:t>‹#›</a:t>
            </a:fld>
            <a:endParaRPr lang="en-GB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Software development 2</a:t>
            </a: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ABF5CF3-6461-4E21-8D4A-DA939BD80EC0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402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 smtClean="0"/>
              <a:t>An intro to C#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68359" y="6066720"/>
            <a:ext cx="9071640" cy="77328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Neil Urquhart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139040" y="1260000"/>
            <a:ext cx="8400960" cy="50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Control Properties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7824" y="1475581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With practice you can soon position controls to create useful user-interfaces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136" y="2051645"/>
            <a:ext cx="4091931" cy="388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9"/>
          <p:cNvSpPr txBox="1">
            <a:spLocks/>
          </p:cNvSpPr>
          <p:nvPr/>
        </p:nvSpPr>
        <p:spPr>
          <a:xfrm>
            <a:off x="215776" y="6012085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The appearance of the controls still needs to be further customised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Control Properties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7824" y="1475581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The properties of a control define it’s appearance and aspects of its behaviour.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Typical properties of a control might include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Position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Size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Visibility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Content (for controls such as text boxes)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Properties may be updated at design time through the properties window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Highlight the control and click alt-enter</a:t>
            </a:r>
          </a:p>
          <a:p>
            <a:pPr marL="971550" lvl="1" indent="-514350" hangingPunct="0"/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 (if not already visible)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600" y="4427909"/>
            <a:ext cx="2137474" cy="259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Control Names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7824" y="1475581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Controls need to have a name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You use the name should you need to refer to the control from within your code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Add a suitable name as soon as you have added the control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One convention suggests that the first</a:t>
            </a:r>
          </a:p>
          <a:p>
            <a:pPr marL="971550" lvl="1" indent="-514350" hangingPunct="0"/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three letters of the name should identify the </a:t>
            </a:r>
          </a:p>
          <a:p>
            <a:pPr marL="971550" lvl="1" indent="-514350" hangingPunct="0"/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type</a:t>
            </a:r>
          </a:p>
          <a:p>
            <a:pPr marL="1428750" lvl="2" indent="-514350" hangingPunct="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btn</a:t>
            </a: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- 	button</a:t>
            </a:r>
          </a:p>
          <a:p>
            <a:pPr marL="1428750" lvl="2" indent="-514350" hangingPunct="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lbl</a:t>
            </a: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 - 	label</a:t>
            </a:r>
          </a:p>
          <a:p>
            <a:pPr marL="1428750" lvl="2" indent="-514350" hangingPunct="0">
              <a:buFont typeface="Arial" pitchFamily="34" charset="0"/>
              <a:buChar char="•"/>
            </a:pPr>
            <a:r>
              <a:rPr lang="en-GB" sz="2400" dirty="0" err="1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Frm</a:t>
            </a: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 -	form (window)</a:t>
            </a:r>
          </a:p>
          <a:p>
            <a:pPr marL="1428750" lvl="2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etc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8504" y="3059757"/>
            <a:ext cx="2736057" cy="3321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Control properties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91840" y="1475581"/>
            <a:ext cx="8424936" cy="57011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We can alter the properties of a control at run time through code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Suppose we wish to make some hidden controls visible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btnAdvanced_Click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(object sender,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RoutedEventArgs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lblCourse.Visibility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Visibility.Visible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cboCourse.Visibility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Visibility.Visible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>
                <a:solidFill>
                  <a:sysClr val="windowText" lastClr="000000"/>
                </a:solidFill>
              </a:rPr>
              <a:t>See example 1… “</a:t>
            </a:r>
            <a:r>
              <a:rPr lang="en-GB" sz="2400" dirty="0" err="1" smtClean="0">
                <a:solidFill>
                  <a:sysClr val="windowText" lastClr="000000"/>
                </a:solidFill>
              </a:rPr>
              <a:t>MyFirstApp</a:t>
            </a:r>
            <a:endParaRPr lang="en-GB" sz="2400" dirty="0" smtClean="0">
              <a:solidFill>
                <a:sysClr val="windowText" lastClr="000000"/>
              </a:solidFill>
            </a:endParaRP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096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Managing Multiple Forms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1475581"/>
            <a:ext cx="8424936" cy="5285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Many of our applications will contain more than 1 form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Create a new project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First window created by default</a:t>
            </a: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>
                <a:solidFill>
                  <a:sysClr val="windowText" lastClr="000000"/>
                </a:solidFill>
              </a:rPr>
              <a:t>To create an additional window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Right click on the project in Solution Explorer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Select  Add -&gt; Window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endParaRPr lang="en-GB" sz="2400" dirty="0" smtClean="0">
              <a:solidFill>
                <a:sysClr val="windowText" lastClr="000000"/>
              </a:solidFill>
            </a:endParaRP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endParaRPr lang="en-GB" sz="200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</a:endParaRP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Select Window(WPF) and give it a name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920" y="4067869"/>
            <a:ext cx="3297868" cy="227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64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Managing Multiple Forms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1475581"/>
            <a:ext cx="8424936" cy="1592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Solution explorer will now show 2 windows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You can double click the second one and add controls as you required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4008" y="2843733"/>
            <a:ext cx="2654299" cy="321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749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251445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Managing Multiple Forms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971525"/>
            <a:ext cx="8424936" cy="858914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To show the second form use the following code in the event handler of the button on the first form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btnOpenForm_Click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(object sender,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RoutedEventArgs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SecondWindow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newWin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SecondWindow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newWin.Show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0"/>
            <a:r>
              <a:rPr lang="en-GB" sz="2400" dirty="0" smtClean="0">
                <a:solidFill>
                  <a:sysClr val="windowText" lastClr="000000"/>
                </a:solidFill>
              </a:rPr>
              <a:t>This assumes our new window was called </a:t>
            </a:r>
            <a:r>
              <a:rPr lang="en-GB" sz="2400" dirty="0" err="1" smtClean="0">
                <a:solidFill>
                  <a:sysClr val="windowText" lastClr="000000"/>
                </a:solidFill>
              </a:rPr>
              <a:t>SecondWindow</a:t>
            </a:r>
            <a:r>
              <a:rPr lang="en-GB" sz="2400" dirty="0" smtClean="0">
                <a:solidFill>
                  <a:sysClr val="windowText" lastClr="000000"/>
                </a:solidFill>
              </a:rPr>
              <a:t>.</a:t>
            </a:r>
          </a:p>
          <a:p>
            <a:pPr lvl="0"/>
            <a:r>
              <a:rPr lang="en-GB" sz="2400" dirty="0" smtClean="0">
                <a:solidFill>
                  <a:sysClr val="windowText" lastClr="000000"/>
                </a:solidFill>
              </a:rPr>
              <a:t>This code is creating a new </a:t>
            </a:r>
            <a:r>
              <a:rPr lang="en-GB" sz="2400" i="1" dirty="0" smtClean="0">
                <a:solidFill>
                  <a:sysClr val="windowText" lastClr="000000"/>
                </a:solidFill>
              </a:rPr>
              <a:t>object </a:t>
            </a:r>
            <a:r>
              <a:rPr lang="en-GB" sz="2400" dirty="0" smtClean="0">
                <a:solidFill>
                  <a:sysClr val="windowText" lastClr="000000"/>
                </a:solidFill>
              </a:rPr>
              <a:t>called </a:t>
            </a:r>
            <a:r>
              <a:rPr lang="en-GB" sz="2400" dirty="0" err="1" smtClean="0">
                <a:solidFill>
                  <a:sysClr val="windowText" lastClr="000000"/>
                </a:solidFill>
              </a:rPr>
              <a:t>newWin</a:t>
            </a:r>
            <a:r>
              <a:rPr lang="en-GB" sz="2400" dirty="0" smtClean="0">
                <a:solidFill>
                  <a:sysClr val="windowText" lastClr="000000"/>
                </a:solidFill>
              </a:rPr>
              <a:t> based on the class </a:t>
            </a:r>
            <a:r>
              <a:rPr lang="en-GB" sz="2400" dirty="0" err="1" smtClean="0">
                <a:solidFill>
                  <a:sysClr val="windowText" lastClr="000000"/>
                </a:solidFill>
              </a:rPr>
              <a:t>SecondWindow</a:t>
            </a:r>
            <a:endParaRPr lang="en-GB" sz="24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GB" sz="2000" dirty="0" smtClean="0">
                <a:solidFill>
                  <a:sysClr val="windowText" lastClr="000000"/>
                </a:solidFill>
              </a:rPr>
              <a:t>Show() is a </a:t>
            </a:r>
            <a:r>
              <a:rPr lang="en-GB" sz="2000" i="1" dirty="0" smtClean="0">
                <a:solidFill>
                  <a:sysClr val="windowText" lastClr="000000"/>
                </a:solidFill>
              </a:rPr>
              <a:t>method</a:t>
            </a:r>
            <a:r>
              <a:rPr lang="en-GB" sz="2000" dirty="0" smtClean="0">
                <a:solidFill>
                  <a:sysClr val="windowText" lastClr="000000"/>
                </a:solidFill>
              </a:rPr>
              <a:t> within the </a:t>
            </a:r>
            <a:r>
              <a:rPr lang="en-GB" sz="2000" dirty="0" err="1" smtClean="0">
                <a:solidFill>
                  <a:sysClr val="windowText" lastClr="000000"/>
                </a:solidFill>
              </a:rPr>
              <a:t>SecondWindow</a:t>
            </a:r>
            <a:r>
              <a:rPr lang="en-GB" sz="2000" dirty="0" smtClean="0">
                <a:solidFill>
                  <a:sysClr val="windowText" lastClr="000000"/>
                </a:solidFill>
              </a:rPr>
              <a:t> class that draws the window on the screen</a:t>
            </a:r>
          </a:p>
          <a:p>
            <a:pPr lvl="1"/>
            <a:r>
              <a:rPr lang="en-GB" sz="2000" dirty="0" smtClean="0">
                <a:solidFill>
                  <a:sysClr val="windowText" lastClr="000000"/>
                </a:solidFill>
              </a:rPr>
              <a:t>Don’t worry about this – this will become clear over the next few weeks!</a:t>
            </a:r>
          </a:p>
          <a:p>
            <a:endParaRPr lang="en-GB" sz="1800" dirty="0" smtClean="0"/>
          </a:p>
          <a:p>
            <a:endParaRPr lang="en-GB" sz="7200" dirty="0" smtClean="0">
              <a:solidFill>
                <a:sysClr val="windowText" lastClr="000000"/>
              </a:solidFill>
            </a:endParaRP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082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Managing Multiple Forms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1187549"/>
            <a:ext cx="8424936" cy="817621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To close the new Window….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</a:endParaRPr>
          </a:p>
          <a:p>
            <a:r>
              <a:rPr lang="en-GB" sz="1800" dirty="0" smtClean="0"/>
              <a:t>Add a button to </a:t>
            </a:r>
            <a:r>
              <a:rPr lang="en-GB" sz="1800" dirty="0" err="1" smtClean="0"/>
              <a:t>SecondWindow</a:t>
            </a:r>
            <a:r>
              <a:rPr lang="en-GB" sz="1800" dirty="0" smtClean="0"/>
              <a:t> called </a:t>
            </a:r>
            <a:r>
              <a:rPr lang="en-GB" sz="1800" dirty="0" err="1" smtClean="0"/>
              <a:t>btnClose</a:t>
            </a:r>
            <a:endParaRPr lang="en-GB" sz="1800" dirty="0" smtClean="0"/>
          </a:p>
          <a:p>
            <a:r>
              <a:rPr lang="en-GB" sz="1800" dirty="0" smtClean="0"/>
              <a:t>Add the following event handler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private void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btnClose_Click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(object sender,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RoutedEventArgs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e)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this.Close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GB" sz="1800" dirty="0" smtClean="0">
                <a:latin typeface="Arial" pitchFamily="34" charset="0"/>
                <a:cs typeface="Arial" pitchFamily="34" charset="0"/>
              </a:rPr>
              <a:t>Again, there’s some OO here which will become clear over the next few weeks</a:t>
            </a:r>
          </a:p>
          <a:p>
            <a:pPr lvl="1"/>
            <a:r>
              <a:rPr lang="en-GB" sz="1400" i="1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refers to the current object </a:t>
            </a:r>
          </a:p>
          <a:p>
            <a:pPr lvl="1"/>
            <a:r>
              <a:rPr lang="en-GB" sz="1400" dirty="0" smtClean="0">
                <a:latin typeface="Arial" pitchFamily="34" charset="0"/>
                <a:cs typeface="Arial" pitchFamily="34" charset="0"/>
              </a:rPr>
              <a:t>Close() is a </a:t>
            </a:r>
            <a:r>
              <a:rPr lang="en-GB" sz="1400" i="1" dirty="0" smtClean="0">
                <a:latin typeface="Arial" pitchFamily="34" charset="0"/>
                <a:cs typeface="Arial" pitchFamily="34" charset="0"/>
              </a:rPr>
              <a:t>method</a:t>
            </a:r>
            <a:r>
              <a:rPr lang="en-GB" sz="1400" dirty="0" smtClean="0">
                <a:latin typeface="Arial" pitchFamily="34" charset="0"/>
                <a:cs typeface="Arial" pitchFamily="34" charset="0"/>
              </a:rPr>
              <a:t> within Window (supplied as part of .NET) that closes the window</a:t>
            </a:r>
          </a:p>
          <a:p>
            <a:endParaRPr lang="en-GB" sz="1800" dirty="0" smtClean="0"/>
          </a:p>
          <a:p>
            <a:r>
              <a:rPr lang="en-GB" sz="1800" dirty="0" smtClean="0"/>
              <a:t>See example2 in Visual Studio</a:t>
            </a:r>
          </a:p>
          <a:p>
            <a:endParaRPr lang="en-GB" sz="1800" dirty="0" smtClean="0"/>
          </a:p>
          <a:p>
            <a:pPr lvl="1">
              <a:buNone/>
            </a:pPr>
            <a:endParaRPr lang="en-GB" sz="1400" dirty="0" smtClean="0"/>
          </a:p>
          <a:p>
            <a:endParaRPr lang="en-GB" sz="7200" dirty="0" smtClean="0">
              <a:solidFill>
                <a:sysClr val="windowText" lastClr="000000"/>
              </a:solidFill>
            </a:endParaRP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6241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Events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75581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 can now create forms with controls on them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 can modify the appearance of these controls by altering their properties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But our interface does not react to any input from the user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E.g. clicking on a button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When the user interacts with a control and the software needs to respond an </a:t>
            </a:r>
            <a:r>
              <a:rPr lang="en-GB" sz="2400" i="1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event</a:t>
            </a: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 is raised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For instance clicking on a button raises a click event associated with that button</a:t>
            </a:r>
          </a:p>
          <a:p>
            <a:pPr marL="514350" indent="-514350" hangingPunct="0">
              <a:buFont typeface="Arial" pitchFamily="34" charset="0"/>
              <a:buChar char="•"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Events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75581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Events are continuously being handled by the Windows OS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Keystrokes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Mouse movement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Mouse click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Network packets received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Events which affect our application are passed to the application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.NET deals with events, and by default ignores them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But for certain events we wish to specify a behaviour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 do this by creating an </a:t>
            </a:r>
            <a:r>
              <a:rPr lang="en-GB" sz="2400" i="1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event handler</a:t>
            </a: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indent="-514350" hangingPunct="0">
              <a:buFont typeface="Arial" pitchFamily="34" charset="0"/>
              <a:buChar char="•"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Multi-Layered Framework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647824" y="1691605"/>
            <a:ext cx="9001000" cy="50405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800224" y="1844005"/>
            <a:ext cx="9001000" cy="50405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This </a:t>
            </a:r>
            <a:r>
              <a:rPr lang="en-GB" sz="32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week will concentrate on creating a GUI project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Such</a:t>
            </a:r>
            <a:r>
              <a:rPr kumimoji="0" lang="en-GB" sz="3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 a project can be used to form the Presentation Layer in a multi-layer system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106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Event Handlers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75581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The event handler is a C# method that is called in response to an event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 only have to write the method the link between the OS and the handler is managed by .NET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Controls can have range of event handlers to cover different user actions</a:t>
            </a:r>
          </a:p>
          <a:p>
            <a:pPr marL="514350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Let’s take a look at how to create an event handler for a button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We’ll handle the most common event a </a:t>
            </a:r>
            <a:r>
              <a:rPr lang="en-GB" sz="2400" i="1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click</a:t>
            </a: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indent="-514350" hangingPunct="0">
              <a:buFont typeface="Arial" pitchFamily="34" charset="0"/>
              <a:buChar char="•"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Handling an event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475581"/>
            <a:ext cx="5220777" cy="2146358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Assume that we have a button on our form</a:t>
            </a:r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/>
              <a:t>Before creating an event handler make sure the button has a sensible name!</a:t>
            </a:r>
            <a:endParaRPr lang="en-GB" sz="2000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75581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indent="-514350" hangingPunct="0">
              <a:buFont typeface="Arial" pitchFamily="34" charset="0"/>
              <a:buChar char="•"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440" y="1475581"/>
            <a:ext cx="2879155" cy="300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Handling an event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475581"/>
            <a:ext cx="5220777" cy="5901232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Highlight the button</a:t>
            </a:r>
          </a:p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Bring up the properties window</a:t>
            </a:r>
          </a:p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Select the event tab</a:t>
            </a:r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/>
              <a:t>The “lightening flash” in the top right of properties</a:t>
            </a:r>
          </a:p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This gives us a list of all the possible events for the selected control</a:t>
            </a:r>
          </a:p>
          <a:p>
            <a:pPr marL="432000" lvl="1" inden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/>
              <a:t>In this example the event handlers are blank as none have been created</a:t>
            </a:r>
          </a:p>
          <a:p>
            <a:pPr marL="0" inden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/>
              <a:t>To create the event handler method and associate it, dbl click the Click field</a:t>
            </a:r>
          </a:p>
          <a:p>
            <a:pPr marL="0" indent="0">
              <a:spcBef>
                <a:spcPts val="799"/>
              </a:spcBef>
              <a:spcAft>
                <a:spcPts val="0"/>
              </a:spcAft>
            </a:pPr>
            <a:endParaRPr lang="en-GB" sz="2000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75581"/>
            <a:ext cx="9073008" cy="1008112"/>
          </a:xfrm>
          <a:prstGeom prst="rect">
            <a:avLst/>
          </a:prstGeom>
        </p:spPr>
        <p:txBody>
          <a:bodyPr/>
          <a:lstStyle/>
          <a:p>
            <a:pPr marL="514350" indent="-514350" hangingPunct="0">
              <a:buFont typeface="Arial" pitchFamily="34" charset="0"/>
              <a:buChar char="•"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8544" y="1547589"/>
            <a:ext cx="2221300" cy="269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Our first event handler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91840" y="1475581"/>
            <a:ext cx="8424936" cy="449571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The default event handler as created should look like this: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</a:endParaRPr>
          </a:p>
          <a:p>
            <a:pPr>
              <a:buNone/>
            </a:pPr>
            <a:r>
              <a:rPr lang="en-GB" sz="1800" dirty="0" smtClean="0"/>
              <a:t>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private void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btnMyOKButton_Click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(object sender, 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RoutedEventArgs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e)</a:t>
            </a:r>
          </a:p>
          <a:p>
            <a:pPr>
              <a:buNone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        {</a:t>
            </a:r>
          </a:p>
          <a:p>
            <a:pPr>
              <a:buNone/>
            </a:pPr>
            <a:endParaRPr lang="en-GB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1600" dirty="0" smtClean="0">
                <a:latin typeface="Arial" pitchFamily="34" charset="0"/>
                <a:cs typeface="Arial" pitchFamily="34" charset="0"/>
              </a:rPr>
              <a:t>        }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This is a C# method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 (with no content!)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baseline="0" dirty="0" smtClean="0">
                <a:solidFill>
                  <a:sysClr val="windowText" lastClr="000000"/>
                </a:solidFill>
              </a:rPr>
              <a:t>Don’t worry about the parameters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For advanced use they contain details about the event</a:t>
            </a: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400" baseline="0" dirty="0" smtClean="0">
                <a:solidFill>
                  <a:sysClr val="windowText" lastClr="000000"/>
                </a:solidFill>
              </a:rPr>
              <a:t>Note</a:t>
            </a:r>
            <a:r>
              <a:rPr lang="en-GB" sz="2400" dirty="0" smtClean="0">
                <a:solidFill>
                  <a:sysClr val="windowText" lastClr="000000"/>
                </a:solidFill>
              </a:rPr>
              <a:t> the name is the control name and the event type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Making our handler do something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91840" y="1475581"/>
            <a:ext cx="8424936" cy="26388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Add the following code to your handler</a:t>
            </a: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  <a:buNone/>
            </a:pP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MessageBox.Show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("You have clicked on the button");</a:t>
            </a: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>
                <a:solidFill>
                  <a:sysClr val="windowText" lastClr="000000"/>
                </a:solidFill>
              </a:rPr>
              <a:t>Run the app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Click the button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The handler will be called and the dialogue displayed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35" y="3772472"/>
            <a:ext cx="8694539" cy="2289262"/>
          </a:xfrm>
        </p:spPr>
        <p:txBody>
          <a:bodyPr/>
          <a:lstStyle/>
          <a:p>
            <a:r>
              <a:rPr lang="en-GB" dirty="0" smtClean="0"/>
              <a:t>A simple event handler (i.e. the one above) may be generated by double clicking a control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8935" y="2098844"/>
            <a:ext cx="7917218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nextButton_Click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 code</a:t>
            </a:r>
            <a:endParaRPr lang="en-GB" sz="148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GB" sz="1488" dirty="0"/>
          </a:p>
        </p:txBody>
      </p:sp>
    </p:spTree>
    <p:extLst>
      <p:ext uri="{BB962C8B-B14F-4D97-AF65-F5344CB8AC3E}">
        <p14:creationId xmlns:p14="http://schemas.microsoft.com/office/powerpoint/2010/main" val="27801523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35" y="3772472"/>
            <a:ext cx="8694539" cy="2289262"/>
          </a:xfrm>
        </p:spPr>
        <p:txBody>
          <a:bodyPr/>
          <a:lstStyle/>
          <a:p>
            <a:r>
              <a:rPr lang="en-GB" dirty="0" smtClean="0"/>
              <a:t>Convention uses the form &lt;</a:t>
            </a:r>
            <a:r>
              <a:rPr lang="en-GB" dirty="0" err="1" smtClean="0"/>
              <a:t>controlname</a:t>
            </a:r>
            <a:r>
              <a:rPr lang="en-GB" dirty="0" smtClean="0"/>
              <a:t>&gt;_&lt;event&gt; when naming an event handler method</a:t>
            </a:r>
          </a:p>
          <a:p>
            <a:r>
              <a:rPr lang="en-GB" dirty="0" smtClean="0"/>
              <a:t>You can call them anything that you wish!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8935" y="2098844"/>
            <a:ext cx="7917218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nextButton_Click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 code</a:t>
            </a:r>
            <a:endParaRPr lang="en-GB" sz="148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GB" sz="1488" dirty="0"/>
          </a:p>
        </p:txBody>
      </p:sp>
    </p:spTree>
    <p:extLst>
      <p:ext uri="{BB962C8B-B14F-4D97-AF65-F5344CB8AC3E}">
        <p14:creationId xmlns:p14="http://schemas.microsoft.com/office/powerpoint/2010/main" val="1562530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35" y="3772471"/>
            <a:ext cx="8694539" cy="263378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Sender</a:t>
            </a:r>
          </a:p>
          <a:p>
            <a:pPr lvl="2"/>
            <a:r>
              <a:rPr lang="en-GB" dirty="0" smtClean="0"/>
              <a:t>An object representing the control that generated the event</a:t>
            </a:r>
          </a:p>
          <a:p>
            <a:pPr lvl="2"/>
            <a:r>
              <a:rPr lang="en-GB" dirty="0" smtClean="0"/>
              <a:t>In the above example sends would be the </a:t>
            </a:r>
            <a:r>
              <a:rPr lang="en-GB" dirty="0" err="1" smtClean="0"/>
              <a:t>nextButton</a:t>
            </a:r>
            <a:r>
              <a:rPr lang="en-GB" dirty="0" smtClean="0"/>
              <a:t> object</a:t>
            </a:r>
          </a:p>
          <a:p>
            <a:pPr lvl="1"/>
            <a:r>
              <a:rPr lang="en-GB" dirty="0" err="1" smtClean="0"/>
              <a:t>RoutedEventArgs</a:t>
            </a:r>
            <a:endParaRPr lang="en-GB" dirty="0" smtClean="0"/>
          </a:p>
          <a:p>
            <a:pPr lvl="2"/>
            <a:r>
              <a:rPr lang="en-GB" dirty="0" smtClean="0"/>
              <a:t>An object containing more information regarding the event</a:t>
            </a:r>
          </a:p>
          <a:p>
            <a:pPr lvl="2"/>
            <a:r>
              <a:rPr lang="en-GB" dirty="0" smtClean="0"/>
              <a:t>This second parameter type will change depending on the event type</a:t>
            </a:r>
          </a:p>
          <a:p>
            <a:pPr lvl="3"/>
            <a:r>
              <a:rPr lang="en-GB" dirty="0" smtClean="0"/>
              <a:t>E.g. </a:t>
            </a:r>
            <a:r>
              <a:rPr lang="en-GB" dirty="0" err="1" smtClean="0"/>
              <a:t>KeyEventArgs</a:t>
            </a:r>
            <a:r>
              <a:rPr lang="en-GB" dirty="0" smtClean="0"/>
              <a:t> for events relating to keystrokes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18935" y="2098844"/>
            <a:ext cx="7917218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nextButton_Click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//Some code</a:t>
            </a:r>
            <a:endParaRPr lang="en-GB" sz="148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GB" sz="1488" dirty="0"/>
          </a:p>
        </p:txBody>
      </p:sp>
    </p:spTree>
    <p:extLst>
      <p:ext uri="{BB962C8B-B14F-4D97-AF65-F5344CB8AC3E}">
        <p14:creationId xmlns:p14="http://schemas.microsoft.com/office/powerpoint/2010/main" val="32819704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110473"/>
            <a:ext cx="8694539" cy="2604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btnPrev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sender.GetType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GB" sz="148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88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senderBtn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GB" sz="1488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)sender;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"Sender = "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senderBtn.Name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5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54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54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754" y="4499064"/>
            <a:ext cx="8694539" cy="1955421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15" dirty="0"/>
              <a:t>Because sender is an object it could be C# type</a:t>
            </a:r>
          </a:p>
          <a:p>
            <a:r>
              <a:rPr lang="en-GB" sz="2315" dirty="0" err="1"/>
              <a:t>GetType</a:t>
            </a:r>
            <a:r>
              <a:rPr lang="en-GB" sz="2315" dirty="0"/>
              <a:t>() and </a:t>
            </a:r>
            <a:r>
              <a:rPr lang="en-GB" sz="2315" dirty="0" err="1"/>
              <a:t>typeof</a:t>
            </a:r>
            <a:r>
              <a:rPr lang="en-GB" sz="2315" dirty="0"/>
              <a:t>() are used to check that Sender is a Button object</a:t>
            </a:r>
          </a:p>
          <a:p>
            <a:r>
              <a:rPr lang="en-GB" sz="2315" dirty="0"/>
              <a:t>Sender is then cast to type button</a:t>
            </a:r>
          </a:p>
        </p:txBody>
      </p:sp>
    </p:spTree>
    <p:extLst>
      <p:ext uri="{BB962C8B-B14F-4D97-AF65-F5344CB8AC3E}">
        <p14:creationId xmlns:p14="http://schemas.microsoft.com/office/powerpoint/2010/main" val="22280220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i="1" dirty="0" smtClean="0"/>
              <a:t>Advanced: </a:t>
            </a:r>
            <a:br>
              <a:rPr lang="en-GB" i="1" dirty="0" smtClean="0"/>
            </a:br>
            <a:r>
              <a:rPr lang="en-GB" dirty="0" smtClean="0"/>
              <a:t>Associating Handlers with an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232682"/>
            <a:ext cx="8694539" cy="111100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handler name is stored within the </a:t>
            </a:r>
            <a:r>
              <a:rPr lang="en-GB" dirty="0" err="1" smtClean="0"/>
              <a:t>xaml</a:t>
            </a:r>
            <a:r>
              <a:rPr lang="en-GB" dirty="0" smtClean="0"/>
              <a:t> that defines the form</a:t>
            </a: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3043" y="5078202"/>
            <a:ext cx="8694539" cy="1111006"/>
          </a:xfrm>
          <a:prstGeom prst="rect">
            <a:avLst/>
          </a:prstGeom>
        </p:spPr>
        <p:txBody>
          <a:bodyPr vert="horz" lIns="75605" tIns="37802" rIns="75605" bIns="3780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15" dirty="0"/>
              <a:t>If the method is deleted from the .</a:t>
            </a:r>
            <a:r>
              <a:rPr lang="en-GB" sz="2315" dirty="0" err="1"/>
              <a:t>cs</a:t>
            </a:r>
            <a:r>
              <a:rPr lang="en-GB" sz="2315" dirty="0"/>
              <a:t> file, you may have to remove it from the </a:t>
            </a:r>
            <a:r>
              <a:rPr lang="en-GB" sz="2315" dirty="0" err="1"/>
              <a:t>xaml</a:t>
            </a:r>
            <a:endParaRPr lang="en-GB" sz="2315" dirty="0"/>
          </a:p>
          <a:p>
            <a:pPr marL="0" indent="0">
              <a:buNone/>
            </a:pPr>
            <a:r>
              <a:rPr lang="en-GB" sz="2315" b="1" dirty="0"/>
              <a:t>Be careful when editing the </a:t>
            </a:r>
            <a:r>
              <a:rPr lang="en-GB" sz="2315" b="1" dirty="0" err="1"/>
              <a:t>xaml</a:t>
            </a:r>
            <a:r>
              <a:rPr lang="en-GB" sz="2315" b="1" dirty="0"/>
              <a:t> </a:t>
            </a:r>
            <a:r>
              <a:rPr lang="en-GB" sz="2315" b="1" dirty="0" err="1"/>
              <a:t>manualy</a:t>
            </a:r>
            <a:r>
              <a:rPr lang="en-GB" sz="2315" b="1" dirty="0"/>
              <a:t>!</a:t>
            </a:r>
          </a:p>
          <a:p>
            <a:endParaRPr lang="en-GB" sz="2315" dirty="0"/>
          </a:p>
        </p:txBody>
      </p:sp>
      <p:sp>
        <p:nvSpPr>
          <p:cNvPr id="4" name="Rectangle 3"/>
          <p:cNvSpPr/>
          <p:nvPr/>
        </p:nvSpPr>
        <p:spPr>
          <a:xfrm>
            <a:off x="191833" y="3313644"/>
            <a:ext cx="950136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88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="btnNext"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="Next"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HorizontalAlignment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="Left“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Margin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="130,200,0,0"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VerticalAlignment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="Top"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="75“</a:t>
            </a:r>
            <a:r>
              <a:rPr lang="en-GB" sz="148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Click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488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btnPrevious_btnNext_Click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GB" sz="1488" dirty="0"/>
          </a:p>
        </p:txBody>
      </p:sp>
      <p:sp>
        <p:nvSpPr>
          <p:cNvPr id="8" name="Rounded Rectangle 7"/>
          <p:cNvSpPr/>
          <p:nvPr/>
        </p:nvSpPr>
        <p:spPr>
          <a:xfrm>
            <a:off x="3735097" y="3483624"/>
            <a:ext cx="3633539" cy="4175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88"/>
          </a:p>
        </p:txBody>
      </p:sp>
    </p:spTree>
    <p:extLst>
      <p:ext uri="{BB962C8B-B14F-4D97-AF65-F5344CB8AC3E}">
        <p14:creationId xmlns:p14="http://schemas.microsoft.com/office/powerpoint/2010/main" val="31575373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Creating a new WPF project 1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800224" y="1844005"/>
            <a:ext cx="9001000" cy="50405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We are going to create a new project within Visual Studio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We</a:t>
            </a:r>
            <a:r>
              <a:rPr kumimoji="0" lang="en-GB" sz="32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 will use the Windows Presentation Framework (WPF) to construct a GUI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events to one 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40" y="4528520"/>
            <a:ext cx="8694539" cy="1847416"/>
          </a:xfrm>
        </p:spPr>
        <p:txBody>
          <a:bodyPr/>
          <a:lstStyle/>
          <a:p>
            <a:r>
              <a:rPr lang="en-GB" dirty="0" smtClean="0"/>
              <a:t>The previous and next buttons have very similar functions</a:t>
            </a:r>
          </a:p>
          <a:p>
            <a:pPr lvl="1"/>
            <a:r>
              <a:rPr lang="en-GB" dirty="0" smtClean="0"/>
              <a:t>We could use one event handler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35" y="2071513"/>
            <a:ext cx="1882242" cy="21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98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events to one 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4907554"/>
            <a:ext cx="8694539" cy="1847416"/>
          </a:xfrm>
        </p:spPr>
        <p:txBody>
          <a:bodyPr/>
          <a:lstStyle/>
          <a:p>
            <a:r>
              <a:rPr lang="en-GB" dirty="0" smtClean="0"/>
              <a:t>Each control on our form is an object</a:t>
            </a:r>
          </a:p>
          <a:p>
            <a:pPr lvl="1"/>
            <a:r>
              <a:rPr lang="en-GB" dirty="0" smtClean="0"/>
              <a:t>Created when the form is created</a:t>
            </a:r>
          </a:p>
          <a:p>
            <a:r>
              <a:rPr lang="en-GB" dirty="0" smtClean="0"/>
              <a:t>We can test to see if Sender is a specific control object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11685" y="2082861"/>
            <a:ext cx="7828850" cy="2840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btnPrevious_btnNext_Click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(sender ==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btnPrevious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"Previous clicked"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GB" sz="148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48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(sender ==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btnNext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488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488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"Next clicked"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sz="1488" dirty="0"/>
          </a:p>
        </p:txBody>
      </p:sp>
    </p:spTree>
    <p:extLst>
      <p:ext uri="{BB962C8B-B14F-4D97-AF65-F5344CB8AC3E}">
        <p14:creationId xmlns:p14="http://schemas.microsoft.com/office/powerpoint/2010/main" val="38391777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events to one handler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4907554"/>
            <a:ext cx="8694539" cy="1847416"/>
          </a:xfrm>
        </p:spPr>
        <p:txBody>
          <a:bodyPr/>
          <a:lstStyle/>
          <a:p>
            <a:r>
              <a:rPr lang="en-GB" dirty="0" smtClean="0"/>
              <a:t>Properties explorer | events (flash icon)</a:t>
            </a:r>
          </a:p>
          <a:p>
            <a:r>
              <a:rPr lang="en-GB" dirty="0" smtClean="0"/>
              <a:t>Add in our new event handler name to both buttons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73" y="2166239"/>
            <a:ext cx="2911544" cy="2088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6" y="2232194"/>
            <a:ext cx="3173822" cy="21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70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event handlers at run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43" y="2454130"/>
            <a:ext cx="8694539" cy="453996"/>
          </a:xfrm>
        </p:spPr>
        <p:txBody>
          <a:bodyPr/>
          <a:lstStyle/>
          <a:p>
            <a:r>
              <a:rPr lang="en-GB" dirty="0" smtClean="0"/>
              <a:t>Assigning events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17788" y="2908126"/>
            <a:ext cx="6653965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txtMyText.MouseEnter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TextBox_MouseEnter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txtMyText.MouseLeave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txtMyText_MouseLeave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88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3043" y="3810125"/>
            <a:ext cx="8694539" cy="45399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15" dirty="0"/>
              <a:t>Removing events</a:t>
            </a:r>
          </a:p>
          <a:p>
            <a:endParaRPr lang="en-GB" sz="2315" dirty="0"/>
          </a:p>
        </p:txBody>
      </p:sp>
      <p:sp>
        <p:nvSpPr>
          <p:cNvPr id="7" name="Rectangle 6"/>
          <p:cNvSpPr/>
          <p:nvPr/>
        </p:nvSpPr>
        <p:spPr>
          <a:xfrm>
            <a:off x="793660" y="4440582"/>
            <a:ext cx="6383142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txtMyText.MouseEnter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TextBox_MouseEnter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txtMyText.MouseLeave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GB" sz="148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txtMyText_MouseLeave</a:t>
            </a:r>
            <a:r>
              <a:rPr lang="en-GB" sz="148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488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043" y="5662628"/>
            <a:ext cx="8694539" cy="45399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15" dirty="0"/>
              <a:t>(Demo</a:t>
            </a:r>
            <a:r>
              <a:rPr lang="en-GB" sz="2315"/>
              <a:t>: event handlers)</a:t>
            </a:r>
            <a:endParaRPr lang="en-GB" sz="2315" dirty="0"/>
          </a:p>
          <a:p>
            <a:endParaRPr lang="en-GB" sz="2315" dirty="0"/>
          </a:p>
        </p:txBody>
      </p:sp>
    </p:spTree>
    <p:extLst>
      <p:ext uri="{BB962C8B-B14F-4D97-AF65-F5344CB8AC3E}">
        <p14:creationId xmlns:p14="http://schemas.microsoft.com/office/powerpoint/2010/main" val="63308971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of input data should be carried out within a GUI</a:t>
            </a:r>
          </a:p>
          <a:p>
            <a:r>
              <a:rPr lang="en-GB" dirty="0" smtClean="0"/>
              <a:t>Check types</a:t>
            </a:r>
          </a:p>
          <a:p>
            <a:pPr lvl="1"/>
            <a:r>
              <a:rPr lang="en-GB" dirty="0" smtClean="0"/>
              <a:t>Is it numeric?</a:t>
            </a:r>
          </a:p>
          <a:p>
            <a:r>
              <a:rPr lang="en-GB" dirty="0" smtClean="0"/>
              <a:t>Check ranges</a:t>
            </a:r>
          </a:p>
          <a:p>
            <a:r>
              <a:rPr lang="en-GB" dirty="0" smtClean="0"/>
              <a:t>Check not blank</a:t>
            </a:r>
          </a:p>
          <a:p>
            <a:pPr marL="1080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4131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Validation: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GB" sz="2000" dirty="0"/>
              <a:t> try</a:t>
            </a:r>
          </a:p>
          <a:p>
            <a:pPr marL="108000" indent="0">
              <a:buNone/>
            </a:pPr>
            <a:r>
              <a:rPr lang="en-GB" sz="2000" dirty="0"/>
              <a:t>            {</a:t>
            </a:r>
          </a:p>
          <a:p>
            <a:pPr marL="108000" indent="0">
              <a:buNone/>
            </a:pPr>
            <a:r>
              <a:rPr lang="en-GB" sz="2000" dirty="0"/>
              <a:t>                age = Convert.ToInt32(</a:t>
            </a:r>
            <a:r>
              <a:rPr lang="en-GB" sz="2000" dirty="0" err="1"/>
              <a:t>txtAge.Text</a:t>
            </a:r>
            <a:r>
              <a:rPr lang="en-GB" sz="2000" dirty="0"/>
              <a:t>);</a:t>
            </a:r>
          </a:p>
          <a:p>
            <a:pPr marL="108000" indent="0">
              <a:buNone/>
            </a:pPr>
            <a:r>
              <a:rPr lang="en-GB" sz="2000" dirty="0"/>
              <a:t>            }catch</a:t>
            </a:r>
          </a:p>
          <a:p>
            <a:pPr marL="108000" indent="0">
              <a:buNone/>
            </a:pPr>
            <a:r>
              <a:rPr lang="en-GB" sz="2000" dirty="0"/>
              <a:t>            {</a:t>
            </a:r>
          </a:p>
          <a:p>
            <a:pPr marL="108000" indent="0">
              <a:buNone/>
            </a:pPr>
            <a:r>
              <a:rPr lang="en-GB" sz="2000" dirty="0"/>
              <a:t>                </a:t>
            </a:r>
            <a:r>
              <a:rPr lang="en-GB" sz="2000" dirty="0" err="1"/>
              <a:t>MessageBox.Show</a:t>
            </a:r>
            <a:r>
              <a:rPr lang="en-GB" sz="2000" dirty="0"/>
              <a:t>("Age must be a number");</a:t>
            </a:r>
          </a:p>
          <a:p>
            <a:pPr marL="108000" indent="0">
              <a:buNone/>
            </a:pPr>
            <a:r>
              <a:rPr lang="en-GB" sz="2000" dirty="0"/>
              <a:t>                age = 0;</a:t>
            </a:r>
          </a:p>
          <a:p>
            <a:pPr marL="108000" indent="0">
              <a:buNone/>
            </a:pPr>
            <a:r>
              <a:rPr lang="en-GB" sz="2000" dirty="0"/>
              <a:t>            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22812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Validation: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543835"/>
            <a:ext cx="9071640" cy="4535673"/>
          </a:xfrm>
        </p:spPr>
        <p:txBody>
          <a:bodyPr/>
          <a:lstStyle/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try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if 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txtName.Text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== "")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throw new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System.ArgumentException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("Field cannot be blank", "Name");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if ((age &lt;18) || (age &gt; 65))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throw new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System.ArgumentException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("Age must be in the range 18 to 65", "Age");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MessageBox.Show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("Validated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succesfully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catch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ArgumentException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ex)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MessageBox.Show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ex.Message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08000" indent="0">
              <a:spcAft>
                <a:spcPts val="0"/>
              </a:spcAft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7180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1187549"/>
            <a:ext cx="8424936" cy="745550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We’ve introduced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400" dirty="0" smtClean="0">
                <a:solidFill>
                  <a:sysClr val="windowText" lastClr="000000"/>
                </a:solidFill>
              </a:rPr>
              <a:t> .NET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400" dirty="0" smtClean="0">
                <a:solidFill>
                  <a:sysClr val="windowText" lastClr="000000"/>
                </a:solidFill>
              </a:rPr>
              <a:t>Visual Studio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400" dirty="0" smtClean="0">
                <a:solidFill>
                  <a:sysClr val="windowText" lastClr="000000"/>
                </a:solidFill>
              </a:rPr>
              <a:t>C#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400" dirty="0" err="1" smtClean="0">
                <a:solidFill>
                  <a:sysClr val="windowText" lastClr="000000"/>
                </a:solidFill>
              </a:rPr>
              <a:t>wpf</a:t>
            </a:r>
            <a:endParaRPr lang="en-GB" sz="1400" dirty="0" smtClean="0">
              <a:solidFill>
                <a:sysClr val="windowText" lastClr="000000"/>
              </a:solidFill>
            </a:endParaRPr>
          </a:p>
          <a:p>
            <a:pPr marL="0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400" dirty="0" smtClean="0">
                <a:solidFill>
                  <a:sysClr val="windowText" lastClr="000000"/>
                </a:solidFill>
              </a:rPr>
              <a:t>We’ve worked with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Windows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Adding controls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Controls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Properties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Events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2000" dirty="0" smtClean="0">
                <a:solidFill>
                  <a:sysClr val="windowText" lastClr="000000"/>
                </a:solidFill>
              </a:rPr>
              <a:t>Events &amp; Event Handlers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Modifying control properties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Making windows visible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600" dirty="0" smtClean="0">
                <a:solidFill>
                  <a:sysClr val="windowText" lastClr="000000"/>
                </a:solidFill>
              </a:rPr>
              <a:t>Hiding Windows</a:t>
            </a: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endParaRPr lang="en-GB" sz="1600" dirty="0" smtClean="0"/>
          </a:p>
          <a:p>
            <a:endParaRPr lang="en-GB" sz="7200" dirty="0" smtClean="0">
              <a:solidFill>
                <a:sysClr val="windowText" lastClr="000000"/>
              </a:solidFill>
            </a:endParaRP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Summary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91840" y="1187549"/>
            <a:ext cx="8424936" cy="4736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We understand the basic principles of building a GUI using WPF and C#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</a:rPr>
              <a:t>Many developers commence an implementation by building the GUI 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800" dirty="0" smtClean="0">
                <a:solidFill>
                  <a:sysClr val="windowText" lastClr="000000"/>
                </a:solidFill>
              </a:rPr>
              <a:t>This is a big part of Agile development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800" dirty="0" smtClean="0">
                <a:solidFill>
                  <a:sysClr val="windowText" lastClr="000000"/>
                </a:solidFill>
              </a:rPr>
              <a:t>Allows users to see what the finished product will look like</a:t>
            </a: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r>
              <a:rPr lang="en-GB" sz="1800" dirty="0" smtClean="0">
                <a:solidFill>
                  <a:sysClr val="windowText" lastClr="000000"/>
                </a:solidFill>
              </a:rPr>
              <a:t>Sometimes called </a:t>
            </a:r>
            <a:r>
              <a:rPr lang="en-GB" sz="1800" i="1" dirty="0" smtClean="0">
                <a:solidFill>
                  <a:sysClr val="windowText" lastClr="000000"/>
                </a:solidFill>
              </a:rPr>
              <a:t>Rapid Prototyping</a:t>
            </a:r>
            <a:endParaRPr lang="en-GB" sz="1800" dirty="0" smtClean="0">
              <a:solidFill>
                <a:sysClr val="windowText" lastClr="000000"/>
              </a:solidFill>
            </a:endParaRPr>
          </a:p>
          <a:p>
            <a:pPr marL="863999" lvl="2" indent="0" hangingPunct="0">
              <a:spcBef>
                <a:spcPts val="799"/>
              </a:spcBef>
              <a:spcAft>
                <a:spcPts val="0"/>
              </a:spcAft>
            </a:pPr>
            <a:endParaRPr lang="en-GB" sz="1600" dirty="0" smtClean="0"/>
          </a:p>
          <a:p>
            <a:endParaRPr lang="en-GB" sz="7200" dirty="0" smtClean="0">
              <a:solidFill>
                <a:sysClr val="windowText" lastClr="000000"/>
              </a:solidFill>
            </a:endParaRPr>
          </a:p>
          <a:p>
            <a:pPr marL="432000" lvl="1" indent="0" hangingPunct="0">
              <a:spcBef>
                <a:spcPts val="799"/>
              </a:spcBef>
              <a:spcAft>
                <a:spcPts val="0"/>
              </a:spcAft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Creating a new WPF project 3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03573"/>
            <a:ext cx="9001000" cy="50405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Close the “Start Page”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18"/>
                <a:ea typeface="MS Gothic" pitchFamily="2"/>
                <a:cs typeface="Tahoma" pitchFamily="2"/>
              </a:rPr>
              <a:t>Select File-&gt; New Project…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30" y="2981100"/>
            <a:ext cx="5916339" cy="40887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Creating a new WPF project 4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403573"/>
            <a:ext cx="4968552" cy="1944216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Select WPF application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kern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Give your  project a name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kern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Give your solution a name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  <a:tabLst/>
              <a:defRPr/>
            </a:pPr>
            <a:r>
              <a:rPr lang="en-GB" sz="2400" kern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Leave the location alone</a:t>
            </a:r>
          </a:p>
          <a:p>
            <a:pPr marL="0" marR="0" lvl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6552480" y="6516141"/>
            <a:ext cx="1944216" cy="720080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GB" sz="24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Click OK….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6" y="2903782"/>
            <a:ext cx="4734217" cy="3271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Creating a new WPF project 5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5639" y="2029319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792088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Your application has been created, so far it comprises a blank window, with no controls ….</a:t>
            </a:r>
            <a:endParaRPr lang="en-GB" sz="2400" noProof="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503808" y="6444133"/>
            <a:ext cx="9073008" cy="792088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Click on the start button on the tool bar to run your application</a:t>
            </a:r>
            <a:endParaRPr lang="en-GB" sz="2400" noProof="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36" y="2004361"/>
            <a:ext cx="7434725" cy="40187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Adding Controls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403573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944216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Our application looks somewhat basic at present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In order to build a useful GUI we can use control components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Most of the controls supplied within WPF will be familiar to windows users</a:t>
            </a:r>
          </a:p>
          <a:p>
            <a:pPr marL="971550" lvl="1" indent="-514350" hangingPunct="0">
              <a:buFont typeface="Arial" pitchFamily="34" charset="0"/>
              <a:buChar char="•"/>
            </a:pPr>
            <a:r>
              <a:rPr lang="en-GB" sz="2400" noProof="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Examples include Buttons, Labels, Text boxes etc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352" y="3347789"/>
            <a:ext cx="2840385" cy="189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3203773"/>
            <a:ext cx="4467109" cy="293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9"/>
          <p:cNvSpPr txBox="1">
            <a:spLocks/>
          </p:cNvSpPr>
          <p:nvPr/>
        </p:nvSpPr>
        <p:spPr>
          <a:xfrm>
            <a:off x="359792" y="6156101"/>
            <a:ext cx="8928992" cy="720080"/>
          </a:xfrm>
          <a:prstGeom prst="rect">
            <a:avLst/>
          </a:prstGeom>
        </p:spPr>
        <p:txBody>
          <a:bodyPr/>
          <a:lstStyle/>
          <a:p>
            <a:pPr marL="514350" marR="0" lvl="0" indent="-51435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3 Controls dropped onto the form at design time (left) and the resulting runtime form (right)</a:t>
            </a:r>
            <a:endParaRPr lang="en-GB" sz="2400" noProof="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 smtClean="0"/>
              <a:t>Software development 2</a:t>
            </a:r>
            <a:endParaRPr lang="en-GB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Adding Controls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403573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944216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Controls may be found in the </a:t>
            </a:r>
            <a:r>
              <a:rPr lang="en-GB" sz="2400" dirty="0" err="1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ToolBox</a:t>
            </a: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endParaRPr lang="en-GB" sz="2400" noProof="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944" y="1763613"/>
            <a:ext cx="3467473" cy="398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 txBox="1">
            <a:spLocks/>
          </p:cNvSpPr>
          <p:nvPr/>
        </p:nvSpPr>
        <p:spPr>
          <a:xfrm>
            <a:off x="719832" y="5940077"/>
            <a:ext cx="9073008" cy="864096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Either click on the sidebar option “Tool Box” or View-&gt;Toolbox</a:t>
            </a:r>
            <a:endParaRPr lang="en-GB" sz="2400" noProof="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67647" cy="771623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</a:tabLst>
            </a:pPr>
            <a:r>
              <a:rPr lang="en-GB" b="1" dirty="0" smtClean="0"/>
              <a:t>Adding Controls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840" y="1403573"/>
            <a:ext cx="8568000" cy="1181991"/>
          </a:xfrm>
        </p:spPr>
        <p:txBody>
          <a:bodyPr wrap="square" lIns="90000" tIns="46800" rIns="90000" bIns="46800" anchor="t" anchorCtr="0">
            <a:sp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GB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GB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799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431800" y="1259557"/>
            <a:ext cx="9073008" cy="1944216"/>
          </a:xfrm>
          <a:prstGeom prst="rect">
            <a:avLst/>
          </a:prstGeom>
        </p:spPr>
        <p:txBody>
          <a:bodyPr/>
          <a:lstStyle/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>
                <a:solidFill>
                  <a:sysClr val="windowText" lastClr="000000"/>
                </a:solidFill>
                <a:latin typeface="Arial" pitchFamily="18"/>
                <a:ea typeface="MS Gothic" pitchFamily="2"/>
                <a:cs typeface="Tahoma" pitchFamily="2"/>
              </a:rPr>
              <a:t>Controls may be dragged from the toolbox and positioned on the form at design time</a:t>
            </a:r>
          </a:p>
          <a:p>
            <a:pPr marL="514350" marR="0" lvl="0" indent="-51435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>
              <a:solidFill>
                <a:sysClr val="windowText" lastClr="000000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5816" y="2123653"/>
          <a:ext cx="8712968" cy="4733676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10">
                <a:tc>
                  <a:txBody>
                    <a:bodyPr/>
                    <a:lstStyle/>
                    <a:p>
                      <a:r>
                        <a:rPr lang="en-GB" sz="1400" dirty="0"/>
                        <a:t>Control name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System.Windows.Controls.Border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Displays a border around content.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32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System.Windows.Controls.Button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a user to perform an action by clicking a button. The Buttonbase.Click event occurs when a </a:t>
                      </a:r>
                      <a:r>
                        <a:rPr lang="en-GB" sz="1400" b="1"/>
                        <a:t>Button</a:t>
                      </a:r>
                      <a:r>
                        <a:rPr lang="en-GB" sz="1400"/>
                        <a:t> is clicked.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System.Windows.Controls.CheckBox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a user to select and clear a check box to indicate a Yes/No or True/False value.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32"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System.Windows.Controls.ComboBox</a:t>
                      </a:r>
                      <a:endParaRPr lang="en-GB" sz="1400" dirty="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a user to select an item from a drop-down list. The list is displayed when the user clicks a drop-down arrow.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System.Windows.Controls.Grid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Defines a flexible grid area that consists of columns and rows.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0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System.Windows.Controls.Image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Displays an image.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System.Windows.Controls.Label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Displays text on a form. Provides support for access keys.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System.Windows.Controls.ListBox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a user to select an item from a list.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004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System.Windows.Controls.RadioButton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a user to choose from among mutually exclusive items. The selection of one radio button is mutually exclusive to any other radio button in the same container.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System.Windows.Controls.StackPanel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you to stack child controls vertically or horizontally.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System.Windows.Control.TabControl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Enables visual content to be arranged in a tabular form.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017">
                <a:tc>
                  <a:txBody>
                    <a:bodyPr/>
                    <a:lstStyle/>
                    <a:p>
                      <a:r>
                        <a:rPr lang="en-GB" sz="1400" b="1"/>
                        <a:t>System.Windows.Controls.TextBox</a:t>
                      </a:r>
                      <a:endParaRPr lang="en-GB" sz="1400"/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Displays unformatted text and enables users to enter text.</a:t>
                      </a:r>
                    </a:p>
                  </a:txBody>
                  <a:tcPr marL="40002" marR="40002" marT="20001" marB="200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1961</Words>
  <Application>Microsoft Office PowerPoint</Application>
  <PresentationFormat>Custom</PresentationFormat>
  <Paragraphs>364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MS Gothic</vt:lpstr>
      <vt:lpstr>Arial</vt:lpstr>
      <vt:lpstr>Arial Unicode MS</vt:lpstr>
      <vt:lpstr>Calibri</vt:lpstr>
      <vt:lpstr>Consolas</vt:lpstr>
      <vt:lpstr>StarSymbol</vt:lpstr>
      <vt:lpstr>Tahoma</vt:lpstr>
      <vt:lpstr>Times New Roman</vt:lpstr>
      <vt:lpstr>Default</vt:lpstr>
      <vt:lpstr>An intro to C#</vt:lpstr>
      <vt:lpstr>Multi-Layered Framework</vt:lpstr>
      <vt:lpstr>Creating a new WPF project 1</vt:lpstr>
      <vt:lpstr>Creating a new WPF project 3</vt:lpstr>
      <vt:lpstr>Creating a new WPF project 4</vt:lpstr>
      <vt:lpstr>Creating a new WPF project 5</vt:lpstr>
      <vt:lpstr>Adding Controls</vt:lpstr>
      <vt:lpstr>Adding Controls</vt:lpstr>
      <vt:lpstr>Adding Controls</vt:lpstr>
      <vt:lpstr>Control Properties</vt:lpstr>
      <vt:lpstr>Control Properties</vt:lpstr>
      <vt:lpstr>Control Names</vt:lpstr>
      <vt:lpstr>Control properties</vt:lpstr>
      <vt:lpstr>Managing Multiple Forms</vt:lpstr>
      <vt:lpstr>Managing Multiple Forms</vt:lpstr>
      <vt:lpstr>Managing Multiple Forms</vt:lpstr>
      <vt:lpstr>Managing Multiple Forms</vt:lpstr>
      <vt:lpstr>Events</vt:lpstr>
      <vt:lpstr>Events</vt:lpstr>
      <vt:lpstr>Event Handlers</vt:lpstr>
      <vt:lpstr>Handling an event</vt:lpstr>
      <vt:lpstr>Handling an event</vt:lpstr>
      <vt:lpstr>Our first event handler</vt:lpstr>
      <vt:lpstr>Making our handler do something</vt:lpstr>
      <vt:lpstr>Event Handlers</vt:lpstr>
      <vt:lpstr>Event Handlers</vt:lpstr>
      <vt:lpstr>Event Handlers</vt:lpstr>
      <vt:lpstr>Example</vt:lpstr>
      <vt:lpstr>Advanced:  Associating Handlers with an event</vt:lpstr>
      <vt:lpstr>Multiple events to one handler</vt:lpstr>
      <vt:lpstr>Multiple events to one handler</vt:lpstr>
      <vt:lpstr>Multiple events to one handler</vt:lpstr>
      <vt:lpstr>Changing event handlers at run time</vt:lpstr>
      <vt:lpstr>Validation</vt:lpstr>
      <vt:lpstr>Validation: examples</vt:lpstr>
      <vt:lpstr>Validation: examples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Objects</dc:title>
  <dc:creator>Neil Urquhart</dc:creator>
  <cp:lastModifiedBy>Urquhart, Neil</cp:lastModifiedBy>
  <cp:revision>237</cp:revision>
  <dcterms:created xsi:type="dcterms:W3CDTF">2010-07-22T09:38:46Z</dcterms:created>
  <dcterms:modified xsi:type="dcterms:W3CDTF">2018-09-24T11:19:24Z</dcterms:modified>
</cp:coreProperties>
</file>