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CADCA6-3363-4C60-A532-7C4B31299845}">
  <a:tblStyle styleId="{BACADCA6-3363-4C60-A532-7C4B312998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EEF5E7-1EA1-433C-8BEE-96FB602BD57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175a19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175a19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svislý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vislý nadpis a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áhlaví části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ání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nom nadpis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titulkem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 s titulke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>
                <a:solidFill>
                  <a:srgbClr val="E06666"/>
                </a:solidFill>
              </a:rPr>
              <a:t>Student Data Evaluation</a:t>
            </a:r>
            <a:endParaRPr b="1" dirty="0">
              <a:solidFill>
                <a:srgbClr val="E06666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>
                <a:solidFill>
                  <a:srgbClr val="E06666"/>
                </a:solidFill>
              </a:rPr>
              <a:t>with Python 3.6</a:t>
            </a:r>
            <a:endParaRPr b="1" dirty="0">
              <a:solidFill>
                <a:srgbClr val="E06666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4873495"/>
            <a:ext cx="91440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Prediction of G3 (final grade) from the most important features (3 main components)</a:t>
            </a:r>
            <a:endParaRPr b="1"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838200" y="1690700"/>
            <a:ext cx="10515600" cy="5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3000"/>
              <a:t>Results and comparison with the previous accuracy:</a:t>
            </a:r>
            <a:endParaRPr sz="3000"/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952500" y="2431875"/>
          <a:ext cx="10287000" cy="4242125"/>
        </p:xfrm>
        <a:graphic>
          <a:graphicData uri="http://schemas.openxmlformats.org/drawingml/2006/table">
            <a:tbl>
              <a:tblPr>
                <a:noFill/>
                <a:tableStyleId>{BACADCA6-3363-4C60-A532-7C4B31299845}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b="1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</a:t>
                      </a:r>
                      <a:endParaRPr sz="3400" b="1">
                        <a:solidFill>
                          <a:srgbClr val="CC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b="1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Whole data accuracy</a:t>
                      </a:r>
                      <a:endParaRPr sz="3400" b="1">
                        <a:solidFill>
                          <a:srgbClr val="CC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b="1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Main Components accuracy</a:t>
                      </a:r>
                      <a:endParaRPr sz="3400" b="1">
                        <a:solidFill>
                          <a:srgbClr val="CC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3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</a:t>
                      </a:r>
                      <a:endParaRPr sz="3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0.42</a:t>
                      </a:r>
                      <a:endParaRPr sz="3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</a:t>
                      </a:r>
                      <a:endParaRPr sz="3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  <a:endParaRPr sz="3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 sz="3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 Tree</a:t>
                      </a:r>
                      <a:endParaRPr sz="3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</a:t>
                      </a:r>
                      <a:endParaRPr sz="3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0.42</a:t>
                      </a:r>
                      <a:endParaRPr sz="3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4) </a:t>
            </a:r>
            <a:r>
              <a:rPr lang="en-US" b="1"/>
              <a:t>PCA (Principal Component Analysis)</a:t>
            </a:r>
            <a:endParaRPr b="1"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838200" y="1319000"/>
            <a:ext cx="10515600" cy="5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74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 Another approach:  looking for the best number of components and then transforming the data --&gt; </a:t>
            </a:r>
            <a:r>
              <a:rPr lang="en-US" sz="2380" b="1"/>
              <a:t>the best option is to use the 2 main components</a:t>
            </a:r>
            <a:endParaRPr sz="2380" b="1"/>
          </a:p>
        </p:txBody>
      </p:sp>
      <p:graphicFrame>
        <p:nvGraphicFramePr>
          <p:cNvPr id="152" name="Google Shape;152;p23"/>
          <p:cNvGraphicFramePr/>
          <p:nvPr/>
        </p:nvGraphicFramePr>
        <p:xfrm>
          <a:off x="1063525" y="2286000"/>
          <a:ext cx="10515600" cy="4436775"/>
        </p:xfrm>
        <a:graphic>
          <a:graphicData uri="http://schemas.openxmlformats.org/drawingml/2006/table">
            <a:tbl>
              <a:tblPr>
                <a:noFill/>
                <a:tableStyleId>{BACADCA6-3363-4C60-A532-7C4B31299845}</a:tableStyleId>
              </a:tblPr>
              <a:tblGrid>
                <a:gridCol w="304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N.of Components</a:t>
                      </a:r>
                      <a:endParaRPr sz="3000" b="1">
                        <a:solidFill>
                          <a:srgbClr val="CC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Explained Variance</a:t>
                      </a:r>
                      <a:endParaRPr sz="3000" b="1">
                        <a:solidFill>
                          <a:srgbClr val="CC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[0.39045982]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[0.39045982 0.25078734]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[0.39045982 0.25078734 0.04637921]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[0.39045982 0.25078734 0.04637919 0.0388406]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[0.39045982 0.25078734 0.04637921 0.03884068 0.03454581]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PCA - Results of predictions on transformed data</a:t>
            </a:r>
            <a:endParaRPr b="1"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Accuracy of the previous 3 algorithms (RF, DT, ET) to the transformed data: </a:t>
            </a:r>
            <a:r>
              <a:rPr lang="en-US" b="1"/>
              <a:t>the best option is to have only from 2 to 4 components</a:t>
            </a:r>
            <a:endParaRPr b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159" name="Google Shape;159;p24"/>
          <p:cNvGraphicFramePr/>
          <p:nvPr/>
        </p:nvGraphicFramePr>
        <p:xfrm>
          <a:off x="838195" y="2871655"/>
          <a:ext cx="10899700" cy="3751505"/>
        </p:xfrm>
        <a:graphic>
          <a:graphicData uri="http://schemas.openxmlformats.org/drawingml/2006/table">
            <a:tbl>
              <a:tblPr firstRow="1" bandRow="1">
                <a:noFill/>
                <a:tableStyleId>{9BEEF5E7-1EA1-433C-8BEE-96FB602BD577}</a:tableStyleId>
              </a:tblPr>
              <a:tblGrid>
                <a:gridCol w="155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7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ACCURACY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component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 components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3 components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4 components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5 components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6 components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Random Forest</a:t>
                      </a:r>
                      <a:endParaRPr sz="2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0.18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0.42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0.34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0.32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0.33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0.42</a:t>
                      </a:r>
                      <a:endParaRPr sz="3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Decision Tree</a:t>
                      </a:r>
                      <a:endParaRPr sz="2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0.18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0.33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0.30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0.35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0.35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0.24</a:t>
                      </a:r>
                      <a:endParaRPr sz="3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Extra Tree</a:t>
                      </a:r>
                      <a:endParaRPr sz="2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0.18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0.32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0.36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0.41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0.32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0.22</a:t>
                      </a:r>
                      <a:endParaRPr sz="3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Improving our predictions</a:t>
            </a:r>
            <a:endParaRPr b="1"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We had better results than the first iteration, but </a:t>
            </a:r>
            <a:r>
              <a:rPr lang="en-US" sz="3000" b="1">
                <a:solidFill>
                  <a:srgbClr val="CC0000"/>
                </a:solidFill>
              </a:rPr>
              <a:t>still not so good: </a:t>
            </a:r>
            <a:endParaRPr sz="3000" b="1">
              <a:solidFill>
                <a:srgbClr val="CC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CC0000"/>
              </a:solidFill>
            </a:endParaRPr>
          </a:p>
          <a:p>
            <a:pPr marL="1371600" lvl="2" indent="-4191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we are </a:t>
            </a:r>
            <a:r>
              <a:rPr lang="en-US" sz="3000" b="1">
                <a:solidFill>
                  <a:srgbClr val="CC0000"/>
                </a:solidFill>
              </a:rPr>
              <a:t>predicting</a:t>
            </a:r>
            <a:r>
              <a:rPr lang="en-US" sz="3000">
                <a:solidFill>
                  <a:srgbClr val="CC0000"/>
                </a:solidFill>
              </a:rPr>
              <a:t> </a:t>
            </a:r>
            <a:r>
              <a:rPr lang="en-US" sz="3000" b="1">
                <a:solidFill>
                  <a:srgbClr val="CC0000"/>
                </a:solidFill>
              </a:rPr>
              <a:t>from 20 categories at once</a:t>
            </a:r>
            <a:endParaRPr sz="3000" b="1">
              <a:solidFill>
                <a:srgbClr val="CC0000"/>
              </a:solidFill>
            </a:endParaRPr>
          </a:p>
          <a:p>
            <a:pPr marL="1371600" lvl="2" indent="-4191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b="1">
                <a:solidFill>
                  <a:srgbClr val="CC0000"/>
                </a:solidFill>
              </a:rPr>
              <a:t>low accuracy</a:t>
            </a:r>
            <a:endParaRPr sz="3000" b="1">
              <a:solidFill>
                <a:srgbClr val="000000"/>
              </a:solidFill>
            </a:endParaRPr>
          </a:p>
          <a:p>
            <a:pPr marL="1371600" lvl="2" indent="-4191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3000" b="1">
                <a:solidFill>
                  <a:srgbClr val="CC0000"/>
                </a:solidFill>
              </a:rPr>
              <a:t>n.20 target grades are too many</a:t>
            </a:r>
            <a:endParaRPr sz="3000" b="1">
              <a:solidFill>
                <a:srgbClr val="CC0000"/>
              </a:solidFill>
            </a:endParaRPr>
          </a:p>
          <a:p>
            <a:pPr marL="1371600" lvl="2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Instead of predicting target grade (0-20) let´s predict only </a:t>
            </a:r>
            <a:r>
              <a:rPr lang="en-US" sz="3000" b="1">
                <a:solidFill>
                  <a:srgbClr val="CC0000"/>
                </a:solidFill>
              </a:rPr>
              <a:t>passed (grade &gt;=10)</a:t>
            </a:r>
            <a:r>
              <a:rPr lang="en-US" sz="3000" b="1"/>
              <a:t> </a:t>
            </a:r>
            <a:r>
              <a:rPr lang="en-US" sz="3000"/>
              <a:t>or </a:t>
            </a:r>
            <a:r>
              <a:rPr lang="en-US" sz="3000" b="1">
                <a:solidFill>
                  <a:srgbClr val="CC0000"/>
                </a:solidFill>
              </a:rPr>
              <a:t>fail</a:t>
            </a:r>
            <a:endParaRPr sz="3000" b="1">
              <a:solidFill>
                <a:srgbClr val="CC0000"/>
              </a:solidFill>
            </a:endParaRPr>
          </a:p>
          <a:p>
            <a:pPr marL="1371600" lvl="2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We will use the </a:t>
            </a:r>
            <a:r>
              <a:rPr lang="en-US" sz="3000" b="1">
                <a:solidFill>
                  <a:srgbClr val="CC0000"/>
                </a:solidFill>
              </a:rPr>
              <a:t>same algorithms</a:t>
            </a:r>
            <a:endParaRPr sz="3000" b="1">
              <a:solidFill>
                <a:srgbClr val="CC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838200" y="347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Prediction for Pass/Fail Results</a:t>
            </a:r>
            <a:endParaRPr b="1"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838200" y="1673400"/>
          <a:ext cx="10287000" cy="4571880"/>
        </p:xfrm>
        <a:graphic>
          <a:graphicData uri="http://schemas.openxmlformats.org/drawingml/2006/table">
            <a:tbl>
              <a:tblPr>
                <a:noFill/>
                <a:tableStyleId>{BACADCA6-3363-4C60-A532-7C4B31299845}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CC0000"/>
                          </a:solidFill>
                        </a:rPr>
                        <a:t>Algorithm</a:t>
                      </a:r>
                      <a:endParaRPr sz="24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CC0000"/>
                          </a:solidFill>
                        </a:rPr>
                        <a:t>Whole dataset accuracy</a:t>
                      </a:r>
                      <a:endParaRPr sz="24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CC0000"/>
                          </a:solidFill>
                        </a:rPr>
                        <a:t>3 Main Components accuracy</a:t>
                      </a:r>
                      <a:endParaRPr sz="24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CC0000"/>
                          </a:solidFill>
                        </a:rPr>
                        <a:t>after PCA (3 components) accuracy</a:t>
                      </a:r>
                      <a:endParaRPr sz="24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Random Forest</a:t>
                      </a:r>
                      <a:endParaRPr sz="3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0.85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0.92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0.93</a:t>
                      </a:r>
                      <a:endParaRPr sz="3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Decision Tree</a:t>
                      </a:r>
                      <a:endParaRPr sz="3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0.92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0.89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0.90</a:t>
                      </a:r>
                      <a:endParaRPr sz="3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Extra Tree</a:t>
                      </a:r>
                      <a:endParaRPr sz="3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0.89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0.96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0.92</a:t>
                      </a:r>
                      <a:endParaRPr sz="3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Prediction without G1 and G2</a:t>
            </a:r>
            <a:endParaRPr b="1"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838200" y="1943100"/>
            <a:ext cx="10515600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We achieved the following: </a:t>
            </a:r>
            <a:endParaRPr sz="3000"/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 performed the extraction of the main components</a:t>
            </a:r>
            <a:endParaRPr sz="3000"/>
          </a:p>
          <a:p>
            <a:pPr marL="2286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 used different methods to compare the results:</a:t>
            </a:r>
            <a:endParaRPr sz="3000"/>
          </a:p>
          <a:p>
            <a:pPr marL="685800" lvl="1" indent="-266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3000"/>
              <a:buChar char="•"/>
            </a:pPr>
            <a:r>
              <a:rPr lang="en-US" sz="3000" b="1">
                <a:solidFill>
                  <a:srgbClr val="C00000"/>
                </a:solidFill>
              </a:rPr>
              <a:t>RandomForestClassifier</a:t>
            </a:r>
            <a:endParaRPr sz="3000" b="1">
              <a:solidFill>
                <a:srgbClr val="C00000"/>
              </a:solidFill>
            </a:endParaRPr>
          </a:p>
          <a:p>
            <a:pPr marL="685800" lvl="1" indent="-266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3000"/>
              <a:buChar char="•"/>
            </a:pPr>
            <a:r>
              <a:rPr lang="en-US" sz="3000" b="1">
                <a:solidFill>
                  <a:srgbClr val="C00000"/>
                </a:solidFill>
              </a:rPr>
              <a:t>Decision Trees</a:t>
            </a:r>
            <a:endParaRPr sz="3000" b="1">
              <a:solidFill>
                <a:srgbClr val="C00000"/>
              </a:solidFill>
            </a:endParaRPr>
          </a:p>
          <a:p>
            <a:pPr marL="685800" lvl="1" indent="-266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3000"/>
              <a:buChar char="•"/>
            </a:pPr>
            <a:r>
              <a:rPr lang="en-US" sz="3000" b="1">
                <a:solidFill>
                  <a:srgbClr val="C00000"/>
                </a:solidFill>
              </a:rPr>
              <a:t>ExtraTreesClassifier</a:t>
            </a:r>
            <a:endParaRPr sz="3000" b="1">
              <a:solidFill>
                <a:srgbClr val="C00000"/>
              </a:solidFill>
            </a:endParaRPr>
          </a:p>
          <a:p>
            <a:pPr marL="685800" lvl="1" indent="-266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3000"/>
              <a:buChar char="•"/>
            </a:pPr>
            <a:r>
              <a:rPr lang="en-US" sz="3000" b="1">
                <a:solidFill>
                  <a:srgbClr val="C00000"/>
                </a:solidFill>
              </a:rPr>
              <a:t>Principal Component Analysis</a:t>
            </a:r>
            <a:endParaRPr sz="3000" b="1">
              <a:solidFill>
                <a:srgbClr val="C00000"/>
              </a:solidFill>
            </a:endParaRPr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3000" b="1">
              <a:solidFill>
                <a:srgbClr val="C00000"/>
              </a:solidFill>
            </a:endParaRPr>
          </a:p>
          <a:p>
            <a:pPr marL="228600" lvl="0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3000" b="1">
                <a:solidFill>
                  <a:srgbClr val="000000"/>
                </a:solidFill>
              </a:rPr>
              <a:t>here follow the plots for the classification results</a:t>
            </a:r>
            <a:endParaRPr sz="3000" b="1">
              <a:solidFill>
                <a:srgbClr val="000000"/>
              </a:solidFill>
            </a:endParaRPr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aseline="30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Random Forest (without G1 and G2)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87" y="1373354"/>
            <a:ext cx="6372225" cy="53625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Decision Tree (without G1 and G2)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625" y="1407675"/>
            <a:ext cx="6308749" cy="53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Extra Tree (without G1 and G2)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913" y="1390251"/>
            <a:ext cx="6344175" cy="53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838200" y="3235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Main Components per algorithm</a:t>
            </a:r>
            <a:endParaRPr b="1"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b="1"/>
              <a:t>Random Forest</a:t>
            </a:r>
            <a:endParaRPr sz="3000" b="1"/>
          </a:p>
          <a:p>
            <a:pPr marL="685800" lvl="1" indent="-266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lang="en-US" sz="3000" i="1">
                <a:solidFill>
                  <a:srgbClr val="FF0000"/>
                </a:solidFill>
              </a:rPr>
              <a:t>Failures</a:t>
            </a:r>
            <a:r>
              <a:rPr lang="en-US" sz="3000" i="1"/>
              <a:t>, </a:t>
            </a:r>
            <a:r>
              <a:rPr lang="en-US" sz="3000" i="1">
                <a:solidFill>
                  <a:srgbClr val="C00000"/>
                </a:solidFill>
              </a:rPr>
              <a:t>absences</a:t>
            </a:r>
            <a:r>
              <a:rPr lang="en-US" sz="3000" i="1"/>
              <a:t>, </a:t>
            </a:r>
            <a:r>
              <a:rPr lang="en-US" sz="3000" i="1">
                <a:solidFill>
                  <a:schemeClr val="accent2"/>
                </a:solidFill>
              </a:rPr>
              <a:t>higher</a:t>
            </a:r>
            <a:r>
              <a:rPr lang="en-US" sz="3000" i="1"/>
              <a:t>, </a:t>
            </a:r>
            <a:r>
              <a:rPr lang="en-US" sz="3000" i="1">
                <a:solidFill>
                  <a:srgbClr val="92D050"/>
                </a:solidFill>
              </a:rPr>
              <a:t>school</a:t>
            </a:r>
            <a:r>
              <a:rPr lang="en-US" sz="3000" i="1"/>
              <a:t>, </a:t>
            </a:r>
            <a:r>
              <a:rPr lang="en-US" sz="3000" i="1">
                <a:solidFill>
                  <a:srgbClr val="7030A0"/>
                </a:solidFill>
              </a:rPr>
              <a:t>famrel</a:t>
            </a:r>
            <a:endParaRPr sz="3000" i="1">
              <a:solidFill>
                <a:srgbClr val="7030A0"/>
              </a:solidFill>
            </a:endParaRPr>
          </a:p>
          <a:p>
            <a:pPr marL="2286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b="1"/>
              <a:t>Decision Tree</a:t>
            </a:r>
            <a:endParaRPr sz="3000" b="1"/>
          </a:p>
          <a:p>
            <a:pPr marL="685800" lvl="1" indent="-266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lang="en-US" sz="3000" i="1">
                <a:solidFill>
                  <a:srgbClr val="FF0000"/>
                </a:solidFill>
              </a:rPr>
              <a:t>Failures</a:t>
            </a:r>
            <a:r>
              <a:rPr lang="en-US" sz="3000" i="1"/>
              <a:t>, </a:t>
            </a:r>
            <a:r>
              <a:rPr lang="en-US" sz="3000" i="1">
                <a:solidFill>
                  <a:srgbClr val="C00000"/>
                </a:solidFill>
              </a:rPr>
              <a:t>absences</a:t>
            </a:r>
            <a:r>
              <a:rPr lang="en-US" sz="3000" i="1"/>
              <a:t>, health, </a:t>
            </a:r>
            <a:r>
              <a:rPr lang="en-US" sz="3000" i="1">
                <a:solidFill>
                  <a:schemeClr val="accent2"/>
                </a:solidFill>
              </a:rPr>
              <a:t>higher</a:t>
            </a:r>
            <a:r>
              <a:rPr lang="en-US" sz="3000" i="1"/>
              <a:t>, </a:t>
            </a:r>
            <a:r>
              <a:rPr lang="en-US" sz="3000" i="1">
                <a:solidFill>
                  <a:srgbClr val="00B0F0"/>
                </a:solidFill>
              </a:rPr>
              <a:t>freetime</a:t>
            </a:r>
            <a:endParaRPr sz="3000" i="1">
              <a:solidFill>
                <a:srgbClr val="00B0F0"/>
              </a:solidFill>
            </a:endParaRPr>
          </a:p>
          <a:p>
            <a:pPr marL="2286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b="1"/>
              <a:t>Extra Tree</a:t>
            </a:r>
            <a:endParaRPr sz="3000" b="1"/>
          </a:p>
          <a:p>
            <a:pPr marL="685800" lvl="1" indent="-266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lang="en-US" sz="3000" i="1">
                <a:solidFill>
                  <a:srgbClr val="FF0000"/>
                </a:solidFill>
              </a:rPr>
              <a:t>Failures</a:t>
            </a:r>
            <a:r>
              <a:rPr lang="en-US" sz="3000" i="1"/>
              <a:t>, </a:t>
            </a:r>
            <a:r>
              <a:rPr lang="en-US" sz="3000" i="1">
                <a:solidFill>
                  <a:schemeClr val="accent2"/>
                </a:solidFill>
              </a:rPr>
              <a:t>higher</a:t>
            </a:r>
            <a:r>
              <a:rPr lang="en-US" sz="3000" i="1"/>
              <a:t>, </a:t>
            </a:r>
            <a:r>
              <a:rPr lang="en-US" sz="3000" i="1">
                <a:solidFill>
                  <a:srgbClr val="92D050"/>
                </a:solidFill>
              </a:rPr>
              <a:t>school</a:t>
            </a:r>
            <a:r>
              <a:rPr lang="en-US" sz="3000" i="1"/>
              <a:t>, </a:t>
            </a:r>
            <a:r>
              <a:rPr lang="en-US" sz="3000" i="1">
                <a:solidFill>
                  <a:srgbClr val="7030A0"/>
                </a:solidFill>
              </a:rPr>
              <a:t>famrel</a:t>
            </a:r>
            <a:r>
              <a:rPr lang="en-US" sz="3000" i="1"/>
              <a:t>, </a:t>
            </a:r>
            <a:r>
              <a:rPr lang="en-US" sz="3000" i="1">
                <a:solidFill>
                  <a:srgbClr val="00B0F0"/>
                </a:solidFill>
              </a:rPr>
              <a:t>freetime</a:t>
            </a:r>
            <a:endParaRPr sz="3000" i="1">
              <a:solidFill>
                <a:srgbClr val="00B0F0"/>
              </a:solidFill>
            </a:endParaRPr>
          </a:p>
          <a:p>
            <a:pPr marL="2286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The main features are similar, but not exactly the same</a:t>
            </a:r>
            <a:r>
              <a:rPr lang="en-US" sz="3000">
                <a:solidFill>
                  <a:srgbClr val="00B0F0"/>
                </a:solidFill>
              </a:rPr>
              <a:t> 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1467450" y="696700"/>
            <a:ext cx="9257100" cy="96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Python stack for the analysis</a:t>
            </a:r>
            <a:endParaRPr b="1"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524000" y="1828830"/>
            <a:ext cx="9144000" cy="494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 • </a:t>
            </a:r>
            <a:r>
              <a:rPr lang="en-US" sz="3400" b="1" dirty="0">
                <a:solidFill>
                  <a:srgbClr val="CC0000"/>
                </a:solidFill>
              </a:rPr>
              <a:t>Python</a:t>
            </a:r>
            <a:r>
              <a:rPr lang="en-US" sz="3400" dirty="0"/>
              <a:t> vs. </a:t>
            </a:r>
            <a:r>
              <a:rPr lang="en-US" sz="3400" b="1" dirty="0">
                <a:solidFill>
                  <a:srgbClr val="CC0000"/>
                </a:solidFill>
              </a:rPr>
              <a:t>3.6</a:t>
            </a:r>
            <a:r>
              <a:rPr lang="en-US" sz="3400" dirty="0"/>
              <a:t> </a:t>
            </a:r>
            <a:endParaRPr sz="3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dirty="0"/>
              <a:t> • </a:t>
            </a:r>
            <a:r>
              <a:rPr lang="en-US" sz="3400" b="1" dirty="0">
                <a:solidFill>
                  <a:srgbClr val="CC0000"/>
                </a:solidFill>
              </a:rPr>
              <a:t>Docker</a:t>
            </a:r>
            <a:r>
              <a:rPr lang="en-US" sz="3400" dirty="0"/>
              <a:t> application container vs. 18.09.02</a:t>
            </a:r>
            <a:endParaRPr sz="3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dirty="0"/>
              <a:t> • </a:t>
            </a:r>
            <a:r>
              <a:rPr lang="en-US" sz="3400" b="1" dirty="0">
                <a:solidFill>
                  <a:srgbClr val="CC0000"/>
                </a:solidFill>
              </a:rPr>
              <a:t>Anaconda</a:t>
            </a:r>
            <a:r>
              <a:rPr lang="en-US" sz="3400" dirty="0"/>
              <a:t> vs. 5.2.0 and </a:t>
            </a:r>
            <a:r>
              <a:rPr lang="en-US" sz="3400" b="1" dirty="0">
                <a:solidFill>
                  <a:srgbClr val="CC0000"/>
                </a:solidFill>
              </a:rPr>
              <a:t>Spider | Eric6</a:t>
            </a:r>
            <a:r>
              <a:rPr lang="en-US" sz="3400" dirty="0">
                <a:solidFill>
                  <a:srgbClr val="CC0000"/>
                </a:solidFill>
              </a:rPr>
              <a:t> </a:t>
            </a:r>
            <a:r>
              <a:rPr lang="en-US" sz="3400" b="1" dirty="0">
                <a:solidFill>
                  <a:srgbClr val="CC0000"/>
                </a:solidFill>
              </a:rPr>
              <a:t>IDE</a:t>
            </a:r>
            <a:endParaRPr sz="3400" b="1" dirty="0">
              <a:solidFill>
                <a:srgbClr val="CC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 • Python </a:t>
            </a:r>
            <a:r>
              <a:rPr lang="en-US" sz="3400" b="1" dirty="0">
                <a:solidFill>
                  <a:srgbClr val="CC0000"/>
                </a:solidFill>
              </a:rPr>
              <a:t>libraries</a:t>
            </a:r>
            <a:r>
              <a:rPr lang="en-US" sz="3400" dirty="0"/>
              <a:t>:</a:t>
            </a:r>
            <a:endParaRPr sz="3400" dirty="0"/>
          </a:p>
          <a:p>
            <a:pPr marL="914400" lvl="0" indent="-444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400"/>
              <a:buChar char="●"/>
            </a:pPr>
            <a:r>
              <a:rPr lang="en-US" sz="3400" b="1" dirty="0">
                <a:solidFill>
                  <a:srgbClr val="CC0000"/>
                </a:solidFill>
              </a:rPr>
              <a:t>Pandas</a:t>
            </a:r>
            <a:endParaRPr sz="3400" b="1" dirty="0">
              <a:solidFill>
                <a:srgbClr val="CC0000"/>
              </a:solidFill>
            </a:endParaRPr>
          </a:p>
          <a:p>
            <a:pPr marL="914400" lvl="0" indent="-444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400"/>
              <a:buChar char="●"/>
            </a:pPr>
            <a:r>
              <a:rPr lang="en-US" sz="3400" b="1" dirty="0" err="1">
                <a:solidFill>
                  <a:srgbClr val="CC0000"/>
                </a:solidFill>
              </a:rPr>
              <a:t>Seaborn</a:t>
            </a:r>
            <a:endParaRPr sz="3400" b="1" dirty="0">
              <a:solidFill>
                <a:srgbClr val="CC0000"/>
              </a:solidFill>
            </a:endParaRPr>
          </a:p>
          <a:p>
            <a:pPr marL="914400" lvl="0" indent="-444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400"/>
              <a:buChar char="●"/>
            </a:pPr>
            <a:r>
              <a:rPr lang="en-US" sz="3400" b="1" dirty="0" err="1">
                <a:solidFill>
                  <a:srgbClr val="CC0000"/>
                </a:solidFill>
              </a:rPr>
              <a:t>Matplotlib</a:t>
            </a:r>
            <a:endParaRPr sz="3400" b="1" dirty="0">
              <a:solidFill>
                <a:srgbClr val="CC0000"/>
              </a:solidFill>
            </a:endParaRPr>
          </a:p>
          <a:p>
            <a:pPr marL="914400" lvl="0" indent="-444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400"/>
              <a:buChar char="●"/>
            </a:pPr>
            <a:r>
              <a:rPr lang="en-US" sz="3400" b="1" dirty="0" err="1">
                <a:solidFill>
                  <a:srgbClr val="CC0000"/>
                </a:solidFill>
              </a:rPr>
              <a:t>ScikitLearn</a:t>
            </a:r>
            <a:endParaRPr sz="3400" b="1" dirty="0">
              <a:solidFill>
                <a:srgbClr val="CC0000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Results of predicting without grades</a:t>
            </a:r>
            <a:endParaRPr b="1"/>
          </a:p>
        </p:txBody>
      </p:sp>
      <p:graphicFrame>
        <p:nvGraphicFramePr>
          <p:cNvPr id="207" name="Google Shape;207;p32"/>
          <p:cNvGraphicFramePr/>
          <p:nvPr/>
        </p:nvGraphicFramePr>
        <p:xfrm>
          <a:off x="952500" y="1874125"/>
          <a:ext cx="10287000" cy="4710600"/>
        </p:xfrm>
        <a:graphic>
          <a:graphicData uri="http://schemas.openxmlformats.org/drawingml/2006/table">
            <a:tbl>
              <a:tblPr>
                <a:noFill/>
                <a:tableStyleId>{BACADCA6-3363-4C60-A532-7C4B31299845}</a:tableStyleId>
              </a:tblPr>
              <a:tblGrid>
                <a:gridCol w="258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Algorithm</a:t>
                      </a:r>
                      <a:endParaRPr sz="2400" b="1">
                        <a:solidFill>
                          <a:srgbClr val="C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Prediction for all grades:</a:t>
                      </a:r>
                      <a:endParaRPr sz="2400" b="1">
                        <a:solidFill>
                          <a:srgbClr val="C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whole dataset accuracy</a:t>
                      </a:r>
                      <a:endParaRPr sz="2400" b="1">
                        <a:solidFill>
                          <a:srgbClr val="C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Prediction for pass/fail:</a:t>
                      </a:r>
                      <a:endParaRPr sz="2400" b="1">
                        <a:solidFill>
                          <a:srgbClr val="C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whole dataset accuracy</a:t>
                      </a:r>
                      <a:endParaRPr sz="2400" b="1">
                        <a:solidFill>
                          <a:srgbClr val="C0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Random Forest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0.83</a:t>
                      </a:r>
                      <a:endParaRPr sz="3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0.81</a:t>
                      </a:r>
                      <a:endParaRPr sz="3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Decision Tree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0.80</a:t>
                      </a:r>
                      <a:endParaRPr sz="3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1.0</a:t>
                      </a:r>
                      <a:endParaRPr sz="3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Extra Tree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0.85</a:t>
                      </a:r>
                      <a:endParaRPr sz="3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1.0</a:t>
                      </a:r>
                      <a:endParaRPr sz="3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PCA (Principal Component Analysis)</a:t>
            </a:r>
            <a:endParaRPr b="1"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202250" y="1555475"/>
            <a:ext cx="11649000" cy="5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8321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Prediction of all grades with previous 3 algorithms (RF, DT, ET) to the transformed data - accuracy comparison by number of components :</a:t>
            </a:r>
            <a:endParaRPr sz="2400"/>
          </a:p>
          <a:p>
            <a:pPr marL="228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4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endParaRPr sz="1540"/>
          </a:p>
          <a:p>
            <a:pPr marL="228600" lvl="0" indent="-13081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endParaRPr sz="1540"/>
          </a:p>
          <a:p>
            <a:pPr marL="228600" lvl="0" indent="-13081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endParaRPr sz="154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endParaRPr sz="154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endParaRPr sz="154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810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prediction for </a:t>
            </a:r>
            <a:r>
              <a:rPr lang="en-US" sz="2400" b="1">
                <a:solidFill>
                  <a:srgbClr val="C00000"/>
                </a:solidFill>
              </a:rPr>
              <a:t>pass/fail: always 1.0?!</a:t>
            </a:r>
            <a:r>
              <a:rPr lang="en-US" sz="2400"/>
              <a:t> (really weird)</a:t>
            </a:r>
            <a:endParaRPr sz="2400"/>
          </a:p>
          <a:p>
            <a:pPr marL="457200" lvl="0" indent="-3810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>
                <a:solidFill>
                  <a:srgbClr val="C00000"/>
                </a:solidFill>
              </a:rPr>
              <a:t>Best number of components: from 4 to 5</a:t>
            </a:r>
            <a:r>
              <a:rPr lang="en-US" sz="2400"/>
              <a:t>, </a:t>
            </a:r>
            <a:r>
              <a:rPr lang="en-US" sz="2400" b="1">
                <a:solidFill>
                  <a:srgbClr val="C00000"/>
                </a:solidFill>
              </a:rPr>
              <a:t>better results than including G1 and G2</a:t>
            </a:r>
            <a:endParaRPr sz="2400" b="1">
              <a:solidFill>
                <a:srgbClr val="C00000"/>
              </a:solidFill>
            </a:endParaRPr>
          </a:p>
          <a:p>
            <a:pPr marL="457200" lvl="0" indent="-3810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Reason: either the G1/G2  grades </a:t>
            </a:r>
            <a:r>
              <a:rPr lang="en-US" sz="2400" b="1">
                <a:solidFill>
                  <a:srgbClr val="C00000"/>
                </a:solidFill>
              </a:rPr>
              <a:t>bring some noise</a:t>
            </a:r>
            <a:r>
              <a:rPr lang="en-US" sz="2400"/>
              <a:t> in the dataset, </a:t>
            </a:r>
            <a:r>
              <a:rPr lang="en-US" sz="2400" b="1">
                <a:solidFill>
                  <a:srgbClr val="C00000"/>
                </a:solidFill>
              </a:rPr>
              <a:t>or there is an error</a:t>
            </a:r>
            <a:endParaRPr sz="2400" b="1">
              <a:solidFill>
                <a:srgbClr val="C00000"/>
              </a:solidFill>
            </a:endParaRPr>
          </a:p>
        </p:txBody>
      </p:sp>
      <p:graphicFrame>
        <p:nvGraphicFramePr>
          <p:cNvPr id="214" name="Google Shape;214;p33"/>
          <p:cNvGraphicFramePr/>
          <p:nvPr/>
        </p:nvGraphicFramePr>
        <p:xfrm>
          <a:off x="202258" y="2482561"/>
          <a:ext cx="11649000" cy="2668210"/>
        </p:xfrm>
        <a:graphic>
          <a:graphicData uri="http://schemas.openxmlformats.org/drawingml/2006/table">
            <a:tbl>
              <a:tblPr firstRow="1" bandRow="1">
                <a:noFill/>
                <a:tableStyleId>{9BEEF5E7-1EA1-433C-8BEE-96FB602BD577}</a:tableStyleId>
              </a:tblPr>
              <a:tblGrid>
                <a:gridCol w="18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5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Algorithm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1 component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2 components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2200"/>
                        <a:t>3 components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2200"/>
                        <a:t>4 components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2200"/>
                        <a:t>5 components</a:t>
                      </a:r>
                      <a:endParaRPr sz="2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Random Forest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0.75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0.76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0.84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0.82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0.85</a:t>
                      </a:r>
                      <a:endParaRPr sz="3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Decision Tree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0.77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0.73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0.71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0.76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0.72</a:t>
                      </a:r>
                      <a:endParaRPr sz="3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Extra Tree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0.75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0.75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0.82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0.83</a:t>
                      </a:r>
                      <a:endParaRPr sz="3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0.78</a:t>
                      </a:r>
                      <a:endParaRPr sz="3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838200" y="226424"/>
            <a:ext cx="10515600" cy="11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Final Considerations</a:t>
            </a:r>
            <a:endParaRPr b="1"/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838200" y="1184175"/>
            <a:ext cx="10515600" cy="55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717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We used 3 main algorithms for predicting the target grade</a:t>
            </a:r>
            <a:endParaRPr sz="2200"/>
          </a:p>
          <a:p>
            <a:pPr marL="685800" lvl="1" indent="-23875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200"/>
              <a:buChar char="•"/>
            </a:pPr>
            <a:r>
              <a:rPr lang="en-US" sz="2200" b="1">
                <a:solidFill>
                  <a:srgbClr val="C00000"/>
                </a:solidFill>
              </a:rPr>
              <a:t>Random Forest</a:t>
            </a:r>
            <a:endParaRPr sz="2200" b="1">
              <a:solidFill>
                <a:srgbClr val="C00000"/>
              </a:solidFill>
            </a:endParaRPr>
          </a:p>
          <a:p>
            <a:pPr marL="685800" lvl="1" indent="-23875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200"/>
              <a:buChar char="•"/>
            </a:pPr>
            <a:r>
              <a:rPr lang="en-US" sz="2200" b="1">
                <a:solidFill>
                  <a:srgbClr val="C00000"/>
                </a:solidFill>
              </a:rPr>
              <a:t>Decision Tree</a:t>
            </a:r>
            <a:endParaRPr sz="2200" b="1">
              <a:solidFill>
                <a:srgbClr val="C00000"/>
              </a:solidFill>
            </a:endParaRPr>
          </a:p>
          <a:p>
            <a:pPr marL="685800" lvl="1" indent="-23875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200"/>
              <a:buChar char="•"/>
            </a:pPr>
            <a:r>
              <a:rPr lang="en-US" sz="2200" b="1">
                <a:solidFill>
                  <a:srgbClr val="C00000"/>
                </a:solidFill>
              </a:rPr>
              <a:t>Extra Tree</a:t>
            </a:r>
            <a:endParaRPr sz="2200" b="1">
              <a:solidFill>
                <a:srgbClr val="C00000"/>
              </a:solidFill>
            </a:endParaRPr>
          </a:p>
          <a:p>
            <a:pPr marL="228600" lvl="0" indent="-2171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We also used </a:t>
            </a:r>
            <a:r>
              <a:rPr lang="en-US" sz="2200" b="1">
                <a:solidFill>
                  <a:srgbClr val="C00000"/>
                </a:solidFill>
              </a:rPr>
              <a:t>PCA</a:t>
            </a:r>
            <a:r>
              <a:rPr lang="en-US" sz="2200"/>
              <a:t> to convert the data and find the principal components, as we had 33 different features, which are too many to be managed at once</a:t>
            </a:r>
            <a:endParaRPr sz="2200"/>
          </a:p>
          <a:p>
            <a:pPr marL="228600" lvl="0" indent="-2171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first iteration gave bad results, so we decided to </a:t>
            </a:r>
            <a:r>
              <a:rPr lang="en-US" sz="2200" b="1">
                <a:solidFill>
                  <a:srgbClr val="C00000"/>
                </a:solidFill>
              </a:rPr>
              <a:t>predict only the pass/fail</a:t>
            </a:r>
            <a:r>
              <a:rPr lang="en-US" sz="2200"/>
              <a:t> component instead of the overall grade</a:t>
            </a:r>
            <a:endParaRPr sz="2200"/>
          </a:p>
          <a:p>
            <a:pPr marL="228600" lvl="0" indent="-2171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Successively we tried to predict the </a:t>
            </a:r>
            <a:r>
              <a:rPr lang="en-US" sz="2200" b="1">
                <a:solidFill>
                  <a:srgbClr val="C00000"/>
                </a:solidFill>
              </a:rPr>
              <a:t>final grade </a:t>
            </a:r>
            <a:r>
              <a:rPr lang="en-US" sz="2200" b="1" u="sng">
                <a:solidFill>
                  <a:srgbClr val="000000"/>
                </a:solidFill>
              </a:rPr>
              <a:t>and</a:t>
            </a:r>
            <a:r>
              <a:rPr lang="en-US" sz="2200" b="1">
                <a:solidFill>
                  <a:srgbClr val="C00000"/>
                </a:solidFill>
              </a:rPr>
              <a:t> pass/fail</a:t>
            </a:r>
            <a:r>
              <a:rPr lang="en-US" sz="2200"/>
              <a:t> </a:t>
            </a:r>
            <a:r>
              <a:rPr lang="en-US" sz="2200" b="1">
                <a:solidFill>
                  <a:srgbClr val="C00000"/>
                </a:solidFill>
              </a:rPr>
              <a:t>without the other grades</a:t>
            </a:r>
            <a:r>
              <a:rPr lang="en-US" sz="2200"/>
              <a:t> (only according to the social and demographic conditions). We got these final results:</a:t>
            </a:r>
            <a:endParaRPr sz="2200"/>
          </a:p>
          <a:p>
            <a:pPr marL="685800" lvl="1" indent="-23875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Predicting pass/fail gives much better results than predicting the final grade</a:t>
            </a:r>
            <a:endParaRPr sz="2200"/>
          </a:p>
          <a:p>
            <a:pPr marL="685800" lvl="1" indent="-23875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Predicting without the other grades gives more accurate results (maybe noise in the data, or an error)</a:t>
            </a:r>
            <a:endParaRPr sz="2200"/>
          </a:p>
          <a:p>
            <a:pPr marL="685800" lvl="1" indent="-23875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All the 3 methods gave similar results</a:t>
            </a:r>
            <a:endParaRPr sz="2200"/>
          </a:p>
          <a:p>
            <a:pPr marL="228600" lvl="0" indent="-774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296100" y="330300"/>
            <a:ext cx="10883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Dataset source</a:t>
            </a:r>
            <a:endParaRPr b="1"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1"/>
          </p:nvPr>
        </p:nvSpPr>
        <p:spPr>
          <a:xfrm>
            <a:off x="296100" y="2121700"/>
            <a:ext cx="11895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rgbClr val="C00000"/>
                </a:solidFill>
              </a:rPr>
              <a:t>https://archive.ics.uci.edu/ml/datasets/Student+Performance</a:t>
            </a:r>
            <a:endParaRPr sz="3600" i="1">
              <a:solidFill>
                <a:srgbClr val="C0000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0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The Dataset</a:t>
            </a:r>
            <a:endParaRPr b="1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584850" y="1369250"/>
            <a:ext cx="11022300" cy="3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Success rate of education in two Portuguese high schools from </a:t>
            </a:r>
            <a:r>
              <a:rPr lang="en-US" sz="3200" b="1">
                <a:solidFill>
                  <a:srgbClr val="CC0000"/>
                </a:solidFill>
              </a:rPr>
              <a:t>Portuguese language</a:t>
            </a:r>
            <a:r>
              <a:rPr lang="en-US" sz="3200"/>
              <a:t> (649) and </a:t>
            </a:r>
            <a:r>
              <a:rPr lang="en-US" sz="3200" b="1">
                <a:solidFill>
                  <a:srgbClr val="CC0000"/>
                </a:solidFill>
              </a:rPr>
              <a:t>maths</a:t>
            </a:r>
            <a:r>
              <a:rPr lang="en-US" sz="3200"/>
              <a:t> (395)</a:t>
            </a:r>
            <a:endParaRPr sz="320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b="1">
                <a:solidFill>
                  <a:srgbClr val="CC0000"/>
                </a:solidFill>
              </a:rPr>
              <a:t>33 attributes</a:t>
            </a:r>
            <a:r>
              <a:rPr lang="en-US" sz="3200"/>
              <a:t> include marks of students, social and demographic conditions and study results (binary, nominal and numeric)</a:t>
            </a:r>
            <a:endParaRPr sz="320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Target column is </a:t>
            </a:r>
            <a:r>
              <a:rPr lang="en-US" sz="3200" b="1">
                <a:solidFill>
                  <a:srgbClr val="CC0000"/>
                </a:solidFill>
              </a:rPr>
              <a:t>G3</a:t>
            </a:r>
            <a:r>
              <a:rPr lang="en-US" sz="3200"/>
              <a:t> – </a:t>
            </a:r>
            <a:r>
              <a:rPr lang="en-US" sz="3200" b="1">
                <a:solidFill>
                  <a:srgbClr val="CC0000"/>
                </a:solidFill>
              </a:rPr>
              <a:t>final grade</a:t>
            </a:r>
            <a:r>
              <a:rPr lang="en-US" sz="3200"/>
              <a:t> (</a:t>
            </a:r>
            <a:r>
              <a:rPr lang="en-US" sz="3200" b="1">
                <a:solidFill>
                  <a:srgbClr val="CC0000"/>
                </a:solidFill>
              </a:rPr>
              <a:t>0-20</a:t>
            </a:r>
            <a:r>
              <a:rPr lang="en-US" sz="3200"/>
              <a:t>)</a:t>
            </a:r>
            <a:endParaRPr sz="32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4838311"/>
            <a:ext cx="9296400" cy="482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5350366"/>
            <a:ext cx="9296400" cy="467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5847434"/>
            <a:ext cx="9296400" cy="467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65685" y="6258004"/>
            <a:ext cx="3060630" cy="457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Prediction of G3 (final grade) from the whole dataset</a:t>
            </a:r>
            <a:endParaRPr b="1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838200" y="1843200"/>
            <a:ext cx="5240400" cy="5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63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b="1">
                <a:solidFill>
                  <a:srgbClr val="CC0000"/>
                </a:solidFill>
              </a:rPr>
              <a:t>3 main algorithms</a:t>
            </a:r>
            <a:r>
              <a:rPr lang="en-US" sz="3000" b="1"/>
              <a:t> </a:t>
            </a:r>
            <a:r>
              <a:rPr lang="en-US" sz="3000"/>
              <a:t>for predicting the target grade:</a:t>
            </a:r>
            <a:endParaRPr sz="3000"/>
          </a:p>
          <a:p>
            <a:pPr marL="685800" lvl="1" indent="-27813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3000"/>
              <a:buChar char="•"/>
            </a:pPr>
            <a:r>
              <a:rPr lang="en-US" sz="3000" b="1">
                <a:solidFill>
                  <a:srgbClr val="CC0000"/>
                </a:solidFill>
              </a:rPr>
              <a:t>Random Forest</a:t>
            </a:r>
            <a:endParaRPr sz="3000" b="1">
              <a:solidFill>
                <a:srgbClr val="CC0000"/>
              </a:solidFill>
            </a:endParaRPr>
          </a:p>
          <a:p>
            <a:pPr marL="685800" lvl="1" indent="-27813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3000"/>
              <a:buChar char="•"/>
            </a:pPr>
            <a:r>
              <a:rPr lang="en-US" sz="3000" b="1">
                <a:solidFill>
                  <a:srgbClr val="CC0000"/>
                </a:solidFill>
              </a:rPr>
              <a:t>Decision tree</a:t>
            </a:r>
            <a:endParaRPr sz="3000" b="1">
              <a:solidFill>
                <a:srgbClr val="CC0000"/>
              </a:solidFill>
            </a:endParaRPr>
          </a:p>
          <a:p>
            <a:pPr marL="685800" lvl="1" indent="-27813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3000"/>
              <a:buChar char="•"/>
            </a:pPr>
            <a:r>
              <a:rPr lang="en-US" sz="3000" b="1">
                <a:solidFill>
                  <a:srgbClr val="CC0000"/>
                </a:solidFill>
              </a:rPr>
              <a:t>Extra Tree</a:t>
            </a:r>
            <a:endParaRPr sz="3000" b="1">
              <a:solidFill>
                <a:srgbClr val="CC0000"/>
              </a:solidFill>
            </a:endParaRPr>
          </a:p>
          <a:p>
            <a:pPr marL="228600" lvl="0" indent="-25463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Results are really bad: </a:t>
            </a:r>
            <a:r>
              <a:rPr lang="en-US" sz="3000" b="1">
                <a:solidFill>
                  <a:srgbClr val="CC0000"/>
                </a:solidFill>
              </a:rPr>
              <a:t>33 features</a:t>
            </a:r>
            <a:r>
              <a:rPr lang="en-US" sz="3000"/>
              <a:t> are too many to have good predictions = </a:t>
            </a:r>
            <a:r>
              <a:rPr lang="en-US" sz="3000" b="1">
                <a:solidFill>
                  <a:srgbClr val="CC0000"/>
                </a:solidFill>
              </a:rPr>
              <a:t>a lot of noise in the data!</a:t>
            </a:r>
            <a:endParaRPr sz="300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90" b="1">
              <a:solidFill>
                <a:srgbClr val="CC0000"/>
              </a:solidFill>
            </a:endParaRPr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6389925" y="1690700"/>
            <a:ext cx="5240400" cy="5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63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b="1">
                <a:solidFill>
                  <a:srgbClr val="CC0000"/>
                </a:solidFill>
              </a:rPr>
              <a:t>Accuracy </a:t>
            </a:r>
            <a:r>
              <a:rPr lang="en-US" sz="3000"/>
              <a:t>of prediction for all data features:</a:t>
            </a:r>
            <a:endParaRPr sz="3000"/>
          </a:p>
          <a:p>
            <a:pPr marL="685800" lvl="1" indent="-27813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b="1"/>
              <a:t>Accuracy (Random Forest): </a:t>
            </a:r>
            <a:r>
              <a:rPr lang="en-US" sz="3400" b="1">
                <a:solidFill>
                  <a:srgbClr val="CC0000"/>
                </a:solidFill>
              </a:rPr>
              <a:t>0.35</a:t>
            </a:r>
            <a:endParaRPr sz="3400" b="1">
              <a:solidFill>
                <a:srgbClr val="CC0000"/>
              </a:solidFill>
            </a:endParaRPr>
          </a:p>
          <a:p>
            <a:pPr marL="685800" lvl="1" indent="-27813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b="1"/>
              <a:t>Accuracy (Decision Tree): </a:t>
            </a:r>
            <a:r>
              <a:rPr lang="en-US" sz="3400" b="1">
                <a:solidFill>
                  <a:srgbClr val="CC0000"/>
                </a:solidFill>
              </a:rPr>
              <a:t>0.28</a:t>
            </a:r>
            <a:endParaRPr sz="3400" b="1">
              <a:solidFill>
                <a:srgbClr val="CC0000"/>
              </a:solidFill>
            </a:endParaRPr>
          </a:p>
          <a:p>
            <a:pPr marL="685800" lvl="1" indent="-27813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b="1"/>
              <a:t>Accuracy (Extra Tree):</a:t>
            </a:r>
            <a:endParaRPr sz="3000" b="1"/>
          </a:p>
          <a:p>
            <a:pPr marL="685800" lvl="0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CC0000"/>
                </a:solidFill>
              </a:rPr>
              <a:t>0.27</a:t>
            </a:r>
            <a:endParaRPr sz="3400" b="1">
              <a:solidFill>
                <a:srgbClr val="CC000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CC0000"/>
                </a:solidFill>
              </a:rPr>
              <a:t>     ACCURACY? TOO LOW!</a:t>
            </a:r>
            <a:endParaRPr sz="3400" b="1">
              <a:solidFill>
                <a:srgbClr val="CC000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9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Extraction of the main components</a:t>
            </a:r>
            <a:endParaRPr b="1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We have used </a:t>
            </a:r>
            <a:r>
              <a:rPr lang="en-US" sz="3200" b="1"/>
              <a:t>different methods</a:t>
            </a:r>
            <a:r>
              <a:rPr lang="en-US" sz="3200"/>
              <a:t> to compare the results:</a:t>
            </a:r>
            <a:endParaRPr sz="3200"/>
          </a:p>
          <a:p>
            <a:pPr marL="914400" lvl="1" indent="-508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AutoNum type="arabicParenR"/>
            </a:pPr>
            <a:r>
              <a:rPr lang="en-US" sz="3200" b="1">
                <a:solidFill>
                  <a:srgbClr val="CC0000"/>
                </a:solidFill>
              </a:rPr>
              <a:t>RandomForestClassifier</a:t>
            </a:r>
            <a:endParaRPr sz="3200" b="1">
              <a:solidFill>
                <a:srgbClr val="CC0000"/>
              </a:solidFill>
            </a:endParaRPr>
          </a:p>
          <a:p>
            <a:pPr marL="914400" lvl="1" indent="-508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AutoNum type="arabicParenR"/>
            </a:pPr>
            <a:r>
              <a:rPr lang="en-US" sz="3200" b="1">
                <a:solidFill>
                  <a:srgbClr val="CC0000"/>
                </a:solidFill>
              </a:rPr>
              <a:t>DecisionTree</a:t>
            </a:r>
            <a:endParaRPr sz="3200" b="1">
              <a:solidFill>
                <a:srgbClr val="CC0000"/>
              </a:solidFill>
            </a:endParaRPr>
          </a:p>
          <a:p>
            <a:pPr marL="914400" lvl="1" indent="-508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AutoNum type="arabicParenR"/>
            </a:pPr>
            <a:r>
              <a:rPr lang="en-US" sz="3200" b="1">
                <a:solidFill>
                  <a:srgbClr val="CC0000"/>
                </a:solidFill>
              </a:rPr>
              <a:t>ExtraTreesClassifier</a:t>
            </a:r>
            <a:endParaRPr sz="3200" b="1">
              <a:solidFill>
                <a:srgbClr val="CC0000"/>
              </a:solidFill>
            </a:endParaRPr>
          </a:p>
          <a:p>
            <a:pPr marL="914400" lvl="1" indent="-508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AutoNum type="arabicParenR"/>
            </a:pPr>
            <a:r>
              <a:rPr lang="en-US" sz="3200" b="1">
                <a:solidFill>
                  <a:srgbClr val="CC0000"/>
                </a:solidFill>
              </a:rPr>
              <a:t>PCA-Principal Component Analysis</a:t>
            </a:r>
            <a:endParaRPr sz="3200" b="1">
              <a:solidFill>
                <a:srgbClr val="CC0000"/>
              </a:solidFill>
            </a:endParaRPr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3200" b="1">
              <a:solidFill>
                <a:srgbClr val="CC0000"/>
              </a:solidFill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</a:rPr>
              <a:t>We needed to </a:t>
            </a:r>
            <a:r>
              <a:rPr lang="en-US" sz="3200" b="1">
                <a:solidFill>
                  <a:srgbClr val="CC0000"/>
                </a:solidFill>
              </a:rPr>
              <a:t>select a sub-set of the data attributes</a:t>
            </a:r>
            <a:r>
              <a:rPr lang="en-US" sz="3200">
                <a:solidFill>
                  <a:srgbClr val="000000"/>
                </a:solidFill>
              </a:rPr>
              <a:t> </a:t>
            </a:r>
            <a:r>
              <a:rPr lang="en-US" sz="3200" b="1">
                <a:solidFill>
                  <a:srgbClr val="000000"/>
                </a:solidFill>
              </a:rPr>
              <a:t>to achieve a better prediction rate</a:t>
            </a:r>
            <a:endParaRPr sz="32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1) </a:t>
            </a:r>
            <a:r>
              <a:rPr lang="en-US" b="1">
                <a:solidFill>
                  <a:srgbClr val="CC0000"/>
                </a:solidFill>
              </a:rPr>
              <a:t>Random Forest (whole dataset)</a:t>
            </a:r>
            <a:endParaRPr b="1">
              <a:solidFill>
                <a:srgbClr val="CC0000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587" y="1398125"/>
            <a:ext cx="6404824" cy="53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2) </a:t>
            </a:r>
            <a:r>
              <a:rPr lang="en-US" b="1">
                <a:solidFill>
                  <a:srgbClr val="CC0000"/>
                </a:solidFill>
              </a:rPr>
              <a:t>Decision Tree (whole dataset)</a:t>
            </a:r>
            <a:endParaRPr b="1">
              <a:solidFill>
                <a:srgbClr val="CC0000"/>
              </a:solidFill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96" y="1435769"/>
            <a:ext cx="63627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3) </a:t>
            </a:r>
            <a:r>
              <a:rPr lang="en-US" b="1">
                <a:solidFill>
                  <a:srgbClr val="CC0000"/>
                </a:solidFill>
              </a:rPr>
              <a:t>Extra Tree (whole dataset)</a:t>
            </a:r>
            <a:endParaRPr b="1">
              <a:solidFill>
                <a:srgbClr val="CC0000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275" y="1343525"/>
            <a:ext cx="6481425" cy="54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Analysis Result from Feature Extraction</a:t>
            </a:r>
            <a:endParaRPr b="1"/>
          </a:p>
        </p:txBody>
      </p:sp>
      <p:sp>
        <p:nvSpPr>
          <p:cNvPr id="138" name="Google Shape;138;p21"/>
          <p:cNvSpPr txBox="1"/>
          <p:nvPr/>
        </p:nvSpPr>
        <p:spPr>
          <a:xfrm>
            <a:off x="923100" y="1488625"/>
            <a:ext cx="10014900" cy="53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There is evidence that the </a:t>
            </a:r>
            <a:r>
              <a:rPr lang="en-US" sz="32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most relevant aspects are</a:t>
            </a:r>
            <a:r>
              <a:rPr lang="en-U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 dirty="0"/>
          </a:p>
          <a:p>
            <a:pPr marL="742950" marR="0" lvl="1" indent="-4076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►"/>
            </a:pPr>
            <a:r>
              <a:rPr lang="en-US" sz="3200" b="1" i="0" u="none" strike="noStrike" cap="none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G3</a:t>
            </a:r>
            <a:r>
              <a:rPr lang="en-US" sz="3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3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strongly dependent</a:t>
            </a:r>
            <a:r>
              <a:rPr lang="en-US" sz="3200" b="0" i="0" u="none" strike="noStrike" cap="none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3200" b="0" i="0" u="none" strike="noStrike" cap="none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G2 and G1</a:t>
            </a:r>
            <a:r>
              <a:rPr lang="en-US" sz="3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because </a:t>
            </a:r>
            <a:r>
              <a:rPr lang="en-US" sz="3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G3 </a:t>
            </a:r>
            <a:r>
              <a:rPr lang="en-US" sz="32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lang="en-US" sz="3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final grade</a:t>
            </a:r>
            <a:r>
              <a:rPr lang="en-U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while </a:t>
            </a:r>
            <a:r>
              <a:rPr lang="en-US" sz="3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G1 and G2 are the grades from the previous semesters</a:t>
            </a:r>
            <a:endParaRPr sz="3200" dirty="0"/>
          </a:p>
          <a:p>
            <a:pPr marL="742950" marR="0" lvl="1" indent="-4076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►"/>
            </a:pPr>
            <a:r>
              <a:rPr lang="en-U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b="1" i="0" u="none" strike="noStrike" cap="none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number of absences</a:t>
            </a:r>
            <a:r>
              <a:rPr lang="en-US" sz="3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lang="en-U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a sensible parameter</a:t>
            </a:r>
            <a:endParaRPr sz="32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2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318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Char char="►"/>
            </a:pPr>
            <a:r>
              <a:rPr lang="en-US" sz="32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Less important parameters: </a:t>
            </a:r>
            <a:endParaRPr sz="32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school which the students are visiting </a:t>
            </a:r>
            <a:endParaRPr sz="3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 they want to </a:t>
            </a:r>
            <a:r>
              <a:rPr lang="en-U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pursue </a:t>
            </a:r>
            <a:r>
              <a:rPr lang="en-US" sz="3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higher education </a:t>
            </a:r>
            <a:r>
              <a:rPr lang="en-U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sz="3200" dirty="0"/>
          </a:p>
          <a:p>
            <a:pPr marL="9144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993</Words>
  <Application>Microsoft Office PowerPoint</Application>
  <PresentationFormat>Širokoúhlá obrazovka</PresentationFormat>
  <Paragraphs>219</Paragraphs>
  <Slides>23</Slides>
  <Notes>23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7" baseType="lpstr">
      <vt:lpstr>Arial</vt:lpstr>
      <vt:lpstr>Calibri</vt:lpstr>
      <vt:lpstr>Noto Sans Symbols</vt:lpstr>
      <vt:lpstr>Motiv Office</vt:lpstr>
      <vt:lpstr>Student Data Evaluation with Python 3.6</vt:lpstr>
      <vt:lpstr>Python stack for the analysis</vt:lpstr>
      <vt:lpstr>The Dataset</vt:lpstr>
      <vt:lpstr>Prediction of G3 (final grade) from the whole dataset</vt:lpstr>
      <vt:lpstr>Extraction of the main components</vt:lpstr>
      <vt:lpstr>1) Random Forest (whole dataset)</vt:lpstr>
      <vt:lpstr>2) Decision Tree (whole dataset)</vt:lpstr>
      <vt:lpstr>3) Extra Tree (whole dataset)</vt:lpstr>
      <vt:lpstr>Analysis Result from Feature Extraction</vt:lpstr>
      <vt:lpstr>Prediction of G3 (final grade) from the most important features (3 main components)</vt:lpstr>
      <vt:lpstr>4) PCA (Principal Component Analysis)</vt:lpstr>
      <vt:lpstr>PCA - Results of predictions on transformed data</vt:lpstr>
      <vt:lpstr>Improving our predictions</vt:lpstr>
      <vt:lpstr>Prediction for Pass/Fail Results</vt:lpstr>
      <vt:lpstr>Prediction without G1 and G2</vt:lpstr>
      <vt:lpstr>Random Forest (without G1 and G2)</vt:lpstr>
      <vt:lpstr>Decision Tree (without G1 and G2)</vt:lpstr>
      <vt:lpstr>Extra Tree (without G1 and G2)</vt:lpstr>
      <vt:lpstr>Main Components per algorithm</vt:lpstr>
      <vt:lpstr>Results of predicting without grades</vt:lpstr>
      <vt:lpstr>PCA (Principal Component Analysis)</vt:lpstr>
      <vt:lpstr>Final Considerations</vt:lpstr>
      <vt:lpstr>Dataset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Data Evaluation with Python 3.6</dc:title>
  <cp:lastModifiedBy>Uživatel systému Windows</cp:lastModifiedBy>
  <cp:revision>3</cp:revision>
  <dcterms:modified xsi:type="dcterms:W3CDTF">2019-07-13T09:03:47Z</dcterms:modified>
</cp:coreProperties>
</file>