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489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mirror parameter lists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can be returned from functions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multi-value keys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literals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mutable values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mirror parameter lists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can be returned from functions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multi-value keys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literals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mutable values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Consolas"/>
              <a:defRPr sz="7200">
                <a:latin typeface="Consolas"/>
                <a:ea typeface="Consolas"/>
                <a:cs typeface="Consolas"/>
                <a:sym typeface="Consolas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  <a:defRPr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4" name="Shape 54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213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34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collins/CSharp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visualstudio.com/en-us/news/releasenotes/vs15-relnotes#cshappvb" TargetMode="External"/><Relationship Id="rId5" Type="http://schemas.openxmlformats.org/officeDocument/2006/relationships/hyperlink" Target="https://channel9.msdn.com/Events/Build/2016/B889" TargetMode="External"/><Relationship Id="rId4" Type="http://schemas.openxmlformats.org/officeDocument/2006/relationships/hyperlink" Target="https://github.com/dotnet/roslyn/blob/dd42f4c634a754cfa8e64f5d1ad0ca2044323c9a/docs/Language%20Feature%20Status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2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2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25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20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11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C# 7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(proposed) new features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https://github.com/dotnet/roslyn/issues/2136</a:t>
            </a: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4A86E8"/>
              </a:solidFill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A86E8"/>
                </a:solidFill>
              </a:rPr>
              <a:t>static void</a:t>
            </a:r>
            <a:r>
              <a:rPr lang="en" sz="2400" dirty="0"/>
              <a:t> DemoRefReturns()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  </a:t>
            </a:r>
            <a:r>
              <a:rPr lang="en" sz="2400" dirty="0" smtClean="0">
                <a:solidFill>
                  <a:srgbClr val="4A86E8"/>
                </a:solidFill>
              </a:rPr>
              <a:t>int </a:t>
            </a:r>
            <a:r>
              <a:rPr lang="en" sz="2400" dirty="0"/>
              <a:t>input = 0;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  </a:t>
            </a:r>
            <a:r>
              <a:rPr lang="en" sz="2400" dirty="0" smtClean="0">
                <a:solidFill>
                  <a:srgbClr val="4A86E8"/>
                </a:solidFill>
              </a:rPr>
              <a:t>ref </a:t>
            </a:r>
            <a:r>
              <a:rPr lang="en" sz="2400" dirty="0">
                <a:solidFill>
                  <a:srgbClr val="4A86E8"/>
                </a:solidFill>
              </a:rPr>
              <a:t>int</a:t>
            </a:r>
            <a:r>
              <a:rPr lang="en" sz="2400" dirty="0"/>
              <a:t> output = </a:t>
            </a:r>
            <a:r>
              <a:rPr lang="en" sz="2400" dirty="0">
                <a:solidFill>
                  <a:srgbClr val="4A86E8"/>
                </a:solidFill>
              </a:rPr>
              <a:t>ref </a:t>
            </a:r>
            <a:r>
              <a:rPr lang="en" sz="2400" dirty="0"/>
              <a:t>ChangeValue(</a:t>
            </a:r>
            <a:r>
              <a:rPr lang="en" sz="2400" dirty="0">
                <a:solidFill>
                  <a:srgbClr val="4A86E8"/>
                </a:solidFill>
              </a:rPr>
              <a:t>ref</a:t>
            </a:r>
            <a:r>
              <a:rPr lang="en" sz="2400" dirty="0"/>
              <a:t> input);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  </a:t>
            </a:r>
            <a:r>
              <a:rPr lang="en" sz="2400" dirty="0" smtClean="0"/>
              <a:t>output</a:t>
            </a:r>
            <a:r>
              <a:rPr lang="en" sz="2400" dirty="0"/>
              <a:t>++; </a:t>
            </a:r>
            <a:r>
              <a:rPr lang="en" sz="2400" dirty="0">
                <a:solidFill>
                  <a:srgbClr val="6AA84F"/>
                </a:solidFill>
              </a:rPr>
              <a:t>//input changes also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}</a:t>
            </a:r>
          </a:p>
          <a:p>
            <a:pPr marL="914400" lvl="0" indent="0" algn="l" rtl="0">
              <a:spcBef>
                <a:spcPts val="0"/>
              </a:spcBef>
              <a:buNone/>
            </a:pPr>
            <a:endParaRPr sz="2400" dirty="0"/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A86E8"/>
                </a:solidFill>
              </a:rPr>
              <a:t>static ref int</a:t>
            </a:r>
            <a:r>
              <a:rPr lang="en" sz="2400" dirty="0"/>
              <a:t> ChangeValue(</a:t>
            </a:r>
            <a:r>
              <a:rPr lang="en" sz="2400" dirty="0">
                <a:solidFill>
                  <a:srgbClr val="4A86E8"/>
                </a:solidFill>
              </a:rPr>
              <a:t>ref int</a:t>
            </a:r>
            <a:r>
              <a:rPr lang="en" sz="2400" dirty="0"/>
              <a:t> value)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  </a:t>
            </a:r>
            <a:r>
              <a:rPr lang="en" sz="2400" dirty="0" smtClean="0"/>
              <a:t>value </a:t>
            </a:r>
            <a:r>
              <a:rPr lang="en" sz="2400" dirty="0"/>
              <a:t>= 123;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  </a:t>
            </a:r>
            <a:r>
              <a:rPr lang="en" sz="2400" dirty="0" smtClean="0">
                <a:solidFill>
                  <a:srgbClr val="4A86E8"/>
                </a:solidFill>
              </a:rPr>
              <a:t>return </a:t>
            </a:r>
            <a:r>
              <a:rPr lang="en" sz="2400" dirty="0">
                <a:solidFill>
                  <a:srgbClr val="4A86E8"/>
                </a:solidFill>
              </a:rPr>
              <a:t>ref</a:t>
            </a:r>
            <a:r>
              <a:rPr lang="en" sz="2400" dirty="0"/>
              <a:t> value;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Tuples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same format as parameter lists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https://github.com/dotnet/roslyn/issues/347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0" y="75"/>
            <a:ext cx="9144000" cy="514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buNone/>
            </a:pPr>
            <a:endParaRPr sz="240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static void</a:t>
            </a:r>
            <a:r>
              <a:rPr lang="en" sz="2400">
                <a:solidFill>
                  <a:srgbClr val="CCCCCC"/>
                </a:solidFill>
              </a:rPr>
              <a:t> DemoTuples_Old()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{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chemeClr val="accent1"/>
                </a:solidFill>
              </a:rPr>
              <a:t>Tuple</a:t>
            </a:r>
            <a:r>
              <a:rPr lang="en" sz="2400">
                <a:solidFill>
                  <a:srgbClr val="CCCCCC"/>
                </a:solidFill>
              </a:rPr>
              <a:t>&lt;</a:t>
            </a:r>
            <a:r>
              <a:rPr lang="en" sz="2400">
                <a:solidFill>
                  <a:srgbClr val="4A86E8"/>
                </a:solidFill>
              </a:rPr>
              <a:t>int</a:t>
            </a:r>
            <a:r>
              <a:rPr lang="en" sz="2400">
                <a:solidFill>
                  <a:srgbClr val="CCCCCC"/>
                </a:solidFill>
              </a:rPr>
              <a:t>, </a:t>
            </a:r>
            <a:r>
              <a:rPr lang="en" sz="2400">
                <a:solidFill>
                  <a:srgbClr val="4A86E8"/>
                </a:solidFill>
              </a:rPr>
              <a:t>int</a:t>
            </a:r>
            <a:r>
              <a:rPr lang="en" sz="2400">
                <a:solidFill>
                  <a:srgbClr val="CCCCCC"/>
                </a:solidFill>
              </a:rPr>
              <a:t>&gt; result = GetTuple_Old();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chemeClr val="accent1"/>
                </a:solidFill>
              </a:rPr>
              <a:t>Console</a:t>
            </a:r>
            <a:r>
              <a:rPr lang="en" sz="2400">
                <a:solidFill>
                  <a:srgbClr val="CCCCCC"/>
                </a:solidFill>
              </a:rPr>
              <a:t>.WriteLine(result.Item1);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chemeClr val="accent1"/>
                </a:solidFill>
              </a:rPr>
              <a:t>Console</a:t>
            </a:r>
            <a:r>
              <a:rPr lang="en" sz="2400">
                <a:solidFill>
                  <a:srgbClr val="CCCCCC"/>
                </a:solidFill>
              </a:rPr>
              <a:t>.WriteLine(result.Item2);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}</a:t>
            </a:r>
          </a:p>
          <a:p>
            <a:pPr marL="457200" lvl="0" indent="0" algn="l" rtl="0">
              <a:spcBef>
                <a:spcPts val="0"/>
              </a:spcBef>
              <a:buNone/>
            </a:pPr>
            <a:endParaRPr sz="240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static </a:t>
            </a:r>
            <a:r>
              <a:rPr lang="en" sz="2400">
                <a:solidFill>
                  <a:schemeClr val="accent1"/>
                </a:solidFill>
              </a:rPr>
              <a:t>Tuple</a:t>
            </a:r>
            <a:r>
              <a:rPr lang="en" sz="2400">
                <a:solidFill>
                  <a:srgbClr val="CCCCCC"/>
                </a:solidFill>
              </a:rPr>
              <a:t>&lt;</a:t>
            </a:r>
            <a:r>
              <a:rPr lang="en" sz="2400">
                <a:solidFill>
                  <a:srgbClr val="4A86E8"/>
                </a:solidFill>
              </a:rPr>
              <a:t>int</a:t>
            </a:r>
            <a:r>
              <a:rPr lang="en" sz="2400">
                <a:solidFill>
                  <a:srgbClr val="CCCCCC"/>
                </a:solidFill>
              </a:rPr>
              <a:t>, </a:t>
            </a:r>
            <a:r>
              <a:rPr lang="en" sz="2400">
                <a:solidFill>
                  <a:srgbClr val="4A86E8"/>
                </a:solidFill>
              </a:rPr>
              <a:t>int</a:t>
            </a:r>
            <a:r>
              <a:rPr lang="en" sz="2400">
                <a:solidFill>
                  <a:srgbClr val="CCCCCC"/>
                </a:solidFill>
              </a:rPr>
              <a:t>&gt; GetTuple_Old()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{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rgbClr val="4A86E8"/>
                </a:solidFill>
              </a:rPr>
              <a:t>return new</a:t>
            </a:r>
            <a:r>
              <a:rPr lang="en" sz="2400">
                <a:solidFill>
                  <a:srgbClr val="CCCCCC"/>
                </a:solidFill>
              </a:rPr>
              <a:t> </a:t>
            </a:r>
            <a:r>
              <a:rPr lang="en" sz="2400">
                <a:solidFill>
                  <a:schemeClr val="accent1"/>
                </a:solidFill>
              </a:rPr>
              <a:t>Tuple</a:t>
            </a:r>
            <a:r>
              <a:rPr lang="en" sz="2400">
                <a:solidFill>
                  <a:srgbClr val="CCCCCC"/>
                </a:solidFill>
              </a:rPr>
              <a:t>&lt;</a:t>
            </a:r>
            <a:r>
              <a:rPr lang="en" sz="2400">
                <a:solidFill>
                  <a:srgbClr val="4A86E8"/>
                </a:solidFill>
              </a:rPr>
              <a:t>int</a:t>
            </a:r>
            <a:r>
              <a:rPr lang="en" sz="2400">
                <a:solidFill>
                  <a:srgbClr val="CCCCCC"/>
                </a:solidFill>
              </a:rPr>
              <a:t>, </a:t>
            </a:r>
            <a:r>
              <a:rPr lang="en" sz="2400">
                <a:solidFill>
                  <a:srgbClr val="4A86E8"/>
                </a:solidFill>
              </a:rPr>
              <a:t>int</a:t>
            </a:r>
            <a:r>
              <a:rPr lang="en" sz="2400">
                <a:solidFill>
                  <a:srgbClr val="CCCCCC"/>
                </a:solidFill>
              </a:rPr>
              <a:t>&gt;(5, 15);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0" y="75"/>
            <a:ext cx="9144000" cy="514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buNone/>
            </a:pPr>
            <a:endParaRPr sz="240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static void</a:t>
            </a:r>
            <a:r>
              <a:rPr lang="en" sz="2400">
                <a:solidFill>
                  <a:srgbClr val="CCCCCC"/>
                </a:solidFill>
              </a:rPr>
              <a:t> DemoTuples_Proposed()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{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rgbClr val="4A86E8"/>
                </a:solidFill>
              </a:rPr>
              <a:t>var</a:t>
            </a:r>
            <a:r>
              <a:rPr lang="en" sz="2400">
                <a:solidFill>
                  <a:srgbClr val="CCCCCC"/>
                </a:solidFill>
              </a:rPr>
              <a:t> result = GetTuple_Proposed();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chemeClr val="accent1"/>
                </a:solidFill>
              </a:rPr>
              <a:t>Console</a:t>
            </a:r>
            <a:r>
              <a:rPr lang="en" sz="2400">
                <a:solidFill>
                  <a:srgbClr val="CCCCCC"/>
                </a:solidFill>
              </a:rPr>
              <a:t>.WriteLine(result.count);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chemeClr val="accent1"/>
                </a:solidFill>
              </a:rPr>
              <a:t>Console</a:t>
            </a:r>
            <a:r>
              <a:rPr lang="en" sz="2400">
                <a:solidFill>
                  <a:srgbClr val="CCCCCC"/>
                </a:solidFill>
              </a:rPr>
              <a:t>.WriteLine(result.sum);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}</a:t>
            </a:r>
          </a:p>
          <a:p>
            <a:pPr marL="457200" lvl="0" indent="0" algn="l" rtl="0">
              <a:spcBef>
                <a:spcPts val="0"/>
              </a:spcBef>
              <a:buNone/>
            </a:pPr>
            <a:endParaRPr sz="240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static </a:t>
            </a:r>
            <a:r>
              <a:rPr lang="en" sz="2400"/>
              <a:t>(</a:t>
            </a:r>
            <a:r>
              <a:rPr lang="en" sz="2400">
                <a:solidFill>
                  <a:srgbClr val="4A86E8"/>
                </a:solidFill>
              </a:rPr>
              <a:t>int</a:t>
            </a:r>
            <a:r>
              <a:rPr lang="en" sz="2400"/>
              <a:t> count, </a:t>
            </a:r>
            <a:r>
              <a:rPr lang="en" sz="2400">
                <a:solidFill>
                  <a:srgbClr val="4A86E8"/>
                </a:solidFill>
              </a:rPr>
              <a:t>int </a:t>
            </a:r>
            <a:r>
              <a:rPr lang="en" sz="2400"/>
              <a:t>sum)</a:t>
            </a:r>
            <a:r>
              <a:rPr lang="en" sz="2400">
                <a:solidFill>
                  <a:srgbClr val="CCCCCC"/>
                </a:solidFill>
              </a:rPr>
              <a:t> GetTuple_Proposed()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{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   </a:t>
            </a:r>
            <a:r>
              <a:rPr lang="en" sz="2400">
                <a:solidFill>
                  <a:srgbClr val="4A86E8"/>
                </a:solidFill>
              </a:rPr>
              <a:t>return </a:t>
            </a:r>
            <a:r>
              <a:rPr lang="en" sz="2400">
                <a:solidFill>
                  <a:srgbClr val="CCCCCC"/>
                </a:solidFill>
              </a:rPr>
              <a:t>(5, 15);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VS 15 Preview 3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!= VS 2015 Update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lightweight installer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__DEMO__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Properties -&gt; Build Tab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Conditional Compilation Symbol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0" y="75"/>
            <a:ext cx="9144000" cy="514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Slides and Demos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2000" u="sng">
                <a:solidFill>
                  <a:srgbClr val="4A86E8"/>
                </a:solidFill>
                <a:hlinkClick r:id="rId3"/>
              </a:rPr>
              <a:t>https://github.com/kacollins/CSharp7</a:t>
            </a:r>
            <a:r>
              <a:rPr lang="en" sz="2000" u="sng">
                <a:solidFill>
                  <a:srgbClr val="4A86E8"/>
                </a:solidFill>
              </a:rPr>
              <a:t> 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u="sng">
              <a:solidFill>
                <a:srgbClr val="4A86E8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Status of Features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A86E8"/>
                </a:solidFill>
                <a:hlinkClick r:id="rId4"/>
              </a:rPr>
              <a:t>https://github.com/dotnet/roslyn/blob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A86E8"/>
                </a:solidFill>
                <a:hlinkClick r:id="rId4"/>
              </a:rPr>
              <a:t>/dd42f4c634a754cfa8e64f5d1ad0ca2044323c9a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A86E8"/>
                </a:solidFill>
                <a:hlinkClick r:id="rId4"/>
              </a:rPr>
              <a:t>/docs/Language%20Feature%20Status.md</a:t>
            </a:r>
            <a:r>
              <a:rPr lang="en" sz="2000">
                <a:solidFill>
                  <a:srgbClr val="4A86E8"/>
                </a:solidFill>
              </a:rPr>
              <a:t> 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A86E8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Video from Build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A86E8"/>
                </a:solidFill>
                <a:hlinkClick r:id="rId5"/>
              </a:rPr>
              <a:t>https://channel9.msdn.com/Events/Build/2016/B889</a:t>
            </a:r>
            <a:r>
              <a:rPr lang="en" sz="2000">
                <a:solidFill>
                  <a:srgbClr val="4A86E8"/>
                </a:solidFill>
              </a:rPr>
              <a:t> 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A86E8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Release Notes for VS 15 Preview 3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A86E8"/>
                </a:solidFill>
                <a:hlinkClick r:id="rId6"/>
              </a:rPr>
              <a:t>https://www.visualstudio.com/en-us/news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A86E8"/>
                </a:solidFill>
                <a:hlinkClick r:id="rId6"/>
              </a:rPr>
              <a:t>/releasenotes/vs15-relnotes</a:t>
            </a:r>
            <a:r>
              <a:rPr lang="en" sz="2000">
                <a:solidFill>
                  <a:srgbClr val="4A86E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VS 2015 != VS 15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VS 2015 == VS 14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Binary Literals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4A86E8"/>
                </a:solidFill>
              </a:rPr>
              <a:t>int</a:t>
            </a:r>
            <a:r>
              <a:rPr lang="en" sz="3000">
                <a:solidFill>
                  <a:srgbClr val="CCCCCC"/>
                </a:solidFill>
              </a:rPr>
              <a:t> five_Old = </a:t>
            </a:r>
            <a:r>
              <a:rPr lang="en" sz="3000">
                <a:solidFill>
                  <a:schemeClr val="accent1"/>
                </a:solidFill>
              </a:rPr>
              <a:t>Convert</a:t>
            </a:r>
            <a:r>
              <a:rPr lang="en" sz="3000">
                <a:solidFill>
                  <a:srgbClr val="CCCCCC"/>
                </a:solidFill>
              </a:rPr>
              <a:t>.ToInt32(</a:t>
            </a:r>
            <a:r>
              <a:rPr lang="en" sz="3000">
                <a:solidFill>
                  <a:srgbClr val="DD7E6B"/>
                </a:solidFill>
              </a:rPr>
              <a:t>"0101"</a:t>
            </a:r>
            <a:r>
              <a:rPr lang="en" sz="3000">
                <a:solidFill>
                  <a:srgbClr val="CCCCCC"/>
                </a:solidFill>
              </a:rPr>
              <a:t>, 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int</a:t>
            </a:r>
            <a:r>
              <a:rPr lang="en"/>
              <a:t> five_New = 0b0101;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https://github.com/dotnet/roslyn/issues/215</a:t>
            </a:r>
            <a:r>
              <a:rPr lang="en">
                <a:solidFill>
                  <a:srgbClr val="4A86E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Digit Separators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int </a:t>
            </a:r>
            <a:r>
              <a:rPr lang="en"/>
              <a:t>speedOfLight_Old = 299792458;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int </a:t>
            </a:r>
            <a:r>
              <a:rPr lang="en"/>
              <a:t>speedOfLight_New = 299_792_458;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https://github.com/dotnet/roslyn/issues/216</a:t>
            </a:r>
            <a:r>
              <a:rPr lang="en">
                <a:solidFill>
                  <a:srgbClr val="4A86E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Functions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helper function declared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inside another function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https://github.com/dotnet/roslyn/issues/259</a:t>
            </a:r>
            <a:r>
              <a:rPr lang="en">
                <a:solidFill>
                  <a:srgbClr val="4A86E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static void</a:t>
            </a:r>
            <a:r>
              <a:rPr lang="en" sz="1800"/>
              <a:t> Main(</a:t>
            </a:r>
            <a:r>
              <a:rPr lang="en" sz="1800">
                <a:solidFill>
                  <a:srgbClr val="4A86E8"/>
                </a:solidFill>
              </a:rPr>
              <a:t>string</a:t>
            </a:r>
            <a:r>
              <a:rPr lang="en" sz="1800"/>
              <a:t>[] args)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DemoLocalFunction(</a:t>
            </a:r>
            <a:r>
              <a:rPr lang="en" sz="1800">
                <a:solidFill>
                  <a:srgbClr val="DD7E6B"/>
                </a:solidFill>
              </a:rPr>
              <a:t>"World"</a:t>
            </a:r>
            <a:r>
              <a:rPr lang="en" sz="1800"/>
              <a:t>);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accent1"/>
                </a:solidFill>
              </a:rPr>
              <a:t>Console</a:t>
            </a:r>
            <a:r>
              <a:rPr lang="en" sz="1800"/>
              <a:t>.ReadKey();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}</a:t>
            </a:r>
          </a:p>
          <a:p>
            <a:pPr marL="914400" lvl="0" indent="0" algn="l" rtl="0">
              <a:spcBef>
                <a:spcPts val="0"/>
              </a:spcBef>
              <a:buNone/>
            </a:pPr>
            <a:endParaRPr sz="1800"/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static void</a:t>
            </a:r>
            <a:r>
              <a:rPr lang="en" sz="1800"/>
              <a:t> DemoLocalFunction(</a:t>
            </a:r>
            <a:r>
              <a:rPr lang="en" sz="1800">
                <a:solidFill>
                  <a:srgbClr val="4A86E8"/>
                </a:solidFill>
              </a:rPr>
              <a:t>string</a:t>
            </a:r>
            <a:r>
              <a:rPr lang="en" sz="1800"/>
              <a:t> recipient)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rgbClr val="4A86E8"/>
                </a:solidFill>
              </a:rPr>
              <a:t>string</a:t>
            </a:r>
            <a:r>
              <a:rPr lang="en" sz="1800"/>
              <a:t> greeting = </a:t>
            </a:r>
            <a:r>
              <a:rPr lang="en" sz="1800">
                <a:solidFill>
                  <a:srgbClr val="DD7E6B"/>
                </a:solidFill>
              </a:rPr>
              <a:t>"Hello"</a:t>
            </a:r>
            <a:r>
              <a:rPr lang="en" sz="1800"/>
              <a:t>;</a:t>
            </a:r>
          </a:p>
          <a:p>
            <a:pPr marL="914400" lvl="0" indent="0" algn="l" rtl="0">
              <a:spcBef>
                <a:spcPts val="0"/>
              </a:spcBef>
              <a:buNone/>
            </a:pPr>
            <a:endParaRPr sz="1800"/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rgbClr val="4A86E8"/>
                </a:solidFill>
              </a:rPr>
              <a:t>void</a:t>
            </a:r>
            <a:r>
              <a:rPr lang="en" sz="1800"/>
              <a:t> GreetRecipient()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	</a:t>
            </a:r>
            <a:r>
              <a:rPr lang="en" sz="1800">
                <a:solidFill>
                  <a:schemeClr val="accent1"/>
                </a:solidFill>
              </a:rPr>
              <a:t>Console</a:t>
            </a:r>
            <a:r>
              <a:rPr lang="en" sz="1800"/>
              <a:t>.WriteLine(</a:t>
            </a:r>
            <a:r>
              <a:rPr lang="en" sz="1800">
                <a:solidFill>
                  <a:srgbClr val="DD7E6B"/>
                </a:solidFill>
              </a:rPr>
              <a:t>$"</a:t>
            </a:r>
            <a:r>
              <a:rPr lang="en" sz="1800"/>
              <a:t>{greeting}, {recipient}</a:t>
            </a:r>
            <a:r>
              <a:rPr lang="en" sz="1800">
                <a:solidFill>
                  <a:srgbClr val="DD7E6B"/>
                </a:solidFill>
              </a:rPr>
              <a:t>!"</a:t>
            </a:r>
            <a:r>
              <a:rPr lang="en" sz="1800"/>
              <a:t>);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}</a:t>
            </a:r>
          </a:p>
          <a:p>
            <a:pPr marL="914400" lvl="0" indent="0" algn="l" rtl="0">
              <a:spcBef>
                <a:spcPts val="0"/>
              </a:spcBef>
              <a:buNone/>
            </a:pPr>
            <a:endParaRPr sz="1800"/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	GreetRecipient();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Pattern Matching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extends </a:t>
            </a:r>
            <a:r>
              <a:rPr lang="en" b="1">
                <a:solidFill>
                  <a:srgbClr val="4A86E8"/>
                </a:solidFill>
              </a:rPr>
              <a:t>is</a:t>
            </a:r>
            <a:r>
              <a:rPr lang="en"/>
              <a:t> operator 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assigns value to variable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https://github.com/dotnet/roslyn/issues/206</a:t>
            </a:r>
            <a:r>
              <a:rPr lang="en">
                <a:solidFill>
                  <a:srgbClr val="4A86E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</a:rPr>
              <a:t>static string</a:t>
            </a:r>
            <a:r>
              <a:rPr lang="en" sz="1600"/>
              <a:t> GetInfo(</a:t>
            </a:r>
            <a:r>
              <a:rPr lang="en" sz="1600">
                <a:solidFill>
                  <a:schemeClr val="accent1"/>
                </a:solidFill>
              </a:rPr>
              <a:t>Attendee</a:t>
            </a:r>
            <a:r>
              <a:rPr lang="en" sz="1600"/>
              <a:t> a)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4A86E8"/>
                </a:solidFill>
              </a:rPr>
              <a:t>if</a:t>
            </a:r>
            <a:r>
              <a:rPr lang="en" sz="1600"/>
              <a:t> (a </a:t>
            </a:r>
            <a:r>
              <a:rPr lang="en" sz="1600">
                <a:solidFill>
                  <a:srgbClr val="4A86E8"/>
                </a:solidFill>
              </a:rPr>
              <a:t>is </a:t>
            </a:r>
            <a:r>
              <a:rPr lang="en" sz="1600">
                <a:solidFill>
                  <a:schemeClr val="accent1"/>
                </a:solidFill>
              </a:rPr>
              <a:t>Leader </a:t>
            </a:r>
            <a:r>
              <a:rPr lang="en" sz="1600"/>
              <a:t>l)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	</a:t>
            </a:r>
            <a:r>
              <a:rPr lang="en" sz="1600">
                <a:solidFill>
                  <a:srgbClr val="4A86E8"/>
                </a:solidFill>
              </a:rPr>
              <a:t>return </a:t>
            </a:r>
            <a:r>
              <a:rPr lang="en" sz="1600">
                <a:solidFill>
                  <a:srgbClr val="DD7E6B"/>
                </a:solidFill>
              </a:rPr>
              <a:t>$"</a:t>
            </a:r>
            <a:r>
              <a:rPr lang="en" sz="1600"/>
              <a:t>{l.Name} </a:t>
            </a:r>
            <a:r>
              <a:rPr lang="en" sz="1600">
                <a:solidFill>
                  <a:srgbClr val="DD7E6B"/>
                </a:solidFill>
              </a:rPr>
              <a:t>(</a:t>
            </a:r>
            <a:r>
              <a:rPr lang="en" sz="1600"/>
              <a:t>{l.Role}</a:t>
            </a:r>
            <a:r>
              <a:rPr lang="en" sz="1600">
                <a:solidFill>
                  <a:srgbClr val="DD7E6B"/>
                </a:solidFill>
              </a:rPr>
              <a:t>)"</a:t>
            </a:r>
            <a:r>
              <a:rPr lang="en" sz="1600"/>
              <a:t>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}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4A86E8"/>
                </a:solidFill>
              </a:rPr>
              <a:t>else if</a:t>
            </a:r>
            <a:r>
              <a:rPr lang="en" sz="1600"/>
              <a:t> (a </a:t>
            </a:r>
            <a:r>
              <a:rPr lang="en" sz="1600">
                <a:solidFill>
                  <a:srgbClr val="4A86E8"/>
                </a:solidFill>
              </a:rPr>
              <a:t>is</a:t>
            </a:r>
            <a:r>
              <a:rPr lang="en" sz="1600"/>
              <a:t> </a:t>
            </a:r>
            <a:r>
              <a:rPr lang="en" sz="1600">
                <a:solidFill>
                  <a:schemeClr val="accent1"/>
                </a:solidFill>
              </a:rPr>
              <a:t>Speaker </a:t>
            </a:r>
            <a:r>
              <a:rPr lang="en" sz="1600"/>
              <a:t>s &amp;&amp; </a:t>
            </a:r>
            <a:r>
              <a:rPr lang="en" sz="1600">
                <a:solidFill>
                  <a:srgbClr val="4A86E8"/>
                </a:solidFill>
              </a:rPr>
              <a:t>string</a:t>
            </a:r>
            <a:r>
              <a:rPr lang="en" sz="1600"/>
              <a:t>.IsNullOrWhiteSpace(s.Topic))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	</a:t>
            </a:r>
            <a:r>
              <a:rPr lang="en" sz="1600">
                <a:solidFill>
                  <a:srgbClr val="4A86E8"/>
                </a:solidFill>
              </a:rPr>
              <a:t>return </a:t>
            </a:r>
            <a:r>
              <a:rPr lang="en" sz="1600">
                <a:solidFill>
                  <a:srgbClr val="DD7E6B"/>
                </a:solidFill>
              </a:rPr>
              <a:t>$"</a:t>
            </a:r>
            <a:r>
              <a:rPr lang="en" sz="1600"/>
              <a:t>{s.Name} </a:t>
            </a:r>
            <a:r>
              <a:rPr lang="en" sz="1600">
                <a:solidFill>
                  <a:srgbClr val="DD7E6B"/>
                </a:solidFill>
              </a:rPr>
              <a:t>speaking on unknown topic"</a:t>
            </a:r>
            <a:r>
              <a:rPr lang="en" sz="1600"/>
              <a:t>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}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4A86E8"/>
                </a:solidFill>
              </a:rPr>
              <a:t>else if</a:t>
            </a:r>
            <a:r>
              <a:rPr lang="en" sz="1600"/>
              <a:t> (a </a:t>
            </a:r>
            <a:r>
              <a:rPr lang="en" sz="1600">
                <a:solidFill>
                  <a:srgbClr val="4A86E8"/>
                </a:solidFill>
              </a:rPr>
              <a:t>is </a:t>
            </a:r>
            <a:r>
              <a:rPr lang="en" sz="1600">
                <a:solidFill>
                  <a:schemeClr val="accent1"/>
                </a:solidFill>
              </a:rPr>
              <a:t>Speaker </a:t>
            </a:r>
            <a:r>
              <a:rPr lang="en" sz="1600"/>
              <a:t>s)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	</a:t>
            </a:r>
            <a:r>
              <a:rPr lang="en" sz="1600">
                <a:solidFill>
                  <a:srgbClr val="4A86E8"/>
                </a:solidFill>
              </a:rPr>
              <a:t>return </a:t>
            </a:r>
            <a:r>
              <a:rPr lang="en" sz="1600">
                <a:solidFill>
                  <a:srgbClr val="DD7E6B"/>
                </a:solidFill>
              </a:rPr>
              <a:t>$"</a:t>
            </a:r>
            <a:r>
              <a:rPr lang="en" sz="1600"/>
              <a:t>{s.Name} </a:t>
            </a:r>
            <a:r>
              <a:rPr lang="en" sz="1600">
                <a:solidFill>
                  <a:srgbClr val="DD7E6B"/>
                </a:solidFill>
              </a:rPr>
              <a:t>speaking on \"</a:t>
            </a:r>
            <a:r>
              <a:rPr lang="en" sz="1600"/>
              <a:t>{s.Topic}</a:t>
            </a:r>
            <a:r>
              <a:rPr lang="en" sz="1600">
                <a:solidFill>
                  <a:srgbClr val="DD7E6B"/>
                </a:solidFill>
              </a:rPr>
              <a:t>\""</a:t>
            </a:r>
            <a:r>
              <a:rPr lang="en" sz="1600"/>
              <a:t>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}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4A86E8"/>
                </a:solidFill>
              </a:rPr>
              <a:t>else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{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	</a:t>
            </a:r>
            <a:r>
              <a:rPr lang="en" sz="1600">
                <a:solidFill>
                  <a:srgbClr val="4A86E8"/>
                </a:solidFill>
              </a:rPr>
              <a:t>return </a:t>
            </a:r>
            <a:r>
              <a:rPr lang="en" sz="1600">
                <a:solidFill>
                  <a:srgbClr val="DD7E6B"/>
                </a:solidFill>
              </a:rPr>
              <a:t>$"</a:t>
            </a:r>
            <a:r>
              <a:rPr lang="en" sz="1600"/>
              <a:t>{a.Name}</a:t>
            </a:r>
            <a:r>
              <a:rPr lang="en" sz="1600">
                <a:solidFill>
                  <a:srgbClr val="DD7E6B"/>
                </a:solidFill>
              </a:rPr>
              <a:t>"</a:t>
            </a:r>
            <a:r>
              <a:rPr lang="en" sz="1600"/>
              <a:t>;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	}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 Returns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0" y="1631175"/>
            <a:ext cx="9144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return an object by reference if passed in as a reference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2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https://github.com/dotnet/roslyn/issues/118</a:t>
            </a:r>
            <a:r>
              <a:rPr lang="en">
                <a:solidFill>
                  <a:srgbClr val="4A86E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(16:9)</PresentationFormat>
  <Paragraphs>131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simple-dark-2</vt:lpstr>
      <vt:lpstr>C# 7</vt:lpstr>
      <vt:lpstr>VS 2015 != VS 15</vt:lpstr>
      <vt:lpstr>Binary Literals</vt:lpstr>
      <vt:lpstr>Digit Separators</vt:lpstr>
      <vt:lpstr>Local Functions</vt:lpstr>
      <vt:lpstr>PowerPoint Presentation</vt:lpstr>
      <vt:lpstr>Pattern Matching</vt:lpstr>
      <vt:lpstr>PowerPoint Presentation</vt:lpstr>
      <vt:lpstr>Ref Returns</vt:lpstr>
      <vt:lpstr>PowerPoint Presentation</vt:lpstr>
      <vt:lpstr>Tuples</vt:lpstr>
      <vt:lpstr>PowerPoint Presentation</vt:lpstr>
      <vt:lpstr>PowerPoint Presentation</vt:lpstr>
      <vt:lpstr>VS 15 Preview 3</vt:lpstr>
      <vt:lpstr>__DEMO__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cp:lastModifiedBy>Kimberly C</cp:lastModifiedBy>
  <cp:revision>3</cp:revision>
  <dcterms:modified xsi:type="dcterms:W3CDTF">2016-07-11T01:35:35Z</dcterms:modified>
</cp:coreProperties>
</file>