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5" r:id="rId8"/>
    <p:sldId id="260"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4667" autoAdjust="0"/>
  </p:normalViewPr>
  <p:slideViewPr>
    <p:cSldViewPr snapToGrid="0">
      <p:cViewPr varScale="1">
        <p:scale>
          <a:sx n="85" d="100"/>
          <a:sy n="85" d="100"/>
        </p:scale>
        <p:origin x="7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7B27-26C8-4833-849E-37F28FDD9857}"/>
              </a:ext>
            </a:extLst>
          </p:cNvPr>
          <p:cNvSpPr>
            <a:spLocks noGrp="1"/>
          </p:cNvSpPr>
          <p:nvPr>
            <p:ph type="ctrTitle"/>
          </p:nvPr>
        </p:nvSpPr>
        <p:spPr/>
        <p:txBody>
          <a:bodyPr/>
          <a:lstStyle/>
          <a:p>
            <a:r>
              <a:rPr lang="pl-PL" dirty="0"/>
              <a:t>Inteligent Systems	</a:t>
            </a:r>
            <a:endParaRPr lang="en-IE" dirty="0"/>
          </a:p>
        </p:txBody>
      </p:sp>
      <p:sp>
        <p:nvSpPr>
          <p:cNvPr id="3" name="Subtitle 2">
            <a:extLst>
              <a:ext uri="{FF2B5EF4-FFF2-40B4-BE49-F238E27FC236}">
                <a16:creationId xmlns:a16="http://schemas.microsoft.com/office/drawing/2014/main" id="{9A6626B0-4A24-4072-BAB8-F0DB06B56ABD}"/>
              </a:ext>
            </a:extLst>
          </p:cNvPr>
          <p:cNvSpPr>
            <a:spLocks noGrp="1"/>
          </p:cNvSpPr>
          <p:nvPr>
            <p:ph type="subTitle" idx="1"/>
          </p:nvPr>
        </p:nvSpPr>
        <p:spPr/>
        <p:txBody>
          <a:bodyPr/>
          <a:lstStyle/>
          <a:p>
            <a:r>
              <a:rPr lang="pl-PL" dirty="0"/>
              <a:t>Robocode by denis, kacper and kirill.</a:t>
            </a:r>
            <a:endParaRPr lang="en-IE" dirty="0"/>
          </a:p>
        </p:txBody>
      </p:sp>
    </p:spTree>
    <p:extLst>
      <p:ext uri="{BB962C8B-B14F-4D97-AF65-F5344CB8AC3E}">
        <p14:creationId xmlns:p14="http://schemas.microsoft.com/office/powerpoint/2010/main" val="212490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3C6A1-CC01-433E-A800-D90EFE71B05B}"/>
              </a:ext>
            </a:extLst>
          </p:cNvPr>
          <p:cNvSpPr>
            <a:spLocks noGrp="1"/>
          </p:cNvSpPr>
          <p:nvPr>
            <p:ph type="title"/>
          </p:nvPr>
        </p:nvSpPr>
        <p:spPr/>
        <p:txBody>
          <a:bodyPr/>
          <a:lstStyle/>
          <a:p>
            <a:r>
              <a:rPr lang="en-US" dirty="0"/>
              <a:t>Class Diagram</a:t>
            </a:r>
            <a:endParaRPr lang="ru-RU" dirty="0"/>
          </a:p>
        </p:txBody>
      </p:sp>
      <p:pic>
        <p:nvPicPr>
          <p:cNvPr id="7" name="Объект 6">
            <a:extLst>
              <a:ext uri="{FF2B5EF4-FFF2-40B4-BE49-F238E27FC236}">
                <a16:creationId xmlns:a16="http://schemas.microsoft.com/office/drawing/2014/main" id="{6DA1739B-7DE9-4D1E-8FAE-3A785C2A2E59}"/>
              </a:ext>
            </a:extLst>
          </p:cNvPr>
          <p:cNvPicPr>
            <a:picLocks noGrp="1" noChangeAspect="1"/>
          </p:cNvPicPr>
          <p:nvPr>
            <p:ph idx="1"/>
          </p:nvPr>
        </p:nvPicPr>
        <p:blipFill>
          <a:blip r:embed="rId2"/>
          <a:stretch>
            <a:fillRect/>
          </a:stretch>
        </p:blipFill>
        <p:spPr>
          <a:xfrm>
            <a:off x="1753408" y="1311844"/>
            <a:ext cx="8200820" cy="5277656"/>
          </a:xfrm>
        </p:spPr>
      </p:pic>
    </p:spTree>
    <p:extLst>
      <p:ext uri="{BB962C8B-B14F-4D97-AF65-F5344CB8AC3E}">
        <p14:creationId xmlns:p14="http://schemas.microsoft.com/office/powerpoint/2010/main" val="13496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FF143A-7F54-4B17-AB54-655345606EF0}"/>
              </a:ext>
            </a:extLst>
          </p:cNvPr>
          <p:cNvSpPr>
            <a:spLocks noGrp="1"/>
          </p:cNvSpPr>
          <p:nvPr>
            <p:ph type="title"/>
          </p:nvPr>
        </p:nvSpPr>
        <p:spPr>
          <a:xfrm>
            <a:off x="1393638" y="2728735"/>
            <a:ext cx="9404723" cy="1400530"/>
          </a:xfrm>
        </p:spPr>
        <p:txBody>
          <a:bodyPr/>
          <a:lstStyle/>
          <a:p>
            <a:pPr algn="ctr"/>
            <a:r>
              <a:rPr lang="en-US" sz="9600" dirty="0"/>
              <a:t>Any questions?</a:t>
            </a:r>
            <a:endParaRPr lang="ru-RU" sz="9600" dirty="0"/>
          </a:p>
        </p:txBody>
      </p:sp>
    </p:spTree>
    <p:extLst>
      <p:ext uri="{BB962C8B-B14F-4D97-AF65-F5344CB8AC3E}">
        <p14:creationId xmlns:p14="http://schemas.microsoft.com/office/powerpoint/2010/main" val="426936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07DF-5F77-4C4B-A1AA-539EC1672D0B}"/>
              </a:ext>
            </a:extLst>
          </p:cNvPr>
          <p:cNvSpPr>
            <a:spLocks noGrp="1"/>
          </p:cNvSpPr>
          <p:nvPr>
            <p:ph type="title"/>
          </p:nvPr>
        </p:nvSpPr>
        <p:spPr/>
        <p:txBody>
          <a:bodyPr/>
          <a:lstStyle/>
          <a:p>
            <a:r>
              <a:rPr lang="pl-PL" dirty="0"/>
              <a:t>Describing classes.</a:t>
            </a:r>
            <a:endParaRPr lang="en-IE" dirty="0"/>
          </a:p>
        </p:txBody>
      </p:sp>
      <p:sp>
        <p:nvSpPr>
          <p:cNvPr id="3" name="Content Placeholder 2">
            <a:extLst>
              <a:ext uri="{FF2B5EF4-FFF2-40B4-BE49-F238E27FC236}">
                <a16:creationId xmlns:a16="http://schemas.microsoft.com/office/drawing/2014/main" id="{5030CE80-D0A1-45A8-BB02-CC4FBEC71F5C}"/>
              </a:ext>
            </a:extLst>
          </p:cNvPr>
          <p:cNvSpPr>
            <a:spLocks noGrp="1"/>
          </p:cNvSpPr>
          <p:nvPr>
            <p:ph idx="1"/>
          </p:nvPr>
        </p:nvSpPr>
        <p:spPr/>
        <p:txBody>
          <a:bodyPr/>
          <a:lstStyle/>
          <a:p>
            <a:pPr lvl="1"/>
            <a:r>
              <a:rPr lang="pl-PL" dirty="0"/>
              <a:t>There are 5 classes in this project.</a:t>
            </a:r>
          </a:p>
          <a:p>
            <a:pPr lvl="1"/>
            <a:r>
              <a:rPr lang="pl-PL" dirty="0"/>
              <a:t>RouteFinder is the main class that runs the Robocode from eclipse</a:t>
            </a:r>
          </a:p>
          <a:p>
            <a:pPr lvl="1"/>
            <a:r>
              <a:rPr lang="pl-PL" dirty="0"/>
              <a:t>There are 4 classes that are responsible for the robot itself.</a:t>
            </a:r>
          </a:p>
          <a:p>
            <a:pPr lvl="1"/>
            <a:r>
              <a:rPr lang="pl-PL" dirty="0"/>
              <a:t>Cell class</a:t>
            </a:r>
          </a:p>
          <a:p>
            <a:pPr lvl="1"/>
            <a:r>
              <a:rPr lang="pl-PL" dirty="0"/>
              <a:t>Direction class</a:t>
            </a:r>
          </a:p>
          <a:p>
            <a:pPr lvl="1"/>
            <a:r>
              <a:rPr lang="pl-PL" dirty="0"/>
              <a:t>EvaluatedCell class</a:t>
            </a:r>
          </a:p>
          <a:p>
            <a:pPr lvl="1"/>
            <a:r>
              <a:rPr lang="pl-PL" dirty="0"/>
              <a:t>MazeBot class</a:t>
            </a:r>
          </a:p>
          <a:p>
            <a:pPr lvl="1"/>
            <a:r>
              <a:rPr lang="pl-PL" dirty="0"/>
              <a:t>We will describe what each of the class does in the following slides.</a:t>
            </a:r>
          </a:p>
          <a:p>
            <a:pPr lvl="1"/>
            <a:endParaRPr lang="pl-PL" dirty="0"/>
          </a:p>
          <a:p>
            <a:pPr lvl="1"/>
            <a:endParaRPr lang="en-IE" dirty="0"/>
          </a:p>
        </p:txBody>
      </p:sp>
    </p:spTree>
    <p:extLst>
      <p:ext uri="{BB962C8B-B14F-4D97-AF65-F5344CB8AC3E}">
        <p14:creationId xmlns:p14="http://schemas.microsoft.com/office/powerpoint/2010/main" val="413593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7DAB-D916-4A53-A0EF-145A6C74D65A}"/>
              </a:ext>
            </a:extLst>
          </p:cNvPr>
          <p:cNvSpPr>
            <a:spLocks noGrp="1"/>
          </p:cNvSpPr>
          <p:nvPr>
            <p:ph type="title"/>
          </p:nvPr>
        </p:nvSpPr>
        <p:spPr/>
        <p:txBody>
          <a:bodyPr/>
          <a:lstStyle/>
          <a:p>
            <a:r>
              <a:rPr lang="pl-PL" dirty="0"/>
              <a:t>RouteFinder	Class</a:t>
            </a:r>
            <a:endParaRPr lang="en-IE" dirty="0"/>
          </a:p>
        </p:txBody>
      </p:sp>
      <p:sp>
        <p:nvSpPr>
          <p:cNvPr id="3" name="Content Placeholder 2">
            <a:extLst>
              <a:ext uri="{FF2B5EF4-FFF2-40B4-BE49-F238E27FC236}">
                <a16:creationId xmlns:a16="http://schemas.microsoft.com/office/drawing/2014/main" id="{6E63840F-4FBD-4222-B341-379AA8CD36C7}"/>
              </a:ext>
            </a:extLst>
          </p:cNvPr>
          <p:cNvSpPr>
            <a:spLocks noGrp="1"/>
          </p:cNvSpPr>
          <p:nvPr>
            <p:ph idx="1"/>
          </p:nvPr>
        </p:nvSpPr>
        <p:spPr>
          <a:xfrm>
            <a:off x="508868" y="2052918"/>
            <a:ext cx="5587132" cy="4544651"/>
          </a:xfrm>
        </p:spPr>
        <p:txBody>
          <a:bodyPr>
            <a:normAutofit fontScale="85000" lnSpcReduction="10000"/>
          </a:bodyPr>
          <a:lstStyle/>
          <a:p>
            <a:r>
              <a:rPr lang="pl-PL" dirty="0"/>
              <a:t>Firstly we create the engine with a random seed that was made up and using the code provided.</a:t>
            </a:r>
          </a:p>
          <a:p>
            <a:r>
              <a:rPr lang="pl-PL" dirty="0"/>
              <a:t>We create obstacles and place them at random on the map.</a:t>
            </a:r>
          </a:p>
          <a:p>
            <a:r>
              <a:rPr lang="pl-PL" dirty="0"/>
              <a:t>We create an agent, which is placed at random on the map.</a:t>
            </a:r>
          </a:p>
          <a:p>
            <a:r>
              <a:rPr lang="pl-PL" dirty="0"/>
              <a:t>There are 3 methods following the building of map and agent</a:t>
            </a:r>
          </a:p>
          <a:p>
            <a:r>
              <a:rPr lang="pl-PL" dirty="0"/>
              <a:t>Generate Obstackle map which takes the seed and generates a map to be of fixed Int size.</a:t>
            </a:r>
          </a:p>
          <a:p>
            <a:r>
              <a:rPr lang="pl-PL" dirty="0"/>
              <a:t>Place agent which places the agent at a random place on the map.</a:t>
            </a:r>
          </a:p>
          <a:p>
            <a:r>
              <a:rPr lang="pl-PL" dirty="0"/>
              <a:t>Add Robots to Map method adds the ducks to the map. </a:t>
            </a:r>
          </a:p>
          <a:p>
            <a:pPr marL="0" indent="0">
              <a:buNone/>
            </a:pPr>
            <a:endParaRPr lang="en-IE" dirty="0"/>
          </a:p>
        </p:txBody>
      </p:sp>
      <p:pic>
        <p:nvPicPr>
          <p:cNvPr id="5" name="Рисунок 4">
            <a:extLst>
              <a:ext uri="{FF2B5EF4-FFF2-40B4-BE49-F238E27FC236}">
                <a16:creationId xmlns:a16="http://schemas.microsoft.com/office/drawing/2014/main" id="{4E39F89A-6DA7-40D8-8916-6FBED792AE07}"/>
              </a:ext>
            </a:extLst>
          </p:cNvPr>
          <p:cNvPicPr>
            <a:picLocks noChangeAspect="1"/>
          </p:cNvPicPr>
          <p:nvPr/>
        </p:nvPicPr>
        <p:blipFill>
          <a:blip r:embed="rId2"/>
          <a:stretch>
            <a:fillRect/>
          </a:stretch>
        </p:blipFill>
        <p:spPr>
          <a:xfrm>
            <a:off x="6396942" y="2052918"/>
            <a:ext cx="5587133" cy="2396156"/>
          </a:xfrm>
          <a:prstGeom prst="rect">
            <a:avLst/>
          </a:prstGeom>
        </p:spPr>
      </p:pic>
    </p:spTree>
    <p:extLst>
      <p:ext uri="{BB962C8B-B14F-4D97-AF65-F5344CB8AC3E}">
        <p14:creationId xmlns:p14="http://schemas.microsoft.com/office/powerpoint/2010/main" val="402911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33FF-3457-4D54-9325-908C4C091CA3}"/>
              </a:ext>
            </a:extLst>
          </p:cNvPr>
          <p:cNvSpPr>
            <a:spLocks noGrp="1"/>
          </p:cNvSpPr>
          <p:nvPr>
            <p:ph type="title"/>
          </p:nvPr>
        </p:nvSpPr>
        <p:spPr/>
        <p:txBody>
          <a:bodyPr/>
          <a:lstStyle/>
          <a:p>
            <a:r>
              <a:rPr lang="pl-PL" dirty="0"/>
              <a:t>Cell Class</a:t>
            </a:r>
            <a:br>
              <a:rPr lang="pl-PL" dirty="0"/>
            </a:br>
            <a:r>
              <a:rPr lang="pl-PL" dirty="0"/>
              <a:t>		</a:t>
            </a:r>
            <a:endParaRPr lang="en-IE" dirty="0"/>
          </a:p>
        </p:txBody>
      </p:sp>
      <p:sp>
        <p:nvSpPr>
          <p:cNvPr id="3" name="Content Placeholder 2">
            <a:extLst>
              <a:ext uri="{FF2B5EF4-FFF2-40B4-BE49-F238E27FC236}">
                <a16:creationId xmlns:a16="http://schemas.microsoft.com/office/drawing/2014/main" id="{42F1AE23-628F-454A-B467-DC1DC90609E9}"/>
              </a:ext>
            </a:extLst>
          </p:cNvPr>
          <p:cNvSpPr>
            <a:spLocks noGrp="1"/>
          </p:cNvSpPr>
          <p:nvPr>
            <p:ph idx="1"/>
          </p:nvPr>
        </p:nvSpPr>
        <p:spPr/>
        <p:txBody>
          <a:bodyPr/>
          <a:lstStyle/>
          <a:p>
            <a:pPr marL="0" indent="0">
              <a:buNone/>
            </a:pPr>
            <a:endParaRPr lang="pl-PL" dirty="0"/>
          </a:p>
          <a:p>
            <a:r>
              <a:rPr lang="pl-PL" dirty="0"/>
              <a:t>This class sets the current row and cell </a:t>
            </a:r>
            <a:endParaRPr lang="en-US" dirty="0"/>
          </a:p>
          <a:p>
            <a:r>
              <a:rPr lang="en-US" dirty="0"/>
              <a:t>C</a:t>
            </a:r>
            <a:r>
              <a:rPr lang="pl-PL" dirty="0"/>
              <a:t>ompar</a:t>
            </a:r>
            <a:r>
              <a:rPr lang="en-US" dirty="0"/>
              <a:t>able</a:t>
            </a:r>
            <a:r>
              <a:rPr lang="pl-PL" dirty="0"/>
              <a:t> to the</a:t>
            </a:r>
            <a:r>
              <a:rPr lang="en-US" dirty="0"/>
              <a:t> others Cells</a:t>
            </a:r>
            <a:r>
              <a:rPr lang="pl-PL" dirty="0"/>
              <a:t>.</a:t>
            </a:r>
          </a:p>
          <a:p>
            <a:r>
              <a:rPr lang="pl-PL" dirty="0"/>
              <a:t>Rows and collums are a fixed amount of points on the map</a:t>
            </a:r>
            <a:endParaRPr lang="en-IE" dirty="0"/>
          </a:p>
        </p:txBody>
      </p:sp>
    </p:spTree>
    <p:extLst>
      <p:ext uri="{BB962C8B-B14F-4D97-AF65-F5344CB8AC3E}">
        <p14:creationId xmlns:p14="http://schemas.microsoft.com/office/powerpoint/2010/main" val="269722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CB3C-D3BF-4163-915B-111E6D7C6635}"/>
              </a:ext>
            </a:extLst>
          </p:cNvPr>
          <p:cNvSpPr>
            <a:spLocks noGrp="1"/>
          </p:cNvSpPr>
          <p:nvPr>
            <p:ph type="title"/>
          </p:nvPr>
        </p:nvSpPr>
        <p:spPr/>
        <p:txBody>
          <a:bodyPr/>
          <a:lstStyle/>
          <a:p>
            <a:r>
              <a:rPr lang="pl-PL" dirty="0"/>
              <a:t>Evaluated Cell Class	</a:t>
            </a:r>
            <a:endParaRPr lang="en-IE" dirty="0"/>
          </a:p>
        </p:txBody>
      </p:sp>
      <p:sp>
        <p:nvSpPr>
          <p:cNvPr id="3" name="Content Placeholder 2">
            <a:extLst>
              <a:ext uri="{FF2B5EF4-FFF2-40B4-BE49-F238E27FC236}">
                <a16:creationId xmlns:a16="http://schemas.microsoft.com/office/drawing/2014/main" id="{51AE113F-49BF-4A0D-9860-DA7E457A8D16}"/>
              </a:ext>
            </a:extLst>
          </p:cNvPr>
          <p:cNvSpPr>
            <a:spLocks noGrp="1"/>
          </p:cNvSpPr>
          <p:nvPr>
            <p:ph idx="1"/>
          </p:nvPr>
        </p:nvSpPr>
        <p:spPr/>
        <p:txBody>
          <a:bodyPr/>
          <a:lstStyle/>
          <a:p>
            <a:r>
              <a:rPr lang="en-US" dirty="0"/>
              <a:t>The Evaluated Cell puts in the functionality into the Cell class, this class is used for the A* algorithm. The evaluated cells are all the cells that the robot was at and also the candidate cells which are other cells that could have been used, but the cost or evaluation was not efficient.</a:t>
            </a:r>
          </a:p>
          <a:p>
            <a:r>
              <a:rPr lang="pl-PL" dirty="0"/>
              <a:t>The evaluation is consisting of the cost and the </a:t>
            </a:r>
            <a:r>
              <a:rPr lang="en-US" dirty="0"/>
              <a:t>estimation</a:t>
            </a:r>
            <a:r>
              <a:rPr lang="pl-PL" dirty="0"/>
              <a:t>.</a:t>
            </a:r>
          </a:p>
          <a:p>
            <a:r>
              <a:rPr lang="en-US" dirty="0"/>
              <a:t>The length of the shortest path from the start position is the cost</a:t>
            </a:r>
            <a:endParaRPr lang="pl-PL" dirty="0"/>
          </a:p>
          <a:p>
            <a:r>
              <a:rPr lang="pl-PL" dirty="0"/>
              <a:t>There is a compare</a:t>
            </a:r>
            <a:r>
              <a:rPr lang="en-US" dirty="0"/>
              <a:t>T</a:t>
            </a:r>
            <a:r>
              <a:rPr lang="pl-PL" dirty="0"/>
              <a:t>o method</a:t>
            </a:r>
            <a:r>
              <a:rPr lang="en-US" dirty="0"/>
              <a:t> used to match the best candidate</a:t>
            </a:r>
          </a:p>
          <a:p>
            <a:r>
              <a:rPr lang="en-US" dirty="0"/>
              <a:t>In the class we store the optimal path(from starting cell to the current </a:t>
            </a:r>
            <a:r>
              <a:rPr lang="en-US" dirty="0" err="1"/>
              <a:t>EvaluatedCell</a:t>
            </a:r>
            <a:r>
              <a:rPr lang="en-US" dirty="0"/>
              <a:t>) as sequence of Cells.</a:t>
            </a:r>
            <a:endParaRPr lang="pl-PL" dirty="0"/>
          </a:p>
        </p:txBody>
      </p:sp>
    </p:spTree>
    <p:extLst>
      <p:ext uri="{BB962C8B-B14F-4D97-AF65-F5344CB8AC3E}">
        <p14:creationId xmlns:p14="http://schemas.microsoft.com/office/powerpoint/2010/main" val="26248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3553CD-FD42-4748-A6D4-D259174F7670}"/>
              </a:ext>
            </a:extLst>
          </p:cNvPr>
          <p:cNvSpPr>
            <a:spLocks noGrp="1"/>
          </p:cNvSpPr>
          <p:nvPr>
            <p:ph type="title"/>
          </p:nvPr>
        </p:nvSpPr>
        <p:spPr/>
        <p:txBody>
          <a:bodyPr/>
          <a:lstStyle/>
          <a:p>
            <a:r>
              <a:rPr lang="en-US" dirty="0"/>
              <a:t>Normal scenario</a:t>
            </a:r>
            <a:endParaRPr lang="ru-RU" dirty="0"/>
          </a:p>
        </p:txBody>
      </p:sp>
      <p:sp>
        <p:nvSpPr>
          <p:cNvPr id="3" name="Объект 2">
            <a:extLst>
              <a:ext uri="{FF2B5EF4-FFF2-40B4-BE49-F238E27FC236}">
                <a16:creationId xmlns:a16="http://schemas.microsoft.com/office/drawing/2014/main" id="{738A2571-BCEF-4DD5-8BA1-AAE862A7BC7B}"/>
              </a:ext>
            </a:extLst>
          </p:cNvPr>
          <p:cNvSpPr>
            <a:spLocks noGrp="1"/>
          </p:cNvSpPr>
          <p:nvPr>
            <p:ph idx="1"/>
          </p:nvPr>
        </p:nvSpPr>
        <p:spPr>
          <a:xfrm>
            <a:off x="1168326" y="1152983"/>
            <a:ext cx="8946541" cy="4195481"/>
          </a:xfrm>
        </p:spPr>
        <p:txBody>
          <a:bodyPr/>
          <a:lstStyle/>
          <a:p>
            <a:r>
              <a:rPr lang="en-US" dirty="0"/>
              <a:t>Our obstacles are  generated randomly hence why we are not sure that there will be solution.</a:t>
            </a:r>
          </a:p>
          <a:p>
            <a:r>
              <a:rPr lang="en-US" dirty="0"/>
              <a:t>This is because these random obstacles can block the path to the final point.</a:t>
            </a:r>
          </a:p>
          <a:p>
            <a:r>
              <a:rPr lang="en-US" dirty="0"/>
              <a:t>In the program if the solution doesn’t exit we set a red color of a robot and the robot does not move.</a:t>
            </a:r>
            <a:endParaRPr lang="ru-RU" dirty="0"/>
          </a:p>
        </p:txBody>
      </p:sp>
      <p:pic>
        <p:nvPicPr>
          <p:cNvPr id="5" name="Рисунок 4">
            <a:extLst>
              <a:ext uri="{FF2B5EF4-FFF2-40B4-BE49-F238E27FC236}">
                <a16:creationId xmlns:a16="http://schemas.microsoft.com/office/drawing/2014/main" id="{4F99340F-9700-4134-911C-AC6E532E9F1E}"/>
              </a:ext>
            </a:extLst>
          </p:cNvPr>
          <p:cNvPicPr>
            <a:picLocks noChangeAspect="1"/>
          </p:cNvPicPr>
          <p:nvPr/>
        </p:nvPicPr>
        <p:blipFill>
          <a:blip r:embed="rId2"/>
          <a:stretch>
            <a:fillRect/>
          </a:stretch>
        </p:blipFill>
        <p:spPr>
          <a:xfrm>
            <a:off x="1554726" y="3399104"/>
            <a:ext cx="3341366" cy="3308672"/>
          </a:xfrm>
          <a:prstGeom prst="rect">
            <a:avLst/>
          </a:prstGeom>
        </p:spPr>
      </p:pic>
      <p:sp>
        <p:nvSpPr>
          <p:cNvPr id="8" name="Знак ''плюс'' 7">
            <a:extLst>
              <a:ext uri="{FF2B5EF4-FFF2-40B4-BE49-F238E27FC236}">
                <a16:creationId xmlns:a16="http://schemas.microsoft.com/office/drawing/2014/main" id="{0D8966E0-F0D1-4985-ACF7-514E84E29E2C}"/>
              </a:ext>
            </a:extLst>
          </p:cNvPr>
          <p:cNvSpPr/>
          <p:nvPr/>
        </p:nvSpPr>
        <p:spPr>
          <a:xfrm>
            <a:off x="646111" y="3143270"/>
            <a:ext cx="780548" cy="7805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нак ''минус'' 8">
            <a:extLst>
              <a:ext uri="{FF2B5EF4-FFF2-40B4-BE49-F238E27FC236}">
                <a16:creationId xmlns:a16="http://schemas.microsoft.com/office/drawing/2014/main" id="{8991B525-AD40-4E79-82EB-AC027E87E7E3}"/>
              </a:ext>
            </a:extLst>
          </p:cNvPr>
          <p:cNvSpPr/>
          <p:nvPr/>
        </p:nvSpPr>
        <p:spPr>
          <a:xfrm>
            <a:off x="5516105" y="3001104"/>
            <a:ext cx="1064879" cy="1064879"/>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a16="http://schemas.microsoft.com/office/drawing/2014/main" id="{7B523A5A-D9D5-4B17-AFF4-0E1FEAF9611B}"/>
              </a:ext>
            </a:extLst>
          </p:cNvPr>
          <p:cNvPicPr>
            <a:picLocks noChangeAspect="1"/>
          </p:cNvPicPr>
          <p:nvPr/>
        </p:nvPicPr>
        <p:blipFill>
          <a:blip r:embed="rId3"/>
          <a:stretch>
            <a:fillRect/>
          </a:stretch>
        </p:blipFill>
        <p:spPr>
          <a:xfrm>
            <a:off x="6811780" y="3374570"/>
            <a:ext cx="3366140" cy="3333204"/>
          </a:xfrm>
          <a:prstGeom prst="rect">
            <a:avLst/>
          </a:prstGeom>
        </p:spPr>
      </p:pic>
    </p:spTree>
    <p:extLst>
      <p:ext uri="{BB962C8B-B14F-4D97-AF65-F5344CB8AC3E}">
        <p14:creationId xmlns:p14="http://schemas.microsoft.com/office/powerpoint/2010/main" val="312126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FF05AF-36CB-4E5E-B03F-855023B34AA9}"/>
              </a:ext>
            </a:extLst>
          </p:cNvPr>
          <p:cNvSpPr>
            <a:spLocks noGrp="1"/>
          </p:cNvSpPr>
          <p:nvPr>
            <p:ph type="title"/>
          </p:nvPr>
        </p:nvSpPr>
        <p:spPr/>
        <p:txBody>
          <a:bodyPr/>
          <a:lstStyle/>
          <a:p>
            <a:r>
              <a:rPr lang="en-US" dirty="0"/>
              <a:t>Data structures</a:t>
            </a:r>
            <a:endParaRPr lang="ru-RU" dirty="0"/>
          </a:p>
        </p:txBody>
      </p:sp>
      <p:sp>
        <p:nvSpPr>
          <p:cNvPr id="3" name="Объект 2">
            <a:extLst>
              <a:ext uri="{FF2B5EF4-FFF2-40B4-BE49-F238E27FC236}">
                <a16:creationId xmlns:a16="http://schemas.microsoft.com/office/drawing/2014/main" id="{B4254A3B-3805-45D8-8211-AF45A55109E3}"/>
              </a:ext>
            </a:extLst>
          </p:cNvPr>
          <p:cNvSpPr>
            <a:spLocks noGrp="1"/>
          </p:cNvSpPr>
          <p:nvPr>
            <p:ph idx="1"/>
          </p:nvPr>
        </p:nvSpPr>
        <p:spPr>
          <a:xfrm>
            <a:off x="1104293" y="1300355"/>
            <a:ext cx="8946541" cy="4781468"/>
          </a:xfrm>
        </p:spPr>
        <p:txBody>
          <a:bodyPr>
            <a:normAutofit fontScale="85000" lnSpcReduction="10000"/>
          </a:bodyPr>
          <a:lstStyle/>
          <a:p>
            <a:r>
              <a:rPr lang="en-US" dirty="0"/>
              <a:t>Manhattan distance from the goal state: to store Manhattan distance from each cell to goal instead of using a Two-Dimensional Array, we use a Single Dimensional Array to avoid a lot of complexity </a:t>
            </a:r>
          </a:p>
          <a:p>
            <a:r>
              <a:rPr lang="en-US" dirty="0" err="1"/>
              <a:t>PriorityQueue</a:t>
            </a:r>
            <a:r>
              <a:rPr lang="en-US" dirty="0"/>
              <a:t>&lt;</a:t>
            </a:r>
            <a:r>
              <a:rPr lang="en-US" dirty="0" err="1"/>
              <a:t>EvaluatedCell</a:t>
            </a:r>
            <a:r>
              <a:rPr lang="en-US" dirty="0"/>
              <a:t>&gt; , Another structure that is important for our problem. </a:t>
            </a:r>
          </a:p>
          <a:p>
            <a:r>
              <a:rPr lang="en-US" dirty="0"/>
              <a:t>Thanks to this structure we can match the best candidate for the next step.</a:t>
            </a:r>
          </a:p>
          <a:p>
            <a:r>
              <a:rPr lang="en-US" dirty="0"/>
              <a:t>The head of the queue is found by using the </a:t>
            </a:r>
            <a:r>
              <a:rPr lang="en-US" dirty="0" err="1"/>
              <a:t>queue.poll</a:t>
            </a:r>
            <a:r>
              <a:rPr lang="en-US" dirty="0"/>
              <a:t>, which shows the best candidate.</a:t>
            </a:r>
          </a:p>
          <a:p>
            <a:r>
              <a:rPr lang="en-US" dirty="0"/>
              <a:t>At the start we have an Array which we initialized with information about sitting ducks. This is because it is not necessary to calculate the Manhattan distance for them. They are closed by default, due to the fact that they can’t be discovered.</a:t>
            </a:r>
          </a:p>
          <a:p>
            <a:r>
              <a:rPr lang="en-US" dirty="0"/>
              <a:t>Manhattan distance then calculates estimation for every cell and when the cell is chosen it becomes closed.</a:t>
            </a:r>
          </a:p>
          <a:p>
            <a:r>
              <a:rPr lang="en-US" dirty="0"/>
              <a:t>We don’t store that information in the Cell class, so we don’t have to create as many objects as the amount of free cells in case that the final path is short.</a:t>
            </a:r>
          </a:p>
        </p:txBody>
      </p:sp>
    </p:spTree>
    <p:extLst>
      <p:ext uri="{BB962C8B-B14F-4D97-AF65-F5344CB8AC3E}">
        <p14:creationId xmlns:p14="http://schemas.microsoft.com/office/powerpoint/2010/main" val="199600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0F8D-232F-4C4E-8B90-BF474E42CFD1}"/>
              </a:ext>
            </a:extLst>
          </p:cNvPr>
          <p:cNvSpPr>
            <a:spLocks noGrp="1"/>
          </p:cNvSpPr>
          <p:nvPr>
            <p:ph type="title"/>
          </p:nvPr>
        </p:nvSpPr>
        <p:spPr/>
        <p:txBody>
          <a:bodyPr/>
          <a:lstStyle/>
          <a:p>
            <a:r>
              <a:rPr lang="pl-PL" dirty="0"/>
              <a:t>Direction Class</a:t>
            </a:r>
            <a:endParaRPr lang="en-IE" dirty="0"/>
          </a:p>
        </p:txBody>
      </p:sp>
      <p:sp>
        <p:nvSpPr>
          <p:cNvPr id="3" name="Content Placeholder 2">
            <a:extLst>
              <a:ext uri="{FF2B5EF4-FFF2-40B4-BE49-F238E27FC236}">
                <a16:creationId xmlns:a16="http://schemas.microsoft.com/office/drawing/2014/main" id="{C0888D48-FAE6-4027-915E-359A45D9256A}"/>
              </a:ext>
            </a:extLst>
          </p:cNvPr>
          <p:cNvSpPr>
            <a:spLocks noGrp="1"/>
          </p:cNvSpPr>
          <p:nvPr>
            <p:ph idx="1"/>
          </p:nvPr>
        </p:nvSpPr>
        <p:spPr/>
        <p:txBody>
          <a:bodyPr/>
          <a:lstStyle/>
          <a:p>
            <a:r>
              <a:rPr lang="pl-PL" dirty="0"/>
              <a:t>The robot has to move in some direction.</a:t>
            </a:r>
          </a:p>
          <a:p>
            <a:r>
              <a:rPr lang="pl-PL" dirty="0"/>
              <a:t>This class makes sure the robot moves in headings of 360 degrees.</a:t>
            </a:r>
          </a:p>
          <a:p>
            <a:r>
              <a:rPr lang="pl-PL" dirty="0"/>
              <a:t>The robot can only move </a:t>
            </a:r>
            <a:r>
              <a:rPr lang="en-GB" dirty="0"/>
              <a:t>Up, Down, Left , Right </a:t>
            </a:r>
            <a:endParaRPr lang="pl-PL" dirty="0"/>
          </a:p>
          <a:p>
            <a:r>
              <a:rPr lang="en-US" dirty="0"/>
              <a:t>Every direction have assigned values for a degree.</a:t>
            </a:r>
            <a:endParaRPr lang="pl-PL" dirty="0"/>
          </a:p>
        </p:txBody>
      </p:sp>
    </p:spTree>
    <p:extLst>
      <p:ext uri="{BB962C8B-B14F-4D97-AF65-F5344CB8AC3E}">
        <p14:creationId xmlns:p14="http://schemas.microsoft.com/office/powerpoint/2010/main" val="304938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36D33-0B7A-4169-9500-B1F64C9E47AF}"/>
              </a:ext>
            </a:extLst>
          </p:cNvPr>
          <p:cNvSpPr>
            <a:spLocks noGrp="1"/>
          </p:cNvSpPr>
          <p:nvPr>
            <p:ph type="title"/>
          </p:nvPr>
        </p:nvSpPr>
        <p:spPr/>
        <p:txBody>
          <a:bodyPr/>
          <a:lstStyle/>
          <a:p>
            <a:r>
              <a:rPr lang="en-US" dirty="0"/>
              <a:t>Robot moves</a:t>
            </a:r>
            <a:endParaRPr lang="ru-RU" dirty="0"/>
          </a:p>
        </p:txBody>
      </p:sp>
      <p:sp>
        <p:nvSpPr>
          <p:cNvPr id="3" name="Объект 2">
            <a:extLst>
              <a:ext uri="{FF2B5EF4-FFF2-40B4-BE49-F238E27FC236}">
                <a16:creationId xmlns:a16="http://schemas.microsoft.com/office/drawing/2014/main" id="{30C2B4B7-A496-455E-9F3B-B86073D6863A}"/>
              </a:ext>
            </a:extLst>
          </p:cNvPr>
          <p:cNvSpPr>
            <a:spLocks noGrp="1"/>
          </p:cNvSpPr>
          <p:nvPr>
            <p:ph idx="1"/>
          </p:nvPr>
        </p:nvSpPr>
        <p:spPr>
          <a:xfrm>
            <a:off x="1103312" y="2020834"/>
            <a:ext cx="8946541" cy="4195481"/>
          </a:xfrm>
        </p:spPr>
        <p:txBody>
          <a:bodyPr/>
          <a:lstStyle/>
          <a:p>
            <a:r>
              <a:rPr lang="en-US" dirty="0"/>
              <a:t>Robot moves based on the Direction class, it’s used for comparing the current direction to the cell where the robot has to move.</a:t>
            </a:r>
          </a:p>
          <a:p>
            <a:r>
              <a:rPr lang="en-US" dirty="0"/>
              <a:t>The start orientation for the robot is </a:t>
            </a:r>
            <a:r>
              <a:rPr lang="en-US" b="1" i="1" dirty="0"/>
              <a:t>Up(0) </a:t>
            </a:r>
            <a:r>
              <a:rPr lang="en-US" dirty="0"/>
              <a:t>then the robot is exploring the next cell. </a:t>
            </a:r>
          </a:p>
          <a:p>
            <a:r>
              <a:rPr lang="pl-PL" dirty="0"/>
              <a:t>The robot runs based on a findRoute path.</a:t>
            </a:r>
            <a:endParaRPr lang="en-US" dirty="0"/>
          </a:p>
          <a:p>
            <a:r>
              <a:rPr lang="pl-PL" dirty="0"/>
              <a:t>If no path is found the robot will turn red. </a:t>
            </a:r>
            <a:endParaRPr lang="en-US" dirty="0"/>
          </a:p>
          <a:p>
            <a:r>
              <a:rPr lang="pl-PL" dirty="0"/>
              <a:t>We implement a changeOrientationByNextPosition method so that the robot moves naturally</a:t>
            </a:r>
            <a:r>
              <a:rPr lang="en-US" dirty="0"/>
              <a:t>- it </a:t>
            </a:r>
            <a:r>
              <a:rPr lang="pl-PL" dirty="0"/>
              <a:t>doesn’t turn more than 180 degrees.</a:t>
            </a:r>
          </a:p>
          <a:p>
            <a:endParaRPr lang="en-US" dirty="0"/>
          </a:p>
          <a:p>
            <a:endParaRPr lang="en-US" b="1" i="1" dirty="0"/>
          </a:p>
        </p:txBody>
      </p:sp>
    </p:spTree>
    <p:extLst>
      <p:ext uri="{BB962C8B-B14F-4D97-AF65-F5344CB8AC3E}">
        <p14:creationId xmlns:p14="http://schemas.microsoft.com/office/powerpoint/2010/main" val="3520428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677</TotalTime>
  <Words>696</Words>
  <Application>Microsoft Office PowerPoint</Application>
  <PresentationFormat>Широкоэкранный</PresentationFormat>
  <Paragraphs>55</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3</vt:lpstr>
      <vt:lpstr>Ion</vt:lpstr>
      <vt:lpstr>Inteligent Systems </vt:lpstr>
      <vt:lpstr>Describing classes.</vt:lpstr>
      <vt:lpstr>RouteFinder Class</vt:lpstr>
      <vt:lpstr>Cell Class   </vt:lpstr>
      <vt:lpstr>Evaluated Cell Class </vt:lpstr>
      <vt:lpstr>Normal scenario</vt:lpstr>
      <vt:lpstr>Data structures</vt:lpstr>
      <vt:lpstr>Direction Class</vt:lpstr>
      <vt:lpstr>Robot moves</vt:lpstr>
      <vt:lpstr>Class Diagram</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Кирилл Шпак</cp:lastModifiedBy>
  <cp:revision>34</cp:revision>
  <dcterms:created xsi:type="dcterms:W3CDTF">2018-04-09T13:24:11Z</dcterms:created>
  <dcterms:modified xsi:type="dcterms:W3CDTF">2018-04-11T12:50:53Z</dcterms:modified>
</cp:coreProperties>
</file>