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ctr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155448" y="2420112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4" name="Shape 34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  <a:defRPr sz="4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25008" y="5121656"/>
            <a:ext cx="3454400" cy="1270000"/>
          </a:xfrm>
          <a:prstGeom prst="rect">
            <a:avLst/>
          </a:prstGeom>
          <a:noFill/>
          <a:ln w="9525" cap="flat" cmpd="sng">
            <a:solidFill>
              <a:srgbClr val="E3A091">
                <a:alpha val="61568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 rot="5400000">
            <a:off x="2269236" y="-443484"/>
            <a:ext cx="4599432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74332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VERTICAL_TITLE_AND_VERTICAL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5" name="Shape 155"/>
          <p:cNvCxnSpPr/>
          <p:nvPr/>
        </p:nvCxnSpPr>
        <p:spPr>
          <a:xfrm rot="5400000">
            <a:off x="4021836" y="3278124"/>
            <a:ext cx="6245352" cy="0"/>
          </a:xfrm>
          <a:prstGeom prst="straightConnector1">
            <a:avLst/>
          </a:prstGeom>
          <a:noFill/>
          <a:ln w="95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56" name="Shape 156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 rot="5400000">
            <a:off x="670717" y="-61117"/>
            <a:ext cx="5821366" cy="6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74332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 rot="5400000">
            <a:off x="5189537" y="2506664"/>
            <a:ext cx="5851525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74332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cxnSp>
        <p:nvCxnSpPr>
          <p:cNvPr id="58" name="Shape 58"/>
          <p:cNvCxnSpPr/>
          <p:nvPr/>
        </p:nvCxnSpPr>
        <p:spPr>
          <a:xfrm>
            <a:off x="152400" y="2438400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9" name="Shape 5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Georgia"/>
              <a:buNone/>
              <a:defRPr sz="4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8" name="Shape 68"/>
          <p:cNvCxnSpPr/>
          <p:nvPr/>
        </p:nvCxnSpPr>
        <p:spPr>
          <a:xfrm rot="10800000" flipH="1">
            <a:off x="4563080" y="1575652"/>
            <a:ext cx="8921" cy="48195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1752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3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25"/>
              <a:buFont typeface="Noto Sans Symbols"/>
              <a:buChar char="●"/>
              <a:defRPr sz="2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4800600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3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25"/>
              <a:buFont typeface="Noto Sans Symbols"/>
              <a:buChar char="●"/>
              <a:defRPr sz="2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ació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 rot="10800000">
            <a:off x="4572000" y="2200275"/>
            <a:ext cx="0" cy="41879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3" name="Shape 7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prstGeom prst="rect">
            <a:avLst/>
          </a:prstGeom>
          <a:noFill/>
          <a:ln>
            <a:noFill/>
          </a:ln>
          <a:effectLst>
            <a:outerShdw blurRad="50800" dist="254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  <a:defRPr sz="22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Georgia"/>
              <a:buNone/>
              <a:defRPr sz="16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791330" y="1524000"/>
            <a:ext cx="4041775" cy="731520"/>
          </a:xfrm>
          <a:prstGeom prst="rect">
            <a:avLst/>
          </a:prstGeom>
          <a:noFill/>
          <a:ln>
            <a:noFill/>
          </a:ln>
          <a:effectLst>
            <a:outerShdw blurRad="50800" dist="254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  <a:defRPr sz="2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Georgia"/>
              <a:buNone/>
              <a:defRPr sz="16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04800" y="6409944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cxnSp>
        <p:nvCxnSpPr>
          <p:cNvPr id="83" name="Shape 83"/>
          <p:cNvCxnSpPr/>
          <p:nvPr/>
        </p:nvCxnSpPr>
        <p:spPr>
          <a:xfrm>
            <a:off x="152400" y="1280160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4" name="Shape 84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301752" y="2471383"/>
            <a:ext cx="4041648" cy="381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74332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800600" y="2471383"/>
            <a:ext cx="4038600" cy="3822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74332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7" name="Shape 87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  <a:defRPr sz="22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75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Georgia"/>
              <a:buNone/>
              <a:defRPr sz="9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6" name="Shape 116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17" name="Shape 117"/>
          <p:cNvSpPr txBox="1">
            <a:spLocks noGrp="1"/>
          </p:cNvSpPr>
          <p:nvPr>
            <p:ph type="body" idx="2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74332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01752" y="6410848"/>
            <a:ext cx="338328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hape 125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26" name="Shape 12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sz="24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pic" idx="2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819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Char char="○"/>
              <a:defRPr sz="1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762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750"/>
              <a:buFont typeface="Noto Sans Symbols"/>
              <a:buChar char="•"/>
              <a:defRPr sz="1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68605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630"/>
              <a:buFont typeface="Noto Sans Symbols"/>
              <a:buChar char="•"/>
              <a:defRPr sz="9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Georgia"/>
              <a:buChar char="•"/>
              <a:defRPr sz="9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301752" y="6410848"/>
            <a:ext cx="35844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8" name="Shape 18"/>
          <p:cNvCxnSpPr/>
          <p:nvPr/>
        </p:nvCxnSpPr>
        <p:spPr>
          <a:xfrm>
            <a:off x="152400" y="1276743"/>
            <a:ext cx="8833104" cy="0"/>
          </a:xfrm>
          <a:prstGeom prst="straightConnector1">
            <a:avLst/>
          </a:prstGeom>
          <a:noFill/>
          <a:ln w="95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9" name="Shape 19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74332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80"/>
              <a:buFont typeface="Georgia"/>
              <a:buNone/>
            </a:pPr>
            <a:r>
              <a:rPr lang="en-US" sz="378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Project Presentation</a:t>
            </a:r>
            <a:br>
              <a:rPr lang="en-US" sz="378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3780"/>
              <a:t>Escaper</a:t>
            </a:r>
            <a:endParaRPr sz="3780" b="0" i="0" u="none" strike="noStrike" cap="non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685800" y="2447350"/>
            <a:ext cx="8173599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Project 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management</a:t>
            </a:r>
            <a:r>
              <a:rPr lang="en-US"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Kacper </a:t>
            </a: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Development team - Maciej - Pablo - Kacper - Alberto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Project design team: Dennis – Kyrylo – Thomas - Maciej</a:t>
            </a: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Testers team: Pablo – Kyrylo - Denis - 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Charlotte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Documentation: Kacper – Alberto - Charlotte - T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homas - Maciej</a:t>
            </a: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Use Case Diagram </a:t>
            </a:r>
            <a:r>
              <a:rPr lang="en-US" sz="24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(high abstraction)</a:t>
            </a:r>
            <a:endParaRPr sz="33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900" y="1703239"/>
            <a:ext cx="69342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Sequence Diagram </a:t>
            </a:r>
            <a:r>
              <a:rPr lang="en-US" sz="24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(Get route to escape)</a:t>
            </a:r>
            <a:endParaRPr sz="24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6" name="Shape 24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37063" y="1527174"/>
            <a:ext cx="7092176" cy="4830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Software Engineering Activities</a:t>
            </a:r>
            <a:endParaRPr sz="33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301752" y="1426686"/>
            <a:ext cx="8503920" cy="497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Principles/Patterns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the structural pattern we used Facade (Fachada). The reason to use this pattern is because an API is considered a system of high level complexity and the way to use the basic functionality of the system while ignoring its complexity is through the Facade pattern.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580" y="4097364"/>
            <a:ext cx="5207620" cy="2307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Software Engineering Activities</a:t>
            </a:r>
            <a:endParaRPr sz="33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Testing</a:t>
            </a: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4064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-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used jUnit to test different methods. </a:t>
            </a: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</a:t>
            </a:r>
            <a:r>
              <a:rPr lang="en-US" sz="2800">
                <a:solidFill>
                  <a:srgbClr val="000000"/>
                </a:solidFill>
              </a:rPr>
              <a:t>We developed class RouteComputerTest with    most important tests for route algorithm</a:t>
            </a:r>
            <a:endParaRPr sz="2800">
              <a:solidFill>
                <a:srgbClr val="000000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lang="en-US" sz="2800">
                <a:solidFill>
                  <a:srgbClr val="000000"/>
                </a:solidFill>
              </a:rPr>
              <a:t> - All the JUnit tests were successfully passed.</a:t>
            </a:r>
            <a:endParaRPr sz="2800">
              <a:solidFill>
                <a:srgbClr val="000000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lang="en-US" sz="2800">
                <a:solidFill>
                  <a:srgbClr val="000000"/>
                </a:solidFill>
              </a:rPr>
              <a:t>- After implementation process we performed live tests on already working application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Development / Deployment</a:t>
            </a:r>
            <a:endParaRPr sz="33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0" name="Shape 270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301752" y="1527047"/>
            <a:ext cx="8503920" cy="4776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Tools</a:t>
            </a: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775" y="2259975"/>
            <a:ext cx="4767326" cy="283227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/>
          <p:nvPr/>
        </p:nvSpPr>
        <p:spPr>
          <a:xfrm>
            <a:off x="5791200" y="1869466"/>
            <a:ext cx="2643600" cy="30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 : 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Eclipse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Mockito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jUnit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dirty="0">
                <a:solidFill>
                  <a:schemeClr val="dk1"/>
                </a:solidFill>
              </a:rPr>
              <a:t>IntelliJ</a:t>
            </a: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Work : 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Trello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Drive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MagicDraw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Development / Deployment</a:t>
            </a:r>
            <a:endParaRPr sz="33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0" name="Shape 280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301750" y="1527048"/>
            <a:ext cx="85038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Strategies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128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320099" y="2124348"/>
            <a:ext cx="5570337" cy="4159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lang="en-US" sz="27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order to avoid errors in code and increase productivity, we used Test Driven Development (TDD).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endParaRPr sz="27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lang="en-US" sz="27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this case, we have created the class </a:t>
            </a:r>
            <a:r>
              <a:rPr lang="en-US" sz="27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RouteComputerTest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check the class </a:t>
            </a:r>
            <a:r>
              <a:rPr lang="en-US" sz="27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RouteComputer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find out the </a:t>
            </a:r>
            <a:r>
              <a:rPr lang="en-US" sz="27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behaviour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depending on  several parameters. 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endParaRPr sz="27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83" name="Shape 2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8622" y="1360966"/>
            <a:ext cx="2685488" cy="4987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Development / Deployment</a:t>
            </a:r>
            <a:endParaRPr sz="33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301750" y="1429075"/>
            <a:ext cx="41115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Implementation Model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301750" y="1921675"/>
            <a:ext cx="8671150" cy="4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lang="en-US" sz="2800" dirty="0"/>
              <a:t>We have successfully implemented the following commitments in our application:</a:t>
            </a:r>
            <a:endParaRPr sz="2800" dirty="0"/>
          </a:p>
          <a:p>
            <a:pPr marL="457200" marR="0" lvl="0" indent="-406400" algn="just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800"/>
              <a:buChar char="-"/>
            </a:pPr>
            <a:r>
              <a:rPr lang="en-US" sz="2800" dirty="0"/>
              <a:t>Escape route </a:t>
            </a:r>
            <a:r>
              <a:rPr lang="en-US" sz="2800" dirty="0" err="1"/>
              <a:t>visualisation</a:t>
            </a:r>
            <a:endParaRPr sz="2800" dirty="0"/>
          </a:p>
          <a:p>
            <a:pPr marL="457200" marR="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 dirty="0"/>
              <a:t>Escape route management</a:t>
            </a:r>
            <a:endParaRPr sz="2800" dirty="0"/>
          </a:p>
          <a:p>
            <a:pPr marL="457200" marR="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 dirty="0"/>
              <a:t>Uploading building plans live</a:t>
            </a:r>
            <a:endParaRPr sz="2800" dirty="0"/>
          </a:p>
          <a:p>
            <a:pPr marL="457200" marR="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 dirty="0"/>
              <a:t>Managing users’ account </a:t>
            </a:r>
            <a:endParaRPr sz="2800" dirty="0"/>
          </a:p>
          <a:p>
            <a:pPr marL="457200" marR="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 dirty="0"/>
              <a:t>Work on application from GUI level</a:t>
            </a:r>
            <a:endParaRPr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Development / Deployment</a:t>
            </a:r>
            <a:endParaRPr sz="33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9" name="Shape 299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301750" y="1527050"/>
            <a:ext cx="41115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Deployment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317050" y="2396200"/>
            <a:ext cx="8503800" cy="3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just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-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Using </a:t>
            </a:r>
            <a:r>
              <a:rPr lang="en-US" sz="2800"/>
              <a:t>SWING and AWT libraries</a:t>
            </a: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</a:t>
            </a:r>
            <a:r>
              <a:rPr lang="en-US" sz="2800"/>
              <a:t>create </a:t>
            </a: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GUI application</a:t>
            </a: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-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Mocked </a:t>
            </a:r>
            <a:r>
              <a:rPr lang="en-US" sz="2800"/>
              <a:t>database </a:t>
            </a: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of the project (database -&gt; text file (stored on computer))</a:t>
            </a: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-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Actual database will be stored on one machine and its data will be accessible from a server </a:t>
            </a: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-"/>
            </a:pPr>
            <a:r>
              <a:rPr lang="en-US" sz="2800"/>
              <a:t>We deployed project on GitHub repository using IDE connected with GIT client</a:t>
            </a:r>
            <a:endParaRPr sz="2800"/>
          </a:p>
          <a:p>
            <a:pPr marL="0" marR="0" lvl="0" indent="0" algn="just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2" y="155450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Code </a:t>
            </a:r>
            <a:r>
              <a:rPr lang="en-US"/>
              <a:t>Structure</a:t>
            </a:r>
            <a:endParaRPr sz="33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128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endParaRPr>
              <a:solidFill>
                <a:srgbClr val="FF0000"/>
              </a:solidFill>
            </a:endParaRPr>
          </a:p>
          <a:p>
            <a:pPr marL="274320" marR="0" lvl="0" indent="-128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lang="en-US">
                <a:solidFill>
                  <a:srgbClr val="000000"/>
                </a:solidFill>
              </a:rPr>
              <a:t>48 classes divided into 7 packages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838" y="155450"/>
            <a:ext cx="2886075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Shape 3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9263" y="3176000"/>
            <a:ext cx="2152650" cy="32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Shape 3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600" y="2975600"/>
            <a:ext cx="260985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Shape 3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1250" y="3175988"/>
            <a:ext cx="1981200" cy="32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4600" y="155450"/>
            <a:ext cx="20955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Results</a:t>
            </a:r>
            <a:endParaRPr sz="33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1" name="Shape 321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318977" y="1527048"/>
            <a:ext cx="4167963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743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✓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UML diagrams :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Functional requirements</a:t>
            </a:r>
            <a:endParaRPr sz="2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case</a:t>
            </a:r>
            <a:endParaRPr sz="2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Sequence diagrams</a:t>
            </a:r>
            <a:endParaRPr sz="2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 diagrams</a:t>
            </a:r>
            <a:endParaRPr sz="2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743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✓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Several tests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743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✓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Documentation of diagrams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23" name="Shape 3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5463" y="4284921"/>
            <a:ext cx="1463773" cy="160562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 txBox="1"/>
          <p:nvPr/>
        </p:nvSpPr>
        <p:spPr>
          <a:xfrm>
            <a:off x="4749679" y="1527048"/>
            <a:ext cx="4075343" cy="2353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2933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✓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Application result:</a:t>
            </a:r>
            <a:endParaRPr/>
          </a:p>
          <a:p>
            <a:pPr marL="457200" marR="0" lvl="0" indent="-3743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GUI</a:t>
            </a:r>
            <a:endParaRPr/>
          </a:p>
          <a:p>
            <a:pPr marL="457200" marR="0" lvl="0" indent="-3743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Dijkstra’s Algorithm </a:t>
            </a:r>
            <a:endParaRPr/>
          </a:p>
          <a:p>
            <a:pPr marL="457200" marR="0" lvl="0" indent="-3743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Display map JGraphX</a:t>
            </a:r>
            <a:endParaRPr sz="2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743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Text parser</a:t>
            </a:r>
            <a:endParaRPr sz="2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55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-"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User management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128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128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128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128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128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128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128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128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Introduction – The Problem</a:t>
            </a:r>
            <a:endParaRPr sz="33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301752" y="2056009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main motivation of this project is to help ensure the safety of users.</a:t>
            </a:r>
            <a:endParaRPr/>
          </a:p>
          <a:p>
            <a:pPr marL="274320" marR="0" lvl="0" indent="-27432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create a system with a social benefit, we wish to help people to gain knowledge about escape routes and evacuation plans in case of emergencies.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274320" algn="just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idea of everyone having a way to escape from danger by just looking at their phone to show the quickest route.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Problems occured</a:t>
            </a:r>
            <a:endParaRPr/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4332" rtl="0">
              <a:spcBef>
                <a:spcPts val="540"/>
              </a:spcBef>
              <a:spcAft>
                <a:spcPts val="0"/>
              </a:spcAft>
              <a:buSzPts val="2295"/>
              <a:buChar char="-"/>
            </a:pPr>
            <a:r>
              <a:rPr lang="en-US"/>
              <a:t>Different approaches to class diagram idea</a:t>
            </a:r>
            <a:endParaRPr/>
          </a:p>
          <a:p>
            <a:pPr marL="0" lvl="0" indent="0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  <a:p>
            <a:pPr marL="457200" lvl="0" indent="-374332" rtl="0">
              <a:spcBef>
                <a:spcPts val="540"/>
              </a:spcBef>
              <a:spcAft>
                <a:spcPts val="0"/>
              </a:spcAft>
              <a:buSzPts val="2295"/>
              <a:buChar char="-"/>
            </a:pPr>
            <a:r>
              <a:rPr lang="en-US"/>
              <a:t>Merging models in MagicDraw</a:t>
            </a:r>
            <a:endParaRPr/>
          </a:p>
          <a:p>
            <a:pPr marL="0" lvl="0" indent="0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  <a:p>
            <a:pPr marL="457200" lvl="0" indent="-374332" rtl="0">
              <a:spcBef>
                <a:spcPts val="540"/>
              </a:spcBef>
              <a:spcAft>
                <a:spcPts val="0"/>
              </a:spcAft>
              <a:buSzPts val="2295"/>
              <a:buChar char="-"/>
            </a:pPr>
            <a:r>
              <a:rPr lang="en-US"/>
              <a:t>Parser part for Map project</a:t>
            </a:r>
            <a:endParaRPr/>
          </a:p>
          <a:p>
            <a:pPr marL="0" lvl="0" indent="0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  <a:p>
            <a:pPr marL="457200" lvl="0" indent="-374332" rtl="0">
              <a:spcBef>
                <a:spcPts val="540"/>
              </a:spcBef>
              <a:spcAft>
                <a:spcPts val="0"/>
              </a:spcAft>
              <a:buSzPts val="2295"/>
              <a:buChar char="-"/>
            </a:pPr>
            <a:r>
              <a:rPr lang="en-US"/>
              <a:t>Merging GUI with Map</a:t>
            </a:r>
            <a:endParaRPr/>
          </a:p>
          <a:p>
            <a:pPr marL="0" lvl="0" indent="0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  <a:p>
            <a:pPr marL="457200" lvl="0" indent="-374332" rtl="0">
              <a:spcBef>
                <a:spcPts val="540"/>
              </a:spcBef>
              <a:spcAft>
                <a:spcPts val="0"/>
              </a:spcAft>
              <a:buSzPts val="2295"/>
              <a:buChar char="-"/>
            </a:pPr>
            <a:r>
              <a:rPr lang="en-US"/>
              <a:t>Displaying map in the same window</a:t>
            </a:r>
            <a:endParaRPr/>
          </a:p>
          <a:p>
            <a:pPr marL="0" lvl="0" indent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 sz="33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8" name="Shape 338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301750" y="1527050"/>
            <a:ext cx="8503800" cy="4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00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eorgia"/>
              <a:buChar char="➢"/>
            </a:pPr>
            <a:r>
              <a:rPr lang="en-US"/>
              <a:t>We realise how important is to follow a well-structured methodology when working on a new project. The main first step is the correct understanding of the new SUD in order to apply the right model to develop the new system.</a:t>
            </a:r>
            <a:endParaRPr/>
          </a:p>
          <a:p>
            <a:pPr marL="457200" lvl="0" indent="-37433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95"/>
              <a:buChar char="➢"/>
            </a:pPr>
            <a:r>
              <a:rPr lang="en-US"/>
              <a:t>We all know now what the idea of being part of a team means,  including the importance of working in a coordinated way to complete the different tasks assigned successfully and complete the project on time and in form.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The Team and Teamwork</a:t>
            </a:r>
            <a:endParaRPr sz="33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223283" y="1750332"/>
            <a:ext cx="8665535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7433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5"/>
              <a:buFont typeface="Noto Sans Symbols"/>
              <a:buChar char="✓"/>
            </a:pPr>
            <a:r>
              <a:rPr lang="en-US" sz="27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At the beginning of the project everyone was involved in each task, we coordinated this during meetings and using commun</a:t>
            </a:r>
            <a:r>
              <a:rPr lang="en-US">
                <a:solidFill>
                  <a:srgbClr val="000000"/>
                </a:solidFill>
              </a:rPr>
              <a:t>ication tool</a:t>
            </a:r>
            <a:r>
              <a:rPr lang="en-US" sz="27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WhatsApp and making the necessary commitments to the repository on GitHub.</a:t>
            </a:r>
            <a:endParaRPr sz="27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7433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5"/>
              <a:buFont typeface="Noto Sans Symbols"/>
              <a:buChar char="✓"/>
            </a:pPr>
            <a:r>
              <a:rPr lang="en-US" sz="27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By the end of the project we split the team in 2 groups:</a:t>
            </a:r>
            <a:endParaRPr sz="27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82868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5"/>
              <a:buFont typeface="Noto Sans Symbols"/>
              <a:buNone/>
            </a:pPr>
            <a:r>
              <a:rPr lang="en-US" sz="27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- Development : Maciek, Dennis, Pablo and</a:t>
            </a:r>
            <a:endParaRPr/>
          </a:p>
          <a:p>
            <a:pPr marL="82868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5"/>
              <a:buFont typeface="Noto Sans Symbols"/>
              <a:buNone/>
            </a:pPr>
            <a:r>
              <a:rPr lang="en-US" sz="27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Kacper.</a:t>
            </a:r>
            <a:endParaRPr/>
          </a:p>
          <a:p>
            <a:pPr marL="82868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5"/>
              <a:buFont typeface="Noto Sans Symbols"/>
              <a:buNone/>
            </a:pPr>
            <a:r>
              <a:rPr lang="en-US" sz="27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- Documentation: Charlotte, Kyrylo, Thomas</a:t>
            </a:r>
            <a:endParaRPr/>
          </a:p>
          <a:p>
            <a:pPr marL="82868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5"/>
              <a:buFont typeface="Noto Sans Symbols"/>
              <a:buNone/>
            </a:pPr>
            <a:r>
              <a:rPr lang="en-US" sz="27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and Alberto.</a:t>
            </a:r>
            <a:endParaRPr sz="2700" b="0" i="0" u="none" strike="noStrike" cap="non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The Solution </a:t>
            </a:r>
            <a:r>
              <a:rPr lang="en-US" sz="24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(slide 1)</a:t>
            </a:r>
            <a:endParaRPr sz="24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01752" y="2077380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Noto Sans Symbols"/>
              <a:buChar char="●"/>
            </a:pPr>
            <a:r>
              <a:rPr lang="en-US" sz="29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application </a:t>
            </a:r>
            <a:r>
              <a:rPr lang="en-US" sz="2900"/>
              <a:t>is </a:t>
            </a:r>
            <a:r>
              <a:rPr lang="en-US" sz="29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working out optimal evacuation routes inside buildings according to the user’s position.</a:t>
            </a:r>
            <a:endParaRPr sz="29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274320" algn="just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Certified registered building owners </a:t>
            </a:r>
            <a:r>
              <a:rPr lang="en-US"/>
              <a:t>are</a:t>
            </a: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able to submit building plans to the system.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274320" algn="just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system </a:t>
            </a:r>
            <a:r>
              <a:rPr lang="en-US"/>
              <a:t>is storing</a:t>
            </a: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data to show and calculate the most convenient way of leaving the building at the time of an emergency.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The Solution </a:t>
            </a:r>
            <a:r>
              <a:rPr lang="en-US" sz="24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(slide 2)</a:t>
            </a:r>
            <a:endParaRPr sz="24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301752" y="1928492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simulate a mobile environment, by creating a desktop application with similar graphical user interface and model.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274320" algn="just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Mocking database connection by using text files with all necessary data. 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274320" algn="just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There </a:t>
            </a:r>
            <a:r>
              <a:rPr lang="en-US"/>
              <a:t>is</a:t>
            </a: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 graphical presentation of the computation (what the end-user will see).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None/>
            </a:pPr>
            <a:endParaRPr/>
          </a:p>
          <a:p>
            <a:pPr marL="274320" marR="0" lvl="0" indent="-16637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16637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16637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Software Engineering Activities</a:t>
            </a:r>
            <a:endParaRPr sz="33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301752" y="1718296"/>
            <a:ext cx="8503920" cy="468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sng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Requirements</a:t>
            </a:r>
            <a:endParaRPr sz="2700" b="0" i="0" u="sng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have considered the following main requirements: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274320" algn="just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✓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User can see their current position on the map provided by the system.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274320" algn="just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✓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system has to provide an escape route. In case of situations such as a collapse of part of the building, the system will provide an alternative route.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274320" algn="just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✓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system </a:t>
            </a:r>
            <a:r>
              <a:rPr lang="en-US"/>
              <a:t>will also allow to manage users while working as Administrator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16637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Software Engineering Activities</a:t>
            </a:r>
            <a:endParaRPr sz="33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301752" y="1443411"/>
            <a:ext cx="8503920" cy="4877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Architecture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the architectural style, we have used Model-View-Controller, which is very common in graphical user interfaces and is based on the idea of code reuse. This architecture seeks to facilitate the task of developing applications and their maintenance.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16637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endParaRPr sz="2000" b="0" i="0" u="none" strike="noStrike" cap="non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7245" y="4156859"/>
            <a:ext cx="5355721" cy="2164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Software Engineering Activities</a:t>
            </a:r>
            <a:endParaRPr sz="33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301752" y="1683166"/>
            <a:ext cx="8503920" cy="4472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Models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capture the static aspect of the system, we have used a Class diagram, the most common structural diagram which basically represents the object-oriented view of a system.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capture the dynamic aspect of the system, we have used two behavioural diagrams, the Use Case diagram an the Sequence diagram.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aforementioned diagrams  are in the slides that follow.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Class Diagram </a:t>
            </a:r>
            <a:r>
              <a:rPr lang="en-US" sz="24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(high abstraction)</a:t>
            </a:r>
            <a:r>
              <a:rPr lang="en-US"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33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2" name="Shape 23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1625" y="1862253"/>
            <a:ext cx="8504238" cy="4159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ívico">
  <a:themeElements>
    <a:clrScheme name="Cívico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962</Words>
  <Application>Microsoft Office PowerPoint</Application>
  <PresentationFormat>On-screen Show (4:3)</PresentationFormat>
  <Paragraphs>173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Georgia</vt:lpstr>
      <vt:lpstr>Noto Sans Symbols</vt:lpstr>
      <vt:lpstr>Cívico</vt:lpstr>
      <vt:lpstr>Project Presentation Escaper</vt:lpstr>
      <vt:lpstr>Introduction – The Problem</vt:lpstr>
      <vt:lpstr>The Team and Teamwork</vt:lpstr>
      <vt:lpstr>The Solution (slide 1)</vt:lpstr>
      <vt:lpstr>The Solution (slide 2)</vt:lpstr>
      <vt:lpstr>Software Engineering Activities</vt:lpstr>
      <vt:lpstr>Software Engineering Activities</vt:lpstr>
      <vt:lpstr>Software Engineering Activities</vt:lpstr>
      <vt:lpstr>Class Diagram (high abstraction) </vt:lpstr>
      <vt:lpstr>Use Case Diagram (high abstraction)</vt:lpstr>
      <vt:lpstr>Sequence Diagram (Get route to escape)</vt:lpstr>
      <vt:lpstr>Software Engineering Activities</vt:lpstr>
      <vt:lpstr>Software Engineering Activities</vt:lpstr>
      <vt:lpstr>Development / Deployment</vt:lpstr>
      <vt:lpstr>Development / Deployment</vt:lpstr>
      <vt:lpstr>Development / Deployment</vt:lpstr>
      <vt:lpstr>Development / Deployment</vt:lpstr>
      <vt:lpstr>Code Structure</vt:lpstr>
      <vt:lpstr>Results</vt:lpstr>
      <vt:lpstr>Problems occured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Escaper</dc:title>
  <cp:lastModifiedBy>Charlotte Cutler</cp:lastModifiedBy>
  <cp:revision>1</cp:revision>
  <dcterms:modified xsi:type="dcterms:W3CDTF">2018-06-05T21:59:22Z</dcterms:modified>
</cp:coreProperties>
</file>