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3" r:id="rId4"/>
    <p:sldId id="264" r:id="rId5"/>
    <p:sldId id="266" r:id="rId6"/>
    <p:sldId id="265"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71494" initials="2" lastIdx="1" clrIdx="0">
    <p:extLst>
      <p:ext uri="{19B8F6BF-5375-455C-9EA6-DF929625EA0E}">
        <p15:presenceInfo xmlns:p15="http://schemas.microsoft.com/office/powerpoint/2012/main" userId="S-1-5-21-2998004179-3154177361-93567520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FF508-DDB5-4C37-9D6E-3EBB18A03910}" type="datetimeFigureOut">
              <a:rPr lang="en-IE" smtClean="0"/>
              <a:t>08/06/2018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AFAC6-2555-49B1-A953-9ECF9545D860}" type="slidenum">
              <a:rPr lang="en-IE" smtClean="0"/>
              <a:t>‹#›</a:t>
            </a:fld>
            <a:endParaRPr lang="en-IE"/>
          </a:p>
        </p:txBody>
      </p:sp>
    </p:spTree>
    <p:extLst>
      <p:ext uri="{BB962C8B-B14F-4D97-AF65-F5344CB8AC3E}">
        <p14:creationId xmlns:p14="http://schemas.microsoft.com/office/powerpoint/2010/main" val="145196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6CAFAC6-2555-49B1-A953-9ECF9545D860}" type="slidenum">
              <a:rPr lang="en-IE" smtClean="0"/>
              <a:t>7</a:t>
            </a:fld>
            <a:endParaRPr lang="en-IE"/>
          </a:p>
        </p:txBody>
      </p:sp>
    </p:spTree>
    <p:extLst>
      <p:ext uri="{BB962C8B-B14F-4D97-AF65-F5344CB8AC3E}">
        <p14:creationId xmlns:p14="http://schemas.microsoft.com/office/powerpoint/2010/main" val="213449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a:xfrm>
            <a:off x="1876424" y="5410201"/>
            <a:ext cx="5124886" cy="365125"/>
          </a:xfrm>
        </p:spPr>
        <p:txBody>
          <a:bodyPr/>
          <a:lstStyle/>
          <a:p>
            <a:endParaRPr lang="en-IE" dirty="0"/>
          </a:p>
        </p:txBody>
      </p:sp>
      <p:sp>
        <p:nvSpPr>
          <p:cNvPr id="6" name="Slide Number Placeholder 5"/>
          <p:cNvSpPr>
            <a:spLocks noGrp="1"/>
          </p:cNvSpPr>
          <p:nvPr>
            <p:ph type="sldNum" sz="quarter" idx="12"/>
          </p:nvPr>
        </p:nvSpPr>
        <p:spPr>
          <a:xfrm>
            <a:off x="9896911" y="5410199"/>
            <a:ext cx="771089" cy="365125"/>
          </a:xfrm>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391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562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303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00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44321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8290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590296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351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4679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61552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8404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9376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89990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8854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4215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399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44D5DE-067A-48D1-960D-D72C815B8E9F}" type="datetimeFigureOut">
              <a:rPr lang="en-IE" smtClean="0"/>
              <a:t>08/06/2018</a:t>
            </a:fld>
            <a:endParaRPr lang="en-IE"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F0929A-5111-4F7E-8628-723A410E327C}" type="slidenum">
              <a:rPr lang="en-IE" smtClean="0"/>
              <a:t>‹#›</a:t>
            </a:fld>
            <a:endParaRPr lang="en-IE" dirty="0"/>
          </a:p>
        </p:txBody>
      </p:sp>
    </p:spTree>
    <p:extLst>
      <p:ext uri="{BB962C8B-B14F-4D97-AF65-F5344CB8AC3E}">
        <p14:creationId xmlns:p14="http://schemas.microsoft.com/office/powerpoint/2010/main" val="388201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4896-0E5B-4330-BA8C-F4F56F7CB6A8}"/>
              </a:ext>
            </a:extLst>
          </p:cNvPr>
          <p:cNvSpPr>
            <a:spLocks noGrp="1"/>
          </p:cNvSpPr>
          <p:nvPr>
            <p:ph type="ctrTitle"/>
          </p:nvPr>
        </p:nvSpPr>
        <p:spPr/>
        <p:txBody>
          <a:bodyPr/>
          <a:lstStyle/>
          <a:p>
            <a:r>
              <a:rPr lang="pl-PL" dirty="0"/>
              <a:t>INTELIGENT SYSTEMS</a:t>
            </a:r>
            <a:endParaRPr lang="en-IE" dirty="0"/>
          </a:p>
        </p:txBody>
      </p:sp>
      <p:sp>
        <p:nvSpPr>
          <p:cNvPr id="3" name="Subtitle 2">
            <a:extLst>
              <a:ext uri="{FF2B5EF4-FFF2-40B4-BE49-F238E27FC236}">
                <a16:creationId xmlns:a16="http://schemas.microsoft.com/office/drawing/2014/main" id="{624CDC5F-4B5F-44BD-A3C3-7F014973561B}"/>
              </a:ext>
            </a:extLst>
          </p:cNvPr>
          <p:cNvSpPr>
            <a:spLocks noGrp="1"/>
          </p:cNvSpPr>
          <p:nvPr>
            <p:ph type="subTitle" idx="1"/>
          </p:nvPr>
        </p:nvSpPr>
        <p:spPr/>
        <p:txBody>
          <a:bodyPr/>
          <a:lstStyle/>
          <a:p>
            <a:r>
              <a:rPr lang="pl-PL" dirty="0"/>
              <a:t>Neural networks– Denis, kacper and kirill.</a:t>
            </a:r>
            <a:endParaRPr lang="en-IE" dirty="0"/>
          </a:p>
        </p:txBody>
      </p:sp>
    </p:spTree>
    <p:extLst>
      <p:ext uri="{BB962C8B-B14F-4D97-AF65-F5344CB8AC3E}">
        <p14:creationId xmlns:p14="http://schemas.microsoft.com/office/powerpoint/2010/main" val="167348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1980-B812-4153-B19A-6612677C6D61}"/>
              </a:ext>
            </a:extLst>
          </p:cNvPr>
          <p:cNvSpPr>
            <a:spLocks noGrp="1"/>
          </p:cNvSpPr>
          <p:nvPr>
            <p:ph type="title"/>
          </p:nvPr>
        </p:nvSpPr>
        <p:spPr/>
        <p:txBody>
          <a:bodyPr/>
          <a:lstStyle/>
          <a:p>
            <a:r>
              <a:rPr lang="pl-PL" dirty="0"/>
              <a:t>Introduction </a:t>
            </a:r>
            <a:endParaRPr lang="en-IE" dirty="0"/>
          </a:p>
        </p:txBody>
      </p:sp>
      <p:sp>
        <p:nvSpPr>
          <p:cNvPr id="5" name="Content Placeholder 4">
            <a:extLst>
              <a:ext uri="{FF2B5EF4-FFF2-40B4-BE49-F238E27FC236}">
                <a16:creationId xmlns:a16="http://schemas.microsoft.com/office/drawing/2014/main" id="{FFE78372-0E1A-4A04-A800-5663EF1F0AC9}"/>
              </a:ext>
            </a:extLst>
          </p:cNvPr>
          <p:cNvSpPr>
            <a:spLocks noGrp="1"/>
          </p:cNvSpPr>
          <p:nvPr>
            <p:ph idx="1"/>
          </p:nvPr>
        </p:nvSpPr>
        <p:spPr>
          <a:xfrm>
            <a:off x="1141412" y="2249486"/>
            <a:ext cx="9905999" cy="4087145"/>
          </a:xfrm>
        </p:spPr>
        <p:txBody>
          <a:bodyPr>
            <a:normAutofit/>
          </a:bodyPr>
          <a:lstStyle/>
          <a:p>
            <a:r>
              <a:rPr lang="pl-PL" dirty="0"/>
              <a:t>In this assignment we had two robots that were fighting, all of the battles were simulated, we had 1000 battles that took place. The expected result of this assignment is that we will obtain a prediction of behaviour of a robot based on these battles.</a:t>
            </a:r>
          </a:p>
          <a:p>
            <a:r>
              <a:rPr lang="pl-PL" dirty="0"/>
              <a:t>We will use the encog library and we use a main class of BattlefieldParameterEvaluator to get the results.</a:t>
            </a:r>
          </a:p>
          <a:p>
            <a:r>
              <a:rPr lang="pl-PL" dirty="0"/>
              <a:t>The matrix will be written as a grayscale png, allowing for the results of the estimation to be evaluated visably.</a:t>
            </a:r>
          </a:p>
        </p:txBody>
      </p:sp>
    </p:spTree>
    <p:extLst>
      <p:ext uri="{BB962C8B-B14F-4D97-AF65-F5344CB8AC3E}">
        <p14:creationId xmlns:p14="http://schemas.microsoft.com/office/powerpoint/2010/main" val="13915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E058-D657-479A-97E7-3CD2D88C6728}"/>
              </a:ext>
            </a:extLst>
          </p:cNvPr>
          <p:cNvSpPr>
            <a:spLocks noGrp="1"/>
          </p:cNvSpPr>
          <p:nvPr>
            <p:ph type="title"/>
          </p:nvPr>
        </p:nvSpPr>
        <p:spPr/>
        <p:txBody>
          <a:bodyPr/>
          <a:lstStyle/>
          <a:p>
            <a:r>
              <a:rPr lang="pl-PL" dirty="0"/>
              <a:t>Explaining Battlefield parameter evaluator</a:t>
            </a:r>
            <a:endParaRPr lang="en-IE" dirty="0"/>
          </a:p>
        </p:txBody>
      </p:sp>
      <p:sp>
        <p:nvSpPr>
          <p:cNvPr id="3" name="Content Placeholder 2">
            <a:extLst>
              <a:ext uri="{FF2B5EF4-FFF2-40B4-BE49-F238E27FC236}">
                <a16:creationId xmlns:a16="http://schemas.microsoft.com/office/drawing/2014/main" id="{3E6C6B7B-C098-4934-A153-6C988C7A1389}"/>
              </a:ext>
            </a:extLst>
          </p:cNvPr>
          <p:cNvSpPr>
            <a:spLocks noGrp="1"/>
          </p:cNvSpPr>
          <p:nvPr>
            <p:ph idx="1"/>
          </p:nvPr>
        </p:nvSpPr>
        <p:spPr>
          <a:xfrm>
            <a:off x="1141412" y="1684422"/>
            <a:ext cx="9905999" cy="4700336"/>
          </a:xfrm>
        </p:spPr>
        <p:txBody>
          <a:bodyPr>
            <a:normAutofit fontScale="85000" lnSpcReduction="20000"/>
          </a:bodyPr>
          <a:lstStyle/>
          <a:p>
            <a:r>
              <a:rPr lang="pl-PL" dirty="0"/>
              <a:t>There is three classes in this class:</a:t>
            </a:r>
          </a:p>
          <a:p>
            <a:pPr lvl="2"/>
            <a:r>
              <a:rPr lang="pl-PL" dirty="0"/>
              <a:t>Environment</a:t>
            </a:r>
          </a:p>
          <a:p>
            <a:pPr lvl="2"/>
            <a:r>
              <a:rPr lang="pl-PL" dirty="0"/>
              <a:t>BattlefieldParameterEvaluator</a:t>
            </a:r>
          </a:p>
          <a:p>
            <a:pPr lvl="2"/>
            <a:r>
              <a:rPr lang="pl-PL" dirty="0"/>
              <a:t>BattleObserver</a:t>
            </a:r>
          </a:p>
          <a:p>
            <a:r>
              <a:rPr lang="pl-PL" dirty="0"/>
              <a:t>The class Environment is responsible for running the Evaluater with the amount of Samples we preditermine.</a:t>
            </a:r>
          </a:p>
          <a:p>
            <a:r>
              <a:rPr lang="pl-PL" dirty="0"/>
              <a:t>The Battlefield Parameter Evaluator creates a dataset for the network by running sample battles, then a network is created and trained using the dataset. Then samples are created and evaluated by the neural network. The outputs given by the network are used for plotting the graph i.e. The image at the end we obtain. In this class the image is created also.</a:t>
            </a:r>
          </a:p>
          <a:p>
            <a:r>
              <a:rPr lang="pl-PL" dirty="0"/>
              <a:t>Battle observer is the battle listener for handing the battle events we are interested in. Whenever a battle has finished, the class provides an output of the scores of the robots in the console.</a:t>
            </a:r>
          </a:p>
        </p:txBody>
      </p:sp>
    </p:spTree>
    <p:extLst>
      <p:ext uri="{BB962C8B-B14F-4D97-AF65-F5344CB8AC3E}">
        <p14:creationId xmlns:p14="http://schemas.microsoft.com/office/powerpoint/2010/main" val="170046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7C84-DD70-4B95-A243-271FF56BFE10}"/>
              </a:ext>
            </a:extLst>
          </p:cNvPr>
          <p:cNvSpPr>
            <a:spLocks noGrp="1"/>
          </p:cNvSpPr>
          <p:nvPr>
            <p:ph type="title"/>
          </p:nvPr>
        </p:nvSpPr>
        <p:spPr/>
        <p:txBody>
          <a:bodyPr/>
          <a:lstStyle/>
          <a:p>
            <a:r>
              <a:rPr lang="pl-PL" dirty="0"/>
              <a:t>Encog library</a:t>
            </a:r>
            <a:endParaRPr lang="en-IE" dirty="0"/>
          </a:p>
        </p:txBody>
      </p:sp>
      <p:sp>
        <p:nvSpPr>
          <p:cNvPr id="3" name="Content Placeholder 2">
            <a:extLst>
              <a:ext uri="{FF2B5EF4-FFF2-40B4-BE49-F238E27FC236}">
                <a16:creationId xmlns:a16="http://schemas.microsoft.com/office/drawing/2014/main" id="{D620757E-8C94-4DFD-B61B-36C495FE5CDE}"/>
              </a:ext>
            </a:extLst>
          </p:cNvPr>
          <p:cNvSpPr>
            <a:spLocks noGrp="1"/>
          </p:cNvSpPr>
          <p:nvPr>
            <p:ph idx="1"/>
          </p:nvPr>
        </p:nvSpPr>
        <p:spPr/>
        <p:txBody>
          <a:bodyPr>
            <a:normAutofit lnSpcReduction="10000"/>
          </a:bodyPr>
          <a:lstStyle/>
          <a:p>
            <a:r>
              <a:rPr lang="pl-PL" dirty="0"/>
              <a:t>The Encog Library is a Java library responsible for machine learning in Java.</a:t>
            </a:r>
          </a:p>
          <a:p>
            <a:r>
              <a:rPr lang="pl-PL" dirty="0"/>
              <a:t>Encog’s main strenght is that it supports neural network algorithms.</a:t>
            </a:r>
          </a:p>
          <a:p>
            <a:r>
              <a:rPr lang="pl-PL" dirty="0"/>
              <a:t>Encog allows us to use </a:t>
            </a:r>
            <a:r>
              <a:rPr lang="en-GB" dirty="0"/>
              <a:t>classes to normalize and process data for these neural networks.</a:t>
            </a:r>
            <a:endParaRPr lang="pl-PL" dirty="0"/>
          </a:p>
          <a:p>
            <a:r>
              <a:rPr lang="en-GB" dirty="0"/>
              <a:t>Nearly all neural networks contain layers. A layer is a group of neurons that behave similarly. There are many different layer types used by the different types of neural networks that are supported by Encog.</a:t>
            </a:r>
            <a:endParaRPr lang="en-IE" dirty="0"/>
          </a:p>
        </p:txBody>
      </p:sp>
    </p:spTree>
    <p:extLst>
      <p:ext uri="{BB962C8B-B14F-4D97-AF65-F5344CB8AC3E}">
        <p14:creationId xmlns:p14="http://schemas.microsoft.com/office/powerpoint/2010/main" val="87051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D016-FC3B-427A-8416-A27EFE4552EE}"/>
              </a:ext>
            </a:extLst>
          </p:cNvPr>
          <p:cNvSpPr>
            <a:spLocks noGrp="1"/>
          </p:cNvSpPr>
          <p:nvPr>
            <p:ph type="title"/>
          </p:nvPr>
        </p:nvSpPr>
        <p:spPr/>
        <p:txBody>
          <a:bodyPr/>
          <a:lstStyle/>
          <a:p>
            <a:r>
              <a:rPr lang="pl-PL" dirty="0"/>
              <a:t>Training explanation</a:t>
            </a:r>
            <a:endParaRPr lang="en-IE" dirty="0"/>
          </a:p>
        </p:txBody>
      </p:sp>
      <p:sp>
        <p:nvSpPr>
          <p:cNvPr id="3" name="Content Placeholder 2">
            <a:extLst>
              <a:ext uri="{FF2B5EF4-FFF2-40B4-BE49-F238E27FC236}">
                <a16:creationId xmlns:a16="http://schemas.microsoft.com/office/drawing/2014/main" id="{0793D5B7-4ADD-40A3-9111-D3B1F90EFD36}"/>
              </a:ext>
            </a:extLst>
          </p:cNvPr>
          <p:cNvSpPr>
            <a:spLocks noGrp="1"/>
          </p:cNvSpPr>
          <p:nvPr>
            <p:ph idx="1"/>
          </p:nvPr>
        </p:nvSpPr>
        <p:spPr>
          <a:xfrm>
            <a:off x="1141412" y="2249486"/>
            <a:ext cx="9905999" cy="4167355"/>
          </a:xfrm>
        </p:spPr>
        <p:txBody>
          <a:bodyPr>
            <a:normAutofit fontScale="85000" lnSpcReduction="20000"/>
          </a:bodyPr>
          <a:lstStyle/>
          <a:p>
            <a:r>
              <a:rPr lang="pl-PL" dirty="0"/>
              <a:t>We create a dataset and we normalize the inputs of the dataset to have an interval of the form [0,1].</a:t>
            </a:r>
          </a:p>
          <a:p>
            <a:r>
              <a:rPr lang="pl-PL" dirty="0"/>
              <a:t>We use an Activation Sigmoid function to predict our outcomes, and we use it to create the training network. The Sigmoid function is part of the Encog library. The range for sigmoid is set from 0 to 1.</a:t>
            </a:r>
          </a:p>
          <a:p>
            <a:r>
              <a:rPr lang="pl-PL" dirty="0"/>
              <a:t>Our network has one hidden layer consisting of 50 hidden units with no bias, output is a single value - normalized score of a robot.</a:t>
            </a:r>
          </a:p>
          <a:p>
            <a:r>
              <a:rPr lang="pl-PL" dirty="0"/>
              <a:t>The Propagation technique is then used to train the network that we have created and also the dataset. </a:t>
            </a:r>
          </a:p>
          <a:p>
            <a:r>
              <a:rPr lang="pl-PL" dirty="0"/>
              <a:t>The synapses and weights are adjusted in this project to find the robot’s strenght and weaknesses.</a:t>
            </a:r>
          </a:p>
          <a:p>
            <a:endParaRPr lang="en-IE" dirty="0"/>
          </a:p>
        </p:txBody>
      </p:sp>
    </p:spTree>
    <p:extLst>
      <p:ext uri="{BB962C8B-B14F-4D97-AF65-F5344CB8AC3E}">
        <p14:creationId xmlns:p14="http://schemas.microsoft.com/office/powerpoint/2010/main" val="133928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8A0B-E5F1-4137-8CAD-BD8C6FD10612}"/>
              </a:ext>
            </a:extLst>
          </p:cNvPr>
          <p:cNvSpPr>
            <a:spLocks noGrp="1"/>
          </p:cNvSpPr>
          <p:nvPr>
            <p:ph type="title"/>
          </p:nvPr>
        </p:nvSpPr>
        <p:spPr>
          <a:xfrm>
            <a:off x="1157455" y="-311924"/>
            <a:ext cx="9905998" cy="1478570"/>
          </a:xfrm>
        </p:spPr>
        <p:txBody>
          <a:bodyPr/>
          <a:lstStyle/>
          <a:p>
            <a:r>
              <a:rPr lang="pl-PL" dirty="0"/>
              <a:t>Class diagram</a:t>
            </a:r>
            <a:endParaRPr lang="en-IE" dirty="0"/>
          </a:p>
        </p:txBody>
      </p:sp>
      <p:pic>
        <p:nvPicPr>
          <p:cNvPr id="4" name="Content Placeholder 3">
            <a:extLst>
              <a:ext uri="{FF2B5EF4-FFF2-40B4-BE49-F238E27FC236}">
                <a16:creationId xmlns:a16="http://schemas.microsoft.com/office/drawing/2014/main" id="{283F64C4-98A6-43BA-9F27-BA0A3E27E0E6}"/>
              </a:ext>
            </a:extLst>
          </p:cNvPr>
          <p:cNvPicPr>
            <a:picLocks noGrp="1" noChangeAspect="1"/>
          </p:cNvPicPr>
          <p:nvPr>
            <p:ph idx="1"/>
          </p:nvPr>
        </p:nvPicPr>
        <p:blipFill>
          <a:blip r:embed="rId2"/>
          <a:stretch>
            <a:fillRect/>
          </a:stretch>
        </p:blipFill>
        <p:spPr>
          <a:xfrm>
            <a:off x="4267201" y="755499"/>
            <a:ext cx="4200892" cy="6102501"/>
          </a:xfrm>
          <a:prstGeom prst="rect">
            <a:avLst/>
          </a:prstGeom>
        </p:spPr>
      </p:pic>
    </p:spTree>
    <p:extLst>
      <p:ext uri="{BB962C8B-B14F-4D97-AF65-F5344CB8AC3E}">
        <p14:creationId xmlns:p14="http://schemas.microsoft.com/office/powerpoint/2010/main" val="184273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E74-E9D8-460A-879A-94960585CE2F}"/>
              </a:ext>
            </a:extLst>
          </p:cNvPr>
          <p:cNvSpPr>
            <a:spLocks noGrp="1"/>
          </p:cNvSpPr>
          <p:nvPr>
            <p:ph type="title"/>
          </p:nvPr>
        </p:nvSpPr>
        <p:spPr>
          <a:xfrm>
            <a:off x="1141412" y="-419469"/>
            <a:ext cx="9905998" cy="1478570"/>
          </a:xfrm>
        </p:spPr>
        <p:txBody>
          <a:bodyPr/>
          <a:lstStyle/>
          <a:p>
            <a:r>
              <a:rPr lang="pl-PL" dirty="0"/>
              <a:t>Results	</a:t>
            </a:r>
            <a:endParaRPr lang="en-IE" dirty="0"/>
          </a:p>
        </p:txBody>
      </p:sp>
      <p:sp>
        <p:nvSpPr>
          <p:cNvPr id="8" name="Content Placeholder 7">
            <a:extLst>
              <a:ext uri="{FF2B5EF4-FFF2-40B4-BE49-F238E27FC236}">
                <a16:creationId xmlns:a16="http://schemas.microsoft.com/office/drawing/2014/main" id="{18F8508B-3C04-412D-8BBE-38DF24B4BBC1}"/>
              </a:ext>
            </a:extLst>
          </p:cNvPr>
          <p:cNvSpPr>
            <a:spLocks noGrp="1"/>
          </p:cNvSpPr>
          <p:nvPr>
            <p:ph idx="1"/>
          </p:nvPr>
        </p:nvSpPr>
        <p:spPr>
          <a:xfrm>
            <a:off x="3717508" y="1764632"/>
            <a:ext cx="4736681" cy="4944380"/>
          </a:xfrm>
        </p:spPr>
        <p:txBody>
          <a:bodyPr>
            <a:normAutofit fontScale="77500" lnSpcReduction="20000"/>
          </a:bodyPr>
          <a:lstStyle/>
          <a:p>
            <a:endParaRPr lang="pl-PL" dirty="0"/>
          </a:p>
          <a:p>
            <a:r>
              <a:rPr lang="pl-PL" dirty="0"/>
              <a:t>The brighter the pixel is, the better score should the second robot</a:t>
            </a:r>
            <a:r>
              <a:rPr lang="en-GB" dirty="0"/>
              <a:t>(The second robot - on the left image, the first robot - on the right one respectively)</a:t>
            </a:r>
            <a:r>
              <a:rPr lang="pl-PL" dirty="0"/>
              <a:t>achieve in a battle with corresponding configuration of battlefield size and gun cooling rate.</a:t>
            </a:r>
          </a:p>
          <a:p>
            <a:r>
              <a:rPr lang="pl-PL" dirty="0"/>
              <a:t>We can see that based on the training data the neural network expects the second robot to achieve much better results than the first one.</a:t>
            </a:r>
          </a:p>
          <a:p>
            <a:r>
              <a:rPr lang="pl-PL" dirty="0"/>
              <a:t>On console we can see the set ups for who the network has been trained and also the scores of the robots in the battles with those set ups</a:t>
            </a:r>
          </a:p>
        </p:txBody>
      </p:sp>
      <p:pic>
        <p:nvPicPr>
          <p:cNvPr id="4" name="Picture 3">
            <a:extLst>
              <a:ext uri="{FF2B5EF4-FFF2-40B4-BE49-F238E27FC236}">
                <a16:creationId xmlns:a16="http://schemas.microsoft.com/office/drawing/2014/main" id="{1EC17DE0-1030-49DD-9607-5ED9C9B03601}"/>
              </a:ext>
            </a:extLst>
          </p:cNvPr>
          <p:cNvPicPr>
            <a:picLocks noChangeAspect="1"/>
          </p:cNvPicPr>
          <p:nvPr/>
        </p:nvPicPr>
        <p:blipFill>
          <a:blip r:embed="rId3"/>
          <a:stretch>
            <a:fillRect/>
          </a:stretch>
        </p:blipFill>
        <p:spPr>
          <a:xfrm>
            <a:off x="0" y="599321"/>
            <a:ext cx="12192000" cy="1650166"/>
          </a:xfrm>
          <a:prstGeom prst="rect">
            <a:avLst/>
          </a:prstGeom>
        </p:spPr>
      </p:pic>
      <p:pic>
        <p:nvPicPr>
          <p:cNvPr id="6" name="Picture 5">
            <a:extLst>
              <a:ext uri="{FF2B5EF4-FFF2-40B4-BE49-F238E27FC236}">
                <a16:creationId xmlns:a16="http://schemas.microsoft.com/office/drawing/2014/main" id="{4CD89EE4-34BE-4E3E-8EEB-84D0F229E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43199"/>
            <a:ext cx="3717508" cy="3965813"/>
          </a:xfrm>
          <a:prstGeom prst="rect">
            <a:avLst/>
          </a:prstGeom>
        </p:spPr>
      </p:pic>
      <p:pic>
        <p:nvPicPr>
          <p:cNvPr id="9" name="Picture 8">
            <a:extLst>
              <a:ext uri="{FF2B5EF4-FFF2-40B4-BE49-F238E27FC236}">
                <a16:creationId xmlns:a16="http://schemas.microsoft.com/office/drawing/2014/main" id="{9D4230BA-4BEB-4D03-83C7-5B1F3FCF99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4189" y="2743200"/>
            <a:ext cx="3737811" cy="3965813"/>
          </a:xfrm>
          <a:prstGeom prst="rect">
            <a:avLst/>
          </a:prstGeom>
        </p:spPr>
      </p:pic>
      <p:sp>
        <p:nvSpPr>
          <p:cNvPr id="3" name="TextBox 2">
            <a:extLst>
              <a:ext uri="{FF2B5EF4-FFF2-40B4-BE49-F238E27FC236}">
                <a16:creationId xmlns:a16="http://schemas.microsoft.com/office/drawing/2014/main" id="{E644713F-E8AB-40F7-8D7E-B0B89DC5CC14}"/>
              </a:ext>
            </a:extLst>
          </p:cNvPr>
          <p:cNvSpPr txBox="1"/>
          <p:nvPr/>
        </p:nvSpPr>
        <p:spPr>
          <a:xfrm>
            <a:off x="-1" y="2249487"/>
            <a:ext cx="4058653" cy="338554"/>
          </a:xfrm>
          <a:prstGeom prst="rect">
            <a:avLst/>
          </a:prstGeom>
          <a:noFill/>
        </p:spPr>
        <p:txBody>
          <a:bodyPr wrap="square" rtlCol="0">
            <a:spAutoFit/>
          </a:bodyPr>
          <a:lstStyle/>
          <a:p>
            <a:r>
              <a:rPr lang="pl-PL" sz="1600" dirty="0">
                <a:solidFill>
                  <a:srgbClr val="FF0000"/>
                </a:solidFill>
              </a:rPr>
              <a:t>Solution </a:t>
            </a:r>
            <a:r>
              <a:rPr lang="en-GB" sz="1600" dirty="0">
                <a:solidFill>
                  <a:srgbClr val="FF0000"/>
                </a:solidFill>
              </a:rPr>
              <a:t>after observing first robot scores</a:t>
            </a:r>
            <a:endParaRPr lang="en-IE" sz="1600" dirty="0">
              <a:solidFill>
                <a:srgbClr val="FF0000"/>
              </a:solidFill>
            </a:endParaRPr>
          </a:p>
        </p:txBody>
      </p:sp>
      <p:sp>
        <p:nvSpPr>
          <p:cNvPr id="5" name="Rectangle 4">
            <a:extLst>
              <a:ext uri="{FF2B5EF4-FFF2-40B4-BE49-F238E27FC236}">
                <a16:creationId xmlns:a16="http://schemas.microsoft.com/office/drawing/2014/main" id="{E5FFEE18-FF3D-4631-92C8-68E97CC1104B}"/>
              </a:ext>
            </a:extLst>
          </p:cNvPr>
          <p:cNvSpPr/>
          <p:nvPr/>
        </p:nvSpPr>
        <p:spPr>
          <a:xfrm>
            <a:off x="8846650" y="2311677"/>
            <a:ext cx="2640466" cy="369332"/>
          </a:xfrm>
          <a:prstGeom prst="rect">
            <a:avLst/>
          </a:prstGeom>
        </p:spPr>
        <p:txBody>
          <a:bodyPr wrap="none">
            <a:spAutoFit/>
          </a:bodyPr>
          <a:lstStyle/>
          <a:p>
            <a:r>
              <a:rPr lang="pl-PL" dirty="0">
                <a:solidFill>
                  <a:srgbClr val="FF0000"/>
                </a:solidFill>
              </a:rPr>
              <a:t>Solution with current config</a:t>
            </a:r>
            <a:endParaRPr lang="en-IE" dirty="0">
              <a:solidFill>
                <a:srgbClr val="FF0000"/>
              </a:solidFill>
            </a:endParaRPr>
          </a:p>
        </p:txBody>
      </p:sp>
    </p:spTree>
    <p:extLst>
      <p:ext uri="{BB962C8B-B14F-4D97-AF65-F5344CB8AC3E}">
        <p14:creationId xmlns:p14="http://schemas.microsoft.com/office/powerpoint/2010/main" val="38525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4B3-4259-4326-AA89-5ECF31667638}"/>
              </a:ext>
            </a:extLst>
          </p:cNvPr>
          <p:cNvSpPr>
            <a:spLocks noGrp="1"/>
          </p:cNvSpPr>
          <p:nvPr>
            <p:ph type="title"/>
          </p:nvPr>
        </p:nvSpPr>
        <p:spPr/>
        <p:txBody>
          <a:bodyPr/>
          <a:lstStyle/>
          <a:p>
            <a:r>
              <a:rPr lang="pl-PL" dirty="0"/>
              <a:t>Conclusion	</a:t>
            </a:r>
            <a:endParaRPr lang="en-IE" dirty="0"/>
          </a:p>
        </p:txBody>
      </p:sp>
      <p:sp>
        <p:nvSpPr>
          <p:cNvPr id="5" name="Content Placeholder 4">
            <a:extLst>
              <a:ext uri="{FF2B5EF4-FFF2-40B4-BE49-F238E27FC236}">
                <a16:creationId xmlns:a16="http://schemas.microsoft.com/office/drawing/2014/main" id="{668E5EDE-FE47-498B-B989-51CC5D43FED8}"/>
              </a:ext>
            </a:extLst>
          </p:cNvPr>
          <p:cNvSpPr>
            <a:spLocks noGrp="1"/>
          </p:cNvSpPr>
          <p:nvPr>
            <p:ph idx="1"/>
          </p:nvPr>
        </p:nvSpPr>
        <p:spPr/>
        <p:txBody>
          <a:bodyPr>
            <a:normAutofit fontScale="92500" lnSpcReduction="10000"/>
          </a:bodyPr>
          <a:lstStyle/>
          <a:p>
            <a:r>
              <a:rPr lang="en-GB" dirty="0"/>
              <a:t>One of the most striking facts about neural networks is that they can </a:t>
            </a:r>
            <a:r>
              <a:rPr lang="pl-PL" dirty="0"/>
              <a:t>simulate</a:t>
            </a:r>
            <a:r>
              <a:rPr lang="en-GB" dirty="0"/>
              <a:t> any function.</a:t>
            </a:r>
            <a:endParaRPr lang="pl-PL" dirty="0"/>
          </a:p>
          <a:p>
            <a:r>
              <a:rPr lang="pl-PL" dirty="0"/>
              <a:t>In our case we run 1000 tests on two robots, we changed the observed robot to see the output for two each of the battling sides.  So we had obtained two images to show the result of the evaluation.</a:t>
            </a:r>
          </a:p>
          <a:p>
            <a:r>
              <a:rPr lang="pl-PL" dirty="0"/>
              <a:t>As expected the more trainings we had specified the more precise the evaluation gets, as overtime the proporties are altered and outliers are eliminated to get the best results.</a:t>
            </a:r>
          </a:p>
          <a:p>
            <a:endParaRPr lang="pl-PL" dirty="0"/>
          </a:p>
          <a:p>
            <a:endParaRPr lang="pl-PL" dirty="0"/>
          </a:p>
        </p:txBody>
      </p:sp>
    </p:spTree>
    <p:extLst>
      <p:ext uri="{BB962C8B-B14F-4D97-AF65-F5344CB8AC3E}">
        <p14:creationId xmlns:p14="http://schemas.microsoft.com/office/powerpoint/2010/main" val="789672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619</TotalTime>
  <Words>659</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INTELIGENT SYSTEMS</vt:lpstr>
      <vt:lpstr>Introduction </vt:lpstr>
      <vt:lpstr>Explaining Battlefield parameter evaluator</vt:lpstr>
      <vt:lpstr>Encog library</vt:lpstr>
      <vt:lpstr>Training explanation</vt:lpstr>
      <vt:lpstr>Class diagram</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INTELIGENT SYSTEMS</dc:title>
  <dc:creator>20071494</dc:creator>
  <cp:lastModifiedBy>20071494</cp:lastModifiedBy>
  <cp:revision>54</cp:revision>
  <dcterms:created xsi:type="dcterms:W3CDTF">2018-05-08T18:57:42Z</dcterms:created>
  <dcterms:modified xsi:type="dcterms:W3CDTF">2018-06-08T14:16:00Z</dcterms:modified>
</cp:coreProperties>
</file>