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4"/>
  </p:sldMasterIdLst>
  <p:sldIdLst>
    <p:sldId id="256" r:id="rId5"/>
    <p:sldId id="257" r:id="rId6"/>
    <p:sldId id="258" r:id="rId7"/>
    <p:sldId id="259" r:id="rId8"/>
    <p:sldId id="260" r:id="rId9"/>
    <p:sldId id="265" r:id="rId10"/>
    <p:sldId id="261" r:id="rId11"/>
    <p:sldId id="262" r:id="rId12"/>
    <p:sldId id="263" r:id="rId13"/>
    <p:sldId id="267" r:id="rId14"/>
    <p:sldId id="264" r:id="rId15"/>
    <p:sldId id="268" r:id="rId16"/>
    <p:sldId id="269" r:id="rId17"/>
    <p:sldId id="272" r:id="rId18"/>
    <p:sldId id="273" r:id="rId19"/>
    <p:sldId id="270"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cper Kalinowski" initials="KK" lastIdx="4" clrIdx="0">
    <p:extLst>
      <p:ext uri="{19B8F6BF-5375-455C-9EA6-DF929625EA0E}">
        <p15:presenceInfo xmlns:p15="http://schemas.microsoft.com/office/powerpoint/2012/main" userId="S::kk76975@student.sgh.waw.pl::5d7f1b3f-acd2-4574-9742-4e255f121ae0" providerId="AD"/>
      </p:ext>
    </p:extLst>
  </p:cmAuthor>
  <p:cmAuthor id="2" name="Kacper Kalinowski" initials="KK [2]" lastIdx="2" clrIdx="1">
    <p:extLst>
      <p:ext uri="{19B8F6BF-5375-455C-9EA6-DF929625EA0E}">
        <p15:presenceInfo xmlns:p15="http://schemas.microsoft.com/office/powerpoint/2012/main" userId="Kacper Kalinowsk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2994EC-A116-4144-A896-6AC99465FACA}" v="1418" dt="2021-05-22T16:27:15.988"/>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Styl ciemny 1 — Ak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Styl jasny 3 — Ak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06799F8-075E-4A3A-A7F6-7FBC6576F1A4}" styleName="Styl z motywem 2 — Ak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Styl z motywem 2 — Ak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16" autoAdjust="0"/>
    <p:restoredTop sz="94660"/>
  </p:normalViewPr>
  <p:slideViewPr>
    <p:cSldViewPr snapToGrid="0">
      <p:cViewPr varScale="1">
        <p:scale>
          <a:sx n="114" d="100"/>
          <a:sy n="114" d="100"/>
        </p:scale>
        <p:origin x="3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cper Kalinowski" userId="S::kk76975@student.sgh.waw.pl::5d7f1b3f-acd2-4574-9742-4e255f121ae0" providerId="AD" clId="Web-{3E2994EC-A116-4144-A896-6AC99465FACA}"/>
    <pc:docChg chg="modSld">
      <pc:chgData name="Kacper Kalinowski" userId="S::kk76975@student.sgh.waw.pl::5d7f1b3f-acd2-4574-9742-4e255f121ae0" providerId="AD" clId="Web-{3E2994EC-A116-4144-A896-6AC99465FACA}" dt="2021-05-22T16:27:15.988" v="726" actId="20577"/>
      <pc:docMkLst>
        <pc:docMk/>
      </pc:docMkLst>
      <pc:sldChg chg="addSp delSp modSp">
        <pc:chgData name="Kacper Kalinowski" userId="S::kk76975@student.sgh.waw.pl::5d7f1b3f-acd2-4574-9742-4e255f121ae0" providerId="AD" clId="Web-{3E2994EC-A116-4144-A896-6AC99465FACA}" dt="2021-05-22T16:27:15.988" v="726" actId="20577"/>
        <pc:sldMkLst>
          <pc:docMk/>
          <pc:sldMk cId="77442087" sldId="260"/>
        </pc:sldMkLst>
        <pc:spChg chg="mod">
          <ac:chgData name="Kacper Kalinowski" userId="S::kk76975@student.sgh.waw.pl::5d7f1b3f-acd2-4574-9742-4e255f121ae0" providerId="AD" clId="Web-{3E2994EC-A116-4144-A896-6AC99465FACA}" dt="2021-05-22T13:49:42.065" v="2" actId="1076"/>
          <ac:spMkLst>
            <pc:docMk/>
            <pc:sldMk cId="77442087" sldId="260"/>
            <ac:spMk id="2" creationId="{B962A292-A580-4CFF-9653-354667F3089E}"/>
          </ac:spMkLst>
        </pc:spChg>
        <pc:spChg chg="add mod">
          <ac:chgData name="Kacper Kalinowski" userId="S::kk76975@student.sgh.waw.pl::5d7f1b3f-acd2-4574-9742-4e255f121ae0" providerId="AD" clId="Web-{3E2994EC-A116-4144-A896-6AC99465FACA}" dt="2021-05-22T16:27:15.988" v="726" actId="20577"/>
          <ac:spMkLst>
            <pc:docMk/>
            <pc:sldMk cId="77442087" sldId="260"/>
            <ac:spMk id="3" creationId="{3C595AE9-E7C4-4319-98A8-B6705570E113}"/>
          </ac:spMkLst>
        </pc:spChg>
        <pc:spChg chg="add del mod">
          <ac:chgData name="Kacper Kalinowski" userId="S::kk76975@student.sgh.waw.pl::5d7f1b3f-acd2-4574-9742-4e255f121ae0" providerId="AD" clId="Web-{3E2994EC-A116-4144-A896-6AC99465FACA}" dt="2021-05-22T13:50:00.471" v="9"/>
          <ac:spMkLst>
            <pc:docMk/>
            <pc:sldMk cId="77442087" sldId="260"/>
            <ac:spMk id="3" creationId="{89512A55-D99D-4777-9625-55CA12AD4DD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0CEC40-655A-450A-A576-06047845079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BB199993-7616-40C6-B22F-D6374BCB11CB}">
      <dgm:prSet custT="1"/>
      <dgm:spPr/>
      <dgm:t>
        <a:bodyPr/>
        <a:lstStyle/>
        <a:p>
          <a:r>
            <a:rPr lang="pl-PL" sz="1200" dirty="0" err="1">
              <a:solidFill>
                <a:schemeClr val="bg1"/>
              </a:solidFill>
            </a:rPr>
            <a:t>Date</a:t>
          </a:r>
          <a:r>
            <a:rPr lang="pl-PL" sz="1200" dirty="0">
              <a:solidFill>
                <a:schemeClr val="bg1"/>
              </a:solidFill>
            </a:rPr>
            <a:t> – data pomiaru</a:t>
          </a:r>
          <a:endParaRPr lang="en-US" sz="1200" dirty="0">
            <a:solidFill>
              <a:schemeClr val="bg1"/>
            </a:solidFill>
          </a:endParaRPr>
        </a:p>
      </dgm:t>
    </dgm:pt>
    <dgm:pt modelId="{D0270A95-AA90-4173-99CD-483B54C3F3F2}" type="parTrans" cxnId="{DD685D52-AC4E-424F-A209-B5D3ED6EDB6A}">
      <dgm:prSet/>
      <dgm:spPr/>
      <dgm:t>
        <a:bodyPr/>
        <a:lstStyle/>
        <a:p>
          <a:endParaRPr lang="en-US"/>
        </a:p>
      </dgm:t>
    </dgm:pt>
    <dgm:pt modelId="{7BA02232-DD1F-457F-8A04-0060B9343138}" type="sibTrans" cxnId="{DD685D52-AC4E-424F-A209-B5D3ED6EDB6A}">
      <dgm:prSet/>
      <dgm:spPr/>
      <dgm:t>
        <a:bodyPr/>
        <a:lstStyle/>
        <a:p>
          <a:endParaRPr lang="en-US"/>
        </a:p>
      </dgm:t>
    </dgm:pt>
    <dgm:pt modelId="{A5F903EB-81B5-45DF-9053-A77CE42E91A9}">
      <dgm:prSet custT="1"/>
      <dgm:spPr/>
      <dgm:t>
        <a:bodyPr/>
        <a:lstStyle/>
        <a:p>
          <a:r>
            <a:rPr lang="pl-PL" sz="1200">
              <a:solidFill>
                <a:schemeClr val="bg1"/>
              </a:solidFill>
            </a:rPr>
            <a:t>Location – lokalizacja stacji pogodowej</a:t>
          </a:r>
          <a:endParaRPr lang="en-US" sz="1200">
            <a:solidFill>
              <a:schemeClr val="bg1"/>
            </a:solidFill>
          </a:endParaRPr>
        </a:p>
      </dgm:t>
    </dgm:pt>
    <dgm:pt modelId="{DEE834FC-D53C-4F47-845F-B56170AE5F35}" type="parTrans" cxnId="{C6D7DD69-C262-4A55-8529-9A2E15C7DDDB}">
      <dgm:prSet/>
      <dgm:spPr/>
      <dgm:t>
        <a:bodyPr/>
        <a:lstStyle/>
        <a:p>
          <a:endParaRPr lang="en-US"/>
        </a:p>
      </dgm:t>
    </dgm:pt>
    <dgm:pt modelId="{5D0941E9-3CC9-47AF-87B6-08485B6C02CD}" type="sibTrans" cxnId="{C6D7DD69-C262-4A55-8529-9A2E15C7DDDB}">
      <dgm:prSet/>
      <dgm:spPr/>
      <dgm:t>
        <a:bodyPr/>
        <a:lstStyle/>
        <a:p>
          <a:endParaRPr lang="en-US"/>
        </a:p>
      </dgm:t>
    </dgm:pt>
    <dgm:pt modelId="{6C058514-DFA9-492C-89C3-9DA65EC1B27A}">
      <dgm:prSet custT="1"/>
      <dgm:spPr/>
      <dgm:t>
        <a:bodyPr/>
        <a:lstStyle/>
        <a:p>
          <a:r>
            <a:rPr lang="pl-PL" sz="1200">
              <a:solidFill>
                <a:schemeClr val="bg1"/>
              </a:solidFill>
            </a:rPr>
            <a:t>MinTemp – minimalna temperatura (w stopniach Celsjusza)</a:t>
          </a:r>
          <a:endParaRPr lang="en-US" sz="1200">
            <a:solidFill>
              <a:schemeClr val="bg1"/>
            </a:solidFill>
          </a:endParaRPr>
        </a:p>
      </dgm:t>
    </dgm:pt>
    <dgm:pt modelId="{FCC294ED-BEDE-43F2-B71F-12002D52DA71}" type="parTrans" cxnId="{4AE9F7F1-B540-40AE-8910-F0F438920C25}">
      <dgm:prSet/>
      <dgm:spPr/>
      <dgm:t>
        <a:bodyPr/>
        <a:lstStyle/>
        <a:p>
          <a:endParaRPr lang="en-US"/>
        </a:p>
      </dgm:t>
    </dgm:pt>
    <dgm:pt modelId="{C660F092-7C35-4269-BC66-10E0CF783C52}" type="sibTrans" cxnId="{4AE9F7F1-B540-40AE-8910-F0F438920C25}">
      <dgm:prSet/>
      <dgm:spPr/>
      <dgm:t>
        <a:bodyPr/>
        <a:lstStyle/>
        <a:p>
          <a:endParaRPr lang="en-US"/>
        </a:p>
      </dgm:t>
    </dgm:pt>
    <dgm:pt modelId="{9886FDB3-A135-41B0-B5A9-1AA7B3B876B1}">
      <dgm:prSet custT="1"/>
      <dgm:spPr/>
      <dgm:t>
        <a:bodyPr/>
        <a:lstStyle/>
        <a:p>
          <a:r>
            <a:rPr lang="pl-PL" sz="1200">
              <a:solidFill>
                <a:schemeClr val="bg1"/>
              </a:solidFill>
            </a:rPr>
            <a:t>MaxTemp - maksymalna temperatura (w stopniach Celsjusza)</a:t>
          </a:r>
          <a:endParaRPr lang="en-US" sz="1200">
            <a:solidFill>
              <a:schemeClr val="bg1"/>
            </a:solidFill>
          </a:endParaRPr>
        </a:p>
      </dgm:t>
    </dgm:pt>
    <dgm:pt modelId="{E1355F4F-98C1-4E43-AFC5-81D25AFEC427}" type="parTrans" cxnId="{F142F08E-D8F9-4BE2-93C4-D55898E6FB16}">
      <dgm:prSet/>
      <dgm:spPr/>
      <dgm:t>
        <a:bodyPr/>
        <a:lstStyle/>
        <a:p>
          <a:endParaRPr lang="en-US"/>
        </a:p>
      </dgm:t>
    </dgm:pt>
    <dgm:pt modelId="{0CB9938E-D115-4AE1-A713-EE554A07098E}" type="sibTrans" cxnId="{F142F08E-D8F9-4BE2-93C4-D55898E6FB16}">
      <dgm:prSet/>
      <dgm:spPr/>
      <dgm:t>
        <a:bodyPr/>
        <a:lstStyle/>
        <a:p>
          <a:endParaRPr lang="en-US"/>
        </a:p>
      </dgm:t>
    </dgm:pt>
    <dgm:pt modelId="{4FAF0347-4C17-44D2-9941-215F57BDBD1F}">
      <dgm:prSet custT="1"/>
      <dgm:spPr/>
      <dgm:t>
        <a:bodyPr/>
        <a:lstStyle/>
        <a:p>
          <a:r>
            <a:rPr lang="pl-PL" sz="1200">
              <a:solidFill>
                <a:schemeClr val="bg1"/>
              </a:solidFill>
            </a:rPr>
            <a:t>Rainfall – suma dziennych opadów </a:t>
          </a:r>
          <a:endParaRPr lang="en-US" sz="1200">
            <a:solidFill>
              <a:schemeClr val="bg1"/>
            </a:solidFill>
          </a:endParaRPr>
        </a:p>
      </dgm:t>
    </dgm:pt>
    <dgm:pt modelId="{151487A0-31F9-4F80-8192-4245C2D4315D}" type="parTrans" cxnId="{5E6EE172-E661-48F6-90B4-EE6FAA37A5BE}">
      <dgm:prSet/>
      <dgm:spPr/>
      <dgm:t>
        <a:bodyPr/>
        <a:lstStyle/>
        <a:p>
          <a:endParaRPr lang="en-US"/>
        </a:p>
      </dgm:t>
    </dgm:pt>
    <dgm:pt modelId="{2C876ADF-1DA3-4EC6-8181-5B19BD74C6DE}" type="sibTrans" cxnId="{5E6EE172-E661-48F6-90B4-EE6FAA37A5BE}">
      <dgm:prSet/>
      <dgm:spPr/>
      <dgm:t>
        <a:bodyPr/>
        <a:lstStyle/>
        <a:p>
          <a:endParaRPr lang="en-US"/>
        </a:p>
      </dgm:t>
    </dgm:pt>
    <dgm:pt modelId="{854E9DB9-865A-44FA-B216-93FB05803827}">
      <dgm:prSet custT="1"/>
      <dgm:spPr/>
      <dgm:t>
        <a:bodyPr/>
        <a:lstStyle/>
        <a:p>
          <a:r>
            <a:rPr lang="pl-PL" sz="1200">
              <a:solidFill>
                <a:schemeClr val="bg1"/>
              </a:solidFill>
            </a:rPr>
            <a:t>WindGustDir – kierunek najsilniejszego wiatru</a:t>
          </a:r>
          <a:endParaRPr lang="en-US" sz="1200">
            <a:solidFill>
              <a:schemeClr val="bg1"/>
            </a:solidFill>
          </a:endParaRPr>
        </a:p>
      </dgm:t>
    </dgm:pt>
    <dgm:pt modelId="{DA31D344-06CB-41AE-BB4E-B81D8D320CBC}" type="parTrans" cxnId="{2834452B-00C2-42CC-86DE-634C08B4D9FC}">
      <dgm:prSet/>
      <dgm:spPr/>
      <dgm:t>
        <a:bodyPr/>
        <a:lstStyle/>
        <a:p>
          <a:endParaRPr lang="en-US"/>
        </a:p>
      </dgm:t>
    </dgm:pt>
    <dgm:pt modelId="{B1B2CFBF-2AD7-4158-BD74-0020EE9BB654}" type="sibTrans" cxnId="{2834452B-00C2-42CC-86DE-634C08B4D9FC}">
      <dgm:prSet/>
      <dgm:spPr/>
      <dgm:t>
        <a:bodyPr/>
        <a:lstStyle/>
        <a:p>
          <a:endParaRPr lang="en-US"/>
        </a:p>
      </dgm:t>
    </dgm:pt>
    <dgm:pt modelId="{6C3C638D-0A03-4C8D-AD84-177EC4E4B39F}">
      <dgm:prSet custT="1"/>
      <dgm:spPr/>
      <dgm:t>
        <a:bodyPr/>
        <a:lstStyle/>
        <a:p>
          <a:r>
            <a:rPr lang="pl-PL" sz="1200">
              <a:solidFill>
                <a:schemeClr val="bg1"/>
              </a:solidFill>
            </a:rPr>
            <a:t>WindGustSpeed – siła najsilniejszego wiatru (w km/h)</a:t>
          </a:r>
          <a:endParaRPr lang="en-US" sz="1200">
            <a:solidFill>
              <a:schemeClr val="bg1"/>
            </a:solidFill>
          </a:endParaRPr>
        </a:p>
      </dgm:t>
    </dgm:pt>
    <dgm:pt modelId="{FE6282AE-9BAD-4341-9EBC-AB68EA27C2F6}" type="parTrans" cxnId="{2289509F-BB8C-4D85-A506-B3C85EB7B7E5}">
      <dgm:prSet/>
      <dgm:spPr/>
      <dgm:t>
        <a:bodyPr/>
        <a:lstStyle/>
        <a:p>
          <a:endParaRPr lang="en-US"/>
        </a:p>
      </dgm:t>
    </dgm:pt>
    <dgm:pt modelId="{00AF2A2F-C379-466D-BE85-8B48B88C985F}" type="sibTrans" cxnId="{2289509F-BB8C-4D85-A506-B3C85EB7B7E5}">
      <dgm:prSet/>
      <dgm:spPr/>
      <dgm:t>
        <a:bodyPr/>
        <a:lstStyle/>
        <a:p>
          <a:endParaRPr lang="en-US"/>
        </a:p>
      </dgm:t>
    </dgm:pt>
    <dgm:pt modelId="{130CCC52-5BD0-4D38-B7FF-AE705D93D3AB}">
      <dgm:prSet custT="1"/>
      <dgm:spPr/>
      <dgm:t>
        <a:bodyPr/>
        <a:lstStyle/>
        <a:p>
          <a:r>
            <a:rPr lang="pl-PL" sz="1200">
              <a:solidFill>
                <a:schemeClr val="bg1"/>
              </a:solidFill>
            </a:rPr>
            <a:t>WindDir9am – kierunek wiatru o 9 rano</a:t>
          </a:r>
          <a:endParaRPr lang="en-US" sz="1200">
            <a:solidFill>
              <a:schemeClr val="bg1"/>
            </a:solidFill>
          </a:endParaRPr>
        </a:p>
      </dgm:t>
    </dgm:pt>
    <dgm:pt modelId="{6B0EAF1A-A871-4D04-914F-E61D402A55B5}" type="parTrans" cxnId="{45ADE0F1-82C9-4F78-AAEF-A97AD5311B9E}">
      <dgm:prSet/>
      <dgm:spPr/>
      <dgm:t>
        <a:bodyPr/>
        <a:lstStyle/>
        <a:p>
          <a:endParaRPr lang="en-US"/>
        </a:p>
      </dgm:t>
    </dgm:pt>
    <dgm:pt modelId="{27237E68-139B-401C-8370-E46249FC990D}" type="sibTrans" cxnId="{45ADE0F1-82C9-4F78-AAEF-A97AD5311B9E}">
      <dgm:prSet/>
      <dgm:spPr/>
      <dgm:t>
        <a:bodyPr/>
        <a:lstStyle/>
        <a:p>
          <a:endParaRPr lang="en-US"/>
        </a:p>
      </dgm:t>
    </dgm:pt>
    <dgm:pt modelId="{62765088-9F09-416D-A430-4351C45597A1}">
      <dgm:prSet custT="1"/>
      <dgm:spPr/>
      <dgm:t>
        <a:bodyPr/>
        <a:lstStyle/>
        <a:p>
          <a:r>
            <a:rPr lang="pl-PL" sz="1200">
              <a:solidFill>
                <a:schemeClr val="bg1"/>
              </a:solidFill>
            </a:rPr>
            <a:t>WindSpeed3pm – średnia siła wiatru w ciągu 10 minut przed 3 po południu (w km/h)</a:t>
          </a:r>
          <a:endParaRPr lang="en-US" sz="1200">
            <a:solidFill>
              <a:schemeClr val="bg1"/>
            </a:solidFill>
          </a:endParaRPr>
        </a:p>
      </dgm:t>
    </dgm:pt>
    <dgm:pt modelId="{EBA7327B-F9CE-43B4-B960-E619F1CC1C59}" type="parTrans" cxnId="{D2C7126B-84E7-4374-9902-5C9ABD4F5D9E}">
      <dgm:prSet/>
      <dgm:spPr/>
      <dgm:t>
        <a:bodyPr/>
        <a:lstStyle/>
        <a:p>
          <a:endParaRPr lang="en-US"/>
        </a:p>
      </dgm:t>
    </dgm:pt>
    <dgm:pt modelId="{D205E419-962A-446D-8129-D9265C04A00B}" type="sibTrans" cxnId="{D2C7126B-84E7-4374-9902-5C9ABD4F5D9E}">
      <dgm:prSet/>
      <dgm:spPr/>
      <dgm:t>
        <a:bodyPr/>
        <a:lstStyle/>
        <a:p>
          <a:endParaRPr lang="en-US"/>
        </a:p>
      </dgm:t>
    </dgm:pt>
    <dgm:pt modelId="{66F245DC-D6D3-42DC-8F6D-655ED5EEA919}">
      <dgm:prSet custT="1"/>
      <dgm:spPr/>
      <dgm:t>
        <a:bodyPr/>
        <a:lstStyle/>
        <a:p>
          <a:r>
            <a:rPr lang="pl-PL" sz="1200">
              <a:solidFill>
                <a:schemeClr val="bg1"/>
              </a:solidFill>
            </a:rPr>
            <a:t>Humidity9am – procentowa wilgotność powietrza o 9 rano</a:t>
          </a:r>
          <a:endParaRPr lang="en-US" sz="1200">
            <a:solidFill>
              <a:schemeClr val="bg1"/>
            </a:solidFill>
          </a:endParaRPr>
        </a:p>
      </dgm:t>
    </dgm:pt>
    <dgm:pt modelId="{1918A66C-AA50-4CD4-B5A2-8533E6C6BCE3}" type="parTrans" cxnId="{48809F5E-BBD5-4F54-8210-C5758875C295}">
      <dgm:prSet/>
      <dgm:spPr/>
      <dgm:t>
        <a:bodyPr/>
        <a:lstStyle/>
        <a:p>
          <a:endParaRPr lang="en-US"/>
        </a:p>
      </dgm:t>
    </dgm:pt>
    <dgm:pt modelId="{0B05E705-A6B0-4682-83A9-E5927519340D}" type="sibTrans" cxnId="{48809F5E-BBD5-4F54-8210-C5758875C295}">
      <dgm:prSet/>
      <dgm:spPr/>
      <dgm:t>
        <a:bodyPr/>
        <a:lstStyle/>
        <a:p>
          <a:endParaRPr lang="en-US"/>
        </a:p>
      </dgm:t>
    </dgm:pt>
    <dgm:pt modelId="{AF44907A-B5FA-4176-9FCA-5705CE779193}">
      <dgm:prSet custT="1"/>
      <dgm:spPr/>
      <dgm:t>
        <a:bodyPr/>
        <a:lstStyle/>
        <a:p>
          <a:r>
            <a:rPr lang="pl-PL" sz="1200">
              <a:solidFill>
                <a:schemeClr val="bg1"/>
              </a:solidFill>
            </a:rPr>
            <a:t>Humidity3pm – procentowa wilgotność powietrza o 3 po południu</a:t>
          </a:r>
          <a:endParaRPr lang="en-US" sz="1200">
            <a:solidFill>
              <a:schemeClr val="bg1"/>
            </a:solidFill>
          </a:endParaRPr>
        </a:p>
      </dgm:t>
    </dgm:pt>
    <dgm:pt modelId="{468ECB8F-0EED-4460-9D7B-0F26C6D56501}" type="parTrans" cxnId="{059DBFD9-8F2D-4A3C-9A9B-EB98906F41F9}">
      <dgm:prSet/>
      <dgm:spPr/>
      <dgm:t>
        <a:bodyPr/>
        <a:lstStyle/>
        <a:p>
          <a:endParaRPr lang="en-US"/>
        </a:p>
      </dgm:t>
    </dgm:pt>
    <dgm:pt modelId="{40B64E57-77E0-4BE8-9884-FE56A480105E}" type="sibTrans" cxnId="{059DBFD9-8F2D-4A3C-9A9B-EB98906F41F9}">
      <dgm:prSet/>
      <dgm:spPr/>
      <dgm:t>
        <a:bodyPr/>
        <a:lstStyle/>
        <a:p>
          <a:endParaRPr lang="en-US"/>
        </a:p>
      </dgm:t>
    </dgm:pt>
    <dgm:pt modelId="{BA3678B9-327A-4CBB-B88D-462C1FFA48BC}">
      <dgm:prSet custT="1"/>
      <dgm:spPr/>
      <dgm:t>
        <a:bodyPr/>
        <a:lstStyle/>
        <a:p>
          <a:r>
            <a:rPr lang="pl-PL" sz="1200">
              <a:solidFill>
                <a:schemeClr val="bg1"/>
              </a:solidFill>
            </a:rPr>
            <a:t>Pressure9am – ciśnienie atmosferyczny o 9 rano (w hPa)</a:t>
          </a:r>
          <a:endParaRPr lang="en-US" sz="1200">
            <a:solidFill>
              <a:schemeClr val="bg1"/>
            </a:solidFill>
          </a:endParaRPr>
        </a:p>
      </dgm:t>
    </dgm:pt>
    <dgm:pt modelId="{E5E7BA87-2917-4128-BC2A-30828345DE46}" type="parTrans" cxnId="{244B2176-AC1E-40AF-B8A7-685C73B6A73A}">
      <dgm:prSet/>
      <dgm:spPr/>
      <dgm:t>
        <a:bodyPr/>
        <a:lstStyle/>
        <a:p>
          <a:endParaRPr lang="en-US"/>
        </a:p>
      </dgm:t>
    </dgm:pt>
    <dgm:pt modelId="{819052EE-9E2C-4B32-861E-598C1D97C0CC}" type="sibTrans" cxnId="{244B2176-AC1E-40AF-B8A7-685C73B6A73A}">
      <dgm:prSet/>
      <dgm:spPr/>
      <dgm:t>
        <a:bodyPr/>
        <a:lstStyle/>
        <a:p>
          <a:endParaRPr lang="en-US"/>
        </a:p>
      </dgm:t>
    </dgm:pt>
    <dgm:pt modelId="{51C02939-DE54-4FD9-9813-9D0CDD73E54F}">
      <dgm:prSet custT="1"/>
      <dgm:spPr/>
      <dgm:t>
        <a:bodyPr/>
        <a:lstStyle/>
        <a:p>
          <a:r>
            <a:rPr lang="pl-PL" sz="1200">
              <a:solidFill>
                <a:schemeClr val="bg1"/>
              </a:solidFill>
            </a:rPr>
            <a:t>Pressure3pm -  ciśnienie atmosferyczny o 3 po południu (w hPa)</a:t>
          </a:r>
          <a:endParaRPr lang="en-US" sz="1200">
            <a:solidFill>
              <a:schemeClr val="bg1"/>
            </a:solidFill>
          </a:endParaRPr>
        </a:p>
      </dgm:t>
    </dgm:pt>
    <dgm:pt modelId="{6D889ECB-A1AF-4719-8A52-256D66AD849D}" type="parTrans" cxnId="{408D0ED2-644C-4893-8F2C-1EDEAD75954D}">
      <dgm:prSet/>
      <dgm:spPr/>
      <dgm:t>
        <a:bodyPr/>
        <a:lstStyle/>
        <a:p>
          <a:endParaRPr lang="en-US"/>
        </a:p>
      </dgm:t>
    </dgm:pt>
    <dgm:pt modelId="{A40A6A66-0AFF-4CB0-8B3F-A94CF4224181}" type="sibTrans" cxnId="{408D0ED2-644C-4893-8F2C-1EDEAD75954D}">
      <dgm:prSet/>
      <dgm:spPr/>
      <dgm:t>
        <a:bodyPr/>
        <a:lstStyle/>
        <a:p>
          <a:endParaRPr lang="en-US"/>
        </a:p>
      </dgm:t>
    </dgm:pt>
    <dgm:pt modelId="{04310866-31BF-4519-885C-D404459D5A8B}">
      <dgm:prSet custT="1"/>
      <dgm:spPr/>
      <dgm:t>
        <a:bodyPr/>
        <a:lstStyle/>
        <a:p>
          <a:r>
            <a:rPr lang="pl-PL" sz="1200" dirty="0">
              <a:solidFill>
                <a:schemeClr val="bg1"/>
              </a:solidFill>
            </a:rPr>
            <a:t>Temp9am – temperatura o 9 rano (w stopniach </a:t>
          </a:r>
          <a:r>
            <a:rPr lang="pl-PL" sz="1200" dirty="0" err="1">
              <a:solidFill>
                <a:schemeClr val="bg1"/>
              </a:solidFill>
            </a:rPr>
            <a:t>Celcjusza</a:t>
          </a:r>
          <a:r>
            <a:rPr lang="pl-PL" sz="1200" dirty="0">
              <a:solidFill>
                <a:schemeClr val="bg1"/>
              </a:solidFill>
            </a:rPr>
            <a:t>)</a:t>
          </a:r>
          <a:endParaRPr lang="en-US" sz="1200" dirty="0">
            <a:solidFill>
              <a:schemeClr val="bg1"/>
            </a:solidFill>
          </a:endParaRPr>
        </a:p>
      </dgm:t>
    </dgm:pt>
    <dgm:pt modelId="{AD1F74A0-EC50-4EB3-9059-77329CED0684}" type="parTrans" cxnId="{7C459E6D-D2D8-449C-A91D-F67DC82F6060}">
      <dgm:prSet/>
      <dgm:spPr/>
      <dgm:t>
        <a:bodyPr/>
        <a:lstStyle/>
        <a:p>
          <a:endParaRPr lang="en-US"/>
        </a:p>
      </dgm:t>
    </dgm:pt>
    <dgm:pt modelId="{8041ED29-EE39-41EE-8779-B609EB4D6734}" type="sibTrans" cxnId="{7C459E6D-D2D8-449C-A91D-F67DC82F6060}">
      <dgm:prSet/>
      <dgm:spPr/>
      <dgm:t>
        <a:bodyPr/>
        <a:lstStyle/>
        <a:p>
          <a:endParaRPr lang="en-US"/>
        </a:p>
      </dgm:t>
    </dgm:pt>
    <dgm:pt modelId="{840E6AC7-BF71-4AB1-B3DB-77DD82665B37}">
      <dgm:prSet custT="1"/>
      <dgm:spPr/>
      <dgm:t>
        <a:bodyPr/>
        <a:lstStyle/>
        <a:p>
          <a:r>
            <a:rPr lang="pl-PL" sz="1200">
              <a:solidFill>
                <a:schemeClr val="bg1"/>
              </a:solidFill>
            </a:rPr>
            <a:t>Temp3pm – temperatura o 3 po południu (w stopniach Celcjusza)</a:t>
          </a:r>
          <a:endParaRPr lang="en-US" sz="1200">
            <a:solidFill>
              <a:schemeClr val="bg1"/>
            </a:solidFill>
          </a:endParaRPr>
        </a:p>
      </dgm:t>
    </dgm:pt>
    <dgm:pt modelId="{B50CF964-3A21-4E7D-AEAE-EF6F46762D03}" type="parTrans" cxnId="{AB7BF167-BC41-4D37-96EA-8780B58770DD}">
      <dgm:prSet/>
      <dgm:spPr/>
      <dgm:t>
        <a:bodyPr/>
        <a:lstStyle/>
        <a:p>
          <a:endParaRPr lang="en-US"/>
        </a:p>
      </dgm:t>
    </dgm:pt>
    <dgm:pt modelId="{A947813D-1A48-4143-8554-9513754EFDB5}" type="sibTrans" cxnId="{AB7BF167-BC41-4D37-96EA-8780B58770DD}">
      <dgm:prSet/>
      <dgm:spPr/>
      <dgm:t>
        <a:bodyPr/>
        <a:lstStyle/>
        <a:p>
          <a:endParaRPr lang="en-US"/>
        </a:p>
      </dgm:t>
    </dgm:pt>
    <dgm:pt modelId="{71432482-08A2-404C-9C59-44B1C46F46BD}">
      <dgm:prSet custT="1"/>
      <dgm:spPr/>
      <dgm:t>
        <a:bodyPr/>
        <a:lstStyle/>
        <a:p>
          <a:r>
            <a:rPr lang="pl-PL" sz="1200">
              <a:solidFill>
                <a:schemeClr val="bg1"/>
              </a:solidFill>
            </a:rPr>
            <a:t>RainToday – zmienna binarna, przyjmuje wartość 1 jeśli w dniu pomiaru padał deszcz, 0 w p.p.</a:t>
          </a:r>
          <a:endParaRPr lang="en-US" sz="1200">
            <a:solidFill>
              <a:schemeClr val="bg1"/>
            </a:solidFill>
          </a:endParaRPr>
        </a:p>
      </dgm:t>
    </dgm:pt>
    <dgm:pt modelId="{BF9D5C52-7445-4586-B93E-9FA7D62345B9}" type="parTrans" cxnId="{F503C834-A719-4A56-B9BC-092A3F62C075}">
      <dgm:prSet/>
      <dgm:spPr/>
      <dgm:t>
        <a:bodyPr/>
        <a:lstStyle/>
        <a:p>
          <a:endParaRPr lang="en-US"/>
        </a:p>
      </dgm:t>
    </dgm:pt>
    <dgm:pt modelId="{1A2AF70F-A02C-46C1-B44B-9774BC4F6867}" type="sibTrans" cxnId="{F503C834-A719-4A56-B9BC-092A3F62C075}">
      <dgm:prSet/>
      <dgm:spPr/>
      <dgm:t>
        <a:bodyPr/>
        <a:lstStyle/>
        <a:p>
          <a:endParaRPr lang="en-US"/>
        </a:p>
      </dgm:t>
    </dgm:pt>
    <dgm:pt modelId="{1A797E29-E4AF-4570-8672-35680D8C0ADD}">
      <dgm:prSet custT="1"/>
      <dgm:spPr/>
      <dgm:t>
        <a:bodyPr/>
        <a:lstStyle/>
        <a:p>
          <a:r>
            <a:rPr lang="pl-PL" sz="1200">
              <a:solidFill>
                <a:schemeClr val="bg1"/>
              </a:solidFill>
            </a:rPr>
            <a:t>RainTomorrow – zmienna binarna, przyjmuje wartość 1 jeśli dzień po pomiarze padał deszcz, 0 w p.p.</a:t>
          </a:r>
          <a:endParaRPr lang="en-US" sz="1200">
            <a:solidFill>
              <a:schemeClr val="bg1"/>
            </a:solidFill>
          </a:endParaRPr>
        </a:p>
      </dgm:t>
    </dgm:pt>
    <dgm:pt modelId="{289960D3-7214-47D2-98CB-17195839A69E}" type="parTrans" cxnId="{9B5D439A-D189-423E-9C50-7EDF722D98C2}">
      <dgm:prSet/>
      <dgm:spPr/>
      <dgm:t>
        <a:bodyPr/>
        <a:lstStyle/>
        <a:p>
          <a:endParaRPr lang="en-US"/>
        </a:p>
      </dgm:t>
    </dgm:pt>
    <dgm:pt modelId="{AA42B062-3925-44FE-9861-E14F00EA398F}" type="sibTrans" cxnId="{9B5D439A-D189-423E-9C50-7EDF722D98C2}">
      <dgm:prSet/>
      <dgm:spPr/>
      <dgm:t>
        <a:bodyPr/>
        <a:lstStyle/>
        <a:p>
          <a:endParaRPr lang="en-US"/>
        </a:p>
      </dgm:t>
    </dgm:pt>
    <dgm:pt modelId="{D4CC4047-B8D0-465B-987B-3DCF34C9C85C}">
      <dgm:prSet custT="1"/>
      <dgm:spPr/>
      <dgm:t>
        <a:bodyPr/>
        <a:lstStyle/>
        <a:p>
          <a:r>
            <a:rPr lang="pl-PL" sz="1200">
              <a:solidFill>
                <a:schemeClr val="bg1"/>
              </a:solidFill>
            </a:rPr>
            <a:t>Zmienne Sunshine, Evaporation, Cloud9am, Cloud3pm zostały usunięte ze zbioru danych z powodu zbyt dużej ilości braków danych. Wynosiły one odpowiednio 43%, 48%, 38%, 41% zbioru.</a:t>
          </a:r>
          <a:endParaRPr lang="en-US" sz="1200">
            <a:solidFill>
              <a:schemeClr val="bg1"/>
            </a:solidFill>
          </a:endParaRPr>
        </a:p>
      </dgm:t>
    </dgm:pt>
    <dgm:pt modelId="{9B40338A-9BD2-4919-885E-990BC7E6D83F}" type="parTrans" cxnId="{B5EE84B6-73AA-4E08-8C6A-6DAFC00FA917}">
      <dgm:prSet/>
      <dgm:spPr/>
      <dgm:t>
        <a:bodyPr/>
        <a:lstStyle/>
        <a:p>
          <a:endParaRPr lang="en-US"/>
        </a:p>
      </dgm:t>
    </dgm:pt>
    <dgm:pt modelId="{614D3236-030B-449E-9630-76D156FCF4CE}" type="sibTrans" cxnId="{B5EE84B6-73AA-4E08-8C6A-6DAFC00FA917}">
      <dgm:prSet/>
      <dgm:spPr/>
      <dgm:t>
        <a:bodyPr/>
        <a:lstStyle/>
        <a:p>
          <a:endParaRPr lang="en-US"/>
        </a:p>
      </dgm:t>
    </dgm:pt>
    <dgm:pt modelId="{D9B630F3-EC64-41C3-B155-62AFAC6890B0}" type="pres">
      <dgm:prSet presAssocID="{870CEC40-655A-450A-A576-06047845079A}" presName="diagram" presStyleCnt="0">
        <dgm:presLayoutVars>
          <dgm:dir/>
          <dgm:resizeHandles val="exact"/>
        </dgm:presLayoutVars>
      </dgm:prSet>
      <dgm:spPr/>
    </dgm:pt>
    <dgm:pt modelId="{98EA83A6-2708-4671-A6DA-DFD1E4CEF462}" type="pres">
      <dgm:prSet presAssocID="{BB199993-7616-40C6-B22F-D6374BCB11CB}" presName="node" presStyleLbl="node1" presStyleIdx="0" presStyleCnt="18">
        <dgm:presLayoutVars>
          <dgm:bulletEnabled val="1"/>
        </dgm:presLayoutVars>
      </dgm:prSet>
      <dgm:spPr/>
    </dgm:pt>
    <dgm:pt modelId="{925C8777-C3EF-4974-90F7-BE3141A61C1C}" type="pres">
      <dgm:prSet presAssocID="{7BA02232-DD1F-457F-8A04-0060B9343138}" presName="sibTrans" presStyleCnt="0"/>
      <dgm:spPr/>
    </dgm:pt>
    <dgm:pt modelId="{8DA79066-D93B-4435-B0B5-726D56A42671}" type="pres">
      <dgm:prSet presAssocID="{A5F903EB-81B5-45DF-9053-A77CE42E91A9}" presName="node" presStyleLbl="node1" presStyleIdx="1" presStyleCnt="18">
        <dgm:presLayoutVars>
          <dgm:bulletEnabled val="1"/>
        </dgm:presLayoutVars>
      </dgm:prSet>
      <dgm:spPr/>
    </dgm:pt>
    <dgm:pt modelId="{40D04AA2-3EF5-44D4-B366-13BB2B31D519}" type="pres">
      <dgm:prSet presAssocID="{5D0941E9-3CC9-47AF-87B6-08485B6C02CD}" presName="sibTrans" presStyleCnt="0"/>
      <dgm:spPr/>
    </dgm:pt>
    <dgm:pt modelId="{F5B5F018-BAF0-449D-BC48-AECEA01484AB}" type="pres">
      <dgm:prSet presAssocID="{6C058514-DFA9-492C-89C3-9DA65EC1B27A}" presName="node" presStyleLbl="node1" presStyleIdx="2" presStyleCnt="18">
        <dgm:presLayoutVars>
          <dgm:bulletEnabled val="1"/>
        </dgm:presLayoutVars>
      </dgm:prSet>
      <dgm:spPr/>
    </dgm:pt>
    <dgm:pt modelId="{3E385D1F-BB8F-4628-AC04-EAE9BAAC4BFE}" type="pres">
      <dgm:prSet presAssocID="{C660F092-7C35-4269-BC66-10E0CF783C52}" presName="sibTrans" presStyleCnt="0"/>
      <dgm:spPr/>
    </dgm:pt>
    <dgm:pt modelId="{1C9AF6D9-2678-49D0-9509-D9B1505D59DE}" type="pres">
      <dgm:prSet presAssocID="{9886FDB3-A135-41B0-B5A9-1AA7B3B876B1}" presName="node" presStyleLbl="node1" presStyleIdx="3" presStyleCnt="18">
        <dgm:presLayoutVars>
          <dgm:bulletEnabled val="1"/>
        </dgm:presLayoutVars>
      </dgm:prSet>
      <dgm:spPr/>
    </dgm:pt>
    <dgm:pt modelId="{EF2A45A1-C489-4863-9F31-CF6A02C6DA17}" type="pres">
      <dgm:prSet presAssocID="{0CB9938E-D115-4AE1-A713-EE554A07098E}" presName="sibTrans" presStyleCnt="0"/>
      <dgm:spPr/>
    </dgm:pt>
    <dgm:pt modelId="{D1BA26B5-67F0-4461-83AF-1D6C16801AD8}" type="pres">
      <dgm:prSet presAssocID="{4FAF0347-4C17-44D2-9941-215F57BDBD1F}" presName="node" presStyleLbl="node1" presStyleIdx="4" presStyleCnt="18">
        <dgm:presLayoutVars>
          <dgm:bulletEnabled val="1"/>
        </dgm:presLayoutVars>
      </dgm:prSet>
      <dgm:spPr/>
    </dgm:pt>
    <dgm:pt modelId="{05A50E1F-4D84-4402-B5C6-D5D2DE107878}" type="pres">
      <dgm:prSet presAssocID="{2C876ADF-1DA3-4EC6-8181-5B19BD74C6DE}" presName="sibTrans" presStyleCnt="0"/>
      <dgm:spPr/>
    </dgm:pt>
    <dgm:pt modelId="{5FD7AC44-F90D-45BF-81DB-3D86ACBEF8CD}" type="pres">
      <dgm:prSet presAssocID="{854E9DB9-865A-44FA-B216-93FB05803827}" presName="node" presStyleLbl="node1" presStyleIdx="5" presStyleCnt="18">
        <dgm:presLayoutVars>
          <dgm:bulletEnabled val="1"/>
        </dgm:presLayoutVars>
      </dgm:prSet>
      <dgm:spPr/>
    </dgm:pt>
    <dgm:pt modelId="{E2039CF7-CDE0-482D-B1AD-5F4E5D417973}" type="pres">
      <dgm:prSet presAssocID="{B1B2CFBF-2AD7-4158-BD74-0020EE9BB654}" presName="sibTrans" presStyleCnt="0"/>
      <dgm:spPr/>
    </dgm:pt>
    <dgm:pt modelId="{B5DE939D-3D50-499B-B483-A89F386191C2}" type="pres">
      <dgm:prSet presAssocID="{6C3C638D-0A03-4C8D-AD84-177EC4E4B39F}" presName="node" presStyleLbl="node1" presStyleIdx="6" presStyleCnt="18">
        <dgm:presLayoutVars>
          <dgm:bulletEnabled val="1"/>
        </dgm:presLayoutVars>
      </dgm:prSet>
      <dgm:spPr/>
    </dgm:pt>
    <dgm:pt modelId="{F56AA490-3218-4AC4-A9C8-D7B19C021984}" type="pres">
      <dgm:prSet presAssocID="{00AF2A2F-C379-466D-BE85-8B48B88C985F}" presName="sibTrans" presStyleCnt="0"/>
      <dgm:spPr/>
    </dgm:pt>
    <dgm:pt modelId="{74FC10A2-E022-46EC-8E7B-5A1685D43316}" type="pres">
      <dgm:prSet presAssocID="{130CCC52-5BD0-4D38-B7FF-AE705D93D3AB}" presName="node" presStyleLbl="node1" presStyleIdx="7" presStyleCnt="18">
        <dgm:presLayoutVars>
          <dgm:bulletEnabled val="1"/>
        </dgm:presLayoutVars>
      </dgm:prSet>
      <dgm:spPr/>
    </dgm:pt>
    <dgm:pt modelId="{CF7D80E1-8101-462A-8E19-CD26D198DAC4}" type="pres">
      <dgm:prSet presAssocID="{27237E68-139B-401C-8370-E46249FC990D}" presName="sibTrans" presStyleCnt="0"/>
      <dgm:spPr/>
    </dgm:pt>
    <dgm:pt modelId="{587B3E42-0834-4476-BC82-8E66C7A44041}" type="pres">
      <dgm:prSet presAssocID="{62765088-9F09-416D-A430-4351C45597A1}" presName="node" presStyleLbl="node1" presStyleIdx="8" presStyleCnt="18">
        <dgm:presLayoutVars>
          <dgm:bulletEnabled val="1"/>
        </dgm:presLayoutVars>
      </dgm:prSet>
      <dgm:spPr/>
    </dgm:pt>
    <dgm:pt modelId="{10E2CAE0-000B-402B-B8EE-EEB3F4240CAA}" type="pres">
      <dgm:prSet presAssocID="{D205E419-962A-446D-8129-D9265C04A00B}" presName="sibTrans" presStyleCnt="0"/>
      <dgm:spPr/>
    </dgm:pt>
    <dgm:pt modelId="{A270198E-36B7-4708-BF6A-1EE09895AAD4}" type="pres">
      <dgm:prSet presAssocID="{66F245DC-D6D3-42DC-8F6D-655ED5EEA919}" presName="node" presStyleLbl="node1" presStyleIdx="9" presStyleCnt="18">
        <dgm:presLayoutVars>
          <dgm:bulletEnabled val="1"/>
        </dgm:presLayoutVars>
      </dgm:prSet>
      <dgm:spPr/>
    </dgm:pt>
    <dgm:pt modelId="{2ED37D38-E289-425D-A9D3-C93B3BE856F3}" type="pres">
      <dgm:prSet presAssocID="{0B05E705-A6B0-4682-83A9-E5927519340D}" presName="sibTrans" presStyleCnt="0"/>
      <dgm:spPr/>
    </dgm:pt>
    <dgm:pt modelId="{C6854856-1459-44DA-8DB9-1DE4AB12CF99}" type="pres">
      <dgm:prSet presAssocID="{AF44907A-B5FA-4176-9FCA-5705CE779193}" presName="node" presStyleLbl="node1" presStyleIdx="10" presStyleCnt="18">
        <dgm:presLayoutVars>
          <dgm:bulletEnabled val="1"/>
        </dgm:presLayoutVars>
      </dgm:prSet>
      <dgm:spPr/>
    </dgm:pt>
    <dgm:pt modelId="{C269D215-08F5-40DA-B7D0-79882560E880}" type="pres">
      <dgm:prSet presAssocID="{40B64E57-77E0-4BE8-9884-FE56A480105E}" presName="sibTrans" presStyleCnt="0"/>
      <dgm:spPr/>
    </dgm:pt>
    <dgm:pt modelId="{0211B78B-5CB8-47E5-8DE5-64AFF2EBC087}" type="pres">
      <dgm:prSet presAssocID="{BA3678B9-327A-4CBB-B88D-462C1FFA48BC}" presName="node" presStyleLbl="node1" presStyleIdx="11" presStyleCnt="18">
        <dgm:presLayoutVars>
          <dgm:bulletEnabled val="1"/>
        </dgm:presLayoutVars>
      </dgm:prSet>
      <dgm:spPr/>
    </dgm:pt>
    <dgm:pt modelId="{477B2E41-5FFD-4B05-9F80-B9EB474D5D34}" type="pres">
      <dgm:prSet presAssocID="{819052EE-9E2C-4B32-861E-598C1D97C0CC}" presName="sibTrans" presStyleCnt="0"/>
      <dgm:spPr/>
    </dgm:pt>
    <dgm:pt modelId="{E4C19369-94FF-4C43-BCD3-58AE08DF4E9D}" type="pres">
      <dgm:prSet presAssocID="{51C02939-DE54-4FD9-9813-9D0CDD73E54F}" presName="node" presStyleLbl="node1" presStyleIdx="12" presStyleCnt="18">
        <dgm:presLayoutVars>
          <dgm:bulletEnabled val="1"/>
        </dgm:presLayoutVars>
      </dgm:prSet>
      <dgm:spPr/>
    </dgm:pt>
    <dgm:pt modelId="{2B61E414-E176-4971-994F-45BC37F5D4F6}" type="pres">
      <dgm:prSet presAssocID="{A40A6A66-0AFF-4CB0-8B3F-A94CF4224181}" presName="sibTrans" presStyleCnt="0"/>
      <dgm:spPr/>
    </dgm:pt>
    <dgm:pt modelId="{9831E4A1-0FD6-4B7F-9F5A-1ADD8512B5FF}" type="pres">
      <dgm:prSet presAssocID="{04310866-31BF-4519-885C-D404459D5A8B}" presName="node" presStyleLbl="node1" presStyleIdx="13" presStyleCnt="18">
        <dgm:presLayoutVars>
          <dgm:bulletEnabled val="1"/>
        </dgm:presLayoutVars>
      </dgm:prSet>
      <dgm:spPr/>
    </dgm:pt>
    <dgm:pt modelId="{07C5FB42-119B-4178-B558-84962C7CBE7A}" type="pres">
      <dgm:prSet presAssocID="{8041ED29-EE39-41EE-8779-B609EB4D6734}" presName="sibTrans" presStyleCnt="0"/>
      <dgm:spPr/>
    </dgm:pt>
    <dgm:pt modelId="{D0B0C893-2429-4D3D-8190-C31D979BAF04}" type="pres">
      <dgm:prSet presAssocID="{840E6AC7-BF71-4AB1-B3DB-77DD82665B37}" presName="node" presStyleLbl="node1" presStyleIdx="14" presStyleCnt="18">
        <dgm:presLayoutVars>
          <dgm:bulletEnabled val="1"/>
        </dgm:presLayoutVars>
      </dgm:prSet>
      <dgm:spPr/>
    </dgm:pt>
    <dgm:pt modelId="{9050C408-8A28-4008-9E43-E275A8B6D7A8}" type="pres">
      <dgm:prSet presAssocID="{A947813D-1A48-4143-8554-9513754EFDB5}" presName="sibTrans" presStyleCnt="0"/>
      <dgm:spPr/>
    </dgm:pt>
    <dgm:pt modelId="{E3D5DACA-26CF-4F8D-9D87-E21EF0B22A2B}" type="pres">
      <dgm:prSet presAssocID="{71432482-08A2-404C-9C59-44B1C46F46BD}" presName="node" presStyleLbl="node1" presStyleIdx="15" presStyleCnt="18">
        <dgm:presLayoutVars>
          <dgm:bulletEnabled val="1"/>
        </dgm:presLayoutVars>
      </dgm:prSet>
      <dgm:spPr/>
    </dgm:pt>
    <dgm:pt modelId="{8CE1BAFF-52B6-4270-A474-AD8097C6C077}" type="pres">
      <dgm:prSet presAssocID="{1A2AF70F-A02C-46C1-B44B-9774BC4F6867}" presName="sibTrans" presStyleCnt="0"/>
      <dgm:spPr/>
    </dgm:pt>
    <dgm:pt modelId="{35EC6418-366E-446D-A23B-4F34B5ECDAC4}" type="pres">
      <dgm:prSet presAssocID="{1A797E29-E4AF-4570-8672-35680D8C0ADD}" presName="node" presStyleLbl="node1" presStyleIdx="16" presStyleCnt="18">
        <dgm:presLayoutVars>
          <dgm:bulletEnabled val="1"/>
        </dgm:presLayoutVars>
      </dgm:prSet>
      <dgm:spPr/>
    </dgm:pt>
    <dgm:pt modelId="{E8B84DEF-1457-4357-B0D0-A4F4B45F2502}" type="pres">
      <dgm:prSet presAssocID="{AA42B062-3925-44FE-9861-E14F00EA398F}" presName="sibTrans" presStyleCnt="0"/>
      <dgm:spPr/>
    </dgm:pt>
    <dgm:pt modelId="{C547D9A8-BD46-4665-AD1A-4DB414D1D71A}" type="pres">
      <dgm:prSet presAssocID="{D4CC4047-B8D0-465B-987B-3DCF34C9C85C}" presName="node" presStyleLbl="node1" presStyleIdx="17" presStyleCnt="18">
        <dgm:presLayoutVars>
          <dgm:bulletEnabled val="1"/>
        </dgm:presLayoutVars>
      </dgm:prSet>
      <dgm:spPr/>
    </dgm:pt>
  </dgm:ptLst>
  <dgm:cxnLst>
    <dgm:cxn modelId="{0A74BE16-793A-49F3-89C3-505AB2BBC2DB}" type="presOf" srcId="{9886FDB3-A135-41B0-B5A9-1AA7B3B876B1}" destId="{1C9AF6D9-2678-49D0-9509-D9B1505D59DE}" srcOrd="0" destOrd="0" presId="urn:microsoft.com/office/officeart/2005/8/layout/default"/>
    <dgm:cxn modelId="{2834452B-00C2-42CC-86DE-634C08B4D9FC}" srcId="{870CEC40-655A-450A-A576-06047845079A}" destId="{854E9DB9-865A-44FA-B216-93FB05803827}" srcOrd="5" destOrd="0" parTransId="{DA31D344-06CB-41AE-BB4E-B81D8D320CBC}" sibTransId="{B1B2CFBF-2AD7-4158-BD74-0020EE9BB654}"/>
    <dgm:cxn modelId="{04CAD82F-3160-424F-8EF8-41EE234C729A}" type="presOf" srcId="{62765088-9F09-416D-A430-4351C45597A1}" destId="{587B3E42-0834-4476-BC82-8E66C7A44041}" srcOrd="0" destOrd="0" presId="urn:microsoft.com/office/officeart/2005/8/layout/default"/>
    <dgm:cxn modelId="{5A5EAC30-9F26-4362-BBB0-00E1BFC3D10C}" type="presOf" srcId="{71432482-08A2-404C-9C59-44B1C46F46BD}" destId="{E3D5DACA-26CF-4F8D-9D87-E21EF0B22A2B}" srcOrd="0" destOrd="0" presId="urn:microsoft.com/office/officeart/2005/8/layout/default"/>
    <dgm:cxn modelId="{F503C834-A719-4A56-B9BC-092A3F62C075}" srcId="{870CEC40-655A-450A-A576-06047845079A}" destId="{71432482-08A2-404C-9C59-44B1C46F46BD}" srcOrd="15" destOrd="0" parTransId="{BF9D5C52-7445-4586-B93E-9FA7D62345B9}" sibTransId="{1A2AF70F-A02C-46C1-B44B-9774BC4F6867}"/>
    <dgm:cxn modelId="{6CF6183F-2FD2-44E8-B478-EA6F2FB73E08}" type="presOf" srcId="{A5F903EB-81B5-45DF-9053-A77CE42E91A9}" destId="{8DA79066-D93B-4435-B0B5-726D56A42671}" srcOrd="0" destOrd="0" presId="urn:microsoft.com/office/officeart/2005/8/layout/default"/>
    <dgm:cxn modelId="{48809F5E-BBD5-4F54-8210-C5758875C295}" srcId="{870CEC40-655A-450A-A576-06047845079A}" destId="{66F245DC-D6D3-42DC-8F6D-655ED5EEA919}" srcOrd="9" destOrd="0" parTransId="{1918A66C-AA50-4CD4-B5A2-8533E6C6BCE3}" sibTransId="{0B05E705-A6B0-4682-83A9-E5927519340D}"/>
    <dgm:cxn modelId="{A2DE7965-C33B-4BA6-A1D8-85DF32B38BB1}" type="presOf" srcId="{130CCC52-5BD0-4D38-B7FF-AE705D93D3AB}" destId="{74FC10A2-E022-46EC-8E7B-5A1685D43316}" srcOrd="0" destOrd="0" presId="urn:microsoft.com/office/officeart/2005/8/layout/default"/>
    <dgm:cxn modelId="{9165DC45-0429-4BD5-A5A7-44A4E363D0F3}" type="presOf" srcId="{BA3678B9-327A-4CBB-B88D-462C1FFA48BC}" destId="{0211B78B-5CB8-47E5-8DE5-64AFF2EBC087}" srcOrd="0" destOrd="0" presId="urn:microsoft.com/office/officeart/2005/8/layout/default"/>
    <dgm:cxn modelId="{AB7BF167-BC41-4D37-96EA-8780B58770DD}" srcId="{870CEC40-655A-450A-A576-06047845079A}" destId="{840E6AC7-BF71-4AB1-B3DB-77DD82665B37}" srcOrd="14" destOrd="0" parTransId="{B50CF964-3A21-4E7D-AEAE-EF6F46762D03}" sibTransId="{A947813D-1A48-4143-8554-9513754EFDB5}"/>
    <dgm:cxn modelId="{13627C69-81E1-4545-9B38-56B2FA9C4894}" type="presOf" srcId="{1A797E29-E4AF-4570-8672-35680D8C0ADD}" destId="{35EC6418-366E-446D-A23B-4F34B5ECDAC4}" srcOrd="0" destOrd="0" presId="urn:microsoft.com/office/officeart/2005/8/layout/default"/>
    <dgm:cxn modelId="{C6D7DD69-C262-4A55-8529-9A2E15C7DDDB}" srcId="{870CEC40-655A-450A-A576-06047845079A}" destId="{A5F903EB-81B5-45DF-9053-A77CE42E91A9}" srcOrd="1" destOrd="0" parTransId="{DEE834FC-D53C-4F47-845F-B56170AE5F35}" sibTransId="{5D0941E9-3CC9-47AF-87B6-08485B6C02CD}"/>
    <dgm:cxn modelId="{D2C7126B-84E7-4374-9902-5C9ABD4F5D9E}" srcId="{870CEC40-655A-450A-A576-06047845079A}" destId="{62765088-9F09-416D-A430-4351C45597A1}" srcOrd="8" destOrd="0" parTransId="{EBA7327B-F9CE-43B4-B960-E619F1CC1C59}" sibTransId="{D205E419-962A-446D-8129-D9265C04A00B}"/>
    <dgm:cxn modelId="{DD1F5F4C-3B90-4C23-A07E-84300A9ED30A}" type="presOf" srcId="{6C3C638D-0A03-4C8D-AD84-177EC4E4B39F}" destId="{B5DE939D-3D50-499B-B483-A89F386191C2}" srcOrd="0" destOrd="0" presId="urn:microsoft.com/office/officeart/2005/8/layout/default"/>
    <dgm:cxn modelId="{7C459E6D-D2D8-449C-A91D-F67DC82F6060}" srcId="{870CEC40-655A-450A-A576-06047845079A}" destId="{04310866-31BF-4519-885C-D404459D5A8B}" srcOrd="13" destOrd="0" parTransId="{AD1F74A0-EC50-4EB3-9059-77329CED0684}" sibTransId="{8041ED29-EE39-41EE-8779-B609EB4D6734}"/>
    <dgm:cxn modelId="{496E5A6F-0BE6-4D22-AEB1-9E615AEFD30E}" type="presOf" srcId="{51C02939-DE54-4FD9-9813-9D0CDD73E54F}" destId="{E4C19369-94FF-4C43-BCD3-58AE08DF4E9D}" srcOrd="0" destOrd="0" presId="urn:microsoft.com/office/officeart/2005/8/layout/default"/>
    <dgm:cxn modelId="{DD685D52-AC4E-424F-A209-B5D3ED6EDB6A}" srcId="{870CEC40-655A-450A-A576-06047845079A}" destId="{BB199993-7616-40C6-B22F-D6374BCB11CB}" srcOrd="0" destOrd="0" parTransId="{D0270A95-AA90-4173-99CD-483B54C3F3F2}" sibTransId="{7BA02232-DD1F-457F-8A04-0060B9343138}"/>
    <dgm:cxn modelId="{5E6EE172-E661-48F6-90B4-EE6FAA37A5BE}" srcId="{870CEC40-655A-450A-A576-06047845079A}" destId="{4FAF0347-4C17-44D2-9941-215F57BDBD1F}" srcOrd="4" destOrd="0" parTransId="{151487A0-31F9-4F80-8192-4245C2D4315D}" sibTransId="{2C876ADF-1DA3-4EC6-8181-5B19BD74C6DE}"/>
    <dgm:cxn modelId="{244B2176-AC1E-40AF-B8A7-685C73B6A73A}" srcId="{870CEC40-655A-450A-A576-06047845079A}" destId="{BA3678B9-327A-4CBB-B88D-462C1FFA48BC}" srcOrd="11" destOrd="0" parTransId="{E5E7BA87-2917-4128-BC2A-30828345DE46}" sibTransId="{819052EE-9E2C-4B32-861E-598C1D97C0CC}"/>
    <dgm:cxn modelId="{9A9A2477-B929-4BA5-8F29-B45F1BBF4F3B}" type="presOf" srcId="{854E9DB9-865A-44FA-B216-93FB05803827}" destId="{5FD7AC44-F90D-45BF-81DB-3D86ACBEF8CD}" srcOrd="0" destOrd="0" presId="urn:microsoft.com/office/officeart/2005/8/layout/default"/>
    <dgm:cxn modelId="{229E6F8C-C149-4621-B80F-1517E54EB2A6}" type="presOf" srcId="{AF44907A-B5FA-4176-9FCA-5705CE779193}" destId="{C6854856-1459-44DA-8DB9-1DE4AB12CF99}" srcOrd="0" destOrd="0" presId="urn:microsoft.com/office/officeart/2005/8/layout/default"/>
    <dgm:cxn modelId="{F142F08E-D8F9-4BE2-93C4-D55898E6FB16}" srcId="{870CEC40-655A-450A-A576-06047845079A}" destId="{9886FDB3-A135-41B0-B5A9-1AA7B3B876B1}" srcOrd="3" destOrd="0" parTransId="{E1355F4F-98C1-4E43-AFC5-81D25AFEC427}" sibTransId="{0CB9938E-D115-4AE1-A713-EE554A07098E}"/>
    <dgm:cxn modelId="{9B5D439A-D189-423E-9C50-7EDF722D98C2}" srcId="{870CEC40-655A-450A-A576-06047845079A}" destId="{1A797E29-E4AF-4570-8672-35680D8C0ADD}" srcOrd="16" destOrd="0" parTransId="{289960D3-7214-47D2-98CB-17195839A69E}" sibTransId="{AA42B062-3925-44FE-9861-E14F00EA398F}"/>
    <dgm:cxn modelId="{2289509F-BB8C-4D85-A506-B3C85EB7B7E5}" srcId="{870CEC40-655A-450A-A576-06047845079A}" destId="{6C3C638D-0A03-4C8D-AD84-177EC4E4B39F}" srcOrd="6" destOrd="0" parTransId="{FE6282AE-9BAD-4341-9EBC-AB68EA27C2F6}" sibTransId="{00AF2A2F-C379-466D-BE85-8B48B88C985F}"/>
    <dgm:cxn modelId="{FB6FC6A0-91DF-40FD-A52E-47B095D7F817}" type="presOf" srcId="{66F245DC-D6D3-42DC-8F6D-655ED5EEA919}" destId="{A270198E-36B7-4708-BF6A-1EE09895AAD4}" srcOrd="0" destOrd="0" presId="urn:microsoft.com/office/officeart/2005/8/layout/default"/>
    <dgm:cxn modelId="{7F35F2A0-A1A7-42BE-B38A-3618384E877E}" type="presOf" srcId="{D4CC4047-B8D0-465B-987B-3DCF34C9C85C}" destId="{C547D9A8-BD46-4665-AD1A-4DB414D1D71A}" srcOrd="0" destOrd="0" presId="urn:microsoft.com/office/officeart/2005/8/layout/default"/>
    <dgm:cxn modelId="{959CDAAB-0FEB-45B0-B0B1-C5ED149B6B3C}" type="presOf" srcId="{870CEC40-655A-450A-A576-06047845079A}" destId="{D9B630F3-EC64-41C3-B155-62AFAC6890B0}" srcOrd="0" destOrd="0" presId="urn:microsoft.com/office/officeart/2005/8/layout/default"/>
    <dgm:cxn modelId="{16AB57AC-E129-4120-870E-819B51BEFAEA}" type="presOf" srcId="{BB199993-7616-40C6-B22F-D6374BCB11CB}" destId="{98EA83A6-2708-4671-A6DA-DFD1E4CEF462}" srcOrd="0" destOrd="0" presId="urn:microsoft.com/office/officeart/2005/8/layout/default"/>
    <dgm:cxn modelId="{B5EE84B6-73AA-4E08-8C6A-6DAFC00FA917}" srcId="{870CEC40-655A-450A-A576-06047845079A}" destId="{D4CC4047-B8D0-465B-987B-3DCF34C9C85C}" srcOrd="17" destOrd="0" parTransId="{9B40338A-9BD2-4919-885E-990BC7E6D83F}" sibTransId="{614D3236-030B-449E-9630-76D156FCF4CE}"/>
    <dgm:cxn modelId="{408D0ED2-644C-4893-8F2C-1EDEAD75954D}" srcId="{870CEC40-655A-450A-A576-06047845079A}" destId="{51C02939-DE54-4FD9-9813-9D0CDD73E54F}" srcOrd="12" destOrd="0" parTransId="{6D889ECB-A1AF-4719-8A52-256D66AD849D}" sibTransId="{A40A6A66-0AFF-4CB0-8B3F-A94CF4224181}"/>
    <dgm:cxn modelId="{7B9424D5-54E7-471E-A711-81FE973A206C}" type="presOf" srcId="{4FAF0347-4C17-44D2-9941-215F57BDBD1F}" destId="{D1BA26B5-67F0-4461-83AF-1D6C16801AD8}" srcOrd="0" destOrd="0" presId="urn:microsoft.com/office/officeart/2005/8/layout/default"/>
    <dgm:cxn modelId="{059DBFD9-8F2D-4A3C-9A9B-EB98906F41F9}" srcId="{870CEC40-655A-450A-A576-06047845079A}" destId="{AF44907A-B5FA-4176-9FCA-5705CE779193}" srcOrd="10" destOrd="0" parTransId="{468ECB8F-0EED-4460-9D7B-0F26C6D56501}" sibTransId="{40B64E57-77E0-4BE8-9884-FE56A480105E}"/>
    <dgm:cxn modelId="{EBF46BE0-DC20-4C97-9261-651B873BC9BC}" type="presOf" srcId="{6C058514-DFA9-492C-89C3-9DA65EC1B27A}" destId="{F5B5F018-BAF0-449D-BC48-AECEA01484AB}" srcOrd="0" destOrd="0" presId="urn:microsoft.com/office/officeart/2005/8/layout/default"/>
    <dgm:cxn modelId="{4A6F2CED-AEA6-45B3-BC06-DD9618435F7D}" type="presOf" srcId="{840E6AC7-BF71-4AB1-B3DB-77DD82665B37}" destId="{D0B0C893-2429-4D3D-8190-C31D979BAF04}" srcOrd="0" destOrd="0" presId="urn:microsoft.com/office/officeart/2005/8/layout/default"/>
    <dgm:cxn modelId="{45ADE0F1-82C9-4F78-AAEF-A97AD5311B9E}" srcId="{870CEC40-655A-450A-A576-06047845079A}" destId="{130CCC52-5BD0-4D38-B7FF-AE705D93D3AB}" srcOrd="7" destOrd="0" parTransId="{6B0EAF1A-A871-4D04-914F-E61D402A55B5}" sibTransId="{27237E68-139B-401C-8370-E46249FC990D}"/>
    <dgm:cxn modelId="{4AE9F7F1-B540-40AE-8910-F0F438920C25}" srcId="{870CEC40-655A-450A-A576-06047845079A}" destId="{6C058514-DFA9-492C-89C3-9DA65EC1B27A}" srcOrd="2" destOrd="0" parTransId="{FCC294ED-BEDE-43F2-B71F-12002D52DA71}" sibTransId="{C660F092-7C35-4269-BC66-10E0CF783C52}"/>
    <dgm:cxn modelId="{CBE147FE-C40E-43C3-ACAA-6A762163532D}" type="presOf" srcId="{04310866-31BF-4519-885C-D404459D5A8B}" destId="{9831E4A1-0FD6-4B7F-9F5A-1ADD8512B5FF}" srcOrd="0" destOrd="0" presId="urn:microsoft.com/office/officeart/2005/8/layout/default"/>
    <dgm:cxn modelId="{AB1552C9-A0E1-4B39-B20D-A8B5F6EE485B}" type="presParOf" srcId="{D9B630F3-EC64-41C3-B155-62AFAC6890B0}" destId="{98EA83A6-2708-4671-A6DA-DFD1E4CEF462}" srcOrd="0" destOrd="0" presId="urn:microsoft.com/office/officeart/2005/8/layout/default"/>
    <dgm:cxn modelId="{021C1D2B-FC17-45D7-8689-1CCED8C1D6DC}" type="presParOf" srcId="{D9B630F3-EC64-41C3-B155-62AFAC6890B0}" destId="{925C8777-C3EF-4974-90F7-BE3141A61C1C}" srcOrd="1" destOrd="0" presId="urn:microsoft.com/office/officeart/2005/8/layout/default"/>
    <dgm:cxn modelId="{398FC070-8B70-4964-8B3B-BF2062B66CBD}" type="presParOf" srcId="{D9B630F3-EC64-41C3-B155-62AFAC6890B0}" destId="{8DA79066-D93B-4435-B0B5-726D56A42671}" srcOrd="2" destOrd="0" presId="urn:microsoft.com/office/officeart/2005/8/layout/default"/>
    <dgm:cxn modelId="{E18131EF-7E51-4804-846F-7A8AF83F67EE}" type="presParOf" srcId="{D9B630F3-EC64-41C3-B155-62AFAC6890B0}" destId="{40D04AA2-3EF5-44D4-B366-13BB2B31D519}" srcOrd="3" destOrd="0" presId="urn:microsoft.com/office/officeart/2005/8/layout/default"/>
    <dgm:cxn modelId="{90AD2867-7D78-479A-8AC6-B90B8D19BDAF}" type="presParOf" srcId="{D9B630F3-EC64-41C3-B155-62AFAC6890B0}" destId="{F5B5F018-BAF0-449D-BC48-AECEA01484AB}" srcOrd="4" destOrd="0" presId="urn:microsoft.com/office/officeart/2005/8/layout/default"/>
    <dgm:cxn modelId="{7DB838B7-4522-470B-A9B1-3D80A8729C6E}" type="presParOf" srcId="{D9B630F3-EC64-41C3-B155-62AFAC6890B0}" destId="{3E385D1F-BB8F-4628-AC04-EAE9BAAC4BFE}" srcOrd="5" destOrd="0" presId="urn:microsoft.com/office/officeart/2005/8/layout/default"/>
    <dgm:cxn modelId="{C6AAA8FA-36F4-4904-9F5E-C101F1C72B34}" type="presParOf" srcId="{D9B630F3-EC64-41C3-B155-62AFAC6890B0}" destId="{1C9AF6D9-2678-49D0-9509-D9B1505D59DE}" srcOrd="6" destOrd="0" presId="urn:microsoft.com/office/officeart/2005/8/layout/default"/>
    <dgm:cxn modelId="{01F3FF0C-34DB-449D-9609-07B56C04E6A0}" type="presParOf" srcId="{D9B630F3-EC64-41C3-B155-62AFAC6890B0}" destId="{EF2A45A1-C489-4863-9F31-CF6A02C6DA17}" srcOrd="7" destOrd="0" presId="urn:microsoft.com/office/officeart/2005/8/layout/default"/>
    <dgm:cxn modelId="{34A2DD26-BFDC-4E6D-9686-7634897ADE1E}" type="presParOf" srcId="{D9B630F3-EC64-41C3-B155-62AFAC6890B0}" destId="{D1BA26B5-67F0-4461-83AF-1D6C16801AD8}" srcOrd="8" destOrd="0" presId="urn:microsoft.com/office/officeart/2005/8/layout/default"/>
    <dgm:cxn modelId="{E103B188-4491-4FA5-BB89-83C284002E4B}" type="presParOf" srcId="{D9B630F3-EC64-41C3-B155-62AFAC6890B0}" destId="{05A50E1F-4D84-4402-B5C6-D5D2DE107878}" srcOrd="9" destOrd="0" presId="urn:microsoft.com/office/officeart/2005/8/layout/default"/>
    <dgm:cxn modelId="{F5A836F1-F563-444B-9995-5BDFF408AC4A}" type="presParOf" srcId="{D9B630F3-EC64-41C3-B155-62AFAC6890B0}" destId="{5FD7AC44-F90D-45BF-81DB-3D86ACBEF8CD}" srcOrd="10" destOrd="0" presId="urn:microsoft.com/office/officeart/2005/8/layout/default"/>
    <dgm:cxn modelId="{DE5D6E24-A5E0-4201-BE1F-157ACD9A3EF0}" type="presParOf" srcId="{D9B630F3-EC64-41C3-B155-62AFAC6890B0}" destId="{E2039CF7-CDE0-482D-B1AD-5F4E5D417973}" srcOrd="11" destOrd="0" presId="urn:microsoft.com/office/officeart/2005/8/layout/default"/>
    <dgm:cxn modelId="{6350B73D-781A-43C4-97D6-32C68F49F843}" type="presParOf" srcId="{D9B630F3-EC64-41C3-B155-62AFAC6890B0}" destId="{B5DE939D-3D50-499B-B483-A89F386191C2}" srcOrd="12" destOrd="0" presId="urn:microsoft.com/office/officeart/2005/8/layout/default"/>
    <dgm:cxn modelId="{56B45B42-F7BD-4169-8009-2F1857AF518D}" type="presParOf" srcId="{D9B630F3-EC64-41C3-B155-62AFAC6890B0}" destId="{F56AA490-3218-4AC4-A9C8-D7B19C021984}" srcOrd="13" destOrd="0" presId="urn:microsoft.com/office/officeart/2005/8/layout/default"/>
    <dgm:cxn modelId="{43F6854C-1BB3-4A76-BBBA-9626F32B9638}" type="presParOf" srcId="{D9B630F3-EC64-41C3-B155-62AFAC6890B0}" destId="{74FC10A2-E022-46EC-8E7B-5A1685D43316}" srcOrd="14" destOrd="0" presId="urn:microsoft.com/office/officeart/2005/8/layout/default"/>
    <dgm:cxn modelId="{AB93F4C7-90D3-4529-AF60-CC797A02C075}" type="presParOf" srcId="{D9B630F3-EC64-41C3-B155-62AFAC6890B0}" destId="{CF7D80E1-8101-462A-8E19-CD26D198DAC4}" srcOrd="15" destOrd="0" presId="urn:microsoft.com/office/officeart/2005/8/layout/default"/>
    <dgm:cxn modelId="{CF57F564-C0E3-4B65-BD46-3D3528941A13}" type="presParOf" srcId="{D9B630F3-EC64-41C3-B155-62AFAC6890B0}" destId="{587B3E42-0834-4476-BC82-8E66C7A44041}" srcOrd="16" destOrd="0" presId="urn:microsoft.com/office/officeart/2005/8/layout/default"/>
    <dgm:cxn modelId="{8E579AB3-E130-4909-89BE-0505FC6EA9D6}" type="presParOf" srcId="{D9B630F3-EC64-41C3-B155-62AFAC6890B0}" destId="{10E2CAE0-000B-402B-B8EE-EEB3F4240CAA}" srcOrd="17" destOrd="0" presId="urn:microsoft.com/office/officeart/2005/8/layout/default"/>
    <dgm:cxn modelId="{8AA8E594-F5D8-4776-AAA6-3486013816BB}" type="presParOf" srcId="{D9B630F3-EC64-41C3-B155-62AFAC6890B0}" destId="{A270198E-36B7-4708-BF6A-1EE09895AAD4}" srcOrd="18" destOrd="0" presId="urn:microsoft.com/office/officeart/2005/8/layout/default"/>
    <dgm:cxn modelId="{3129FC6E-9786-49A6-BBEF-2BD49DA1A0AD}" type="presParOf" srcId="{D9B630F3-EC64-41C3-B155-62AFAC6890B0}" destId="{2ED37D38-E289-425D-A9D3-C93B3BE856F3}" srcOrd="19" destOrd="0" presId="urn:microsoft.com/office/officeart/2005/8/layout/default"/>
    <dgm:cxn modelId="{5D0C79F5-0C9C-4CCF-ACE0-277C621B480F}" type="presParOf" srcId="{D9B630F3-EC64-41C3-B155-62AFAC6890B0}" destId="{C6854856-1459-44DA-8DB9-1DE4AB12CF99}" srcOrd="20" destOrd="0" presId="urn:microsoft.com/office/officeart/2005/8/layout/default"/>
    <dgm:cxn modelId="{2CA5346C-D8C7-4AAE-8960-F4D8E1131062}" type="presParOf" srcId="{D9B630F3-EC64-41C3-B155-62AFAC6890B0}" destId="{C269D215-08F5-40DA-B7D0-79882560E880}" srcOrd="21" destOrd="0" presId="urn:microsoft.com/office/officeart/2005/8/layout/default"/>
    <dgm:cxn modelId="{C001F134-2C6C-4496-9B45-F627B8F52B8F}" type="presParOf" srcId="{D9B630F3-EC64-41C3-B155-62AFAC6890B0}" destId="{0211B78B-5CB8-47E5-8DE5-64AFF2EBC087}" srcOrd="22" destOrd="0" presId="urn:microsoft.com/office/officeart/2005/8/layout/default"/>
    <dgm:cxn modelId="{C687EA73-9313-4951-94AE-CC5902938E00}" type="presParOf" srcId="{D9B630F3-EC64-41C3-B155-62AFAC6890B0}" destId="{477B2E41-5FFD-4B05-9F80-B9EB474D5D34}" srcOrd="23" destOrd="0" presId="urn:microsoft.com/office/officeart/2005/8/layout/default"/>
    <dgm:cxn modelId="{9CFDB65A-BE1F-4A88-8D29-57CACD57D1EC}" type="presParOf" srcId="{D9B630F3-EC64-41C3-B155-62AFAC6890B0}" destId="{E4C19369-94FF-4C43-BCD3-58AE08DF4E9D}" srcOrd="24" destOrd="0" presId="urn:microsoft.com/office/officeart/2005/8/layout/default"/>
    <dgm:cxn modelId="{B233F04A-365D-427A-9F90-E0159329D0F9}" type="presParOf" srcId="{D9B630F3-EC64-41C3-B155-62AFAC6890B0}" destId="{2B61E414-E176-4971-994F-45BC37F5D4F6}" srcOrd="25" destOrd="0" presId="urn:microsoft.com/office/officeart/2005/8/layout/default"/>
    <dgm:cxn modelId="{41E22948-74E6-4736-B6ED-7888D6C89409}" type="presParOf" srcId="{D9B630F3-EC64-41C3-B155-62AFAC6890B0}" destId="{9831E4A1-0FD6-4B7F-9F5A-1ADD8512B5FF}" srcOrd="26" destOrd="0" presId="urn:microsoft.com/office/officeart/2005/8/layout/default"/>
    <dgm:cxn modelId="{2B31A2E3-C6E6-4DFE-A353-C98095F3976D}" type="presParOf" srcId="{D9B630F3-EC64-41C3-B155-62AFAC6890B0}" destId="{07C5FB42-119B-4178-B558-84962C7CBE7A}" srcOrd="27" destOrd="0" presId="urn:microsoft.com/office/officeart/2005/8/layout/default"/>
    <dgm:cxn modelId="{8509C9DA-FFD8-48CC-8A36-2217BFD39531}" type="presParOf" srcId="{D9B630F3-EC64-41C3-B155-62AFAC6890B0}" destId="{D0B0C893-2429-4D3D-8190-C31D979BAF04}" srcOrd="28" destOrd="0" presId="urn:microsoft.com/office/officeart/2005/8/layout/default"/>
    <dgm:cxn modelId="{451B5E59-51EB-47A7-AC65-56850E7124E5}" type="presParOf" srcId="{D9B630F3-EC64-41C3-B155-62AFAC6890B0}" destId="{9050C408-8A28-4008-9E43-E275A8B6D7A8}" srcOrd="29" destOrd="0" presId="urn:microsoft.com/office/officeart/2005/8/layout/default"/>
    <dgm:cxn modelId="{F45EEC96-F30A-45D9-9CB2-5CD3D99E33A7}" type="presParOf" srcId="{D9B630F3-EC64-41C3-B155-62AFAC6890B0}" destId="{E3D5DACA-26CF-4F8D-9D87-E21EF0B22A2B}" srcOrd="30" destOrd="0" presId="urn:microsoft.com/office/officeart/2005/8/layout/default"/>
    <dgm:cxn modelId="{39489A31-E387-4EF0-9F22-E7A0776C1BA7}" type="presParOf" srcId="{D9B630F3-EC64-41C3-B155-62AFAC6890B0}" destId="{8CE1BAFF-52B6-4270-A474-AD8097C6C077}" srcOrd="31" destOrd="0" presId="urn:microsoft.com/office/officeart/2005/8/layout/default"/>
    <dgm:cxn modelId="{81B5408D-DB78-4EF8-B915-DB826AF6FEAC}" type="presParOf" srcId="{D9B630F3-EC64-41C3-B155-62AFAC6890B0}" destId="{35EC6418-366E-446D-A23B-4F34B5ECDAC4}" srcOrd="32" destOrd="0" presId="urn:microsoft.com/office/officeart/2005/8/layout/default"/>
    <dgm:cxn modelId="{99EF03C1-CBEA-4646-8BAF-060697F1826B}" type="presParOf" srcId="{D9B630F3-EC64-41C3-B155-62AFAC6890B0}" destId="{E8B84DEF-1457-4357-B0D0-A4F4B45F2502}" srcOrd="33" destOrd="0" presId="urn:microsoft.com/office/officeart/2005/8/layout/default"/>
    <dgm:cxn modelId="{FCC48209-4048-4039-925F-AB9DA6C53761}" type="presParOf" srcId="{D9B630F3-EC64-41C3-B155-62AFAC6890B0}" destId="{C547D9A8-BD46-4665-AD1A-4DB414D1D71A}" srcOrd="3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6FC88B-58E8-45C8-AD0A-22B14587314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FD5DE15-2D21-4C20-B296-DE9B2F25EBB4}">
      <dgm:prSet/>
      <dgm:spPr/>
      <dgm:t>
        <a:bodyPr/>
        <a:lstStyle/>
        <a:p>
          <a:r>
            <a:rPr lang="pl-PL" dirty="0"/>
            <a:t>Zastosowano wykluczenie braków danych w każdym wierszu, w którym co najmniej w jednej kolumnie nie występowała informacja.</a:t>
          </a:r>
          <a:endParaRPr lang="en-US" dirty="0"/>
        </a:p>
      </dgm:t>
    </dgm:pt>
    <dgm:pt modelId="{91FFBB78-28F9-4D48-B278-900A4F00F8E9}" type="parTrans" cxnId="{4DC7761B-517C-44E6-BBF1-9BA4536F80AE}">
      <dgm:prSet/>
      <dgm:spPr/>
      <dgm:t>
        <a:bodyPr/>
        <a:lstStyle/>
        <a:p>
          <a:endParaRPr lang="en-US"/>
        </a:p>
      </dgm:t>
    </dgm:pt>
    <dgm:pt modelId="{C6802094-323E-49DF-9491-3537E749F715}" type="sibTrans" cxnId="{4DC7761B-517C-44E6-BBF1-9BA4536F80AE}">
      <dgm:prSet/>
      <dgm:spPr/>
      <dgm:t>
        <a:bodyPr/>
        <a:lstStyle/>
        <a:p>
          <a:endParaRPr lang="en-US"/>
        </a:p>
      </dgm:t>
    </dgm:pt>
    <dgm:pt modelId="{C75857CE-0028-46BB-AEB3-9C5B1319CC50}">
      <dgm:prSet/>
      <dgm:spPr/>
      <dgm:t>
        <a:bodyPr/>
        <a:lstStyle/>
        <a:p>
          <a:r>
            <a:rPr lang="pl-PL"/>
            <a:t>Po wykluczeniu pozostało 112 925 obserwacji w zbiorze.</a:t>
          </a:r>
          <a:endParaRPr lang="en-US"/>
        </a:p>
      </dgm:t>
    </dgm:pt>
    <dgm:pt modelId="{C0C6AB9A-A0EC-4E40-A450-21767FA1FFCA}" type="parTrans" cxnId="{C0E6C522-0F9E-4B4B-A419-A7131223BE09}">
      <dgm:prSet/>
      <dgm:spPr/>
      <dgm:t>
        <a:bodyPr/>
        <a:lstStyle/>
        <a:p>
          <a:endParaRPr lang="en-US"/>
        </a:p>
      </dgm:t>
    </dgm:pt>
    <dgm:pt modelId="{67501322-0C8E-495E-9914-603828312541}" type="sibTrans" cxnId="{C0E6C522-0F9E-4B4B-A419-A7131223BE09}">
      <dgm:prSet/>
      <dgm:spPr/>
      <dgm:t>
        <a:bodyPr/>
        <a:lstStyle/>
        <a:p>
          <a:endParaRPr lang="en-US"/>
        </a:p>
      </dgm:t>
    </dgm:pt>
    <dgm:pt modelId="{B765F721-8D59-4F8D-B8CA-723EE74E5773}" type="pres">
      <dgm:prSet presAssocID="{F16FC88B-58E8-45C8-AD0A-22B14587314E}" presName="hierChild1" presStyleCnt="0">
        <dgm:presLayoutVars>
          <dgm:chPref val="1"/>
          <dgm:dir/>
          <dgm:animOne val="branch"/>
          <dgm:animLvl val="lvl"/>
          <dgm:resizeHandles/>
        </dgm:presLayoutVars>
      </dgm:prSet>
      <dgm:spPr/>
    </dgm:pt>
    <dgm:pt modelId="{041EC1CE-9041-4458-814E-BCFCA8ABDE02}" type="pres">
      <dgm:prSet presAssocID="{5FD5DE15-2D21-4C20-B296-DE9B2F25EBB4}" presName="hierRoot1" presStyleCnt="0"/>
      <dgm:spPr/>
    </dgm:pt>
    <dgm:pt modelId="{B9074430-E3C5-4D97-BCC4-FD2C50256005}" type="pres">
      <dgm:prSet presAssocID="{5FD5DE15-2D21-4C20-B296-DE9B2F25EBB4}" presName="composite" presStyleCnt="0"/>
      <dgm:spPr/>
    </dgm:pt>
    <dgm:pt modelId="{90D13006-8DD9-4004-AD64-1D6F7DB4621C}" type="pres">
      <dgm:prSet presAssocID="{5FD5DE15-2D21-4C20-B296-DE9B2F25EBB4}" presName="background" presStyleLbl="node0" presStyleIdx="0" presStyleCnt="2"/>
      <dgm:spPr/>
    </dgm:pt>
    <dgm:pt modelId="{50A69A91-8ABF-438A-B044-2B933486F80B}" type="pres">
      <dgm:prSet presAssocID="{5FD5DE15-2D21-4C20-B296-DE9B2F25EBB4}" presName="text" presStyleLbl="fgAcc0" presStyleIdx="0" presStyleCnt="2">
        <dgm:presLayoutVars>
          <dgm:chPref val="3"/>
        </dgm:presLayoutVars>
      </dgm:prSet>
      <dgm:spPr/>
    </dgm:pt>
    <dgm:pt modelId="{73BAB8C9-4B6F-413E-BD03-4B0B7F36AB45}" type="pres">
      <dgm:prSet presAssocID="{5FD5DE15-2D21-4C20-B296-DE9B2F25EBB4}" presName="hierChild2" presStyleCnt="0"/>
      <dgm:spPr/>
    </dgm:pt>
    <dgm:pt modelId="{BDF956B0-00AC-4F5A-B560-FD3219A2BCE9}" type="pres">
      <dgm:prSet presAssocID="{C75857CE-0028-46BB-AEB3-9C5B1319CC50}" presName="hierRoot1" presStyleCnt="0"/>
      <dgm:spPr/>
    </dgm:pt>
    <dgm:pt modelId="{175EE3E2-F267-404A-9ED9-2A8A4A1E19F5}" type="pres">
      <dgm:prSet presAssocID="{C75857CE-0028-46BB-AEB3-9C5B1319CC50}" presName="composite" presStyleCnt="0"/>
      <dgm:spPr/>
    </dgm:pt>
    <dgm:pt modelId="{0B4CAD05-BA01-45EF-A334-C3ADB33516E6}" type="pres">
      <dgm:prSet presAssocID="{C75857CE-0028-46BB-AEB3-9C5B1319CC50}" presName="background" presStyleLbl="node0" presStyleIdx="1" presStyleCnt="2"/>
      <dgm:spPr/>
    </dgm:pt>
    <dgm:pt modelId="{99F3D266-BC43-47DE-A261-5EF7BB7DAA8F}" type="pres">
      <dgm:prSet presAssocID="{C75857CE-0028-46BB-AEB3-9C5B1319CC50}" presName="text" presStyleLbl="fgAcc0" presStyleIdx="1" presStyleCnt="2">
        <dgm:presLayoutVars>
          <dgm:chPref val="3"/>
        </dgm:presLayoutVars>
      </dgm:prSet>
      <dgm:spPr/>
    </dgm:pt>
    <dgm:pt modelId="{331A6E11-B01E-4DCA-A29A-99A01EA232F8}" type="pres">
      <dgm:prSet presAssocID="{C75857CE-0028-46BB-AEB3-9C5B1319CC50}" presName="hierChild2" presStyleCnt="0"/>
      <dgm:spPr/>
    </dgm:pt>
  </dgm:ptLst>
  <dgm:cxnLst>
    <dgm:cxn modelId="{D90ED00F-DECD-4EC5-8FD0-FD70B932739A}" type="presOf" srcId="{5FD5DE15-2D21-4C20-B296-DE9B2F25EBB4}" destId="{50A69A91-8ABF-438A-B044-2B933486F80B}" srcOrd="0" destOrd="0" presId="urn:microsoft.com/office/officeart/2005/8/layout/hierarchy1"/>
    <dgm:cxn modelId="{4DC7761B-517C-44E6-BBF1-9BA4536F80AE}" srcId="{F16FC88B-58E8-45C8-AD0A-22B14587314E}" destId="{5FD5DE15-2D21-4C20-B296-DE9B2F25EBB4}" srcOrd="0" destOrd="0" parTransId="{91FFBB78-28F9-4D48-B278-900A4F00F8E9}" sibTransId="{C6802094-323E-49DF-9491-3537E749F715}"/>
    <dgm:cxn modelId="{C0E6C522-0F9E-4B4B-A419-A7131223BE09}" srcId="{F16FC88B-58E8-45C8-AD0A-22B14587314E}" destId="{C75857CE-0028-46BB-AEB3-9C5B1319CC50}" srcOrd="1" destOrd="0" parTransId="{C0C6AB9A-A0EC-4E40-A450-21767FA1FFCA}" sibTransId="{67501322-0C8E-495E-9914-603828312541}"/>
    <dgm:cxn modelId="{683B2E2E-75D5-4954-B7B9-ED988564AEE2}" type="presOf" srcId="{C75857CE-0028-46BB-AEB3-9C5B1319CC50}" destId="{99F3D266-BC43-47DE-A261-5EF7BB7DAA8F}" srcOrd="0" destOrd="0" presId="urn:microsoft.com/office/officeart/2005/8/layout/hierarchy1"/>
    <dgm:cxn modelId="{B752D65F-8A9D-4A24-91F0-C5786433C45E}" type="presOf" srcId="{F16FC88B-58E8-45C8-AD0A-22B14587314E}" destId="{B765F721-8D59-4F8D-B8CA-723EE74E5773}" srcOrd="0" destOrd="0" presId="urn:microsoft.com/office/officeart/2005/8/layout/hierarchy1"/>
    <dgm:cxn modelId="{D775C3E4-52B7-46AC-8099-A1FF432679CE}" type="presParOf" srcId="{B765F721-8D59-4F8D-B8CA-723EE74E5773}" destId="{041EC1CE-9041-4458-814E-BCFCA8ABDE02}" srcOrd="0" destOrd="0" presId="urn:microsoft.com/office/officeart/2005/8/layout/hierarchy1"/>
    <dgm:cxn modelId="{4B5451B1-D8B6-4009-96A0-9B92C12A7EBA}" type="presParOf" srcId="{041EC1CE-9041-4458-814E-BCFCA8ABDE02}" destId="{B9074430-E3C5-4D97-BCC4-FD2C50256005}" srcOrd="0" destOrd="0" presId="urn:microsoft.com/office/officeart/2005/8/layout/hierarchy1"/>
    <dgm:cxn modelId="{12690A8A-FA79-4124-9B25-64D467AA9F88}" type="presParOf" srcId="{B9074430-E3C5-4D97-BCC4-FD2C50256005}" destId="{90D13006-8DD9-4004-AD64-1D6F7DB4621C}" srcOrd="0" destOrd="0" presId="urn:microsoft.com/office/officeart/2005/8/layout/hierarchy1"/>
    <dgm:cxn modelId="{32F7B2EC-A6A3-48EA-99FD-21A8FF7C3A0F}" type="presParOf" srcId="{B9074430-E3C5-4D97-BCC4-FD2C50256005}" destId="{50A69A91-8ABF-438A-B044-2B933486F80B}" srcOrd="1" destOrd="0" presId="urn:microsoft.com/office/officeart/2005/8/layout/hierarchy1"/>
    <dgm:cxn modelId="{9E4D4207-E6A6-4EB9-95D9-8703CC51BC64}" type="presParOf" srcId="{041EC1CE-9041-4458-814E-BCFCA8ABDE02}" destId="{73BAB8C9-4B6F-413E-BD03-4B0B7F36AB45}" srcOrd="1" destOrd="0" presId="urn:microsoft.com/office/officeart/2005/8/layout/hierarchy1"/>
    <dgm:cxn modelId="{5D70EA22-10F4-4560-A840-7126D63C1CA7}" type="presParOf" srcId="{B765F721-8D59-4F8D-B8CA-723EE74E5773}" destId="{BDF956B0-00AC-4F5A-B560-FD3219A2BCE9}" srcOrd="1" destOrd="0" presId="urn:microsoft.com/office/officeart/2005/8/layout/hierarchy1"/>
    <dgm:cxn modelId="{5020693A-4D88-4BE8-8928-BD9BAD5BA32B}" type="presParOf" srcId="{BDF956B0-00AC-4F5A-B560-FD3219A2BCE9}" destId="{175EE3E2-F267-404A-9ED9-2A8A4A1E19F5}" srcOrd="0" destOrd="0" presId="urn:microsoft.com/office/officeart/2005/8/layout/hierarchy1"/>
    <dgm:cxn modelId="{0D87E05E-CD37-42C3-9349-32E4AFE417C3}" type="presParOf" srcId="{175EE3E2-F267-404A-9ED9-2A8A4A1E19F5}" destId="{0B4CAD05-BA01-45EF-A334-C3ADB33516E6}" srcOrd="0" destOrd="0" presId="urn:microsoft.com/office/officeart/2005/8/layout/hierarchy1"/>
    <dgm:cxn modelId="{3E6C8AAB-7C0C-48CF-953B-1F21F4666991}" type="presParOf" srcId="{175EE3E2-F267-404A-9ED9-2A8A4A1E19F5}" destId="{99F3D266-BC43-47DE-A261-5EF7BB7DAA8F}" srcOrd="1" destOrd="0" presId="urn:microsoft.com/office/officeart/2005/8/layout/hierarchy1"/>
    <dgm:cxn modelId="{2B175807-B29B-4454-BD90-DCAC6EAF2FDE}" type="presParOf" srcId="{BDF956B0-00AC-4F5A-B560-FD3219A2BCE9}" destId="{331A6E11-B01E-4DCA-A29A-99A01EA232F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2AF4A9-751F-4339-9A59-07C61B4E782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8B41082-1BF6-49E9-84FE-A4B1FFB53076}">
      <dgm:prSet custT="1"/>
      <dgm:spPr/>
      <dgm:t>
        <a:bodyPr/>
        <a:lstStyle/>
        <a:p>
          <a:r>
            <a:rPr lang="pl-PL" sz="1100" dirty="0">
              <a:solidFill>
                <a:schemeClr val="tx1"/>
              </a:solidFill>
            </a:rPr>
            <a:t>W zbiorze występuje 5 zmiennych jakościowych, z czego jedna z nich to zmienna objaśniana oraz 12 zmiennych ilościowych.</a:t>
          </a:r>
          <a:endParaRPr lang="en-US" sz="1100" dirty="0">
            <a:solidFill>
              <a:schemeClr val="tx1"/>
            </a:solidFill>
          </a:endParaRPr>
        </a:p>
      </dgm:t>
    </dgm:pt>
    <dgm:pt modelId="{EEE9C2E0-C49A-4E2C-88EF-06922783F2EF}" type="parTrans" cxnId="{EB6086A4-4969-47CE-A975-40A4FBF67201}">
      <dgm:prSet/>
      <dgm:spPr/>
      <dgm:t>
        <a:bodyPr/>
        <a:lstStyle/>
        <a:p>
          <a:endParaRPr lang="en-US"/>
        </a:p>
      </dgm:t>
    </dgm:pt>
    <dgm:pt modelId="{034CDC8F-57C7-4D4C-ACBE-512205E9DBA0}" type="sibTrans" cxnId="{EB6086A4-4969-47CE-A975-40A4FBF67201}">
      <dgm:prSet/>
      <dgm:spPr/>
      <dgm:t>
        <a:bodyPr/>
        <a:lstStyle/>
        <a:p>
          <a:endParaRPr lang="en-US"/>
        </a:p>
      </dgm:t>
    </dgm:pt>
    <dgm:pt modelId="{7C746593-C7F8-4F5F-A16F-8413B1532924}">
      <dgm:prSet custT="1"/>
      <dgm:spPr/>
      <dgm:t>
        <a:bodyPr/>
        <a:lstStyle/>
        <a:p>
          <a:r>
            <a:rPr lang="pl-PL" sz="1100" dirty="0">
              <a:solidFill>
                <a:schemeClr val="tx1"/>
              </a:solidFill>
            </a:rPr>
            <a:t>Zmienna objaśniana jest zmienną binarną, w której dominuje jedna klasa (około 80% przypadków klasy NO).</a:t>
          </a:r>
          <a:endParaRPr lang="en-US" sz="1100" dirty="0">
            <a:solidFill>
              <a:schemeClr val="tx1"/>
            </a:solidFill>
          </a:endParaRPr>
        </a:p>
      </dgm:t>
    </dgm:pt>
    <dgm:pt modelId="{31564894-4702-4988-9DC3-9226175E0F2D}" type="parTrans" cxnId="{EA7C298C-5EFE-4C40-9AFA-E1887285D5D2}">
      <dgm:prSet/>
      <dgm:spPr/>
      <dgm:t>
        <a:bodyPr/>
        <a:lstStyle/>
        <a:p>
          <a:endParaRPr lang="en-US"/>
        </a:p>
      </dgm:t>
    </dgm:pt>
    <dgm:pt modelId="{60C91B16-7489-4C70-859F-9A6409FE2AD8}" type="sibTrans" cxnId="{EA7C298C-5EFE-4C40-9AFA-E1887285D5D2}">
      <dgm:prSet/>
      <dgm:spPr/>
      <dgm:t>
        <a:bodyPr/>
        <a:lstStyle/>
        <a:p>
          <a:endParaRPr lang="en-US"/>
        </a:p>
      </dgm:t>
    </dgm:pt>
    <dgm:pt modelId="{5BE10F66-A760-4D20-9380-51D370F6689A}">
      <dgm:prSet custT="1"/>
      <dgm:spPr/>
      <dgm:t>
        <a:bodyPr/>
        <a:lstStyle/>
        <a:p>
          <a:r>
            <a:rPr lang="pl-PL" sz="1100">
              <a:solidFill>
                <a:schemeClr val="tx1"/>
              </a:solidFill>
            </a:rPr>
            <a:t>Kolejną zmienną binarną jest zmienna RainToday, w której również dominuje klasa NO (około 80%)</a:t>
          </a:r>
          <a:endParaRPr lang="en-US" sz="1100">
            <a:solidFill>
              <a:schemeClr val="tx1"/>
            </a:solidFill>
          </a:endParaRPr>
        </a:p>
      </dgm:t>
    </dgm:pt>
    <dgm:pt modelId="{7CF200D3-CE1A-459B-AD51-56596CA03EB3}" type="parTrans" cxnId="{6212E77B-7909-45CA-9059-4D66B7173744}">
      <dgm:prSet/>
      <dgm:spPr/>
      <dgm:t>
        <a:bodyPr/>
        <a:lstStyle/>
        <a:p>
          <a:endParaRPr lang="en-US"/>
        </a:p>
      </dgm:t>
    </dgm:pt>
    <dgm:pt modelId="{30442C5E-CBE2-4992-AD2D-D1A61977686B}" type="sibTrans" cxnId="{6212E77B-7909-45CA-9059-4D66B7173744}">
      <dgm:prSet/>
      <dgm:spPr/>
      <dgm:t>
        <a:bodyPr/>
        <a:lstStyle/>
        <a:p>
          <a:endParaRPr lang="en-US"/>
        </a:p>
      </dgm:t>
    </dgm:pt>
    <dgm:pt modelId="{1745FC32-A8F8-48B5-A790-5A47B13AE0C4}">
      <dgm:prSet custT="1"/>
      <dgm:spPr/>
      <dgm:t>
        <a:bodyPr/>
        <a:lstStyle/>
        <a:p>
          <a:r>
            <a:rPr lang="pl-PL" sz="1100" dirty="0">
              <a:solidFill>
                <a:schemeClr val="tx1"/>
              </a:solidFill>
            </a:rPr>
            <a:t>Pozostałe 3 zmienne jakościowe posiadają 16 klas, w każdej ze zmiennej dominuje jedna klasa w której procentowa liczba obserwacji wynosi około 10%.</a:t>
          </a:r>
          <a:endParaRPr lang="en-US" sz="1100" dirty="0">
            <a:solidFill>
              <a:schemeClr val="tx1"/>
            </a:solidFill>
          </a:endParaRPr>
        </a:p>
      </dgm:t>
    </dgm:pt>
    <dgm:pt modelId="{9CB51B6A-9E79-4750-9B7C-19B348AADECF}" type="parTrans" cxnId="{5A01D260-8CFC-49AA-B5BB-CE56A913597D}">
      <dgm:prSet/>
      <dgm:spPr/>
      <dgm:t>
        <a:bodyPr/>
        <a:lstStyle/>
        <a:p>
          <a:endParaRPr lang="en-US"/>
        </a:p>
      </dgm:t>
    </dgm:pt>
    <dgm:pt modelId="{B93B486F-0E9A-4281-A95A-9151BF603E9A}" type="sibTrans" cxnId="{5A01D260-8CFC-49AA-B5BB-CE56A913597D}">
      <dgm:prSet/>
      <dgm:spPr/>
      <dgm:t>
        <a:bodyPr/>
        <a:lstStyle/>
        <a:p>
          <a:endParaRPr lang="en-US"/>
        </a:p>
      </dgm:t>
    </dgm:pt>
    <dgm:pt modelId="{20D6AA6C-824B-47DF-B2EC-8EFDADE9D734}">
      <dgm:prSet custT="1"/>
      <dgm:spPr/>
      <dgm:t>
        <a:bodyPr/>
        <a:lstStyle/>
        <a:p>
          <a:r>
            <a:rPr lang="pl-PL" sz="1100">
              <a:solidFill>
                <a:schemeClr val="tx1"/>
              </a:solidFill>
            </a:rPr>
            <a:t>Średnia prędkość wiatru o 9 rano jest porównywalna ze średnią prędkością o 3 po południu.</a:t>
          </a:r>
          <a:endParaRPr lang="en-US" sz="1100">
            <a:solidFill>
              <a:schemeClr val="tx1"/>
            </a:solidFill>
          </a:endParaRPr>
        </a:p>
      </dgm:t>
    </dgm:pt>
    <dgm:pt modelId="{C000AB99-080B-4727-90D7-E783C1C2FA23}" type="parTrans" cxnId="{5CAC5523-B40A-4E0B-8006-D6901EA236A4}">
      <dgm:prSet/>
      <dgm:spPr/>
      <dgm:t>
        <a:bodyPr/>
        <a:lstStyle/>
        <a:p>
          <a:endParaRPr lang="en-US"/>
        </a:p>
      </dgm:t>
    </dgm:pt>
    <dgm:pt modelId="{8D810940-9EF7-44CB-812B-048B0A905C70}" type="sibTrans" cxnId="{5CAC5523-B40A-4E0B-8006-D6901EA236A4}">
      <dgm:prSet/>
      <dgm:spPr/>
      <dgm:t>
        <a:bodyPr/>
        <a:lstStyle/>
        <a:p>
          <a:endParaRPr lang="en-US"/>
        </a:p>
      </dgm:t>
    </dgm:pt>
    <dgm:pt modelId="{BD218DD6-FB7E-4631-9323-C5C8D6C1D28E}">
      <dgm:prSet custT="1"/>
      <dgm:spPr/>
      <dgm:t>
        <a:bodyPr/>
        <a:lstStyle/>
        <a:p>
          <a:r>
            <a:rPr lang="pl-PL" sz="1100">
              <a:solidFill>
                <a:schemeClr val="tx1"/>
              </a:solidFill>
            </a:rPr>
            <a:t>Średnia najwyższa prędkość wiatru w ciągu dnia wynosi 35 km/h, minimum najwyższej prędkości w ciągu dnia wynosi 7 km/h, natomiast maksimum 107 km/h.</a:t>
          </a:r>
          <a:endParaRPr lang="en-US" sz="1100">
            <a:solidFill>
              <a:schemeClr val="tx1"/>
            </a:solidFill>
          </a:endParaRPr>
        </a:p>
      </dgm:t>
    </dgm:pt>
    <dgm:pt modelId="{DB12F1F1-244C-4B0E-8A78-3898CD25935F}" type="parTrans" cxnId="{7C3B5058-25C3-4712-8EF5-BC5D723EDAFE}">
      <dgm:prSet/>
      <dgm:spPr/>
      <dgm:t>
        <a:bodyPr/>
        <a:lstStyle/>
        <a:p>
          <a:endParaRPr lang="en-US"/>
        </a:p>
      </dgm:t>
    </dgm:pt>
    <dgm:pt modelId="{1D53F801-3F82-4A11-8850-4D8D68B606FB}" type="sibTrans" cxnId="{7C3B5058-25C3-4712-8EF5-BC5D723EDAFE}">
      <dgm:prSet/>
      <dgm:spPr/>
      <dgm:t>
        <a:bodyPr/>
        <a:lstStyle/>
        <a:p>
          <a:endParaRPr lang="en-US"/>
        </a:p>
      </dgm:t>
    </dgm:pt>
    <dgm:pt modelId="{74DF99E7-51CD-427F-9753-B1A2A6265365}">
      <dgm:prSet custT="1"/>
      <dgm:spPr/>
      <dgm:t>
        <a:bodyPr/>
        <a:lstStyle/>
        <a:p>
          <a:r>
            <a:rPr lang="pl-PL" sz="1100">
              <a:solidFill>
                <a:schemeClr val="tx1"/>
              </a:solidFill>
            </a:rPr>
            <a:t>Średnia wilgotność o 9 rano jest zdecydowanie wyższa od wilgotności o 3 po południu.</a:t>
          </a:r>
          <a:endParaRPr lang="en-US" sz="1100">
            <a:solidFill>
              <a:schemeClr val="tx1"/>
            </a:solidFill>
          </a:endParaRPr>
        </a:p>
      </dgm:t>
    </dgm:pt>
    <dgm:pt modelId="{C268ED28-8E5A-4E06-9701-3151B0557F64}" type="parTrans" cxnId="{CF8A2E09-3A2A-4C3C-AABA-AB85B890BB84}">
      <dgm:prSet/>
      <dgm:spPr/>
      <dgm:t>
        <a:bodyPr/>
        <a:lstStyle/>
        <a:p>
          <a:endParaRPr lang="en-US"/>
        </a:p>
      </dgm:t>
    </dgm:pt>
    <dgm:pt modelId="{BE7B66D9-DFD0-4EC5-97C9-B68AC1C0C14D}" type="sibTrans" cxnId="{CF8A2E09-3A2A-4C3C-AABA-AB85B890BB84}">
      <dgm:prSet/>
      <dgm:spPr/>
      <dgm:t>
        <a:bodyPr/>
        <a:lstStyle/>
        <a:p>
          <a:endParaRPr lang="en-US"/>
        </a:p>
      </dgm:t>
    </dgm:pt>
    <dgm:pt modelId="{6B7457D4-31E5-477B-9937-DA8D81EFD741}">
      <dgm:prSet custT="1"/>
      <dgm:spPr/>
      <dgm:t>
        <a:bodyPr/>
        <a:lstStyle/>
        <a:p>
          <a:r>
            <a:rPr lang="pl-PL" sz="1100">
              <a:solidFill>
                <a:schemeClr val="tx1"/>
              </a:solidFill>
            </a:rPr>
            <a:t>Średnie ciśnienie atmosferyczne o 9 rano jest porównywalne ze średnim ciśnieniem o 3 po południu.</a:t>
          </a:r>
          <a:endParaRPr lang="en-US" sz="1100">
            <a:solidFill>
              <a:schemeClr val="tx1"/>
            </a:solidFill>
          </a:endParaRPr>
        </a:p>
      </dgm:t>
    </dgm:pt>
    <dgm:pt modelId="{90E1F1B3-29B7-4768-854B-2B9C8FB5715C}" type="parTrans" cxnId="{506DAEA7-3DF1-40A3-82B2-1C03F39B2FF3}">
      <dgm:prSet/>
      <dgm:spPr/>
      <dgm:t>
        <a:bodyPr/>
        <a:lstStyle/>
        <a:p>
          <a:endParaRPr lang="en-US"/>
        </a:p>
      </dgm:t>
    </dgm:pt>
    <dgm:pt modelId="{EED605B4-A395-4C9D-9629-B20EB8409CF0}" type="sibTrans" cxnId="{506DAEA7-3DF1-40A3-82B2-1C03F39B2FF3}">
      <dgm:prSet/>
      <dgm:spPr/>
      <dgm:t>
        <a:bodyPr/>
        <a:lstStyle/>
        <a:p>
          <a:endParaRPr lang="en-US"/>
        </a:p>
      </dgm:t>
    </dgm:pt>
    <dgm:pt modelId="{DFB68B83-A44A-4D55-80E3-2690D9BCC8F4}">
      <dgm:prSet custT="1"/>
      <dgm:spPr/>
      <dgm:t>
        <a:bodyPr/>
        <a:lstStyle/>
        <a:p>
          <a:r>
            <a:rPr lang="pl-PL" sz="1100">
              <a:solidFill>
                <a:schemeClr val="tx1"/>
              </a:solidFill>
            </a:rPr>
            <a:t>Średnia najwyższa temperatura w ciągu dnia wynosi 24 stopnie, minimum najwyższej temperatury w ciągu  dnia wynosi 6,8 stopnia, a maksimum 46,4 stopnia.</a:t>
          </a:r>
          <a:endParaRPr lang="en-US" sz="1100">
            <a:solidFill>
              <a:schemeClr val="tx1"/>
            </a:solidFill>
          </a:endParaRPr>
        </a:p>
      </dgm:t>
    </dgm:pt>
    <dgm:pt modelId="{C1B661E4-C4F8-49EC-813D-0E8452250D53}" type="parTrans" cxnId="{30642D47-8332-458B-9070-4ABE17184D9F}">
      <dgm:prSet/>
      <dgm:spPr/>
      <dgm:t>
        <a:bodyPr/>
        <a:lstStyle/>
        <a:p>
          <a:endParaRPr lang="en-US"/>
        </a:p>
      </dgm:t>
    </dgm:pt>
    <dgm:pt modelId="{40D84AE7-3CE7-44C6-A1AB-E6A5C77CBDF7}" type="sibTrans" cxnId="{30642D47-8332-458B-9070-4ABE17184D9F}">
      <dgm:prSet/>
      <dgm:spPr/>
      <dgm:t>
        <a:bodyPr/>
        <a:lstStyle/>
        <a:p>
          <a:endParaRPr lang="en-US"/>
        </a:p>
      </dgm:t>
    </dgm:pt>
    <dgm:pt modelId="{072B7848-C140-4D3B-859B-120FC305F297}">
      <dgm:prSet custT="1"/>
      <dgm:spPr/>
      <dgm:t>
        <a:bodyPr/>
        <a:lstStyle/>
        <a:p>
          <a:r>
            <a:rPr lang="pl-PL" sz="1100" dirty="0">
              <a:solidFill>
                <a:schemeClr val="tx1"/>
              </a:solidFill>
            </a:rPr>
            <a:t>Średnia najniższa temperatura w ciągu dnia wynosi 11 stopni, minimum najniższej temperatury w ciągu  dnia wynosi -2,8 stopnia, a maksimum 29,1 stopnia.</a:t>
          </a:r>
          <a:endParaRPr lang="en-US" sz="1100" dirty="0">
            <a:solidFill>
              <a:schemeClr val="tx1"/>
            </a:solidFill>
          </a:endParaRPr>
        </a:p>
      </dgm:t>
    </dgm:pt>
    <dgm:pt modelId="{AADED9DE-A877-4221-8DD9-4D6820F2C066}" type="parTrans" cxnId="{BBA0BAAF-A849-407B-A15A-18A5B280E5B6}">
      <dgm:prSet/>
      <dgm:spPr/>
      <dgm:t>
        <a:bodyPr/>
        <a:lstStyle/>
        <a:p>
          <a:endParaRPr lang="en-US"/>
        </a:p>
      </dgm:t>
    </dgm:pt>
    <dgm:pt modelId="{1B316B9D-CD2C-4B34-A47B-53019AE30A26}" type="sibTrans" cxnId="{BBA0BAAF-A849-407B-A15A-18A5B280E5B6}">
      <dgm:prSet/>
      <dgm:spPr/>
      <dgm:t>
        <a:bodyPr/>
        <a:lstStyle/>
        <a:p>
          <a:endParaRPr lang="en-US"/>
        </a:p>
      </dgm:t>
    </dgm:pt>
    <dgm:pt modelId="{7861DFF1-CB78-4794-A9DA-3BDD984D6F3B}">
      <dgm:prSet custT="1"/>
      <dgm:spPr/>
      <dgm:t>
        <a:bodyPr/>
        <a:lstStyle/>
        <a:p>
          <a:r>
            <a:rPr lang="pl-PL" sz="1100">
              <a:solidFill>
                <a:schemeClr val="tx1"/>
              </a:solidFill>
            </a:rPr>
            <a:t>Średnia suma dziennych opadów wyniosła 2,1, maksymalna wartość to 116 a minimalna to 0.</a:t>
          </a:r>
          <a:endParaRPr lang="en-US" sz="1100">
            <a:solidFill>
              <a:schemeClr val="tx1"/>
            </a:solidFill>
          </a:endParaRPr>
        </a:p>
      </dgm:t>
    </dgm:pt>
    <dgm:pt modelId="{592F63CE-1678-404E-9242-52C878E08327}" type="parTrans" cxnId="{7A469E4D-0F98-4C17-8733-2EF356A8BC63}">
      <dgm:prSet/>
      <dgm:spPr/>
      <dgm:t>
        <a:bodyPr/>
        <a:lstStyle/>
        <a:p>
          <a:endParaRPr lang="en-US"/>
        </a:p>
      </dgm:t>
    </dgm:pt>
    <dgm:pt modelId="{E5AC0B20-7862-4A30-9946-08BCAD4173DA}" type="sibTrans" cxnId="{7A469E4D-0F98-4C17-8733-2EF356A8BC63}">
      <dgm:prSet/>
      <dgm:spPr/>
      <dgm:t>
        <a:bodyPr/>
        <a:lstStyle/>
        <a:p>
          <a:endParaRPr lang="en-US"/>
        </a:p>
      </dgm:t>
    </dgm:pt>
    <dgm:pt modelId="{B0C7EB19-CED7-499E-8C9C-7C4A4A8449B3}">
      <dgm:prSet custT="1"/>
      <dgm:spPr/>
      <dgm:t>
        <a:bodyPr/>
        <a:lstStyle/>
        <a:p>
          <a:r>
            <a:rPr lang="pl-PL" sz="1100">
              <a:solidFill>
                <a:schemeClr val="tx1"/>
              </a:solidFill>
            </a:rPr>
            <a:t>Średnia temperatura o 3 po południu była wyższa od średniej temperatury o 9 rano.</a:t>
          </a:r>
          <a:endParaRPr lang="en-US" sz="1100">
            <a:solidFill>
              <a:schemeClr val="tx1"/>
            </a:solidFill>
          </a:endParaRPr>
        </a:p>
      </dgm:t>
    </dgm:pt>
    <dgm:pt modelId="{C93E19CA-7F3C-42AC-A5DA-3EC1595534F0}" type="parTrans" cxnId="{40ACFC64-2A9B-4C0A-A981-7105A3462FE2}">
      <dgm:prSet/>
      <dgm:spPr/>
      <dgm:t>
        <a:bodyPr/>
        <a:lstStyle/>
        <a:p>
          <a:endParaRPr lang="en-US"/>
        </a:p>
      </dgm:t>
    </dgm:pt>
    <dgm:pt modelId="{674ED5A9-C9FA-4C6A-8FCB-8B1B1305B770}" type="sibTrans" cxnId="{40ACFC64-2A9B-4C0A-A981-7105A3462FE2}">
      <dgm:prSet/>
      <dgm:spPr/>
      <dgm:t>
        <a:bodyPr/>
        <a:lstStyle/>
        <a:p>
          <a:endParaRPr lang="en-US"/>
        </a:p>
      </dgm:t>
    </dgm:pt>
    <dgm:pt modelId="{482BF553-D42D-4A2C-8AAF-E0855D4E538F}" type="pres">
      <dgm:prSet presAssocID="{572AF4A9-751F-4339-9A59-07C61B4E7821}" presName="diagram" presStyleCnt="0">
        <dgm:presLayoutVars>
          <dgm:dir/>
          <dgm:resizeHandles val="exact"/>
        </dgm:presLayoutVars>
      </dgm:prSet>
      <dgm:spPr/>
    </dgm:pt>
    <dgm:pt modelId="{9A264878-5ED2-4C5F-A406-F54339E78426}" type="pres">
      <dgm:prSet presAssocID="{08B41082-1BF6-49E9-84FE-A4B1FFB53076}" presName="node" presStyleLbl="node1" presStyleIdx="0" presStyleCnt="12">
        <dgm:presLayoutVars>
          <dgm:bulletEnabled val="1"/>
        </dgm:presLayoutVars>
      </dgm:prSet>
      <dgm:spPr/>
    </dgm:pt>
    <dgm:pt modelId="{15613135-E31A-49CC-94BF-772CA9A051F2}" type="pres">
      <dgm:prSet presAssocID="{034CDC8F-57C7-4D4C-ACBE-512205E9DBA0}" presName="sibTrans" presStyleCnt="0"/>
      <dgm:spPr/>
    </dgm:pt>
    <dgm:pt modelId="{B7237710-6656-4CFC-9561-56A507D48095}" type="pres">
      <dgm:prSet presAssocID="{7C746593-C7F8-4F5F-A16F-8413B1532924}" presName="node" presStyleLbl="node1" presStyleIdx="1" presStyleCnt="12">
        <dgm:presLayoutVars>
          <dgm:bulletEnabled val="1"/>
        </dgm:presLayoutVars>
      </dgm:prSet>
      <dgm:spPr/>
    </dgm:pt>
    <dgm:pt modelId="{52A21586-9956-4BC3-956B-82A6980A05CE}" type="pres">
      <dgm:prSet presAssocID="{60C91B16-7489-4C70-859F-9A6409FE2AD8}" presName="sibTrans" presStyleCnt="0"/>
      <dgm:spPr/>
    </dgm:pt>
    <dgm:pt modelId="{F7A69F71-4FED-4700-B7A3-52FB7158FEE1}" type="pres">
      <dgm:prSet presAssocID="{5BE10F66-A760-4D20-9380-51D370F6689A}" presName="node" presStyleLbl="node1" presStyleIdx="2" presStyleCnt="12">
        <dgm:presLayoutVars>
          <dgm:bulletEnabled val="1"/>
        </dgm:presLayoutVars>
      </dgm:prSet>
      <dgm:spPr/>
    </dgm:pt>
    <dgm:pt modelId="{E5E819B2-FFC9-4E45-BCD9-AFAD60135D89}" type="pres">
      <dgm:prSet presAssocID="{30442C5E-CBE2-4992-AD2D-D1A61977686B}" presName="sibTrans" presStyleCnt="0"/>
      <dgm:spPr/>
    </dgm:pt>
    <dgm:pt modelId="{EB728470-72B0-4528-8F5D-D0CB61CDFCF9}" type="pres">
      <dgm:prSet presAssocID="{1745FC32-A8F8-48B5-A790-5A47B13AE0C4}" presName="node" presStyleLbl="node1" presStyleIdx="3" presStyleCnt="12">
        <dgm:presLayoutVars>
          <dgm:bulletEnabled val="1"/>
        </dgm:presLayoutVars>
      </dgm:prSet>
      <dgm:spPr/>
    </dgm:pt>
    <dgm:pt modelId="{80A5816B-36FB-46ED-BF07-AC0B8682F7A4}" type="pres">
      <dgm:prSet presAssocID="{B93B486F-0E9A-4281-A95A-9151BF603E9A}" presName="sibTrans" presStyleCnt="0"/>
      <dgm:spPr/>
    </dgm:pt>
    <dgm:pt modelId="{7C4DA47E-A46B-45EC-AC53-B0A60F0F6D11}" type="pres">
      <dgm:prSet presAssocID="{20D6AA6C-824B-47DF-B2EC-8EFDADE9D734}" presName="node" presStyleLbl="node1" presStyleIdx="4" presStyleCnt="12">
        <dgm:presLayoutVars>
          <dgm:bulletEnabled val="1"/>
        </dgm:presLayoutVars>
      </dgm:prSet>
      <dgm:spPr/>
    </dgm:pt>
    <dgm:pt modelId="{EA021D0D-1DFF-4F1A-B85C-CA4D6B075A11}" type="pres">
      <dgm:prSet presAssocID="{8D810940-9EF7-44CB-812B-048B0A905C70}" presName="sibTrans" presStyleCnt="0"/>
      <dgm:spPr/>
    </dgm:pt>
    <dgm:pt modelId="{235525E2-425E-4231-ABC4-686A26E7F418}" type="pres">
      <dgm:prSet presAssocID="{BD218DD6-FB7E-4631-9323-C5C8D6C1D28E}" presName="node" presStyleLbl="node1" presStyleIdx="5" presStyleCnt="12">
        <dgm:presLayoutVars>
          <dgm:bulletEnabled val="1"/>
        </dgm:presLayoutVars>
      </dgm:prSet>
      <dgm:spPr/>
    </dgm:pt>
    <dgm:pt modelId="{D393F7C4-4993-4E26-8774-98E164C3BD56}" type="pres">
      <dgm:prSet presAssocID="{1D53F801-3F82-4A11-8850-4D8D68B606FB}" presName="sibTrans" presStyleCnt="0"/>
      <dgm:spPr/>
    </dgm:pt>
    <dgm:pt modelId="{B4E4DD2F-8C7C-4BA5-B94B-94CD1DDB8310}" type="pres">
      <dgm:prSet presAssocID="{74DF99E7-51CD-427F-9753-B1A2A6265365}" presName="node" presStyleLbl="node1" presStyleIdx="6" presStyleCnt="12">
        <dgm:presLayoutVars>
          <dgm:bulletEnabled val="1"/>
        </dgm:presLayoutVars>
      </dgm:prSet>
      <dgm:spPr/>
    </dgm:pt>
    <dgm:pt modelId="{FE6B015E-9AF2-4CDF-A36C-E17DAAD5C3DF}" type="pres">
      <dgm:prSet presAssocID="{BE7B66D9-DFD0-4EC5-97C9-B68AC1C0C14D}" presName="sibTrans" presStyleCnt="0"/>
      <dgm:spPr/>
    </dgm:pt>
    <dgm:pt modelId="{2367C104-F34C-4BEE-91D9-FC07666F28D9}" type="pres">
      <dgm:prSet presAssocID="{6B7457D4-31E5-477B-9937-DA8D81EFD741}" presName="node" presStyleLbl="node1" presStyleIdx="7" presStyleCnt="12">
        <dgm:presLayoutVars>
          <dgm:bulletEnabled val="1"/>
        </dgm:presLayoutVars>
      </dgm:prSet>
      <dgm:spPr/>
    </dgm:pt>
    <dgm:pt modelId="{D3F8A4F5-4426-4C27-B144-171414E78B0E}" type="pres">
      <dgm:prSet presAssocID="{EED605B4-A395-4C9D-9629-B20EB8409CF0}" presName="sibTrans" presStyleCnt="0"/>
      <dgm:spPr/>
    </dgm:pt>
    <dgm:pt modelId="{E9488243-DE8F-401F-A599-68E75CAFEE59}" type="pres">
      <dgm:prSet presAssocID="{DFB68B83-A44A-4D55-80E3-2690D9BCC8F4}" presName="node" presStyleLbl="node1" presStyleIdx="8" presStyleCnt="12">
        <dgm:presLayoutVars>
          <dgm:bulletEnabled val="1"/>
        </dgm:presLayoutVars>
      </dgm:prSet>
      <dgm:spPr/>
    </dgm:pt>
    <dgm:pt modelId="{08DCC123-2BCE-41E9-8331-2BFB74BABE35}" type="pres">
      <dgm:prSet presAssocID="{40D84AE7-3CE7-44C6-A1AB-E6A5C77CBDF7}" presName="sibTrans" presStyleCnt="0"/>
      <dgm:spPr/>
    </dgm:pt>
    <dgm:pt modelId="{805EF014-8B30-4681-83A6-517DEA7A570B}" type="pres">
      <dgm:prSet presAssocID="{072B7848-C140-4D3B-859B-120FC305F297}" presName="node" presStyleLbl="node1" presStyleIdx="9" presStyleCnt="12">
        <dgm:presLayoutVars>
          <dgm:bulletEnabled val="1"/>
        </dgm:presLayoutVars>
      </dgm:prSet>
      <dgm:spPr/>
    </dgm:pt>
    <dgm:pt modelId="{753200C2-2734-411A-A2AA-F74A6563FA56}" type="pres">
      <dgm:prSet presAssocID="{1B316B9D-CD2C-4B34-A47B-53019AE30A26}" presName="sibTrans" presStyleCnt="0"/>
      <dgm:spPr/>
    </dgm:pt>
    <dgm:pt modelId="{14B10ACF-F280-4988-8B38-FA12B014DC0D}" type="pres">
      <dgm:prSet presAssocID="{7861DFF1-CB78-4794-A9DA-3BDD984D6F3B}" presName="node" presStyleLbl="node1" presStyleIdx="10" presStyleCnt="12">
        <dgm:presLayoutVars>
          <dgm:bulletEnabled val="1"/>
        </dgm:presLayoutVars>
      </dgm:prSet>
      <dgm:spPr/>
    </dgm:pt>
    <dgm:pt modelId="{D8B9AAF7-475C-4B32-BC6B-DEA25B981267}" type="pres">
      <dgm:prSet presAssocID="{E5AC0B20-7862-4A30-9946-08BCAD4173DA}" presName="sibTrans" presStyleCnt="0"/>
      <dgm:spPr/>
    </dgm:pt>
    <dgm:pt modelId="{B47EDF1E-BAF1-4E3A-B38A-D1F2304873C7}" type="pres">
      <dgm:prSet presAssocID="{B0C7EB19-CED7-499E-8C9C-7C4A4A8449B3}" presName="node" presStyleLbl="node1" presStyleIdx="11" presStyleCnt="12">
        <dgm:presLayoutVars>
          <dgm:bulletEnabled val="1"/>
        </dgm:presLayoutVars>
      </dgm:prSet>
      <dgm:spPr/>
    </dgm:pt>
  </dgm:ptLst>
  <dgm:cxnLst>
    <dgm:cxn modelId="{0E6D0407-D2F8-4894-95E5-35C8134518BE}" type="presOf" srcId="{BD218DD6-FB7E-4631-9323-C5C8D6C1D28E}" destId="{235525E2-425E-4231-ABC4-686A26E7F418}" srcOrd="0" destOrd="0" presId="urn:microsoft.com/office/officeart/2005/8/layout/default"/>
    <dgm:cxn modelId="{CF8A2E09-3A2A-4C3C-AABA-AB85B890BB84}" srcId="{572AF4A9-751F-4339-9A59-07C61B4E7821}" destId="{74DF99E7-51CD-427F-9753-B1A2A6265365}" srcOrd="6" destOrd="0" parTransId="{C268ED28-8E5A-4E06-9701-3151B0557F64}" sibTransId="{BE7B66D9-DFD0-4EC5-97C9-B68AC1C0C14D}"/>
    <dgm:cxn modelId="{9FA25E0C-8FBB-4FFE-83AD-91450FE001D0}" type="presOf" srcId="{572AF4A9-751F-4339-9A59-07C61B4E7821}" destId="{482BF553-D42D-4A2C-8AAF-E0855D4E538F}" srcOrd="0" destOrd="0" presId="urn:microsoft.com/office/officeart/2005/8/layout/default"/>
    <dgm:cxn modelId="{5CAC5523-B40A-4E0B-8006-D6901EA236A4}" srcId="{572AF4A9-751F-4339-9A59-07C61B4E7821}" destId="{20D6AA6C-824B-47DF-B2EC-8EFDADE9D734}" srcOrd="4" destOrd="0" parTransId="{C000AB99-080B-4727-90D7-E783C1C2FA23}" sibTransId="{8D810940-9EF7-44CB-812B-048B0A905C70}"/>
    <dgm:cxn modelId="{B5879626-3D3F-4A5C-8F91-73B96CC454FC}" type="presOf" srcId="{20D6AA6C-824B-47DF-B2EC-8EFDADE9D734}" destId="{7C4DA47E-A46B-45EC-AC53-B0A60F0F6D11}" srcOrd="0" destOrd="0" presId="urn:microsoft.com/office/officeart/2005/8/layout/default"/>
    <dgm:cxn modelId="{8495EC3E-0742-4C3E-8F7A-F34573B23B7F}" type="presOf" srcId="{74DF99E7-51CD-427F-9753-B1A2A6265365}" destId="{B4E4DD2F-8C7C-4BA5-B94B-94CD1DDB8310}" srcOrd="0" destOrd="0" presId="urn:microsoft.com/office/officeart/2005/8/layout/default"/>
    <dgm:cxn modelId="{5A01D260-8CFC-49AA-B5BB-CE56A913597D}" srcId="{572AF4A9-751F-4339-9A59-07C61B4E7821}" destId="{1745FC32-A8F8-48B5-A790-5A47B13AE0C4}" srcOrd="3" destOrd="0" parTransId="{9CB51B6A-9E79-4750-9B7C-19B348AADECF}" sibTransId="{B93B486F-0E9A-4281-A95A-9151BF603E9A}"/>
    <dgm:cxn modelId="{40ACFC64-2A9B-4C0A-A981-7105A3462FE2}" srcId="{572AF4A9-751F-4339-9A59-07C61B4E7821}" destId="{B0C7EB19-CED7-499E-8C9C-7C4A4A8449B3}" srcOrd="11" destOrd="0" parTransId="{C93E19CA-7F3C-42AC-A5DA-3EC1595534F0}" sibTransId="{674ED5A9-C9FA-4C6A-8FCB-8B1B1305B770}"/>
    <dgm:cxn modelId="{30642D47-8332-458B-9070-4ABE17184D9F}" srcId="{572AF4A9-751F-4339-9A59-07C61B4E7821}" destId="{DFB68B83-A44A-4D55-80E3-2690D9BCC8F4}" srcOrd="8" destOrd="0" parTransId="{C1B661E4-C4F8-49EC-813D-0E8452250D53}" sibTransId="{40D84AE7-3CE7-44C6-A1AB-E6A5C77CBDF7}"/>
    <dgm:cxn modelId="{B3C62568-C79D-4804-955B-8AE2340C568B}" type="presOf" srcId="{DFB68B83-A44A-4D55-80E3-2690D9BCC8F4}" destId="{E9488243-DE8F-401F-A599-68E75CAFEE59}" srcOrd="0" destOrd="0" presId="urn:microsoft.com/office/officeart/2005/8/layout/default"/>
    <dgm:cxn modelId="{126D4B4C-F01B-4FD9-BF82-168AD7B0FF56}" type="presOf" srcId="{7C746593-C7F8-4F5F-A16F-8413B1532924}" destId="{B7237710-6656-4CFC-9561-56A507D48095}" srcOrd="0" destOrd="0" presId="urn:microsoft.com/office/officeart/2005/8/layout/default"/>
    <dgm:cxn modelId="{7A469E4D-0F98-4C17-8733-2EF356A8BC63}" srcId="{572AF4A9-751F-4339-9A59-07C61B4E7821}" destId="{7861DFF1-CB78-4794-A9DA-3BDD984D6F3B}" srcOrd="10" destOrd="0" parTransId="{592F63CE-1678-404E-9242-52C878E08327}" sibTransId="{E5AC0B20-7862-4A30-9946-08BCAD4173DA}"/>
    <dgm:cxn modelId="{32DF8A75-1393-42D2-A884-963A1099FB1F}" type="presOf" srcId="{1745FC32-A8F8-48B5-A790-5A47B13AE0C4}" destId="{EB728470-72B0-4528-8F5D-D0CB61CDFCF9}" srcOrd="0" destOrd="0" presId="urn:microsoft.com/office/officeart/2005/8/layout/default"/>
    <dgm:cxn modelId="{7C3B5058-25C3-4712-8EF5-BC5D723EDAFE}" srcId="{572AF4A9-751F-4339-9A59-07C61B4E7821}" destId="{BD218DD6-FB7E-4631-9323-C5C8D6C1D28E}" srcOrd="5" destOrd="0" parTransId="{DB12F1F1-244C-4B0E-8A78-3898CD25935F}" sibTransId="{1D53F801-3F82-4A11-8850-4D8D68B606FB}"/>
    <dgm:cxn modelId="{B44CDD5A-E3AF-45B2-ADE5-D3F793605B6E}" type="presOf" srcId="{7861DFF1-CB78-4794-A9DA-3BDD984D6F3B}" destId="{14B10ACF-F280-4988-8B38-FA12B014DC0D}" srcOrd="0" destOrd="0" presId="urn:microsoft.com/office/officeart/2005/8/layout/default"/>
    <dgm:cxn modelId="{6212E77B-7909-45CA-9059-4D66B7173744}" srcId="{572AF4A9-751F-4339-9A59-07C61B4E7821}" destId="{5BE10F66-A760-4D20-9380-51D370F6689A}" srcOrd="2" destOrd="0" parTransId="{7CF200D3-CE1A-459B-AD51-56596CA03EB3}" sibTransId="{30442C5E-CBE2-4992-AD2D-D1A61977686B}"/>
    <dgm:cxn modelId="{EA7C298C-5EFE-4C40-9AFA-E1887285D5D2}" srcId="{572AF4A9-751F-4339-9A59-07C61B4E7821}" destId="{7C746593-C7F8-4F5F-A16F-8413B1532924}" srcOrd="1" destOrd="0" parTransId="{31564894-4702-4988-9DC3-9226175E0F2D}" sibTransId="{60C91B16-7489-4C70-859F-9A6409FE2AD8}"/>
    <dgm:cxn modelId="{91C8D79C-BE8A-4951-A2C1-5BDE9FC82A4C}" type="presOf" srcId="{072B7848-C140-4D3B-859B-120FC305F297}" destId="{805EF014-8B30-4681-83A6-517DEA7A570B}" srcOrd="0" destOrd="0" presId="urn:microsoft.com/office/officeart/2005/8/layout/default"/>
    <dgm:cxn modelId="{BA0E14A2-3FC1-433B-89DE-91FC136DEB39}" type="presOf" srcId="{08B41082-1BF6-49E9-84FE-A4B1FFB53076}" destId="{9A264878-5ED2-4C5F-A406-F54339E78426}" srcOrd="0" destOrd="0" presId="urn:microsoft.com/office/officeart/2005/8/layout/default"/>
    <dgm:cxn modelId="{EB6086A4-4969-47CE-A975-40A4FBF67201}" srcId="{572AF4A9-751F-4339-9A59-07C61B4E7821}" destId="{08B41082-1BF6-49E9-84FE-A4B1FFB53076}" srcOrd="0" destOrd="0" parTransId="{EEE9C2E0-C49A-4E2C-88EF-06922783F2EF}" sibTransId="{034CDC8F-57C7-4D4C-ACBE-512205E9DBA0}"/>
    <dgm:cxn modelId="{506DAEA7-3DF1-40A3-82B2-1C03F39B2FF3}" srcId="{572AF4A9-751F-4339-9A59-07C61B4E7821}" destId="{6B7457D4-31E5-477B-9937-DA8D81EFD741}" srcOrd="7" destOrd="0" parTransId="{90E1F1B3-29B7-4768-854B-2B9C8FB5715C}" sibTransId="{EED605B4-A395-4C9D-9629-B20EB8409CF0}"/>
    <dgm:cxn modelId="{BBA0BAAF-A849-407B-A15A-18A5B280E5B6}" srcId="{572AF4A9-751F-4339-9A59-07C61B4E7821}" destId="{072B7848-C140-4D3B-859B-120FC305F297}" srcOrd="9" destOrd="0" parTransId="{AADED9DE-A877-4221-8DD9-4D6820F2C066}" sibTransId="{1B316B9D-CD2C-4B34-A47B-53019AE30A26}"/>
    <dgm:cxn modelId="{8212BEB3-BEB7-4E24-B241-E3B4CBEFEEA5}" type="presOf" srcId="{B0C7EB19-CED7-499E-8C9C-7C4A4A8449B3}" destId="{B47EDF1E-BAF1-4E3A-B38A-D1F2304873C7}" srcOrd="0" destOrd="0" presId="urn:microsoft.com/office/officeart/2005/8/layout/default"/>
    <dgm:cxn modelId="{332DCEB4-2B4B-4214-A456-5AD1831E116D}" type="presOf" srcId="{5BE10F66-A760-4D20-9380-51D370F6689A}" destId="{F7A69F71-4FED-4700-B7A3-52FB7158FEE1}" srcOrd="0" destOrd="0" presId="urn:microsoft.com/office/officeart/2005/8/layout/default"/>
    <dgm:cxn modelId="{068AC5F6-B013-4C67-A5B9-E5268091C5DB}" type="presOf" srcId="{6B7457D4-31E5-477B-9937-DA8D81EFD741}" destId="{2367C104-F34C-4BEE-91D9-FC07666F28D9}" srcOrd="0" destOrd="0" presId="urn:microsoft.com/office/officeart/2005/8/layout/default"/>
    <dgm:cxn modelId="{741620EA-015A-4608-AC1F-74A1D15FE828}" type="presParOf" srcId="{482BF553-D42D-4A2C-8AAF-E0855D4E538F}" destId="{9A264878-5ED2-4C5F-A406-F54339E78426}" srcOrd="0" destOrd="0" presId="urn:microsoft.com/office/officeart/2005/8/layout/default"/>
    <dgm:cxn modelId="{93F309BF-5666-43B4-B99A-6D428696EB35}" type="presParOf" srcId="{482BF553-D42D-4A2C-8AAF-E0855D4E538F}" destId="{15613135-E31A-49CC-94BF-772CA9A051F2}" srcOrd="1" destOrd="0" presId="urn:microsoft.com/office/officeart/2005/8/layout/default"/>
    <dgm:cxn modelId="{A6F59623-DCE6-44D5-B0C6-9AF031C39A8B}" type="presParOf" srcId="{482BF553-D42D-4A2C-8AAF-E0855D4E538F}" destId="{B7237710-6656-4CFC-9561-56A507D48095}" srcOrd="2" destOrd="0" presId="urn:microsoft.com/office/officeart/2005/8/layout/default"/>
    <dgm:cxn modelId="{C2EEC88A-4B49-4979-8984-CBD8EF9878B2}" type="presParOf" srcId="{482BF553-D42D-4A2C-8AAF-E0855D4E538F}" destId="{52A21586-9956-4BC3-956B-82A6980A05CE}" srcOrd="3" destOrd="0" presId="urn:microsoft.com/office/officeart/2005/8/layout/default"/>
    <dgm:cxn modelId="{36710F43-39C7-4A0A-B3DE-11BA38E4507A}" type="presParOf" srcId="{482BF553-D42D-4A2C-8AAF-E0855D4E538F}" destId="{F7A69F71-4FED-4700-B7A3-52FB7158FEE1}" srcOrd="4" destOrd="0" presId="urn:microsoft.com/office/officeart/2005/8/layout/default"/>
    <dgm:cxn modelId="{3CDE1FD8-AC0C-4974-B603-07CC2A9DE79A}" type="presParOf" srcId="{482BF553-D42D-4A2C-8AAF-E0855D4E538F}" destId="{E5E819B2-FFC9-4E45-BCD9-AFAD60135D89}" srcOrd="5" destOrd="0" presId="urn:microsoft.com/office/officeart/2005/8/layout/default"/>
    <dgm:cxn modelId="{65E66043-178B-4A1D-9653-27A1911C9662}" type="presParOf" srcId="{482BF553-D42D-4A2C-8AAF-E0855D4E538F}" destId="{EB728470-72B0-4528-8F5D-D0CB61CDFCF9}" srcOrd="6" destOrd="0" presId="urn:microsoft.com/office/officeart/2005/8/layout/default"/>
    <dgm:cxn modelId="{F2BC263E-3CD1-4BA0-AE4D-F1E368CD0605}" type="presParOf" srcId="{482BF553-D42D-4A2C-8AAF-E0855D4E538F}" destId="{80A5816B-36FB-46ED-BF07-AC0B8682F7A4}" srcOrd="7" destOrd="0" presId="urn:microsoft.com/office/officeart/2005/8/layout/default"/>
    <dgm:cxn modelId="{4CC3FCF1-1E37-448A-9E47-9E0A489E3590}" type="presParOf" srcId="{482BF553-D42D-4A2C-8AAF-E0855D4E538F}" destId="{7C4DA47E-A46B-45EC-AC53-B0A60F0F6D11}" srcOrd="8" destOrd="0" presId="urn:microsoft.com/office/officeart/2005/8/layout/default"/>
    <dgm:cxn modelId="{5274DFE4-2C39-4192-9C41-D3A540380BEE}" type="presParOf" srcId="{482BF553-D42D-4A2C-8AAF-E0855D4E538F}" destId="{EA021D0D-1DFF-4F1A-B85C-CA4D6B075A11}" srcOrd="9" destOrd="0" presId="urn:microsoft.com/office/officeart/2005/8/layout/default"/>
    <dgm:cxn modelId="{3EBAF862-9152-43A3-A46F-B08AC7101F32}" type="presParOf" srcId="{482BF553-D42D-4A2C-8AAF-E0855D4E538F}" destId="{235525E2-425E-4231-ABC4-686A26E7F418}" srcOrd="10" destOrd="0" presId="urn:microsoft.com/office/officeart/2005/8/layout/default"/>
    <dgm:cxn modelId="{E613F5C6-0423-4C8F-967D-A24454AC89EE}" type="presParOf" srcId="{482BF553-D42D-4A2C-8AAF-E0855D4E538F}" destId="{D393F7C4-4993-4E26-8774-98E164C3BD56}" srcOrd="11" destOrd="0" presId="urn:microsoft.com/office/officeart/2005/8/layout/default"/>
    <dgm:cxn modelId="{DF8BBDD5-1810-4F78-98FE-0B191E4E794C}" type="presParOf" srcId="{482BF553-D42D-4A2C-8AAF-E0855D4E538F}" destId="{B4E4DD2F-8C7C-4BA5-B94B-94CD1DDB8310}" srcOrd="12" destOrd="0" presId="urn:microsoft.com/office/officeart/2005/8/layout/default"/>
    <dgm:cxn modelId="{A804CB30-96EA-4AD4-9841-472B2849F008}" type="presParOf" srcId="{482BF553-D42D-4A2C-8AAF-E0855D4E538F}" destId="{FE6B015E-9AF2-4CDF-A36C-E17DAAD5C3DF}" srcOrd="13" destOrd="0" presId="urn:microsoft.com/office/officeart/2005/8/layout/default"/>
    <dgm:cxn modelId="{946DDB3A-96E7-40CA-881D-126E9A00D0C8}" type="presParOf" srcId="{482BF553-D42D-4A2C-8AAF-E0855D4E538F}" destId="{2367C104-F34C-4BEE-91D9-FC07666F28D9}" srcOrd="14" destOrd="0" presId="urn:microsoft.com/office/officeart/2005/8/layout/default"/>
    <dgm:cxn modelId="{6EE8390B-91CE-4CC9-83FD-9F9722A989B3}" type="presParOf" srcId="{482BF553-D42D-4A2C-8AAF-E0855D4E538F}" destId="{D3F8A4F5-4426-4C27-B144-171414E78B0E}" srcOrd="15" destOrd="0" presId="urn:microsoft.com/office/officeart/2005/8/layout/default"/>
    <dgm:cxn modelId="{E9807752-BABC-4F0F-B95C-C1BFC6AD0184}" type="presParOf" srcId="{482BF553-D42D-4A2C-8AAF-E0855D4E538F}" destId="{E9488243-DE8F-401F-A599-68E75CAFEE59}" srcOrd="16" destOrd="0" presId="urn:microsoft.com/office/officeart/2005/8/layout/default"/>
    <dgm:cxn modelId="{00A927F5-E662-41F7-95FF-27AFDE79FE71}" type="presParOf" srcId="{482BF553-D42D-4A2C-8AAF-E0855D4E538F}" destId="{08DCC123-2BCE-41E9-8331-2BFB74BABE35}" srcOrd="17" destOrd="0" presId="urn:microsoft.com/office/officeart/2005/8/layout/default"/>
    <dgm:cxn modelId="{F8E181B4-40BD-47C1-8EED-F921D679750D}" type="presParOf" srcId="{482BF553-D42D-4A2C-8AAF-E0855D4E538F}" destId="{805EF014-8B30-4681-83A6-517DEA7A570B}" srcOrd="18" destOrd="0" presId="urn:microsoft.com/office/officeart/2005/8/layout/default"/>
    <dgm:cxn modelId="{47F88FD3-76C2-43D7-B55D-A4EFCA5C1D45}" type="presParOf" srcId="{482BF553-D42D-4A2C-8AAF-E0855D4E538F}" destId="{753200C2-2734-411A-A2AA-F74A6563FA56}" srcOrd="19" destOrd="0" presId="urn:microsoft.com/office/officeart/2005/8/layout/default"/>
    <dgm:cxn modelId="{FCA794BA-8AB4-4936-84A6-5CEEFFFD6AB5}" type="presParOf" srcId="{482BF553-D42D-4A2C-8AAF-E0855D4E538F}" destId="{14B10ACF-F280-4988-8B38-FA12B014DC0D}" srcOrd="20" destOrd="0" presId="urn:microsoft.com/office/officeart/2005/8/layout/default"/>
    <dgm:cxn modelId="{0F4909F5-85D7-49E8-B5E9-E920B04A6E74}" type="presParOf" srcId="{482BF553-D42D-4A2C-8AAF-E0855D4E538F}" destId="{D8B9AAF7-475C-4B32-BC6B-DEA25B981267}" srcOrd="21" destOrd="0" presId="urn:microsoft.com/office/officeart/2005/8/layout/default"/>
    <dgm:cxn modelId="{F3180FC3-DC78-4899-92E9-99DF7D76E93D}" type="presParOf" srcId="{482BF553-D42D-4A2C-8AAF-E0855D4E538F}" destId="{B47EDF1E-BAF1-4E3A-B38A-D1F2304873C7}"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A83A6-2708-4671-A6DA-DFD1E4CEF462}">
      <dsp:nvSpPr>
        <dsp:cNvPr id="0" name=""/>
        <dsp:cNvSpPr/>
      </dsp:nvSpPr>
      <dsp:spPr>
        <a:xfrm>
          <a:off x="3735" y="24153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dirty="0" err="1">
              <a:solidFill>
                <a:schemeClr val="bg1"/>
              </a:solidFill>
            </a:rPr>
            <a:t>Date</a:t>
          </a:r>
          <a:r>
            <a:rPr lang="pl-PL" sz="1200" kern="1200" dirty="0">
              <a:solidFill>
                <a:schemeClr val="bg1"/>
              </a:solidFill>
            </a:rPr>
            <a:t> – data pomiaru</a:t>
          </a:r>
          <a:endParaRPr lang="en-US" sz="1200" kern="1200" dirty="0">
            <a:solidFill>
              <a:schemeClr val="bg1"/>
            </a:solidFill>
          </a:endParaRPr>
        </a:p>
      </dsp:txBody>
      <dsp:txXfrm>
        <a:off x="3735" y="241530"/>
        <a:ext cx="2022342" cy="1213405"/>
      </dsp:txXfrm>
    </dsp:sp>
    <dsp:sp modelId="{8DA79066-D93B-4435-B0B5-726D56A42671}">
      <dsp:nvSpPr>
        <dsp:cNvPr id="0" name=""/>
        <dsp:cNvSpPr/>
      </dsp:nvSpPr>
      <dsp:spPr>
        <a:xfrm>
          <a:off x="2228312" y="24153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a:solidFill>
                <a:schemeClr val="bg1"/>
              </a:solidFill>
            </a:rPr>
            <a:t>Location – lokalizacja stacji pogodowej</a:t>
          </a:r>
          <a:endParaRPr lang="en-US" sz="1200" kern="1200">
            <a:solidFill>
              <a:schemeClr val="bg1"/>
            </a:solidFill>
          </a:endParaRPr>
        </a:p>
      </dsp:txBody>
      <dsp:txXfrm>
        <a:off x="2228312" y="241530"/>
        <a:ext cx="2022342" cy="1213405"/>
      </dsp:txXfrm>
    </dsp:sp>
    <dsp:sp modelId="{F5B5F018-BAF0-449D-BC48-AECEA01484AB}">
      <dsp:nvSpPr>
        <dsp:cNvPr id="0" name=""/>
        <dsp:cNvSpPr/>
      </dsp:nvSpPr>
      <dsp:spPr>
        <a:xfrm>
          <a:off x="4452889" y="24153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a:solidFill>
                <a:schemeClr val="bg1"/>
              </a:solidFill>
            </a:rPr>
            <a:t>MinTemp – minimalna temperatura (w stopniach Celsjusza)</a:t>
          </a:r>
          <a:endParaRPr lang="en-US" sz="1200" kern="1200">
            <a:solidFill>
              <a:schemeClr val="bg1"/>
            </a:solidFill>
          </a:endParaRPr>
        </a:p>
      </dsp:txBody>
      <dsp:txXfrm>
        <a:off x="4452889" y="241530"/>
        <a:ext cx="2022342" cy="1213405"/>
      </dsp:txXfrm>
    </dsp:sp>
    <dsp:sp modelId="{1C9AF6D9-2678-49D0-9509-D9B1505D59DE}">
      <dsp:nvSpPr>
        <dsp:cNvPr id="0" name=""/>
        <dsp:cNvSpPr/>
      </dsp:nvSpPr>
      <dsp:spPr>
        <a:xfrm>
          <a:off x="6677466" y="24153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a:solidFill>
                <a:schemeClr val="bg1"/>
              </a:solidFill>
            </a:rPr>
            <a:t>MaxTemp - maksymalna temperatura (w stopniach Celsjusza)</a:t>
          </a:r>
          <a:endParaRPr lang="en-US" sz="1200" kern="1200">
            <a:solidFill>
              <a:schemeClr val="bg1"/>
            </a:solidFill>
          </a:endParaRPr>
        </a:p>
      </dsp:txBody>
      <dsp:txXfrm>
        <a:off x="6677466" y="241530"/>
        <a:ext cx="2022342" cy="1213405"/>
      </dsp:txXfrm>
    </dsp:sp>
    <dsp:sp modelId="{D1BA26B5-67F0-4461-83AF-1D6C16801AD8}">
      <dsp:nvSpPr>
        <dsp:cNvPr id="0" name=""/>
        <dsp:cNvSpPr/>
      </dsp:nvSpPr>
      <dsp:spPr>
        <a:xfrm>
          <a:off x="8902043" y="24153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a:solidFill>
                <a:schemeClr val="bg1"/>
              </a:solidFill>
            </a:rPr>
            <a:t>Rainfall – suma dziennych opadów </a:t>
          </a:r>
          <a:endParaRPr lang="en-US" sz="1200" kern="1200">
            <a:solidFill>
              <a:schemeClr val="bg1"/>
            </a:solidFill>
          </a:endParaRPr>
        </a:p>
      </dsp:txBody>
      <dsp:txXfrm>
        <a:off x="8902043" y="241530"/>
        <a:ext cx="2022342" cy="1213405"/>
      </dsp:txXfrm>
    </dsp:sp>
    <dsp:sp modelId="{5FD7AC44-F90D-45BF-81DB-3D86ACBEF8CD}">
      <dsp:nvSpPr>
        <dsp:cNvPr id="0" name=""/>
        <dsp:cNvSpPr/>
      </dsp:nvSpPr>
      <dsp:spPr>
        <a:xfrm>
          <a:off x="3735" y="165717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a:solidFill>
                <a:schemeClr val="bg1"/>
              </a:solidFill>
            </a:rPr>
            <a:t>WindGustDir – kierunek najsilniejszego wiatru</a:t>
          </a:r>
          <a:endParaRPr lang="en-US" sz="1200" kern="1200">
            <a:solidFill>
              <a:schemeClr val="bg1"/>
            </a:solidFill>
          </a:endParaRPr>
        </a:p>
      </dsp:txBody>
      <dsp:txXfrm>
        <a:off x="3735" y="1657170"/>
        <a:ext cx="2022342" cy="1213405"/>
      </dsp:txXfrm>
    </dsp:sp>
    <dsp:sp modelId="{B5DE939D-3D50-499B-B483-A89F386191C2}">
      <dsp:nvSpPr>
        <dsp:cNvPr id="0" name=""/>
        <dsp:cNvSpPr/>
      </dsp:nvSpPr>
      <dsp:spPr>
        <a:xfrm>
          <a:off x="2228312" y="165717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a:solidFill>
                <a:schemeClr val="bg1"/>
              </a:solidFill>
            </a:rPr>
            <a:t>WindGustSpeed – siła najsilniejszego wiatru (w km/h)</a:t>
          </a:r>
          <a:endParaRPr lang="en-US" sz="1200" kern="1200">
            <a:solidFill>
              <a:schemeClr val="bg1"/>
            </a:solidFill>
          </a:endParaRPr>
        </a:p>
      </dsp:txBody>
      <dsp:txXfrm>
        <a:off x="2228312" y="1657170"/>
        <a:ext cx="2022342" cy="1213405"/>
      </dsp:txXfrm>
    </dsp:sp>
    <dsp:sp modelId="{74FC10A2-E022-46EC-8E7B-5A1685D43316}">
      <dsp:nvSpPr>
        <dsp:cNvPr id="0" name=""/>
        <dsp:cNvSpPr/>
      </dsp:nvSpPr>
      <dsp:spPr>
        <a:xfrm>
          <a:off x="4452889" y="165717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a:solidFill>
                <a:schemeClr val="bg1"/>
              </a:solidFill>
            </a:rPr>
            <a:t>WindDir9am – kierunek wiatru o 9 rano</a:t>
          </a:r>
          <a:endParaRPr lang="en-US" sz="1200" kern="1200">
            <a:solidFill>
              <a:schemeClr val="bg1"/>
            </a:solidFill>
          </a:endParaRPr>
        </a:p>
      </dsp:txBody>
      <dsp:txXfrm>
        <a:off x="4452889" y="1657170"/>
        <a:ext cx="2022342" cy="1213405"/>
      </dsp:txXfrm>
    </dsp:sp>
    <dsp:sp modelId="{587B3E42-0834-4476-BC82-8E66C7A44041}">
      <dsp:nvSpPr>
        <dsp:cNvPr id="0" name=""/>
        <dsp:cNvSpPr/>
      </dsp:nvSpPr>
      <dsp:spPr>
        <a:xfrm>
          <a:off x="6677466" y="165717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a:solidFill>
                <a:schemeClr val="bg1"/>
              </a:solidFill>
            </a:rPr>
            <a:t>WindSpeed3pm – średnia siła wiatru w ciągu 10 minut przed 3 po południu (w km/h)</a:t>
          </a:r>
          <a:endParaRPr lang="en-US" sz="1200" kern="1200">
            <a:solidFill>
              <a:schemeClr val="bg1"/>
            </a:solidFill>
          </a:endParaRPr>
        </a:p>
      </dsp:txBody>
      <dsp:txXfrm>
        <a:off x="6677466" y="1657170"/>
        <a:ext cx="2022342" cy="1213405"/>
      </dsp:txXfrm>
    </dsp:sp>
    <dsp:sp modelId="{A270198E-36B7-4708-BF6A-1EE09895AAD4}">
      <dsp:nvSpPr>
        <dsp:cNvPr id="0" name=""/>
        <dsp:cNvSpPr/>
      </dsp:nvSpPr>
      <dsp:spPr>
        <a:xfrm>
          <a:off x="8902043" y="165717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a:solidFill>
                <a:schemeClr val="bg1"/>
              </a:solidFill>
            </a:rPr>
            <a:t>Humidity9am – procentowa wilgotność powietrza o 9 rano</a:t>
          </a:r>
          <a:endParaRPr lang="en-US" sz="1200" kern="1200">
            <a:solidFill>
              <a:schemeClr val="bg1"/>
            </a:solidFill>
          </a:endParaRPr>
        </a:p>
      </dsp:txBody>
      <dsp:txXfrm>
        <a:off x="8902043" y="1657170"/>
        <a:ext cx="2022342" cy="1213405"/>
      </dsp:txXfrm>
    </dsp:sp>
    <dsp:sp modelId="{C6854856-1459-44DA-8DB9-1DE4AB12CF99}">
      <dsp:nvSpPr>
        <dsp:cNvPr id="0" name=""/>
        <dsp:cNvSpPr/>
      </dsp:nvSpPr>
      <dsp:spPr>
        <a:xfrm>
          <a:off x="3735" y="307281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a:solidFill>
                <a:schemeClr val="bg1"/>
              </a:solidFill>
            </a:rPr>
            <a:t>Humidity3pm – procentowa wilgotność powietrza o 3 po południu</a:t>
          </a:r>
          <a:endParaRPr lang="en-US" sz="1200" kern="1200">
            <a:solidFill>
              <a:schemeClr val="bg1"/>
            </a:solidFill>
          </a:endParaRPr>
        </a:p>
      </dsp:txBody>
      <dsp:txXfrm>
        <a:off x="3735" y="3072810"/>
        <a:ext cx="2022342" cy="1213405"/>
      </dsp:txXfrm>
    </dsp:sp>
    <dsp:sp modelId="{0211B78B-5CB8-47E5-8DE5-64AFF2EBC087}">
      <dsp:nvSpPr>
        <dsp:cNvPr id="0" name=""/>
        <dsp:cNvSpPr/>
      </dsp:nvSpPr>
      <dsp:spPr>
        <a:xfrm>
          <a:off x="2228312" y="307281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a:solidFill>
                <a:schemeClr val="bg1"/>
              </a:solidFill>
            </a:rPr>
            <a:t>Pressure9am – ciśnienie atmosferyczny o 9 rano (w hPa)</a:t>
          </a:r>
          <a:endParaRPr lang="en-US" sz="1200" kern="1200">
            <a:solidFill>
              <a:schemeClr val="bg1"/>
            </a:solidFill>
          </a:endParaRPr>
        </a:p>
      </dsp:txBody>
      <dsp:txXfrm>
        <a:off x="2228312" y="3072810"/>
        <a:ext cx="2022342" cy="1213405"/>
      </dsp:txXfrm>
    </dsp:sp>
    <dsp:sp modelId="{E4C19369-94FF-4C43-BCD3-58AE08DF4E9D}">
      <dsp:nvSpPr>
        <dsp:cNvPr id="0" name=""/>
        <dsp:cNvSpPr/>
      </dsp:nvSpPr>
      <dsp:spPr>
        <a:xfrm>
          <a:off x="4452889" y="307281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a:solidFill>
                <a:schemeClr val="bg1"/>
              </a:solidFill>
            </a:rPr>
            <a:t>Pressure3pm -  ciśnienie atmosferyczny o 3 po południu (w hPa)</a:t>
          </a:r>
          <a:endParaRPr lang="en-US" sz="1200" kern="1200">
            <a:solidFill>
              <a:schemeClr val="bg1"/>
            </a:solidFill>
          </a:endParaRPr>
        </a:p>
      </dsp:txBody>
      <dsp:txXfrm>
        <a:off x="4452889" y="3072810"/>
        <a:ext cx="2022342" cy="1213405"/>
      </dsp:txXfrm>
    </dsp:sp>
    <dsp:sp modelId="{9831E4A1-0FD6-4B7F-9F5A-1ADD8512B5FF}">
      <dsp:nvSpPr>
        <dsp:cNvPr id="0" name=""/>
        <dsp:cNvSpPr/>
      </dsp:nvSpPr>
      <dsp:spPr>
        <a:xfrm>
          <a:off x="6677466" y="307281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dirty="0">
              <a:solidFill>
                <a:schemeClr val="bg1"/>
              </a:solidFill>
            </a:rPr>
            <a:t>Temp9am – temperatura o 9 rano (w stopniach </a:t>
          </a:r>
          <a:r>
            <a:rPr lang="pl-PL" sz="1200" kern="1200" dirty="0" err="1">
              <a:solidFill>
                <a:schemeClr val="bg1"/>
              </a:solidFill>
            </a:rPr>
            <a:t>Celcjusza</a:t>
          </a:r>
          <a:r>
            <a:rPr lang="pl-PL" sz="1200" kern="1200" dirty="0">
              <a:solidFill>
                <a:schemeClr val="bg1"/>
              </a:solidFill>
            </a:rPr>
            <a:t>)</a:t>
          </a:r>
          <a:endParaRPr lang="en-US" sz="1200" kern="1200" dirty="0">
            <a:solidFill>
              <a:schemeClr val="bg1"/>
            </a:solidFill>
          </a:endParaRPr>
        </a:p>
      </dsp:txBody>
      <dsp:txXfrm>
        <a:off x="6677466" y="3072810"/>
        <a:ext cx="2022342" cy="1213405"/>
      </dsp:txXfrm>
    </dsp:sp>
    <dsp:sp modelId="{D0B0C893-2429-4D3D-8190-C31D979BAF04}">
      <dsp:nvSpPr>
        <dsp:cNvPr id="0" name=""/>
        <dsp:cNvSpPr/>
      </dsp:nvSpPr>
      <dsp:spPr>
        <a:xfrm>
          <a:off x="8902043" y="307281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a:solidFill>
                <a:schemeClr val="bg1"/>
              </a:solidFill>
            </a:rPr>
            <a:t>Temp3pm – temperatura o 3 po południu (w stopniach Celcjusza)</a:t>
          </a:r>
          <a:endParaRPr lang="en-US" sz="1200" kern="1200">
            <a:solidFill>
              <a:schemeClr val="bg1"/>
            </a:solidFill>
          </a:endParaRPr>
        </a:p>
      </dsp:txBody>
      <dsp:txXfrm>
        <a:off x="8902043" y="3072810"/>
        <a:ext cx="2022342" cy="1213405"/>
      </dsp:txXfrm>
    </dsp:sp>
    <dsp:sp modelId="{E3D5DACA-26CF-4F8D-9D87-E21EF0B22A2B}">
      <dsp:nvSpPr>
        <dsp:cNvPr id="0" name=""/>
        <dsp:cNvSpPr/>
      </dsp:nvSpPr>
      <dsp:spPr>
        <a:xfrm>
          <a:off x="2228312" y="448845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a:solidFill>
                <a:schemeClr val="bg1"/>
              </a:solidFill>
            </a:rPr>
            <a:t>RainToday – zmienna binarna, przyjmuje wartość 1 jeśli w dniu pomiaru padał deszcz, 0 w p.p.</a:t>
          </a:r>
          <a:endParaRPr lang="en-US" sz="1200" kern="1200">
            <a:solidFill>
              <a:schemeClr val="bg1"/>
            </a:solidFill>
          </a:endParaRPr>
        </a:p>
      </dsp:txBody>
      <dsp:txXfrm>
        <a:off x="2228312" y="4488450"/>
        <a:ext cx="2022342" cy="1213405"/>
      </dsp:txXfrm>
    </dsp:sp>
    <dsp:sp modelId="{35EC6418-366E-446D-A23B-4F34B5ECDAC4}">
      <dsp:nvSpPr>
        <dsp:cNvPr id="0" name=""/>
        <dsp:cNvSpPr/>
      </dsp:nvSpPr>
      <dsp:spPr>
        <a:xfrm>
          <a:off x="4452889" y="448845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a:solidFill>
                <a:schemeClr val="bg1"/>
              </a:solidFill>
            </a:rPr>
            <a:t>RainTomorrow – zmienna binarna, przyjmuje wartość 1 jeśli dzień po pomiarze padał deszcz, 0 w p.p.</a:t>
          </a:r>
          <a:endParaRPr lang="en-US" sz="1200" kern="1200">
            <a:solidFill>
              <a:schemeClr val="bg1"/>
            </a:solidFill>
          </a:endParaRPr>
        </a:p>
      </dsp:txBody>
      <dsp:txXfrm>
        <a:off x="4452889" y="4488450"/>
        <a:ext cx="2022342" cy="1213405"/>
      </dsp:txXfrm>
    </dsp:sp>
    <dsp:sp modelId="{C547D9A8-BD46-4665-AD1A-4DB414D1D71A}">
      <dsp:nvSpPr>
        <dsp:cNvPr id="0" name=""/>
        <dsp:cNvSpPr/>
      </dsp:nvSpPr>
      <dsp:spPr>
        <a:xfrm>
          <a:off x="6677466" y="4488450"/>
          <a:ext cx="2022342" cy="12134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l-PL" sz="1200" kern="1200">
              <a:solidFill>
                <a:schemeClr val="bg1"/>
              </a:solidFill>
            </a:rPr>
            <a:t>Zmienne Sunshine, Evaporation, Cloud9am, Cloud3pm zostały usunięte ze zbioru danych z powodu zbyt dużej ilości braków danych. Wynosiły one odpowiednio 43%, 48%, 38%, 41% zbioru.</a:t>
          </a:r>
          <a:endParaRPr lang="en-US" sz="1200" kern="1200">
            <a:solidFill>
              <a:schemeClr val="bg1"/>
            </a:solidFill>
          </a:endParaRPr>
        </a:p>
      </dsp:txBody>
      <dsp:txXfrm>
        <a:off x="6677466" y="4488450"/>
        <a:ext cx="2022342" cy="12134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13006-8DD9-4004-AD64-1D6F7DB4621C}">
      <dsp:nvSpPr>
        <dsp:cNvPr id="0" name=""/>
        <dsp:cNvSpPr/>
      </dsp:nvSpPr>
      <dsp:spPr>
        <a:xfrm>
          <a:off x="614" y="1396003"/>
          <a:ext cx="2156681" cy="13694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A69A91-8ABF-438A-B044-2B933486F80B}">
      <dsp:nvSpPr>
        <dsp:cNvPr id="0" name=""/>
        <dsp:cNvSpPr/>
      </dsp:nvSpPr>
      <dsp:spPr>
        <a:xfrm>
          <a:off x="240245" y="1623653"/>
          <a:ext cx="2156681" cy="13694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Zastosowano wykluczenie braków danych w każdym wierszu, w którym co najmniej w jednej kolumnie nie występowała informacja.</a:t>
          </a:r>
          <a:endParaRPr lang="en-US" sz="1400" kern="1200" dirty="0"/>
        </a:p>
      </dsp:txBody>
      <dsp:txXfrm>
        <a:off x="280356" y="1663764"/>
        <a:ext cx="2076459" cy="1289270"/>
      </dsp:txXfrm>
    </dsp:sp>
    <dsp:sp modelId="{0B4CAD05-BA01-45EF-A334-C3ADB33516E6}">
      <dsp:nvSpPr>
        <dsp:cNvPr id="0" name=""/>
        <dsp:cNvSpPr/>
      </dsp:nvSpPr>
      <dsp:spPr>
        <a:xfrm>
          <a:off x="2636558" y="1396003"/>
          <a:ext cx="2156681" cy="13694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F3D266-BC43-47DE-A261-5EF7BB7DAA8F}">
      <dsp:nvSpPr>
        <dsp:cNvPr id="0" name=""/>
        <dsp:cNvSpPr/>
      </dsp:nvSpPr>
      <dsp:spPr>
        <a:xfrm>
          <a:off x="2876189" y="1623653"/>
          <a:ext cx="2156681" cy="13694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a:t>Po wykluczeniu pozostało 112 925 obserwacji w zbiorze.</a:t>
          </a:r>
          <a:endParaRPr lang="en-US" sz="1400" kern="1200"/>
        </a:p>
      </dsp:txBody>
      <dsp:txXfrm>
        <a:off x="2916300" y="1663764"/>
        <a:ext cx="2076459" cy="1289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64878-5ED2-4C5F-A406-F54339E78426}">
      <dsp:nvSpPr>
        <dsp:cNvPr id="0" name=""/>
        <dsp:cNvSpPr/>
      </dsp:nvSpPr>
      <dsp:spPr>
        <a:xfrm>
          <a:off x="0" y="344580"/>
          <a:ext cx="1745185" cy="1047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dirty="0">
              <a:solidFill>
                <a:schemeClr val="tx1"/>
              </a:solidFill>
            </a:rPr>
            <a:t>W zbiorze występuje 5 zmiennych jakościowych, z czego jedna z nich to zmienna objaśniana oraz 12 zmiennych ilościowych.</a:t>
          </a:r>
          <a:endParaRPr lang="en-US" sz="1100" kern="1200" dirty="0">
            <a:solidFill>
              <a:schemeClr val="tx1"/>
            </a:solidFill>
          </a:endParaRPr>
        </a:p>
      </dsp:txBody>
      <dsp:txXfrm>
        <a:off x="0" y="344580"/>
        <a:ext cx="1745185" cy="1047111"/>
      </dsp:txXfrm>
    </dsp:sp>
    <dsp:sp modelId="{B7237710-6656-4CFC-9561-56A507D48095}">
      <dsp:nvSpPr>
        <dsp:cNvPr id="0" name=""/>
        <dsp:cNvSpPr/>
      </dsp:nvSpPr>
      <dsp:spPr>
        <a:xfrm>
          <a:off x="1919704" y="344580"/>
          <a:ext cx="1745185" cy="1047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dirty="0">
              <a:solidFill>
                <a:schemeClr val="tx1"/>
              </a:solidFill>
            </a:rPr>
            <a:t>Zmienna objaśniana jest zmienną binarną, w której dominuje jedna klasa (około 80% przypadków klasy NO).</a:t>
          </a:r>
          <a:endParaRPr lang="en-US" sz="1100" kern="1200" dirty="0">
            <a:solidFill>
              <a:schemeClr val="tx1"/>
            </a:solidFill>
          </a:endParaRPr>
        </a:p>
      </dsp:txBody>
      <dsp:txXfrm>
        <a:off x="1919704" y="344580"/>
        <a:ext cx="1745185" cy="1047111"/>
      </dsp:txXfrm>
    </dsp:sp>
    <dsp:sp modelId="{F7A69F71-4FED-4700-B7A3-52FB7158FEE1}">
      <dsp:nvSpPr>
        <dsp:cNvPr id="0" name=""/>
        <dsp:cNvSpPr/>
      </dsp:nvSpPr>
      <dsp:spPr>
        <a:xfrm>
          <a:off x="3839409" y="344580"/>
          <a:ext cx="1745185" cy="1047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solidFill>
                <a:schemeClr val="tx1"/>
              </a:solidFill>
            </a:rPr>
            <a:t>Kolejną zmienną binarną jest zmienna RainToday, w której również dominuje klasa NO (około 80%)</a:t>
          </a:r>
          <a:endParaRPr lang="en-US" sz="1100" kern="1200">
            <a:solidFill>
              <a:schemeClr val="tx1"/>
            </a:solidFill>
          </a:endParaRPr>
        </a:p>
      </dsp:txBody>
      <dsp:txXfrm>
        <a:off x="3839409" y="344580"/>
        <a:ext cx="1745185" cy="1047111"/>
      </dsp:txXfrm>
    </dsp:sp>
    <dsp:sp modelId="{EB728470-72B0-4528-8F5D-D0CB61CDFCF9}">
      <dsp:nvSpPr>
        <dsp:cNvPr id="0" name=""/>
        <dsp:cNvSpPr/>
      </dsp:nvSpPr>
      <dsp:spPr>
        <a:xfrm>
          <a:off x="0" y="1566211"/>
          <a:ext cx="1745185" cy="1047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dirty="0">
              <a:solidFill>
                <a:schemeClr val="tx1"/>
              </a:solidFill>
            </a:rPr>
            <a:t>Pozostałe 3 zmienne jakościowe posiadają 16 klas, w każdej ze zmiennej dominuje jedna klasa w której procentowa liczba obserwacji wynosi około 10%.</a:t>
          </a:r>
          <a:endParaRPr lang="en-US" sz="1100" kern="1200" dirty="0">
            <a:solidFill>
              <a:schemeClr val="tx1"/>
            </a:solidFill>
          </a:endParaRPr>
        </a:p>
      </dsp:txBody>
      <dsp:txXfrm>
        <a:off x="0" y="1566211"/>
        <a:ext cx="1745185" cy="1047111"/>
      </dsp:txXfrm>
    </dsp:sp>
    <dsp:sp modelId="{7C4DA47E-A46B-45EC-AC53-B0A60F0F6D11}">
      <dsp:nvSpPr>
        <dsp:cNvPr id="0" name=""/>
        <dsp:cNvSpPr/>
      </dsp:nvSpPr>
      <dsp:spPr>
        <a:xfrm>
          <a:off x="1919704" y="1566211"/>
          <a:ext cx="1745185" cy="1047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solidFill>
                <a:schemeClr val="tx1"/>
              </a:solidFill>
            </a:rPr>
            <a:t>Średnia prędkość wiatru o 9 rano jest porównywalna ze średnią prędkością o 3 po południu.</a:t>
          </a:r>
          <a:endParaRPr lang="en-US" sz="1100" kern="1200">
            <a:solidFill>
              <a:schemeClr val="tx1"/>
            </a:solidFill>
          </a:endParaRPr>
        </a:p>
      </dsp:txBody>
      <dsp:txXfrm>
        <a:off x="1919704" y="1566211"/>
        <a:ext cx="1745185" cy="1047111"/>
      </dsp:txXfrm>
    </dsp:sp>
    <dsp:sp modelId="{235525E2-425E-4231-ABC4-686A26E7F418}">
      <dsp:nvSpPr>
        <dsp:cNvPr id="0" name=""/>
        <dsp:cNvSpPr/>
      </dsp:nvSpPr>
      <dsp:spPr>
        <a:xfrm>
          <a:off x="3839409" y="1566211"/>
          <a:ext cx="1745185" cy="1047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solidFill>
                <a:schemeClr val="tx1"/>
              </a:solidFill>
            </a:rPr>
            <a:t>Średnia najwyższa prędkość wiatru w ciągu dnia wynosi 35 km/h, minimum najwyższej prędkości w ciągu dnia wynosi 7 km/h, natomiast maksimum 107 km/h.</a:t>
          </a:r>
          <a:endParaRPr lang="en-US" sz="1100" kern="1200">
            <a:solidFill>
              <a:schemeClr val="tx1"/>
            </a:solidFill>
          </a:endParaRPr>
        </a:p>
      </dsp:txBody>
      <dsp:txXfrm>
        <a:off x="3839409" y="1566211"/>
        <a:ext cx="1745185" cy="1047111"/>
      </dsp:txXfrm>
    </dsp:sp>
    <dsp:sp modelId="{B4E4DD2F-8C7C-4BA5-B94B-94CD1DDB8310}">
      <dsp:nvSpPr>
        <dsp:cNvPr id="0" name=""/>
        <dsp:cNvSpPr/>
      </dsp:nvSpPr>
      <dsp:spPr>
        <a:xfrm>
          <a:off x="0" y="2787841"/>
          <a:ext cx="1745185" cy="1047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solidFill>
                <a:schemeClr val="tx1"/>
              </a:solidFill>
            </a:rPr>
            <a:t>Średnia wilgotność o 9 rano jest zdecydowanie wyższa od wilgotności o 3 po południu.</a:t>
          </a:r>
          <a:endParaRPr lang="en-US" sz="1100" kern="1200">
            <a:solidFill>
              <a:schemeClr val="tx1"/>
            </a:solidFill>
          </a:endParaRPr>
        </a:p>
      </dsp:txBody>
      <dsp:txXfrm>
        <a:off x="0" y="2787841"/>
        <a:ext cx="1745185" cy="1047111"/>
      </dsp:txXfrm>
    </dsp:sp>
    <dsp:sp modelId="{2367C104-F34C-4BEE-91D9-FC07666F28D9}">
      <dsp:nvSpPr>
        <dsp:cNvPr id="0" name=""/>
        <dsp:cNvSpPr/>
      </dsp:nvSpPr>
      <dsp:spPr>
        <a:xfrm>
          <a:off x="1919704" y="2787841"/>
          <a:ext cx="1745185" cy="1047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solidFill>
                <a:schemeClr val="tx1"/>
              </a:solidFill>
            </a:rPr>
            <a:t>Średnie ciśnienie atmosferyczne o 9 rano jest porównywalne ze średnim ciśnieniem o 3 po południu.</a:t>
          </a:r>
          <a:endParaRPr lang="en-US" sz="1100" kern="1200">
            <a:solidFill>
              <a:schemeClr val="tx1"/>
            </a:solidFill>
          </a:endParaRPr>
        </a:p>
      </dsp:txBody>
      <dsp:txXfrm>
        <a:off x="1919704" y="2787841"/>
        <a:ext cx="1745185" cy="1047111"/>
      </dsp:txXfrm>
    </dsp:sp>
    <dsp:sp modelId="{E9488243-DE8F-401F-A599-68E75CAFEE59}">
      <dsp:nvSpPr>
        <dsp:cNvPr id="0" name=""/>
        <dsp:cNvSpPr/>
      </dsp:nvSpPr>
      <dsp:spPr>
        <a:xfrm>
          <a:off x="3839409" y="2787841"/>
          <a:ext cx="1745185" cy="1047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solidFill>
                <a:schemeClr val="tx1"/>
              </a:solidFill>
            </a:rPr>
            <a:t>Średnia najwyższa temperatura w ciągu dnia wynosi 24 stopnie, minimum najwyższej temperatury w ciągu  dnia wynosi 6,8 stopnia, a maksimum 46,4 stopnia.</a:t>
          </a:r>
          <a:endParaRPr lang="en-US" sz="1100" kern="1200">
            <a:solidFill>
              <a:schemeClr val="tx1"/>
            </a:solidFill>
          </a:endParaRPr>
        </a:p>
      </dsp:txBody>
      <dsp:txXfrm>
        <a:off x="3839409" y="2787841"/>
        <a:ext cx="1745185" cy="1047111"/>
      </dsp:txXfrm>
    </dsp:sp>
    <dsp:sp modelId="{805EF014-8B30-4681-83A6-517DEA7A570B}">
      <dsp:nvSpPr>
        <dsp:cNvPr id="0" name=""/>
        <dsp:cNvSpPr/>
      </dsp:nvSpPr>
      <dsp:spPr>
        <a:xfrm>
          <a:off x="0" y="4009471"/>
          <a:ext cx="1745185" cy="1047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dirty="0">
              <a:solidFill>
                <a:schemeClr val="tx1"/>
              </a:solidFill>
            </a:rPr>
            <a:t>Średnia najniższa temperatura w ciągu dnia wynosi 11 stopni, minimum najniższej temperatury w ciągu  dnia wynosi -2,8 stopnia, a maksimum 29,1 stopnia.</a:t>
          </a:r>
          <a:endParaRPr lang="en-US" sz="1100" kern="1200" dirty="0">
            <a:solidFill>
              <a:schemeClr val="tx1"/>
            </a:solidFill>
          </a:endParaRPr>
        </a:p>
      </dsp:txBody>
      <dsp:txXfrm>
        <a:off x="0" y="4009471"/>
        <a:ext cx="1745185" cy="1047111"/>
      </dsp:txXfrm>
    </dsp:sp>
    <dsp:sp modelId="{14B10ACF-F280-4988-8B38-FA12B014DC0D}">
      <dsp:nvSpPr>
        <dsp:cNvPr id="0" name=""/>
        <dsp:cNvSpPr/>
      </dsp:nvSpPr>
      <dsp:spPr>
        <a:xfrm>
          <a:off x="1919704" y="4009471"/>
          <a:ext cx="1745185" cy="1047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solidFill>
                <a:schemeClr val="tx1"/>
              </a:solidFill>
            </a:rPr>
            <a:t>Średnia suma dziennych opadów wyniosła 2,1, maksymalna wartość to 116 a minimalna to 0.</a:t>
          </a:r>
          <a:endParaRPr lang="en-US" sz="1100" kern="1200">
            <a:solidFill>
              <a:schemeClr val="tx1"/>
            </a:solidFill>
          </a:endParaRPr>
        </a:p>
      </dsp:txBody>
      <dsp:txXfrm>
        <a:off x="1919704" y="4009471"/>
        <a:ext cx="1745185" cy="1047111"/>
      </dsp:txXfrm>
    </dsp:sp>
    <dsp:sp modelId="{B47EDF1E-BAF1-4E3A-B38A-D1F2304873C7}">
      <dsp:nvSpPr>
        <dsp:cNvPr id="0" name=""/>
        <dsp:cNvSpPr/>
      </dsp:nvSpPr>
      <dsp:spPr>
        <a:xfrm>
          <a:off x="3839409" y="4009471"/>
          <a:ext cx="1745185" cy="1047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l-PL" sz="1100" kern="1200">
              <a:solidFill>
                <a:schemeClr val="tx1"/>
              </a:solidFill>
            </a:rPr>
            <a:t>Średnia temperatura o 3 po południu była wyższa od średniej temperatury o 9 rano.</a:t>
          </a:r>
          <a:endParaRPr lang="en-US" sz="1100" kern="1200">
            <a:solidFill>
              <a:schemeClr val="tx1"/>
            </a:solidFill>
          </a:endParaRPr>
        </a:p>
      </dsp:txBody>
      <dsp:txXfrm>
        <a:off x="3839409" y="4009471"/>
        <a:ext cx="1745185" cy="104711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pl-PL"/>
              <a:t>Kliknij, aby edytować styl</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C3BAF869-67A5-4918-8CB2-517D8C8DD616}" type="datetimeFigureOut">
              <a:rPr lang="pl-PL" smtClean="0"/>
              <a:t>05.06.2021</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17A16D10-5284-434F-9EE7-5FBF09D2B5D0}" type="slidenum">
              <a:rPr lang="pl-PL" smtClean="0"/>
              <a:t>‹#›</a:t>
            </a:fld>
            <a:endParaRPr lang="pl-PL" dirty="0"/>
          </a:p>
        </p:txBody>
      </p:sp>
    </p:spTree>
    <p:extLst>
      <p:ext uri="{BB962C8B-B14F-4D97-AF65-F5344CB8AC3E}">
        <p14:creationId xmlns:p14="http://schemas.microsoft.com/office/powerpoint/2010/main" val="144901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C3BAF869-67A5-4918-8CB2-517D8C8DD616}" type="datetimeFigureOut">
              <a:rPr lang="pl-PL" smtClean="0"/>
              <a:t>05.06.2021</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17A16D10-5284-434F-9EE7-5FBF09D2B5D0}" type="slidenum">
              <a:rPr lang="pl-PL" smtClean="0"/>
              <a:t>‹#›</a:t>
            </a:fld>
            <a:endParaRPr lang="pl-PL" dirty="0"/>
          </a:p>
        </p:txBody>
      </p:sp>
    </p:spTree>
    <p:extLst>
      <p:ext uri="{BB962C8B-B14F-4D97-AF65-F5344CB8AC3E}">
        <p14:creationId xmlns:p14="http://schemas.microsoft.com/office/powerpoint/2010/main" val="157611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a:xfrm>
            <a:off x="838200" y="6422854"/>
            <a:ext cx="2743196" cy="365125"/>
          </a:xfrm>
        </p:spPr>
        <p:txBody>
          <a:bodyPr/>
          <a:lstStyle/>
          <a:p>
            <a:fld id="{C3BAF869-67A5-4918-8CB2-517D8C8DD616}" type="datetimeFigureOut">
              <a:rPr lang="pl-PL" smtClean="0"/>
              <a:t>05.06.2021</a:t>
            </a:fld>
            <a:endParaRPr lang="pl-PL" dirty="0"/>
          </a:p>
        </p:txBody>
      </p:sp>
      <p:sp>
        <p:nvSpPr>
          <p:cNvPr id="5" name="Footer Placeholder 4"/>
          <p:cNvSpPr>
            <a:spLocks noGrp="1"/>
          </p:cNvSpPr>
          <p:nvPr>
            <p:ph type="ftr" sz="quarter" idx="11"/>
          </p:nvPr>
        </p:nvSpPr>
        <p:spPr>
          <a:xfrm>
            <a:off x="3776135" y="6422854"/>
            <a:ext cx="4279669" cy="365125"/>
          </a:xfrm>
        </p:spPr>
        <p:txBody>
          <a:bodyPr/>
          <a:lstStyle/>
          <a:p>
            <a:endParaRPr lang="pl-PL" dirty="0"/>
          </a:p>
        </p:txBody>
      </p:sp>
      <p:sp>
        <p:nvSpPr>
          <p:cNvPr id="6" name="Slide Number Placeholder 5"/>
          <p:cNvSpPr>
            <a:spLocks noGrp="1"/>
          </p:cNvSpPr>
          <p:nvPr>
            <p:ph type="sldNum" sz="quarter" idx="12"/>
          </p:nvPr>
        </p:nvSpPr>
        <p:spPr>
          <a:xfrm>
            <a:off x="8073048" y="6422854"/>
            <a:ext cx="879759" cy="365125"/>
          </a:xfrm>
        </p:spPr>
        <p:txBody>
          <a:bodyPr/>
          <a:lstStyle/>
          <a:p>
            <a:fld id="{17A16D10-5284-434F-9EE7-5FBF09D2B5D0}" type="slidenum">
              <a:rPr lang="pl-PL" smtClean="0"/>
              <a:t>‹#›</a:t>
            </a:fld>
            <a:endParaRPr lang="pl-PL" dirty="0"/>
          </a:p>
        </p:txBody>
      </p:sp>
    </p:spTree>
    <p:extLst>
      <p:ext uri="{BB962C8B-B14F-4D97-AF65-F5344CB8AC3E}">
        <p14:creationId xmlns:p14="http://schemas.microsoft.com/office/powerpoint/2010/main" val="46782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C3BAF869-67A5-4918-8CB2-517D8C8DD616}" type="datetimeFigureOut">
              <a:rPr lang="pl-PL" smtClean="0"/>
              <a:t>05.06.2021</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17A16D10-5284-434F-9EE7-5FBF09D2B5D0}" type="slidenum">
              <a:rPr lang="pl-PL" smtClean="0"/>
              <a:t>‹#›</a:t>
            </a:fld>
            <a:endParaRPr lang="pl-PL" dirty="0"/>
          </a:p>
        </p:txBody>
      </p:sp>
    </p:spTree>
    <p:extLst>
      <p:ext uri="{BB962C8B-B14F-4D97-AF65-F5344CB8AC3E}">
        <p14:creationId xmlns:p14="http://schemas.microsoft.com/office/powerpoint/2010/main" val="195319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pl-PL"/>
              <a:t>Kliknij, aby edytować styl</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lvl1pPr>
              <a:defRPr>
                <a:solidFill>
                  <a:schemeClr val="tx2"/>
                </a:solidFill>
              </a:defRPr>
            </a:lvl1pPr>
          </a:lstStyle>
          <a:p>
            <a:fld id="{C3BAF869-67A5-4918-8CB2-517D8C8DD616}" type="datetimeFigureOut">
              <a:rPr lang="pl-PL" smtClean="0"/>
              <a:t>05.06.2021</a:t>
            </a:fld>
            <a:endParaRPr lang="pl-PL"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pl-PL"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7A16D10-5284-434F-9EE7-5FBF09D2B5D0}" type="slidenum">
              <a:rPr lang="pl-PL" smtClean="0"/>
              <a:t>‹#›</a:t>
            </a:fld>
            <a:endParaRPr lang="pl-PL" dirty="0"/>
          </a:p>
        </p:txBody>
      </p:sp>
    </p:spTree>
    <p:extLst>
      <p:ext uri="{BB962C8B-B14F-4D97-AF65-F5344CB8AC3E}">
        <p14:creationId xmlns:p14="http://schemas.microsoft.com/office/powerpoint/2010/main" val="87607596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C3BAF869-67A5-4918-8CB2-517D8C8DD616}" type="datetimeFigureOut">
              <a:rPr lang="pl-PL" smtClean="0"/>
              <a:t>05.06.2021</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17A16D10-5284-434F-9EE7-5FBF09D2B5D0}" type="slidenum">
              <a:rPr lang="pl-PL" smtClean="0"/>
              <a:t>‹#›</a:t>
            </a:fld>
            <a:endParaRPr lang="pl-PL" dirty="0"/>
          </a:p>
        </p:txBody>
      </p:sp>
    </p:spTree>
    <p:extLst>
      <p:ext uri="{BB962C8B-B14F-4D97-AF65-F5344CB8AC3E}">
        <p14:creationId xmlns:p14="http://schemas.microsoft.com/office/powerpoint/2010/main" val="5247307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C3BAF869-67A5-4918-8CB2-517D8C8DD616}" type="datetimeFigureOut">
              <a:rPr lang="pl-PL" smtClean="0"/>
              <a:t>05.06.2021</a:t>
            </a:fld>
            <a:endParaRPr lang="pl-PL" dirty="0"/>
          </a:p>
        </p:txBody>
      </p:sp>
      <p:sp>
        <p:nvSpPr>
          <p:cNvPr id="8" name="Footer Placeholder 7"/>
          <p:cNvSpPr>
            <a:spLocks noGrp="1"/>
          </p:cNvSpPr>
          <p:nvPr>
            <p:ph type="ftr" sz="quarter" idx="11"/>
          </p:nvPr>
        </p:nvSpPr>
        <p:spPr/>
        <p:txBody>
          <a:bodyPr/>
          <a:lstStyle/>
          <a:p>
            <a:endParaRPr lang="pl-PL" dirty="0"/>
          </a:p>
        </p:txBody>
      </p:sp>
      <p:sp>
        <p:nvSpPr>
          <p:cNvPr id="9" name="Slide Number Placeholder 8"/>
          <p:cNvSpPr>
            <a:spLocks noGrp="1"/>
          </p:cNvSpPr>
          <p:nvPr>
            <p:ph type="sldNum" sz="quarter" idx="12"/>
          </p:nvPr>
        </p:nvSpPr>
        <p:spPr/>
        <p:txBody>
          <a:bodyPr/>
          <a:lstStyle/>
          <a:p>
            <a:fld id="{17A16D10-5284-434F-9EE7-5FBF09D2B5D0}" type="slidenum">
              <a:rPr lang="pl-PL" smtClean="0"/>
              <a:t>‹#›</a:t>
            </a:fld>
            <a:endParaRPr lang="pl-PL" dirty="0"/>
          </a:p>
        </p:txBody>
      </p:sp>
    </p:spTree>
    <p:extLst>
      <p:ext uri="{BB962C8B-B14F-4D97-AF65-F5344CB8AC3E}">
        <p14:creationId xmlns:p14="http://schemas.microsoft.com/office/powerpoint/2010/main" val="38161903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C3BAF869-67A5-4918-8CB2-517D8C8DD616}" type="datetimeFigureOut">
              <a:rPr lang="pl-PL" smtClean="0"/>
              <a:t>05.06.2021</a:t>
            </a:fld>
            <a:endParaRPr lang="pl-PL" dirty="0"/>
          </a:p>
        </p:txBody>
      </p:sp>
      <p:sp>
        <p:nvSpPr>
          <p:cNvPr id="4" name="Footer Placeholder 3"/>
          <p:cNvSpPr>
            <a:spLocks noGrp="1"/>
          </p:cNvSpPr>
          <p:nvPr>
            <p:ph type="ftr" sz="quarter" idx="11"/>
          </p:nvPr>
        </p:nvSpPr>
        <p:spPr/>
        <p:txBody>
          <a:bodyPr/>
          <a:lstStyle/>
          <a:p>
            <a:endParaRPr lang="pl-PL" dirty="0"/>
          </a:p>
        </p:txBody>
      </p:sp>
      <p:sp>
        <p:nvSpPr>
          <p:cNvPr id="5" name="Slide Number Placeholder 4"/>
          <p:cNvSpPr>
            <a:spLocks noGrp="1"/>
          </p:cNvSpPr>
          <p:nvPr>
            <p:ph type="sldNum" sz="quarter" idx="12"/>
          </p:nvPr>
        </p:nvSpPr>
        <p:spPr/>
        <p:txBody>
          <a:bodyPr/>
          <a:lstStyle/>
          <a:p>
            <a:fld id="{17A16D10-5284-434F-9EE7-5FBF09D2B5D0}" type="slidenum">
              <a:rPr lang="pl-PL" smtClean="0"/>
              <a:t>‹#›</a:t>
            </a:fld>
            <a:endParaRPr lang="pl-PL" dirty="0"/>
          </a:p>
        </p:txBody>
      </p:sp>
    </p:spTree>
    <p:extLst>
      <p:ext uri="{BB962C8B-B14F-4D97-AF65-F5344CB8AC3E}">
        <p14:creationId xmlns:p14="http://schemas.microsoft.com/office/powerpoint/2010/main" val="8434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AF869-67A5-4918-8CB2-517D8C8DD616}" type="datetimeFigureOut">
              <a:rPr lang="pl-PL" smtClean="0"/>
              <a:t>05.06.2021</a:t>
            </a:fld>
            <a:endParaRPr lang="pl-PL" dirty="0"/>
          </a:p>
        </p:txBody>
      </p:sp>
      <p:sp>
        <p:nvSpPr>
          <p:cNvPr id="3" name="Footer Placeholder 2"/>
          <p:cNvSpPr>
            <a:spLocks noGrp="1"/>
          </p:cNvSpPr>
          <p:nvPr>
            <p:ph type="ftr" sz="quarter" idx="11"/>
          </p:nvPr>
        </p:nvSpPr>
        <p:spPr/>
        <p:txBody>
          <a:bodyPr/>
          <a:lstStyle/>
          <a:p>
            <a:endParaRPr lang="pl-PL" dirty="0"/>
          </a:p>
        </p:txBody>
      </p:sp>
      <p:sp>
        <p:nvSpPr>
          <p:cNvPr id="4" name="Slide Number Placeholder 3"/>
          <p:cNvSpPr>
            <a:spLocks noGrp="1"/>
          </p:cNvSpPr>
          <p:nvPr>
            <p:ph type="sldNum" sz="quarter" idx="12"/>
          </p:nvPr>
        </p:nvSpPr>
        <p:spPr/>
        <p:txBody>
          <a:bodyPr/>
          <a:lstStyle/>
          <a:p>
            <a:fld id="{17A16D10-5284-434F-9EE7-5FBF09D2B5D0}" type="slidenum">
              <a:rPr lang="pl-PL" smtClean="0"/>
              <a:t>‹#›</a:t>
            </a:fld>
            <a:endParaRPr lang="pl-PL" dirty="0"/>
          </a:p>
        </p:txBody>
      </p:sp>
    </p:spTree>
    <p:extLst>
      <p:ext uri="{BB962C8B-B14F-4D97-AF65-F5344CB8AC3E}">
        <p14:creationId xmlns:p14="http://schemas.microsoft.com/office/powerpoint/2010/main" val="784262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3BAF869-67A5-4918-8CB2-517D8C8DD616}" type="datetimeFigureOut">
              <a:rPr lang="pl-PL" smtClean="0"/>
              <a:t>05.06.2021</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17A16D10-5284-434F-9EE7-5FBF09D2B5D0}" type="slidenum">
              <a:rPr lang="pl-PL" smtClean="0"/>
              <a:t>‹#›</a:t>
            </a:fld>
            <a:endParaRPr lang="pl-PL" dirty="0"/>
          </a:p>
        </p:txBody>
      </p:sp>
    </p:spTree>
    <p:extLst>
      <p:ext uri="{BB962C8B-B14F-4D97-AF65-F5344CB8AC3E}">
        <p14:creationId xmlns:p14="http://schemas.microsoft.com/office/powerpoint/2010/main" val="1121558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l-PL"/>
              <a:t>Kliknij, aby edytować styl</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a:t>Kliknij ikonę, aby dodać obraz</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3BAF869-67A5-4918-8CB2-517D8C8DD616}" type="datetimeFigureOut">
              <a:rPr lang="pl-PL" smtClean="0"/>
              <a:t>05.06.2021</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17A16D10-5284-434F-9EE7-5FBF09D2B5D0}" type="slidenum">
              <a:rPr lang="pl-PL" smtClean="0"/>
              <a:t>‹#›</a:t>
            </a:fld>
            <a:endParaRPr lang="pl-PL" dirty="0"/>
          </a:p>
        </p:txBody>
      </p:sp>
    </p:spTree>
    <p:extLst>
      <p:ext uri="{BB962C8B-B14F-4D97-AF65-F5344CB8AC3E}">
        <p14:creationId xmlns:p14="http://schemas.microsoft.com/office/powerpoint/2010/main" val="370318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C3BAF869-67A5-4918-8CB2-517D8C8DD616}" type="datetimeFigureOut">
              <a:rPr lang="pl-PL" smtClean="0"/>
              <a:t>05.06.2021</a:t>
            </a:fld>
            <a:endParaRPr lang="pl-PL"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pl-PL"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7A16D10-5284-434F-9EE7-5FBF09D2B5D0}" type="slidenum">
              <a:rPr lang="pl-PL" smtClean="0"/>
              <a:t>‹#›</a:t>
            </a:fld>
            <a:endParaRPr lang="pl-PL" dirty="0"/>
          </a:p>
        </p:txBody>
      </p:sp>
    </p:spTree>
    <p:extLst>
      <p:ext uri="{BB962C8B-B14F-4D97-AF65-F5344CB8AC3E}">
        <p14:creationId xmlns:p14="http://schemas.microsoft.com/office/powerpoint/2010/main" val="581759409"/>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jsphyg/weather-dataset-rattle-pack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3CDB0E9-295D-4216-BC23-D6CC3A99B822}"/>
              </a:ext>
            </a:extLst>
          </p:cNvPr>
          <p:cNvSpPr>
            <a:spLocks noGrp="1"/>
          </p:cNvSpPr>
          <p:nvPr>
            <p:ph type="ctrTitle"/>
          </p:nvPr>
        </p:nvSpPr>
        <p:spPr/>
        <p:txBody>
          <a:bodyPr/>
          <a:lstStyle/>
          <a:p>
            <a:r>
              <a:rPr lang="pl-PL" dirty="0"/>
              <a:t>Determinanty opadów deszczu w Australii</a:t>
            </a:r>
          </a:p>
        </p:txBody>
      </p:sp>
      <p:sp>
        <p:nvSpPr>
          <p:cNvPr id="3" name="Podtytuł 2">
            <a:extLst>
              <a:ext uri="{FF2B5EF4-FFF2-40B4-BE49-F238E27FC236}">
                <a16:creationId xmlns:a16="http://schemas.microsoft.com/office/drawing/2014/main" id="{67658A9B-23C3-401E-B328-6E4D8585BA74}"/>
              </a:ext>
            </a:extLst>
          </p:cNvPr>
          <p:cNvSpPr>
            <a:spLocks noGrp="1"/>
          </p:cNvSpPr>
          <p:nvPr>
            <p:ph type="subTitle" idx="1"/>
          </p:nvPr>
        </p:nvSpPr>
        <p:spPr/>
        <p:txBody>
          <a:bodyPr/>
          <a:lstStyle/>
          <a:p>
            <a:r>
              <a:rPr lang="pl-PL" dirty="0">
                <a:solidFill>
                  <a:schemeClr val="tx1"/>
                </a:solidFill>
              </a:rPr>
              <a:t>Kacper Kalinowski 76975</a:t>
            </a:r>
          </a:p>
        </p:txBody>
      </p:sp>
    </p:spTree>
    <p:extLst>
      <p:ext uri="{BB962C8B-B14F-4D97-AF65-F5344CB8AC3E}">
        <p14:creationId xmlns:p14="http://schemas.microsoft.com/office/powerpoint/2010/main" val="1122866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ole tekstowe 6">
            <a:extLst>
              <a:ext uri="{FF2B5EF4-FFF2-40B4-BE49-F238E27FC236}">
                <a16:creationId xmlns:a16="http://schemas.microsoft.com/office/drawing/2014/main" id="{E972C302-A1FE-4B91-A57E-9ACBF525E115}"/>
              </a:ext>
            </a:extLst>
          </p:cNvPr>
          <p:cNvSpPr txBox="1"/>
          <p:nvPr/>
        </p:nvSpPr>
        <p:spPr>
          <a:xfrm>
            <a:off x="886659" y="643467"/>
            <a:ext cx="10343532" cy="1149468"/>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4800" cap="all" dirty="0">
                <a:ln w="3175" cmpd="sng">
                  <a:noFill/>
                </a:ln>
                <a:latin typeface="+mj-lt"/>
                <a:ea typeface="+mj-ea"/>
                <a:cs typeface="+mj-cs"/>
              </a:rPr>
              <a:t>MODELOWANIE</a:t>
            </a:r>
            <a:endParaRPr lang="en-US" sz="4800" cap="all">
              <a:ln w="3175" cmpd="sng">
                <a:noFill/>
              </a:ln>
              <a:latin typeface="+mj-lt"/>
              <a:ea typeface="+mj-ea"/>
              <a:cs typeface="+mj-cs"/>
            </a:endParaRPr>
          </a:p>
        </p:txBody>
      </p:sp>
      <p:sp>
        <p:nvSpPr>
          <p:cNvPr id="43" name="pole tekstowe 3">
            <a:extLst>
              <a:ext uri="{FF2B5EF4-FFF2-40B4-BE49-F238E27FC236}">
                <a16:creationId xmlns:a16="http://schemas.microsoft.com/office/drawing/2014/main" id="{6419ED33-0E29-4204-82D7-2BF62E755667}"/>
              </a:ext>
            </a:extLst>
          </p:cNvPr>
          <p:cNvSpPr txBox="1"/>
          <p:nvPr/>
        </p:nvSpPr>
        <p:spPr>
          <a:xfrm>
            <a:off x="886659" y="1925619"/>
            <a:ext cx="8118691" cy="4206240"/>
          </a:xfrm>
          <a:prstGeom prst="rect">
            <a:avLst/>
          </a:prstGeom>
        </p:spPr>
        <p:txBody>
          <a:bodyPr vert="horz" lIns="91440" tIns="45720" rIns="91440" bIns="45720" rtlCol="0" anchor="t">
            <a:normAutofit/>
          </a:bodyPr>
          <a:lstStyle/>
          <a:p>
            <a:pPr indent="-182880" defTabSz="914400">
              <a:lnSpc>
                <a:spcPct val="90000"/>
              </a:lnSpc>
              <a:spcBef>
                <a:spcPct val="20000"/>
              </a:spcBef>
              <a:spcAft>
                <a:spcPts val="600"/>
              </a:spcAft>
              <a:buClr>
                <a:schemeClr val="tx1"/>
              </a:buClr>
              <a:buSzPct val="80000"/>
              <a:buFont typeface="Wingdings" pitchFamily="2" charset="2"/>
              <a:buChar char=""/>
            </a:pPr>
            <a:r>
              <a:rPr lang="en-US" sz="2400" dirty="0" err="1"/>
              <a:t>Determinanty</a:t>
            </a:r>
            <a:r>
              <a:rPr lang="en-US" sz="2400" dirty="0"/>
              <a:t> </a:t>
            </a:r>
            <a:r>
              <a:rPr lang="en-US" sz="2400" dirty="0" err="1"/>
              <a:t>opadów</a:t>
            </a:r>
            <a:r>
              <a:rPr lang="en-US" sz="2400" dirty="0"/>
              <a:t> </a:t>
            </a:r>
            <a:r>
              <a:rPr lang="en-US" sz="2400" dirty="0" err="1"/>
              <a:t>deszczu</a:t>
            </a:r>
            <a:r>
              <a:rPr lang="en-US" sz="2400" dirty="0"/>
              <a:t> w </a:t>
            </a:r>
            <a:r>
              <a:rPr lang="en-US" sz="2400" dirty="0" err="1"/>
              <a:t>Australii</a:t>
            </a:r>
            <a:r>
              <a:rPr lang="en-US" sz="2400" dirty="0"/>
              <a:t> </a:t>
            </a:r>
            <a:r>
              <a:rPr lang="en-US" sz="2400" dirty="0" err="1"/>
              <a:t>zostały</a:t>
            </a:r>
            <a:r>
              <a:rPr lang="en-US" sz="2400" dirty="0"/>
              <a:t> </a:t>
            </a:r>
            <a:r>
              <a:rPr lang="en-US" sz="2400" dirty="0" err="1"/>
              <a:t>zbadane</a:t>
            </a:r>
            <a:r>
              <a:rPr lang="en-US" sz="2400" dirty="0"/>
              <a:t> </a:t>
            </a:r>
            <a:r>
              <a:rPr lang="en-US" sz="2400" dirty="0" err="1"/>
              <a:t>na</a:t>
            </a:r>
            <a:r>
              <a:rPr lang="en-US" sz="2400" dirty="0"/>
              <a:t> </a:t>
            </a:r>
            <a:r>
              <a:rPr lang="en-US" sz="2400" dirty="0" err="1"/>
              <a:t>podstawie</a:t>
            </a:r>
            <a:r>
              <a:rPr lang="en-US" sz="2400" dirty="0"/>
              <a:t> </a:t>
            </a:r>
            <a:r>
              <a:rPr lang="en-US" sz="2400" dirty="0" err="1"/>
              <a:t>modelu</a:t>
            </a:r>
            <a:r>
              <a:rPr lang="en-US" sz="2400" dirty="0"/>
              <a:t> </a:t>
            </a:r>
            <a:r>
              <a:rPr lang="en-US" sz="2400" dirty="0" err="1"/>
              <a:t>drzewa</a:t>
            </a:r>
            <a:r>
              <a:rPr lang="en-US" sz="2400" dirty="0"/>
              <a:t> </a:t>
            </a:r>
            <a:r>
              <a:rPr lang="en-US" sz="2400" dirty="0" err="1"/>
              <a:t>decyzyjnego</a:t>
            </a:r>
            <a:r>
              <a:rPr lang="en-US" sz="2400" dirty="0"/>
              <a:t> </a:t>
            </a:r>
            <a:r>
              <a:rPr lang="en-US" sz="2400" dirty="0" err="1"/>
              <a:t>oraz</a:t>
            </a:r>
            <a:r>
              <a:rPr lang="en-US" sz="2400" dirty="0"/>
              <a:t> </a:t>
            </a:r>
            <a:r>
              <a:rPr lang="en-US" sz="2400" dirty="0" err="1"/>
              <a:t>regresji</a:t>
            </a:r>
            <a:r>
              <a:rPr lang="en-US" sz="2400" dirty="0"/>
              <a:t> </a:t>
            </a:r>
            <a:r>
              <a:rPr lang="en-US" sz="2400" dirty="0" err="1"/>
              <a:t>logistycznej</a:t>
            </a:r>
            <a:r>
              <a:rPr lang="en-US" sz="2400" dirty="0"/>
              <a:t>. </a:t>
            </a:r>
          </a:p>
          <a:p>
            <a:pPr indent="-182880" defTabSz="914400">
              <a:lnSpc>
                <a:spcPct val="90000"/>
              </a:lnSpc>
              <a:spcBef>
                <a:spcPct val="20000"/>
              </a:spcBef>
              <a:spcAft>
                <a:spcPts val="600"/>
              </a:spcAft>
              <a:buClr>
                <a:schemeClr val="tx1"/>
              </a:buClr>
              <a:buSzPct val="80000"/>
              <a:buFont typeface="Wingdings" pitchFamily="2" charset="2"/>
              <a:buChar char=""/>
            </a:pPr>
            <a:r>
              <a:rPr lang="en-US" sz="2400" dirty="0" err="1"/>
              <a:t>Zbiór</a:t>
            </a:r>
            <a:r>
              <a:rPr lang="en-US" sz="2400" dirty="0"/>
              <a:t> </a:t>
            </a:r>
            <a:r>
              <a:rPr lang="en-US" sz="2400" dirty="0" err="1"/>
              <a:t>danych</a:t>
            </a:r>
            <a:r>
              <a:rPr lang="en-US" sz="2400" dirty="0"/>
              <a:t> </a:t>
            </a:r>
            <a:r>
              <a:rPr lang="en-US" sz="2400" dirty="0" err="1"/>
              <a:t>podzielony</a:t>
            </a:r>
            <a:r>
              <a:rPr lang="en-US" sz="2400" dirty="0"/>
              <a:t> </a:t>
            </a:r>
            <a:r>
              <a:rPr lang="en-US" sz="2400" dirty="0" err="1"/>
              <a:t>został</a:t>
            </a:r>
            <a:r>
              <a:rPr lang="en-US" sz="2400" dirty="0"/>
              <a:t> w </a:t>
            </a:r>
            <a:r>
              <a:rPr lang="en-US" sz="2400" dirty="0" err="1"/>
              <a:t>proporcji</a:t>
            </a:r>
            <a:r>
              <a:rPr lang="en-US" sz="2400" dirty="0"/>
              <a:t> 40-30-30 </a:t>
            </a:r>
            <a:r>
              <a:rPr lang="en-US" sz="2400" dirty="0" err="1"/>
              <a:t>na</a:t>
            </a:r>
            <a:r>
              <a:rPr lang="en-US" sz="2400" dirty="0"/>
              <a:t> </a:t>
            </a:r>
            <a:r>
              <a:rPr lang="en-US" sz="2400" dirty="0" err="1"/>
              <a:t>zbiór</a:t>
            </a:r>
            <a:r>
              <a:rPr lang="en-US" sz="2400" dirty="0"/>
              <a:t> </a:t>
            </a:r>
            <a:r>
              <a:rPr lang="en-US" sz="2400" dirty="0" err="1"/>
              <a:t>treningowy</a:t>
            </a:r>
            <a:r>
              <a:rPr lang="en-US" sz="2400" dirty="0"/>
              <a:t>, </a:t>
            </a:r>
            <a:r>
              <a:rPr lang="en-US" sz="2400" dirty="0" err="1"/>
              <a:t>walidacyjny</a:t>
            </a:r>
            <a:r>
              <a:rPr lang="en-US" sz="2400" dirty="0"/>
              <a:t> </a:t>
            </a:r>
            <a:r>
              <a:rPr lang="en-US" sz="2400" dirty="0" err="1"/>
              <a:t>i</a:t>
            </a:r>
            <a:r>
              <a:rPr lang="en-US" sz="2400" dirty="0"/>
              <a:t> </a:t>
            </a:r>
            <a:r>
              <a:rPr lang="en-US" sz="2400" dirty="0" err="1"/>
              <a:t>testowy</a:t>
            </a:r>
            <a:r>
              <a:rPr lang="pl-PL" sz="2400" dirty="0"/>
              <a:t>. Taka proporcja została przyjęta ze względu na dużą ilość obserwacji w zbiorze.</a:t>
            </a:r>
            <a:r>
              <a:rPr lang="en-US" sz="2400" dirty="0"/>
              <a:t>   </a:t>
            </a:r>
          </a:p>
          <a:p>
            <a:pPr indent="-182880" defTabSz="914400">
              <a:lnSpc>
                <a:spcPct val="90000"/>
              </a:lnSpc>
              <a:spcBef>
                <a:spcPct val="20000"/>
              </a:spcBef>
              <a:spcAft>
                <a:spcPts val="600"/>
              </a:spcAft>
              <a:buClr>
                <a:schemeClr val="tx1"/>
              </a:buClr>
              <a:buSzPct val="80000"/>
              <a:buFont typeface="Wingdings" pitchFamily="2" charset="2"/>
              <a:buChar char=""/>
            </a:pPr>
            <a:r>
              <a:rPr lang="en-US" sz="2400" dirty="0"/>
              <a:t> </a:t>
            </a:r>
            <a:r>
              <a:rPr lang="en-US" sz="2400" dirty="0" err="1"/>
              <a:t>Ocena</a:t>
            </a:r>
            <a:r>
              <a:rPr lang="en-US" sz="2400" dirty="0"/>
              <a:t> </a:t>
            </a:r>
            <a:r>
              <a:rPr lang="en-US" sz="2400" dirty="0" err="1"/>
              <a:t>modeli</a:t>
            </a:r>
            <a:r>
              <a:rPr lang="en-US" sz="2400" dirty="0"/>
              <a:t> </a:t>
            </a:r>
            <a:r>
              <a:rPr lang="en-US" sz="2400" dirty="0" err="1"/>
              <a:t>była</a:t>
            </a:r>
            <a:r>
              <a:rPr lang="en-US" sz="2400" dirty="0"/>
              <a:t> </a:t>
            </a:r>
            <a:r>
              <a:rPr lang="en-US" sz="2400" dirty="0" err="1"/>
              <a:t>przeprowadzona</a:t>
            </a:r>
            <a:r>
              <a:rPr lang="en-US" sz="2400" dirty="0"/>
              <a:t> </a:t>
            </a:r>
            <a:r>
              <a:rPr lang="en-US" sz="2400" dirty="0" err="1"/>
              <a:t>na</a:t>
            </a:r>
            <a:r>
              <a:rPr lang="en-US" sz="2400" dirty="0"/>
              <a:t> </a:t>
            </a:r>
            <a:r>
              <a:rPr lang="en-US" sz="2400" dirty="0" err="1"/>
              <a:t>zbiorze</a:t>
            </a:r>
            <a:r>
              <a:rPr lang="en-US" sz="2400" dirty="0"/>
              <a:t> </a:t>
            </a:r>
            <a:r>
              <a:rPr lang="en-US" sz="2400" dirty="0" err="1"/>
              <a:t>walidacyjnym</a:t>
            </a:r>
            <a:r>
              <a:rPr lang="en-US" sz="2400" dirty="0"/>
              <a:t> </a:t>
            </a:r>
            <a:r>
              <a:rPr lang="en-US" sz="2400" dirty="0" err="1"/>
              <a:t>oraz</a:t>
            </a:r>
            <a:r>
              <a:rPr lang="en-US" sz="2400" dirty="0"/>
              <a:t> </a:t>
            </a:r>
            <a:r>
              <a:rPr lang="en-US" sz="2400" dirty="0" err="1"/>
              <a:t>testowym</a:t>
            </a:r>
            <a:r>
              <a:rPr lang="en-US" sz="2400" dirty="0"/>
              <a:t>.</a:t>
            </a:r>
          </a:p>
        </p:txBody>
      </p:sp>
      <p:sp>
        <p:nvSpPr>
          <p:cNvPr id="50" name="Rectangle 4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339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F40FFDB-A692-43BC-AFCC-978F7649613D}"/>
              </a:ext>
            </a:extLst>
          </p:cNvPr>
          <p:cNvSpPr>
            <a:spLocks noGrp="1"/>
          </p:cNvSpPr>
          <p:nvPr>
            <p:ph type="title"/>
          </p:nvPr>
        </p:nvSpPr>
        <p:spPr>
          <a:xfrm>
            <a:off x="377059" y="-59880"/>
            <a:ext cx="11437881" cy="1507067"/>
          </a:xfrm>
        </p:spPr>
        <p:txBody>
          <a:bodyPr>
            <a:normAutofit/>
          </a:bodyPr>
          <a:lstStyle/>
          <a:p>
            <a:r>
              <a:rPr lang="pl-PL" sz="2800"/>
              <a:t>Wybór modeli – regresja logistyczna</a:t>
            </a:r>
            <a:endParaRPr lang="pl-PL" sz="2800" dirty="0"/>
          </a:p>
        </p:txBody>
      </p:sp>
      <p:pic>
        <p:nvPicPr>
          <p:cNvPr id="6" name="Obraz 5">
            <a:extLst>
              <a:ext uri="{FF2B5EF4-FFF2-40B4-BE49-F238E27FC236}">
                <a16:creationId xmlns:a16="http://schemas.microsoft.com/office/drawing/2014/main" id="{EC2FF777-F8F5-4DDE-B2B7-9DAACAAF3490}"/>
              </a:ext>
            </a:extLst>
          </p:cNvPr>
          <p:cNvPicPr>
            <a:picLocks noChangeAspect="1"/>
          </p:cNvPicPr>
          <p:nvPr/>
        </p:nvPicPr>
        <p:blipFill>
          <a:blip r:embed="rId2"/>
          <a:stretch>
            <a:fillRect/>
          </a:stretch>
        </p:blipFill>
        <p:spPr>
          <a:xfrm>
            <a:off x="67451" y="1204489"/>
            <a:ext cx="5080909" cy="4944321"/>
          </a:xfrm>
          <a:prstGeom prst="rect">
            <a:avLst/>
          </a:prstGeom>
        </p:spPr>
      </p:pic>
      <p:sp>
        <p:nvSpPr>
          <p:cNvPr id="7" name="pole tekstowe 6">
            <a:extLst>
              <a:ext uri="{FF2B5EF4-FFF2-40B4-BE49-F238E27FC236}">
                <a16:creationId xmlns:a16="http://schemas.microsoft.com/office/drawing/2014/main" id="{A97C2588-3515-4C82-9957-FD24D4853B82}"/>
              </a:ext>
            </a:extLst>
          </p:cNvPr>
          <p:cNvSpPr txBox="1"/>
          <p:nvPr/>
        </p:nvSpPr>
        <p:spPr>
          <a:xfrm>
            <a:off x="5582717" y="1807927"/>
            <a:ext cx="6541831" cy="2031325"/>
          </a:xfrm>
          <a:prstGeom prst="rect">
            <a:avLst/>
          </a:prstGeom>
          <a:noFill/>
        </p:spPr>
        <p:txBody>
          <a:bodyPr wrap="square" rtlCol="0">
            <a:spAutoFit/>
          </a:bodyPr>
          <a:lstStyle/>
          <a:p>
            <a:r>
              <a:rPr lang="pl-PL" dirty="0"/>
              <a:t>Najlepszy model regresji logistycznej został wybrany spośród trzech modeli: </a:t>
            </a:r>
          </a:p>
          <a:p>
            <a:pPr marL="285750" indent="-285750">
              <a:buFont typeface="Arial" panose="020B0604020202020204" pitchFamily="34" charset="0"/>
              <a:buChar char="•"/>
            </a:pPr>
            <a:r>
              <a:rPr lang="pl-PL" dirty="0"/>
              <a:t>Z efektami głównymi z metodą eliminacji </a:t>
            </a:r>
            <a:r>
              <a:rPr lang="pl-PL" dirty="0" err="1"/>
              <a:t>stepwise</a:t>
            </a:r>
            <a:endParaRPr lang="pl-PL" dirty="0"/>
          </a:p>
          <a:p>
            <a:pPr marL="285750" indent="-285750">
              <a:buFont typeface="Arial" panose="020B0604020202020204" pitchFamily="34" charset="0"/>
              <a:buChar char="•"/>
            </a:pPr>
            <a:r>
              <a:rPr lang="pl-PL" dirty="0"/>
              <a:t>Z efektami głównymi oraz interakcjami z metodą eliminacji </a:t>
            </a:r>
            <a:r>
              <a:rPr lang="pl-PL" dirty="0" err="1"/>
              <a:t>stepwise</a:t>
            </a:r>
            <a:r>
              <a:rPr lang="pl-PL" dirty="0"/>
              <a:t> </a:t>
            </a:r>
          </a:p>
          <a:p>
            <a:pPr marL="285750" indent="-285750">
              <a:buFont typeface="Arial" panose="020B0604020202020204" pitchFamily="34" charset="0"/>
              <a:buChar char="•"/>
            </a:pPr>
            <a:r>
              <a:rPr lang="pl-PL" dirty="0"/>
              <a:t>Z efektami głównymi, interakcjami oraz kwadratami zmiennych z metodą eliminacji </a:t>
            </a:r>
            <a:r>
              <a:rPr lang="pl-PL" dirty="0" err="1"/>
              <a:t>stepwise</a:t>
            </a:r>
            <a:endParaRPr lang="pl-PL" dirty="0"/>
          </a:p>
        </p:txBody>
      </p:sp>
      <p:sp>
        <p:nvSpPr>
          <p:cNvPr id="8" name="pole tekstowe 7">
            <a:extLst>
              <a:ext uri="{FF2B5EF4-FFF2-40B4-BE49-F238E27FC236}">
                <a16:creationId xmlns:a16="http://schemas.microsoft.com/office/drawing/2014/main" id="{69881194-F161-488D-8E95-DCB6057EC8FF}"/>
              </a:ext>
            </a:extLst>
          </p:cNvPr>
          <p:cNvSpPr txBox="1"/>
          <p:nvPr/>
        </p:nvSpPr>
        <p:spPr>
          <a:xfrm>
            <a:off x="5582717" y="3839252"/>
            <a:ext cx="6342288" cy="2862322"/>
          </a:xfrm>
          <a:prstGeom prst="rect">
            <a:avLst/>
          </a:prstGeom>
          <a:noFill/>
        </p:spPr>
        <p:txBody>
          <a:bodyPr wrap="square" rtlCol="0">
            <a:spAutoFit/>
          </a:bodyPr>
          <a:lstStyle/>
          <a:p>
            <a:r>
              <a:rPr lang="pl-PL" dirty="0"/>
              <a:t>Na podstawie kryteriów takich jak wartość AUC, współczynnik </a:t>
            </a:r>
            <a:r>
              <a:rPr lang="pl-PL" dirty="0" err="1"/>
              <a:t>Giniego</a:t>
            </a:r>
            <a:r>
              <a:rPr lang="pl-PL" dirty="0"/>
              <a:t> oraz ewaluacja graficzna krzywej ROC stwierdzono, że wszystkie trzy modele mają bardzo zbliżoną moc dyskryminacyjną. W związku z tym wybrany został model z efektami głównymi. Okazuje się, że nie ma potrzeby dodawania interakcji czy kwadratów zmiennych, aby polepszyć moc dyskryminacyjną modelu. Widzimy też że modele nie są przeuczone, ponieważ krzywa ROC zbudowana na zbiorze walidacyjnym, testowym oraz treningowym przyjmuje podobne wartości dla tych samych argumentów.</a:t>
            </a:r>
          </a:p>
        </p:txBody>
      </p:sp>
    </p:spTree>
    <p:extLst>
      <p:ext uri="{BB962C8B-B14F-4D97-AF65-F5344CB8AC3E}">
        <p14:creationId xmlns:p14="http://schemas.microsoft.com/office/powerpoint/2010/main" val="368242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F40FFDB-A692-43BC-AFCC-978F7649613D}"/>
              </a:ext>
            </a:extLst>
          </p:cNvPr>
          <p:cNvSpPr>
            <a:spLocks noGrp="1"/>
          </p:cNvSpPr>
          <p:nvPr>
            <p:ph type="title"/>
          </p:nvPr>
        </p:nvSpPr>
        <p:spPr>
          <a:xfrm>
            <a:off x="377059" y="-155030"/>
            <a:ext cx="11437881" cy="1507067"/>
          </a:xfrm>
        </p:spPr>
        <p:txBody>
          <a:bodyPr/>
          <a:lstStyle/>
          <a:p>
            <a:r>
              <a:rPr lang="pl-PL" sz="2800" dirty="0"/>
              <a:t>Wybór modeli – drzewo klasyfikacyjne</a:t>
            </a:r>
          </a:p>
        </p:txBody>
      </p:sp>
      <p:pic>
        <p:nvPicPr>
          <p:cNvPr id="6" name="Obraz 5">
            <a:extLst>
              <a:ext uri="{FF2B5EF4-FFF2-40B4-BE49-F238E27FC236}">
                <a16:creationId xmlns:a16="http://schemas.microsoft.com/office/drawing/2014/main" id="{F00A54E5-DA9F-4E76-956E-B05417E38BB4}"/>
              </a:ext>
            </a:extLst>
          </p:cNvPr>
          <p:cNvPicPr>
            <a:picLocks noChangeAspect="1"/>
          </p:cNvPicPr>
          <p:nvPr/>
        </p:nvPicPr>
        <p:blipFill>
          <a:blip r:embed="rId2"/>
          <a:stretch>
            <a:fillRect/>
          </a:stretch>
        </p:blipFill>
        <p:spPr>
          <a:xfrm>
            <a:off x="235782" y="1101945"/>
            <a:ext cx="5499199" cy="4654110"/>
          </a:xfrm>
          <a:prstGeom prst="rect">
            <a:avLst/>
          </a:prstGeom>
        </p:spPr>
      </p:pic>
      <p:sp>
        <p:nvSpPr>
          <p:cNvPr id="7" name="pole tekstowe 6">
            <a:extLst>
              <a:ext uri="{FF2B5EF4-FFF2-40B4-BE49-F238E27FC236}">
                <a16:creationId xmlns:a16="http://schemas.microsoft.com/office/drawing/2014/main" id="{8ADFF78F-DA97-4401-9B6A-9A990E7E5F5B}"/>
              </a:ext>
            </a:extLst>
          </p:cNvPr>
          <p:cNvSpPr txBox="1"/>
          <p:nvPr/>
        </p:nvSpPr>
        <p:spPr>
          <a:xfrm>
            <a:off x="6095999" y="1721195"/>
            <a:ext cx="6096001" cy="2585323"/>
          </a:xfrm>
          <a:prstGeom prst="rect">
            <a:avLst/>
          </a:prstGeom>
          <a:noFill/>
        </p:spPr>
        <p:txBody>
          <a:bodyPr wrap="square" rtlCol="0">
            <a:spAutoFit/>
          </a:bodyPr>
          <a:lstStyle/>
          <a:p>
            <a:r>
              <a:rPr lang="pl-PL" dirty="0"/>
              <a:t>Najlepszy model drzewa decyzyjnego został wybrany spośród czterech modeli: </a:t>
            </a:r>
          </a:p>
          <a:p>
            <a:pPr marL="285750" indent="-285750">
              <a:buFont typeface="Arial" panose="020B0604020202020204" pitchFamily="34" charset="0"/>
              <a:buChar char="•"/>
            </a:pPr>
            <a:r>
              <a:rPr lang="pl-PL" dirty="0"/>
              <a:t>Z maksymalną głębią równą 3</a:t>
            </a:r>
          </a:p>
          <a:p>
            <a:pPr marL="285750" indent="-285750">
              <a:buFont typeface="Arial" panose="020B0604020202020204" pitchFamily="34" charset="0"/>
              <a:buChar char="•"/>
            </a:pPr>
            <a:r>
              <a:rPr lang="pl-PL" dirty="0"/>
              <a:t>Z maksymalną głębią równą 4</a:t>
            </a:r>
          </a:p>
          <a:p>
            <a:pPr marL="285750" indent="-285750">
              <a:buFont typeface="Arial" panose="020B0604020202020204" pitchFamily="34" charset="0"/>
              <a:buChar char="•"/>
            </a:pPr>
            <a:r>
              <a:rPr lang="pl-PL" dirty="0"/>
              <a:t>Z maksymalną głębią równą 5</a:t>
            </a:r>
          </a:p>
          <a:p>
            <a:pPr marL="285750" indent="-285750">
              <a:buFont typeface="Arial" panose="020B0604020202020204" pitchFamily="34" charset="0"/>
              <a:buChar char="•"/>
            </a:pPr>
            <a:r>
              <a:rPr lang="pl-PL" dirty="0"/>
              <a:t>Z maksymalną głębią równą 6</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pl-PL" dirty="0"/>
          </a:p>
        </p:txBody>
      </p:sp>
      <p:sp>
        <p:nvSpPr>
          <p:cNvPr id="8" name="pole tekstowe 7">
            <a:extLst>
              <a:ext uri="{FF2B5EF4-FFF2-40B4-BE49-F238E27FC236}">
                <a16:creationId xmlns:a16="http://schemas.microsoft.com/office/drawing/2014/main" id="{6ABED6B0-7BE5-4C59-AD25-58A04ADDD04B}"/>
              </a:ext>
            </a:extLst>
          </p:cNvPr>
          <p:cNvSpPr txBox="1"/>
          <p:nvPr/>
        </p:nvSpPr>
        <p:spPr>
          <a:xfrm>
            <a:off x="5987406" y="3542139"/>
            <a:ext cx="6204594" cy="3139321"/>
          </a:xfrm>
          <a:prstGeom prst="rect">
            <a:avLst/>
          </a:prstGeom>
          <a:noFill/>
        </p:spPr>
        <p:txBody>
          <a:bodyPr wrap="square" rtlCol="0">
            <a:spAutoFit/>
          </a:bodyPr>
          <a:lstStyle/>
          <a:p>
            <a:r>
              <a:rPr lang="pl-PL" dirty="0"/>
              <a:t>Spośród stworzonych modeli najlepszy wydaje się model z głębią równą 4. W kontekście krzywej ROC praktycznie pokrywa on się z modelem z głębią równą 5. Porównując z modelem z głębią 6 nie ma zbyt dużej różnicy, ponieważ model z głębią 6 ma krzywą ROC położoną wyżej tylko dla wysokich </a:t>
            </a:r>
            <a:r>
              <a:rPr lang="pl-PL" dirty="0" err="1"/>
              <a:t>cut</a:t>
            </a:r>
            <a:r>
              <a:rPr lang="pl-PL" dirty="0"/>
              <a:t>-off point. Model z głębią 4 jest na tyle złożony aby poprawnie przewidywać dane zjawisko, a także jest na tyle prosty, aby interpretować jego reguły w sposób przejrzysty. Widzimy też że modele nie są przeuczone, ponieważ krzywa ROC zbudowana na zbiorze walidacyjnym, testowym oraz treningowym przyjmuje podobne wartości dla tych samych argumentów.</a:t>
            </a:r>
          </a:p>
        </p:txBody>
      </p:sp>
    </p:spTree>
    <p:extLst>
      <p:ext uri="{BB962C8B-B14F-4D97-AF65-F5344CB8AC3E}">
        <p14:creationId xmlns:p14="http://schemas.microsoft.com/office/powerpoint/2010/main" val="753482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F5EF35B-201C-44F0-B571-2B74F9527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ytuł 1">
            <a:extLst>
              <a:ext uri="{FF2B5EF4-FFF2-40B4-BE49-F238E27FC236}">
                <a16:creationId xmlns:a16="http://schemas.microsoft.com/office/drawing/2014/main" id="{9C758EDE-0F9C-47E4-8BF5-B629FE18C00C}"/>
              </a:ext>
            </a:extLst>
          </p:cNvPr>
          <p:cNvSpPr>
            <a:spLocks noGrp="1"/>
          </p:cNvSpPr>
          <p:nvPr>
            <p:ph type="title"/>
          </p:nvPr>
        </p:nvSpPr>
        <p:spPr>
          <a:xfrm>
            <a:off x="666196" y="186978"/>
            <a:ext cx="5598957" cy="990024"/>
          </a:xfrm>
        </p:spPr>
        <p:txBody>
          <a:bodyPr vert="horz" lIns="91440" tIns="45720" rIns="91440" bIns="45720" rtlCol="0" anchor="ctr">
            <a:normAutofit/>
          </a:bodyPr>
          <a:lstStyle/>
          <a:p>
            <a:pPr algn="ctr"/>
            <a:r>
              <a:rPr lang="en-US" sz="2200" dirty="0" err="1">
                <a:solidFill>
                  <a:schemeClr val="bg1"/>
                </a:solidFill>
              </a:rPr>
              <a:t>Interpretacja</a:t>
            </a:r>
            <a:r>
              <a:rPr lang="en-US" sz="2200" dirty="0">
                <a:solidFill>
                  <a:schemeClr val="bg1"/>
                </a:solidFill>
              </a:rPr>
              <a:t> </a:t>
            </a:r>
            <a:r>
              <a:rPr lang="en-US" sz="2200" dirty="0" err="1">
                <a:solidFill>
                  <a:schemeClr val="bg1"/>
                </a:solidFill>
              </a:rPr>
              <a:t>parametrów</a:t>
            </a:r>
            <a:r>
              <a:rPr lang="en-US" sz="2200" dirty="0">
                <a:solidFill>
                  <a:schemeClr val="bg1"/>
                </a:solidFill>
              </a:rPr>
              <a:t> – </a:t>
            </a:r>
            <a:r>
              <a:rPr lang="en-US" sz="2200" dirty="0" err="1">
                <a:solidFill>
                  <a:schemeClr val="bg1"/>
                </a:solidFill>
              </a:rPr>
              <a:t>determinanty</a:t>
            </a:r>
            <a:r>
              <a:rPr lang="en-US" sz="2200" dirty="0">
                <a:solidFill>
                  <a:schemeClr val="bg1"/>
                </a:solidFill>
              </a:rPr>
              <a:t> </a:t>
            </a:r>
            <a:r>
              <a:rPr lang="en-US" sz="2200" dirty="0" err="1">
                <a:solidFill>
                  <a:schemeClr val="bg1"/>
                </a:solidFill>
              </a:rPr>
              <a:t>opadów</a:t>
            </a:r>
            <a:r>
              <a:rPr lang="en-US" sz="2200" dirty="0">
                <a:solidFill>
                  <a:schemeClr val="bg1"/>
                </a:solidFill>
              </a:rPr>
              <a:t> </a:t>
            </a:r>
            <a:r>
              <a:rPr lang="en-US" sz="2200" dirty="0" err="1">
                <a:solidFill>
                  <a:schemeClr val="bg1"/>
                </a:solidFill>
              </a:rPr>
              <a:t>deszczu</a:t>
            </a:r>
            <a:r>
              <a:rPr lang="en-US" sz="2200" dirty="0">
                <a:solidFill>
                  <a:schemeClr val="bg1"/>
                </a:solidFill>
              </a:rPr>
              <a:t> </a:t>
            </a:r>
            <a:r>
              <a:rPr lang="en-US" sz="2200" dirty="0" err="1">
                <a:solidFill>
                  <a:schemeClr val="bg1"/>
                </a:solidFill>
              </a:rPr>
              <a:t>regresja</a:t>
            </a:r>
            <a:r>
              <a:rPr lang="en-US" sz="2200" dirty="0">
                <a:solidFill>
                  <a:schemeClr val="bg1"/>
                </a:solidFill>
              </a:rPr>
              <a:t> </a:t>
            </a:r>
            <a:r>
              <a:rPr lang="en-US" sz="2200" dirty="0" err="1">
                <a:solidFill>
                  <a:schemeClr val="bg1"/>
                </a:solidFill>
              </a:rPr>
              <a:t>logistyczna</a:t>
            </a:r>
            <a:endParaRPr lang="en-US" sz="2200" dirty="0">
              <a:solidFill>
                <a:schemeClr val="bg1"/>
              </a:solidFill>
            </a:endParaRPr>
          </a:p>
        </p:txBody>
      </p:sp>
      <p:sp>
        <p:nvSpPr>
          <p:cNvPr id="8" name="pole tekstowe 7">
            <a:extLst>
              <a:ext uri="{FF2B5EF4-FFF2-40B4-BE49-F238E27FC236}">
                <a16:creationId xmlns:a16="http://schemas.microsoft.com/office/drawing/2014/main" id="{CD89709F-0ECD-49DC-B248-612264C14712}"/>
              </a:ext>
            </a:extLst>
          </p:cNvPr>
          <p:cNvSpPr txBox="1"/>
          <p:nvPr/>
        </p:nvSpPr>
        <p:spPr>
          <a:xfrm>
            <a:off x="295275" y="2188558"/>
            <a:ext cx="6306548" cy="4482464"/>
          </a:xfrm>
          <a:prstGeom prst="rect">
            <a:avLst/>
          </a:prstGeom>
        </p:spPr>
        <p:txBody>
          <a:bodyPr vert="horz" lIns="91440" tIns="45720" rIns="91440" bIns="45720" rtlCol="0">
            <a:normAutofit/>
          </a:bodyPr>
          <a:lstStyle/>
          <a:p>
            <a:pPr marL="285750" indent="-285750" defTabSz="914400">
              <a:lnSpc>
                <a:spcPct val="90000"/>
              </a:lnSpc>
              <a:spcAft>
                <a:spcPts val="600"/>
              </a:spcAft>
              <a:buClr>
                <a:schemeClr val="bg1"/>
              </a:buClr>
              <a:buFont typeface="Arial" panose="020B0604020202020204" pitchFamily="34" charset="0"/>
              <a:buChar char="•"/>
            </a:pPr>
            <a:r>
              <a:rPr lang="pl-PL" dirty="0">
                <a:solidFill>
                  <a:schemeClr val="bg1"/>
                </a:solidFill>
              </a:rPr>
              <a:t>Istotnymi determinantami są </a:t>
            </a:r>
            <a:r>
              <a:rPr lang="pl-PL" b="1" dirty="0">
                <a:solidFill>
                  <a:schemeClr val="bg1"/>
                </a:solidFill>
              </a:rPr>
              <a:t>WindDir3pm</a:t>
            </a:r>
            <a:r>
              <a:rPr lang="pl-PL" dirty="0">
                <a:solidFill>
                  <a:schemeClr val="bg1"/>
                </a:solidFill>
              </a:rPr>
              <a:t>, </a:t>
            </a:r>
            <a:r>
              <a:rPr lang="pl-PL" b="1" dirty="0">
                <a:solidFill>
                  <a:schemeClr val="bg1"/>
                </a:solidFill>
              </a:rPr>
              <a:t>Humidity3pm</a:t>
            </a:r>
            <a:r>
              <a:rPr lang="pl-PL" dirty="0">
                <a:solidFill>
                  <a:schemeClr val="bg1"/>
                </a:solidFill>
              </a:rPr>
              <a:t>, </a:t>
            </a:r>
            <a:r>
              <a:rPr lang="pl-PL" b="1" dirty="0" err="1">
                <a:solidFill>
                  <a:schemeClr val="bg1"/>
                </a:solidFill>
              </a:rPr>
              <a:t>WindGustSpeed</a:t>
            </a:r>
            <a:r>
              <a:rPr lang="pl-PL" dirty="0">
                <a:solidFill>
                  <a:schemeClr val="bg1"/>
                </a:solidFill>
              </a:rPr>
              <a:t>, </a:t>
            </a:r>
            <a:r>
              <a:rPr lang="pl-PL" b="1" dirty="0">
                <a:solidFill>
                  <a:schemeClr val="bg1"/>
                </a:solidFill>
              </a:rPr>
              <a:t>Pressure3pm</a:t>
            </a:r>
            <a:r>
              <a:rPr lang="pl-PL" dirty="0">
                <a:solidFill>
                  <a:schemeClr val="bg1"/>
                </a:solidFill>
              </a:rPr>
              <a:t>, </a:t>
            </a:r>
            <a:r>
              <a:rPr lang="pl-PL" b="1" dirty="0" err="1">
                <a:solidFill>
                  <a:schemeClr val="bg1"/>
                </a:solidFill>
              </a:rPr>
              <a:t>RainToday</a:t>
            </a:r>
            <a:r>
              <a:rPr lang="pl-PL" dirty="0">
                <a:solidFill>
                  <a:schemeClr val="bg1"/>
                </a:solidFill>
              </a:rPr>
              <a:t>. </a:t>
            </a:r>
          </a:p>
          <a:p>
            <a:pPr marL="285750" indent="-285750" defTabSz="914400">
              <a:lnSpc>
                <a:spcPct val="90000"/>
              </a:lnSpc>
              <a:spcAft>
                <a:spcPts val="600"/>
              </a:spcAft>
              <a:buClr>
                <a:schemeClr val="bg1"/>
              </a:buClr>
              <a:buFont typeface="Arial" panose="020B0604020202020204" pitchFamily="34" charset="0"/>
              <a:buChar char="•"/>
            </a:pPr>
            <a:r>
              <a:rPr lang="pl-PL" dirty="0">
                <a:solidFill>
                  <a:schemeClr val="bg1"/>
                </a:solidFill>
              </a:rPr>
              <a:t>Wzrost o 1 </a:t>
            </a:r>
            <a:r>
              <a:rPr lang="pl-PL" dirty="0" err="1">
                <a:solidFill>
                  <a:schemeClr val="bg1"/>
                </a:solidFill>
              </a:rPr>
              <a:t>p.p</a:t>
            </a:r>
            <a:r>
              <a:rPr lang="pl-PL" dirty="0">
                <a:solidFill>
                  <a:schemeClr val="bg1"/>
                </a:solidFill>
              </a:rPr>
              <a:t>. wilgotności powietrza o 3 po południu zwiększa szacunkowe szanse wystąpienia deszczu następnego dnia o średnio 7,1% </a:t>
            </a:r>
            <a:r>
              <a:rPr lang="pl-PL" dirty="0" err="1">
                <a:solidFill>
                  <a:schemeClr val="bg1"/>
                </a:solidFill>
              </a:rPr>
              <a:t>ceteris</a:t>
            </a:r>
            <a:r>
              <a:rPr lang="pl-PL" dirty="0">
                <a:solidFill>
                  <a:schemeClr val="bg1"/>
                </a:solidFill>
              </a:rPr>
              <a:t> paribus. </a:t>
            </a:r>
          </a:p>
          <a:p>
            <a:pPr marL="285750" indent="-285750" defTabSz="914400">
              <a:lnSpc>
                <a:spcPct val="90000"/>
              </a:lnSpc>
              <a:spcAft>
                <a:spcPts val="600"/>
              </a:spcAft>
              <a:buClr>
                <a:schemeClr val="bg1"/>
              </a:buClr>
              <a:buFont typeface="Arial" panose="020B0604020202020204" pitchFamily="34" charset="0"/>
              <a:buChar char="•"/>
            </a:pPr>
            <a:r>
              <a:rPr lang="pl-PL" dirty="0">
                <a:solidFill>
                  <a:schemeClr val="bg1"/>
                </a:solidFill>
              </a:rPr>
              <a:t>Wzrost o  1 km/h najsilniejszego wiatru zwiększa szacunkowe szanse wystąpienia deszczu następnego dnia o średnio 3,7% </a:t>
            </a:r>
            <a:r>
              <a:rPr lang="pl-PL" dirty="0" err="1">
                <a:solidFill>
                  <a:schemeClr val="bg1"/>
                </a:solidFill>
              </a:rPr>
              <a:t>ceteris</a:t>
            </a:r>
            <a:r>
              <a:rPr lang="pl-PL" dirty="0">
                <a:solidFill>
                  <a:schemeClr val="bg1"/>
                </a:solidFill>
              </a:rPr>
              <a:t> paribus.</a:t>
            </a:r>
          </a:p>
          <a:p>
            <a:pPr marL="285750" indent="-285750" defTabSz="914400">
              <a:lnSpc>
                <a:spcPct val="90000"/>
              </a:lnSpc>
              <a:spcAft>
                <a:spcPts val="600"/>
              </a:spcAft>
              <a:buClr>
                <a:schemeClr val="bg1"/>
              </a:buClr>
              <a:buFont typeface="Arial" panose="020B0604020202020204" pitchFamily="34" charset="0"/>
              <a:buChar char="•"/>
            </a:pPr>
            <a:r>
              <a:rPr lang="pl-PL" dirty="0">
                <a:solidFill>
                  <a:schemeClr val="bg1"/>
                </a:solidFill>
              </a:rPr>
              <a:t>Wzrost ciśnienia atmosferycznego o 1 </a:t>
            </a:r>
            <a:r>
              <a:rPr lang="pl-PL" dirty="0" err="1">
                <a:solidFill>
                  <a:schemeClr val="bg1"/>
                </a:solidFill>
              </a:rPr>
              <a:t>hPa</a:t>
            </a:r>
            <a:r>
              <a:rPr lang="pl-PL" dirty="0">
                <a:solidFill>
                  <a:schemeClr val="bg1"/>
                </a:solidFill>
              </a:rPr>
              <a:t> o 3 po południu prowadzi do zmniejszenia szacunkowych szans wystąpienia deszczu następnego dnia o średnio 6,2% </a:t>
            </a:r>
            <a:r>
              <a:rPr lang="pl-PL" dirty="0" err="1">
                <a:solidFill>
                  <a:schemeClr val="bg1"/>
                </a:solidFill>
              </a:rPr>
              <a:t>ceteris</a:t>
            </a:r>
            <a:r>
              <a:rPr lang="pl-PL" dirty="0">
                <a:solidFill>
                  <a:schemeClr val="bg1"/>
                </a:solidFill>
              </a:rPr>
              <a:t> paribus.</a:t>
            </a:r>
          </a:p>
          <a:p>
            <a:pPr marL="285750" indent="-285750" defTabSz="914400">
              <a:lnSpc>
                <a:spcPct val="90000"/>
              </a:lnSpc>
              <a:spcAft>
                <a:spcPts val="600"/>
              </a:spcAft>
              <a:buClr>
                <a:schemeClr val="bg1"/>
              </a:buClr>
              <a:buFont typeface="Arial" panose="020B0604020202020204" pitchFamily="34" charset="0"/>
              <a:buChar char="•"/>
            </a:pPr>
            <a:endParaRPr lang="pl-PL" dirty="0">
              <a:solidFill>
                <a:schemeClr val="bg1"/>
              </a:solidFill>
            </a:endParaRPr>
          </a:p>
          <a:p>
            <a:pPr defTabSz="914400">
              <a:lnSpc>
                <a:spcPct val="90000"/>
              </a:lnSpc>
              <a:spcAft>
                <a:spcPts val="600"/>
              </a:spcAft>
              <a:buClr>
                <a:schemeClr val="tx1"/>
              </a:buClr>
            </a:pPr>
            <a:endParaRPr lang="pl-PL" sz="2000" dirty="0">
              <a:solidFill>
                <a:schemeClr val="bg1"/>
              </a:solidFill>
            </a:endParaRPr>
          </a:p>
        </p:txBody>
      </p:sp>
      <p:sp>
        <p:nvSpPr>
          <p:cNvPr id="18" name="Rectangle 17">
            <a:extLst>
              <a:ext uri="{FF2B5EF4-FFF2-40B4-BE49-F238E27FC236}">
                <a16:creationId xmlns:a16="http://schemas.microsoft.com/office/drawing/2014/main" id="{4BF33555-1B12-49B5-BADE-CEAB32216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186" y="0"/>
            <a:ext cx="5300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ela 10">
            <a:extLst>
              <a:ext uri="{FF2B5EF4-FFF2-40B4-BE49-F238E27FC236}">
                <a16:creationId xmlns:a16="http://schemas.microsoft.com/office/drawing/2014/main" id="{46C8F187-0BE0-469F-A31D-61A1A83A9E94}"/>
              </a:ext>
            </a:extLst>
          </p:cNvPr>
          <p:cNvGraphicFramePr>
            <a:graphicFrameLocks noGrp="1"/>
          </p:cNvGraphicFramePr>
          <p:nvPr>
            <p:extLst>
              <p:ext uri="{D42A27DB-BD31-4B8C-83A1-F6EECF244321}">
                <p14:modId xmlns:p14="http://schemas.microsoft.com/office/powerpoint/2010/main" val="1087298593"/>
              </p:ext>
            </p:extLst>
          </p:nvPr>
        </p:nvGraphicFramePr>
        <p:xfrm>
          <a:off x="7317693" y="590124"/>
          <a:ext cx="4579032" cy="5660046"/>
        </p:xfrm>
        <a:graphic>
          <a:graphicData uri="http://schemas.openxmlformats.org/drawingml/2006/table">
            <a:tbl>
              <a:tblPr firstRow="1" bandRow="1">
                <a:tableStyleId>{D113A9D2-9D6B-4929-AA2D-F23B5EE8CBE7}</a:tableStyleId>
              </a:tblPr>
              <a:tblGrid>
                <a:gridCol w="1243075">
                  <a:extLst>
                    <a:ext uri="{9D8B030D-6E8A-4147-A177-3AD203B41FA5}">
                      <a16:colId xmlns:a16="http://schemas.microsoft.com/office/drawing/2014/main" val="2773611931"/>
                    </a:ext>
                  </a:extLst>
                </a:gridCol>
                <a:gridCol w="1307132">
                  <a:extLst>
                    <a:ext uri="{9D8B030D-6E8A-4147-A177-3AD203B41FA5}">
                      <a16:colId xmlns:a16="http://schemas.microsoft.com/office/drawing/2014/main" val="3958800808"/>
                    </a:ext>
                  </a:extLst>
                </a:gridCol>
                <a:gridCol w="1444378">
                  <a:extLst>
                    <a:ext uri="{9D8B030D-6E8A-4147-A177-3AD203B41FA5}">
                      <a16:colId xmlns:a16="http://schemas.microsoft.com/office/drawing/2014/main" val="396372277"/>
                    </a:ext>
                  </a:extLst>
                </a:gridCol>
                <a:gridCol w="584447">
                  <a:extLst>
                    <a:ext uri="{9D8B030D-6E8A-4147-A177-3AD203B41FA5}">
                      <a16:colId xmlns:a16="http://schemas.microsoft.com/office/drawing/2014/main" val="3961256374"/>
                    </a:ext>
                  </a:extLst>
                </a:gridCol>
              </a:tblGrid>
              <a:tr h="434105">
                <a:tc>
                  <a:txBody>
                    <a:bodyPr/>
                    <a:lstStyle/>
                    <a:p>
                      <a:pPr algn="ctr" fontAlgn="b"/>
                      <a:r>
                        <a:rPr lang="pl-PL" sz="1400" u="none" strike="noStrike">
                          <a:solidFill>
                            <a:schemeClr val="tx1"/>
                          </a:solidFill>
                          <a:effectLst/>
                        </a:rPr>
                        <a:t>Efekt</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err="1">
                          <a:solidFill>
                            <a:schemeClr val="tx1"/>
                          </a:solidFill>
                          <a:effectLst/>
                        </a:rPr>
                        <a:t>References</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Ocena punktowa ilorazu szans</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Czy istotne</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37542"/>
                  </a:ext>
                </a:extLst>
              </a:tr>
              <a:tr h="434105">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NNW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1.672</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69058074"/>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N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1.626</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5553159"/>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dirty="0">
                          <a:solidFill>
                            <a:schemeClr val="tx1"/>
                          </a:solidFill>
                          <a:effectLst/>
                        </a:rPr>
                        <a:t>NW vs WSW</a:t>
                      </a:r>
                      <a:endParaRPr lang="pl-PL" sz="1400" b="0" i="0" u="none" strike="noStrike" dirty="0">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1.436</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144786"/>
                  </a:ext>
                </a:extLst>
              </a:tr>
              <a:tr h="434105">
                <a:tc>
                  <a:txBody>
                    <a:bodyPr/>
                    <a:lstStyle/>
                    <a:p>
                      <a:pPr algn="ctr" fontAlgn="b"/>
                      <a:r>
                        <a:rPr lang="pl-PL" sz="1400" u="none" strike="noStrike" dirty="0">
                          <a:solidFill>
                            <a:schemeClr val="tx1"/>
                          </a:solidFill>
                          <a:effectLst/>
                        </a:rPr>
                        <a:t>WindDir3pm</a:t>
                      </a:r>
                      <a:endParaRPr lang="pl-PL" sz="1400" b="0" i="0" u="none" strike="noStrike" dirty="0">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WNW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dirty="0">
                          <a:solidFill>
                            <a:schemeClr val="tx1"/>
                          </a:solidFill>
                          <a:effectLst/>
                        </a:rPr>
                        <a:t>1.280</a:t>
                      </a:r>
                      <a:endParaRPr lang="pl-PL" sz="1400" b="0" i="0" u="none" strike="noStrike" dirty="0">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0464712"/>
                  </a:ext>
                </a:extLst>
              </a:tr>
              <a:tr h="245116">
                <a:tc>
                  <a:txBody>
                    <a:bodyPr/>
                    <a:lstStyle/>
                    <a:p>
                      <a:pPr algn="ctr" fontAlgn="b"/>
                      <a:r>
                        <a:rPr lang="pl-PL" sz="1400" u="none" strike="noStrike">
                          <a:solidFill>
                            <a:schemeClr val="tx1"/>
                          </a:solidFill>
                          <a:effectLst/>
                        </a:rPr>
                        <a:t>Humidity3pm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1.071</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9659654"/>
                  </a:ext>
                </a:extLst>
              </a:tr>
              <a:tr h="245116">
                <a:tc>
                  <a:txBody>
                    <a:bodyPr/>
                    <a:lstStyle/>
                    <a:p>
                      <a:pPr algn="ctr" fontAlgn="b"/>
                      <a:r>
                        <a:rPr lang="pl-PL" sz="1400" u="none" strike="noStrike">
                          <a:solidFill>
                            <a:schemeClr val="tx1"/>
                          </a:solidFill>
                          <a:effectLst/>
                        </a:rPr>
                        <a:t>WindGustSpeed</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1.037</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0964485"/>
                  </a:ext>
                </a:extLst>
              </a:tr>
              <a:tr h="245116">
                <a:tc>
                  <a:txBody>
                    <a:bodyPr/>
                    <a:lstStyle/>
                    <a:p>
                      <a:pPr algn="ctr" fontAlgn="b"/>
                      <a:r>
                        <a:rPr lang="pl-PL" sz="1400" u="none" strike="noStrike">
                          <a:solidFill>
                            <a:schemeClr val="tx1"/>
                          </a:solidFill>
                          <a:effectLst/>
                        </a:rPr>
                        <a:t>Pressure3pm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0.938</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4229490"/>
                  </a:ext>
                </a:extLst>
              </a:tr>
              <a:tr h="434105">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SSW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0.882</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1387566"/>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ENE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0.881</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3639612"/>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S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0.860</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66672232"/>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SE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0.857</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4138988"/>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SW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0.852</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132653"/>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NE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0.800</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9865929"/>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SSE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0.784</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4275569"/>
                  </a:ext>
                </a:extLst>
              </a:tr>
              <a:tr h="245116">
                <a:tc>
                  <a:txBody>
                    <a:bodyPr/>
                    <a:lstStyle/>
                    <a:p>
                      <a:pPr algn="ctr" fontAlgn="b"/>
                      <a:r>
                        <a:rPr lang="pl-PL" sz="1400" u="none" strike="noStrike">
                          <a:solidFill>
                            <a:schemeClr val="tx1"/>
                          </a:solidFill>
                          <a:effectLst/>
                        </a:rPr>
                        <a:t>RainToday</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No vs </a:t>
                      </a:r>
                      <a:r>
                        <a:rPr lang="pl-PL" sz="1400" u="none" strike="noStrike" err="1">
                          <a:solidFill>
                            <a:schemeClr val="tx1"/>
                          </a:solidFill>
                          <a:effectLst/>
                        </a:rPr>
                        <a:t>Yes</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0.560</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5833875"/>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NNE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1.116</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Nie</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5799491"/>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E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1.072</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Nie</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6257537"/>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W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1.058</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Nie</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3694624"/>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ESE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0.980</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dirty="0">
                          <a:solidFill>
                            <a:schemeClr val="tx1"/>
                          </a:solidFill>
                          <a:effectLst/>
                        </a:rPr>
                        <a:t>Nie</a:t>
                      </a:r>
                      <a:endParaRPr lang="pl-PL" sz="1400" b="0" i="0" u="none" strike="noStrike" dirty="0">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4644009"/>
                  </a:ext>
                </a:extLst>
              </a:tr>
            </a:tbl>
          </a:graphicData>
        </a:graphic>
      </p:graphicFrame>
      <p:sp>
        <p:nvSpPr>
          <p:cNvPr id="9" name="pole tekstowe 8">
            <a:extLst>
              <a:ext uri="{FF2B5EF4-FFF2-40B4-BE49-F238E27FC236}">
                <a16:creationId xmlns:a16="http://schemas.microsoft.com/office/drawing/2014/main" id="{DC70DEC3-F1D6-4EBF-B836-81ED0591817B}"/>
              </a:ext>
            </a:extLst>
          </p:cNvPr>
          <p:cNvSpPr txBox="1"/>
          <p:nvPr/>
        </p:nvSpPr>
        <p:spPr>
          <a:xfrm>
            <a:off x="295274" y="1191829"/>
            <a:ext cx="6448425" cy="840230"/>
          </a:xfrm>
          <a:prstGeom prst="rect">
            <a:avLst/>
          </a:prstGeom>
          <a:noFill/>
        </p:spPr>
        <p:txBody>
          <a:bodyPr wrap="square">
            <a:spAutoFit/>
          </a:bodyPr>
          <a:lstStyle/>
          <a:p>
            <a:pPr defTabSz="914400">
              <a:lnSpc>
                <a:spcPct val="90000"/>
              </a:lnSpc>
              <a:spcAft>
                <a:spcPts val="600"/>
              </a:spcAft>
              <a:buClr>
                <a:schemeClr val="tx1"/>
              </a:buClr>
            </a:pPr>
            <a:r>
              <a:rPr lang="pl-PL" b="1" dirty="0">
                <a:solidFill>
                  <a:schemeClr val="bg1"/>
                </a:solidFill>
              </a:rPr>
              <a:t>W modelu pozostały tylko zmienne z istotnymi oszacowaniami (na poziomie całej zmiennej) – zastosowano metodę doboru zmiennych </a:t>
            </a:r>
            <a:r>
              <a:rPr lang="pl-PL" b="1" dirty="0" err="1">
                <a:solidFill>
                  <a:schemeClr val="bg1"/>
                </a:solidFill>
              </a:rPr>
              <a:t>stepwise</a:t>
            </a:r>
            <a:r>
              <a:rPr lang="pl-PL" b="1" dirty="0">
                <a:solidFill>
                  <a:schemeClr val="bg1"/>
                </a:solidFill>
              </a:rPr>
              <a:t>.</a:t>
            </a:r>
          </a:p>
        </p:txBody>
      </p:sp>
    </p:spTree>
    <p:extLst>
      <p:ext uri="{BB962C8B-B14F-4D97-AF65-F5344CB8AC3E}">
        <p14:creationId xmlns:p14="http://schemas.microsoft.com/office/powerpoint/2010/main" val="6584180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F5EF35B-201C-44F0-B571-2B74F9527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ytuł 1">
            <a:extLst>
              <a:ext uri="{FF2B5EF4-FFF2-40B4-BE49-F238E27FC236}">
                <a16:creationId xmlns:a16="http://schemas.microsoft.com/office/drawing/2014/main" id="{9C758EDE-0F9C-47E4-8BF5-B629FE18C00C}"/>
              </a:ext>
            </a:extLst>
          </p:cNvPr>
          <p:cNvSpPr>
            <a:spLocks noGrp="1"/>
          </p:cNvSpPr>
          <p:nvPr>
            <p:ph type="title"/>
          </p:nvPr>
        </p:nvSpPr>
        <p:spPr>
          <a:xfrm>
            <a:off x="666196" y="186978"/>
            <a:ext cx="5598957" cy="990024"/>
          </a:xfrm>
        </p:spPr>
        <p:txBody>
          <a:bodyPr vert="horz" lIns="91440" tIns="45720" rIns="91440" bIns="45720" rtlCol="0" anchor="ctr">
            <a:normAutofit/>
          </a:bodyPr>
          <a:lstStyle/>
          <a:p>
            <a:pPr algn="ctr"/>
            <a:r>
              <a:rPr lang="en-US" sz="2200" dirty="0" err="1">
                <a:solidFill>
                  <a:schemeClr val="bg1"/>
                </a:solidFill>
              </a:rPr>
              <a:t>Interpretacja</a:t>
            </a:r>
            <a:r>
              <a:rPr lang="en-US" sz="2200" dirty="0">
                <a:solidFill>
                  <a:schemeClr val="bg1"/>
                </a:solidFill>
              </a:rPr>
              <a:t> </a:t>
            </a:r>
            <a:r>
              <a:rPr lang="en-US" sz="2200" dirty="0" err="1">
                <a:solidFill>
                  <a:schemeClr val="bg1"/>
                </a:solidFill>
              </a:rPr>
              <a:t>parametrów</a:t>
            </a:r>
            <a:r>
              <a:rPr lang="en-US" sz="2200" dirty="0">
                <a:solidFill>
                  <a:schemeClr val="bg1"/>
                </a:solidFill>
              </a:rPr>
              <a:t> – </a:t>
            </a:r>
            <a:r>
              <a:rPr lang="en-US" sz="2200" dirty="0" err="1">
                <a:solidFill>
                  <a:schemeClr val="bg1"/>
                </a:solidFill>
              </a:rPr>
              <a:t>determinanty</a:t>
            </a:r>
            <a:r>
              <a:rPr lang="en-US" sz="2200" dirty="0">
                <a:solidFill>
                  <a:schemeClr val="bg1"/>
                </a:solidFill>
              </a:rPr>
              <a:t> </a:t>
            </a:r>
            <a:r>
              <a:rPr lang="en-US" sz="2200" dirty="0" err="1">
                <a:solidFill>
                  <a:schemeClr val="bg1"/>
                </a:solidFill>
              </a:rPr>
              <a:t>opadów</a:t>
            </a:r>
            <a:r>
              <a:rPr lang="en-US" sz="2200" dirty="0">
                <a:solidFill>
                  <a:schemeClr val="bg1"/>
                </a:solidFill>
              </a:rPr>
              <a:t> </a:t>
            </a:r>
            <a:r>
              <a:rPr lang="en-US" sz="2200" dirty="0" err="1">
                <a:solidFill>
                  <a:schemeClr val="bg1"/>
                </a:solidFill>
              </a:rPr>
              <a:t>deszczu</a:t>
            </a:r>
            <a:r>
              <a:rPr lang="en-US" sz="2200" dirty="0">
                <a:solidFill>
                  <a:schemeClr val="bg1"/>
                </a:solidFill>
              </a:rPr>
              <a:t> </a:t>
            </a:r>
            <a:r>
              <a:rPr lang="en-US" sz="2200" dirty="0" err="1">
                <a:solidFill>
                  <a:schemeClr val="bg1"/>
                </a:solidFill>
              </a:rPr>
              <a:t>regresja</a:t>
            </a:r>
            <a:r>
              <a:rPr lang="en-US" sz="2200" dirty="0">
                <a:solidFill>
                  <a:schemeClr val="bg1"/>
                </a:solidFill>
              </a:rPr>
              <a:t> </a:t>
            </a:r>
            <a:r>
              <a:rPr lang="en-US" sz="2200" dirty="0" err="1">
                <a:solidFill>
                  <a:schemeClr val="bg1"/>
                </a:solidFill>
              </a:rPr>
              <a:t>logistyczna</a:t>
            </a:r>
            <a:endParaRPr lang="en-US" sz="2200" dirty="0">
              <a:solidFill>
                <a:schemeClr val="bg1"/>
              </a:solidFill>
            </a:endParaRPr>
          </a:p>
        </p:txBody>
      </p:sp>
      <p:sp>
        <p:nvSpPr>
          <p:cNvPr id="8" name="pole tekstowe 7">
            <a:extLst>
              <a:ext uri="{FF2B5EF4-FFF2-40B4-BE49-F238E27FC236}">
                <a16:creationId xmlns:a16="http://schemas.microsoft.com/office/drawing/2014/main" id="{CD89709F-0ECD-49DC-B248-612264C14712}"/>
              </a:ext>
            </a:extLst>
          </p:cNvPr>
          <p:cNvSpPr txBox="1"/>
          <p:nvPr/>
        </p:nvSpPr>
        <p:spPr>
          <a:xfrm>
            <a:off x="271622" y="1362645"/>
            <a:ext cx="6306548" cy="4512945"/>
          </a:xfrm>
          <a:prstGeom prst="rect">
            <a:avLst/>
          </a:prstGeom>
        </p:spPr>
        <p:txBody>
          <a:bodyPr vert="horz" lIns="91440" tIns="45720" rIns="91440" bIns="45720" rtlCol="0">
            <a:normAutofit lnSpcReduction="10000"/>
          </a:bodyPr>
          <a:lstStyle/>
          <a:p>
            <a:pPr marL="285750" indent="-285750" defTabSz="914400">
              <a:lnSpc>
                <a:spcPct val="90000"/>
              </a:lnSpc>
              <a:spcAft>
                <a:spcPts val="600"/>
              </a:spcAft>
              <a:buClr>
                <a:schemeClr val="bg1"/>
              </a:buClr>
              <a:buFont typeface="Arial" panose="020B0604020202020204" pitchFamily="34" charset="0"/>
              <a:buChar char="•"/>
            </a:pPr>
            <a:r>
              <a:rPr lang="pl-PL" dirty="0">
                <a:solidFill>
                  <a:schemeClr val="bg1"/>
                </a:solidFill>
              </a:rPr>
              <a:t>Jeśli nie pada dzisiaj deszcz to w porównaniu do dnia, kiedy opady występują szacunkowe szanse opadów dnia następnego są mniejsze o średnio 44% </a:t>
            </a:r>
            <a:r>
              <a:rPr lang="pl-PL" dirty="0" err="1">
                <a:solidFill>
                  <a:schemeClr val="bg1"/>
                </a:solidFill>
              </a:rPr>
              <a:t>ceteris</a:t>
            </a:r>
            <a:r>
              <a:rPr lang="pl-PL" dirty="0">
                <a:solidFill>
                  <a:schemeClr val="bg1"/>
                </a:solidFill>
              </a:rPr>
              <a:t> paribus.</a:t>
            </a:r>
          </a:p>
          <a:p>
            <a:pPr marL="285750" indent="-285750" defTabSz="914400">
              <a:lnSpc>
                <a:spcPct val="90000"/>
              </a:lnSpc>
              <a:spcAft>
                <a:spcPts val="600"/>
              </a:spcAft>
              <a:buClr>
                <a:schemeClr val="bg1"/>
              </a:buClr>
              <a:buFont typeface="Arial" panose="020B0604020202020204" pitchFamily="34" charset="0"/>
              <a:buChar char="•"/>
            </a:pPr>
            <a:r>
              <a:rPr lang="pl-PL" dirty="0">
                <a:solidFill>
                  <a:schemeClr val="bg1"/>
                </a:solidFill>
              </a:rPr>
              <a:t>Zmienna WindDir3pm jest zmienną jakościową, wielopoziomową. Zastosowano odniesienie referencyjne. Przykładowo jeśli wieje wiatr o kierunku północny </a:t>
            </a:r>
            <a:r>
              <a:rPr lang="pl-PL" dirty="0" err="1">
                <a:solidFill>
                  <a:schemeClr val="bg1"/>
                </a:solidFill>
              </a:rPr>
              <a:t>północny</a:t>
            </a:r>
            <a:r>
              <a:rPr lang="pl-PL" dirty="0">
                <a:solidFill>
                  <a:schemeClr val="bg1"/>
                </a:solidFill>
              </a:rPr>
              <a:t> zachód o 3 po południu to szacunkowe szanse wystąpienia opadów dnia następnego wzrastają o średnio 67,2% w porównaniu gdy wieje wiatr o kierunku zachodni południowy zachód o 3 po południu </a:t>
            </a:r>
            <a:r>
              <a:rPr lang="pl-PL" dirty="0" err="1">
                <a:solidFill>
                  <a:schemeClr val="bg1"/>
                </a:solidFill>
              </a:rPr>
              <a:t>ceteris</a:t>
            </a:r>
            <a:r>
              <a:rPr lang="pl-PL" dirty="0">
                <a:solidFill>
                  <a:schemeClr val="bg1"/>
                </a:solidFill>
              </a:rPr>
              <a:t> paribus.</a:t>
            </a:r>
          </a:p>
          <a:p>
            <a:pPr marL="285750" indent="-285750" defTabSz="914400">
              <a:lnSpc>
                <a:spcPct val="90000"/>
              </a:lnSpc>
              <a:spcAft>
                <a:spcPts val="600"/>
              </a:spcAft>
              <a:buClr>
                <a:schemeClr val="bg1"/>
              </a:buClr>
              <a:buFont typeface="Arial" panose="020B0604020202020204" pitchFamily="34" charset="0"/>
              <a:buChar char="•"/>
            </a:pPr>
            <a:r>
              <a:rPr lang="pl-PL" dirty="0">
                <a:solidFill>
                  <a:schemeClr val="bg1"/>
                </a:solidFill>
              </a:rPr>
              <a:t>Kierunek zależności pomiędzy zmiennymi </a:t>
            </a:r>
            <a:r>
              <a:rPr lang="pl-PL" dirty="0" err="1">
                <a:solidFill>
                  <a:schemeClr val="bg1"/>
                </a:solidFill>
              </a:rPr>
              <a:t>objaśniającami</a:t>
            </a:r>
            <a:r>
              <a:rPr lang="pl-PL" dirty="0">
                <a:solidFill>
                  <a:schemeClr val="bg1"/>
                </a:solidFill>
              </a:rPr>
              <a:t> a zmienną objaśnianą ma uzasadnienie. </a:t>
            </a:r>
          </a:p>
          <a:p>
            <a:pPr marL="285750" indent="-285750" defTabSz="914400">
              <a:lnSpc>
                <a:spcPct val="90000"/>
              </a:lnSpc>
              <a:spcAft>
                <a:spcPts val="600"/>
              </a:spcAft>
              <a:buClr>
                <a:schemeClr val="bg1"/>
              </a:buClr>
              <a:buFont typeface="Arial" panose="020B0604020202020204" pitchFamily="34" charset="0"/>
              <a:buChar char="•"/>
            </a:pPr>
            <a:r>
              <a:rPr lang="pl-PL" dirty="0">
                <a:solidFill>
                  <a:schemeClr val="bg1"/>
                </a:solidFill>
              </a:rPr>
              <a:t>Bardziej istotne okazały się oszacowania przy zmiennych odnoszących się do pewnych miar zaobserwowanych o 3 po południu, a nie 9 rano. Ma to swoje uzasadnienie – im później zaobserwowaliśmy wyniki tym większe mają przełożenie na wystąpienie opadów dnia następnego. </a:t>
            </a:r>
          </a:p>
          <a:p>
            <a:pPr defTabSz="914400">
              <a:lnSpc>
                <a:spcPct val="90000"/>
              </a:lnSpc>
              <a:spcAft>
                <a:spcPts val="600"/>
              </a:spcAft>
              <a:buClr>
                <a:schemeClr val="tx1"/>
              </a:buClr>
            </a:pPr>
            <a:endParaRPr lang="pl-PL" sz="2000" dirty="0">
              <a:solidFill>
                <a:schemeClr val="bg1"/>
              </a:solidFill>
            </a:endParaRPr>
          </a:p>
        </p:txBody>
      </p:sp>
      <p:sp>
        <p:nvSpPr>
          <p:cNvPr id="18" name="Rectangle 17">
            <a:extLst>
              <a:ext uri="{FF2B5EF4-FFF2-40B4-BE49-F238E27FC236}">
                <a16:creationId xmlns:a16="http://schemas.microsoft.com/office/drawing/2014/main" id="{4BF33555-1B12-49B5-BADE-CEAB32216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186" y="0"/>
            <a:ext cx="5300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ela 10">
            <a:extLst>
              <a:ext uri="{FF2B5EF4-FFF2-40B4-BE49-F238E27FC236}">
                <a16:creationId xmlns:a16="http://schemas.microsoft.com/office/drawing/2014/main" id="{46C8F187-0BE0-469F-A31D-61A1A83A9E94}"/>
              </a:ext>
            </a:extLst>
          </p:cNvPr>
          <p:cNvGraphicFramePr>
            <a:graphicFrameLocks noGrp="1"/>
          </p:cNvGraphicFramePr>
          <p:nvPr/>
        </p:nvGraphicFramePr>
        <p:xfrm>
          <a:off x="7317693" y="590124"/>
          <a:ext cx="4579032" cy="5660046"/>
        </p:xfrm>
        <a:graphic>
          <a:graphicData uri="http://schemas.openxmlformats.org/drawingml/2006/table">
            <a:tbl>
              <a:tblPr firstRow="1" bandRow="1">
                <a:tableStyleId>{D113A9D2-9D6B-4929-AA2D-F23B5EE8CBE7}</a:tableStyleId>
              </a:tblPr>
              <a:tblGrid>
                <a:gridCol w="1243075">
                  <a:extLst>
                    <a:ext uri="{9D8B030D-6E8A-4147-A177-3AD203B41FA5}">
                      <a16:colId xmlns:a16="http://schemas.microsoft.com/office/drawing/2014/main" val="2773611931"/>
                    </a:ext>
                  </a:extLst>
                </a:gridCol>
                <a:gridCol w="1307132">
                  <a:extLst>
                    <a:ext uri="{9D8B030D-6E8A-4147-A177-3AD203B41FA5}">
                      <a16:colId xmlns:a16="http://schemas.microsoft.com/office/drawing/2014/main" val="3958800808"/>
                    </a:ext>
                  </a:extLst>
                </a:gridCol>
                <a:gridCol w="1444378">
                  <a:extLst>
                    <a:ext uri="{9D8B030D-6E8A-4147-A177-3AD203B41FA5}">
                      <a16:colId xmlns:a16="http://schemas.microsoft.com/office/drawing/2014/main" val="396372277"/>
                    </a:ext>
                  </a:extLst>
                </a:gridCol>
                <a:gridCol w="584447">
                  <a:extLst>
                    <a:ext uri="{9D8B030D-6E8A-4147-A177-3AD203B41FA5}">
                      <a16:colId xmlns:a16="http://schemas.microsoft.com/office/drawing/2014/main" val="3961256374"/>
                    </a:ext>
                  </a:extLst>
                </a:gridCol>
              </a:tblGrid>
              <a:tr h="434105">
                <a:tc>
                  <a:txBody>
                    <a:bodyPr/>
                    <a:lstStyle/>
                    <a:p>
                      <a:pPr algn="ctr" fontAlgn="b"/>
                      <a:r>
                        <a:rPr lang="pl-PL" sz="1400" u="none" strike="noStrike">
                          <a:solidFill>
                            <a:schemeClr val="tx1"/>
                          </a:solidFill>
                          <a:effectLst/>
                        </a:rPr>
                        <a:t>Efekt</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err="1">
                          <a:solidFill>
                            <a:schemeClr val="tx1"/>
                          </a:solidFill>
                          <a:effectLst/>
                        </a:rPr>
                        <a:t>References</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Ocena punktowa ilorazu szans</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Czy istotne</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37542"/>
                  </a:ext>
                </a:extLst>
              </a:tr>
              <a:tr h="434105">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NNW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1.672</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69058074"/>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N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1.626</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5553159"/>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dirty="0">
                          <a:solidFill>
                            <a:schemeClr val="tx1"/>
                          </a:solidFill>
                          <a:effectLst/>
                        </a:rPr>
                        <a:t>NW vs WSW</a:t>
                      </a:r>
                      <a:endParaRPr lang="pl-PL" sz="1400" b="0" i="0" u="none" strike="noStrike" dirty="0">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1.436</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144786"/>
                  </a:ext>
                </a:extLst>
              </a:tr>
              <a:tr h="434105">
                <a:tc>
                  <a:txBody>
                    <a:bodyPr/>
                    <a:lstStyle/>
                    <a:p>
                      <a:pPr algn="ctr" fontAlgn="b"/>
                      <a:r>
                        <a:rPr lang="pl-PL" sz="1400" u="none" strike="noStrike" dirty="0">
                          <a:solidFill>
                            <a:schemeClr val="tx1"/>
                          </a:solidFill>
                          <a:effectLst/>
                        </a:rPr>
                        <a:t>WindDir3pm</a:t>
                      </a:r>
                      <a:endParaRPr lang="pl-PL" sz="1400" b="0" i="0" u="none" strike="noStrike" dirty="0">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WNW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dirty="0">
                          <a:solidFill>
                            <a:schemeClr val="tx1"/>
                          </a:solidFill>
                          <a:effectLst/>
                        </a:rPr>
                        <a:t>1.280</a:t>
                      </a:r>
                      <a:endParaRPr lang="pl-PL" sz="1400" b="0" i="0" u="none" strike="noStrike" dirty="0">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0464712"/>
                  </a:ext>
                </a:extLst>
              </a:tr>
              <a:tr h="245116">
                <a:tc>
                  <a:txBody>
                    <a:bodyPr/>
                    <a:lstStyle/>
                    <a:p>
                      <a:pPr algn="ctr" fontAlgn="b"/>
                      <a:r>
                        <a:rPr lang="pl-PL" sz="1400" u="none" strike="noStrike">
                          <a:solidFill>
                            <a:schemeClr val="tx1"/>
                          </a:solidFill>
                          <a:effectLst/>
                        </a:rPr>
                        <a:t>Humidity3pm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1.071</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9659654"/>
                  </a:ext>
                </a:extLst>
              </a:tr>
              <a:tr h="245116">
                <a:tc>
                  <a:txBody>
                    <a:bodyPr/>
                    <a:lstStyle/>
                    <a:p>
                      <a:pPr algn="ctr" fontAlgn="b"/>
                      <a:r>
                        <a:rPr lang="pl-PL" sz="1400" u="none" strike="noStrike">
                          <a:solidFill>
                            <a:schemeClr val="tx1"/>
                          </a:solidFill>
                          <a:effectLst/>
                        </a:rPr>
                        <a:t>WindGustSpeed</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1.037</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0964485"/>
                  </a:ext>
                </a:extLst>
              </a:tr>
              <a:tr h="245116">
                <a:tc>
                  <a:txBody>
                    <a:bodyPr/>
                    <a:lstStyle/>
                    <a:p>
                      <a:pPr algn="ctr" fontAlgn="b"/>
                      <a:r>
                        <a:rPr lang="pl-PL" sz="1400" u="none" strike="noStrike">
                          <a:solidFill>
                            <a:schemeClr val="tx1"/>
                          </a:solidFill>
                          <a:effectLst/>
                        </a:rPr>
                        <a:t>Pressure3pm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0.938</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4229490"/>
                  </a:ext>
                </a:extLst>
              </a:tr>
              <a:tr h="434105">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SSW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0.882</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1387566"/>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ENE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0.881</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3639612"/>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S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0.860</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66672232"/>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SE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0.857</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4138988"/>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SW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0.852</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132653"/>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NE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0.800</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9865929"/>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SSE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0.784</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4275569"/>
                  </a:ext>
                </a:extLst>
              </a:tr>
              <a:tr h="245116">
                <a:tc>
                  <a:txBody>
                    <a:bodyPr/>
                    <a:lstStyle/>
                    <a:p>
                      <a:pPr algn="ctr" fontAlgn="b"/>
                      <a:r>
                        <a:rPr lang="pl-PL" sz="1400" u="none" strike="noStrike">
                          <a:solidFill>
                            <a:schemeClr val="tx1"/>
                          </a:solidFill>
                          <a:effectLst/>
                        </a:rPr>
                        <a:t>RainToday</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No vs </a:t>
                      </a:r>
                      <a:r>
                        <a:rPr lang="pl-PL" sz="1400" u="none" strike="noStrike" err="1">
                          <a:solidFill>
                            <a:schemeClr val="tx1"/>
                          </a:solidFill>
                          <a:effectLst/>
                        </a:rPr>
                        <a:t>Yes</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0.560</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Tak</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5833875"/>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NNE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1.116</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Nie</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5799491"/>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E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1.072</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Nie</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6257537"/>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W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1.058</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Nie</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3694624"/>
                  </a:ext>
                </a:extLst>
              </a:tr>
              <a:tr h="245116">
                <a:tc>
                  <a:txBody>
                    <a:bodyPr/>
                    <a:lstStyle/>
                    <a:p>
                      <a:pPr algn="ctr" fontAlgn="b"/>
                      <a:r>
                        <a:rPr lang="pl-PL" sz="1400" u="none" strike="noStrike">
                          <a:solidFill>
                            <a:schemeClr val="tx1"/>
                          </a:solidFill>
                          <a:effectLst/>
                        </a:rPr>
                        <a:t>WindDir3pm</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ESE vs WSW</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a:solidFill>
                            <a:schemeClr val="tx1"/>
                          </a:solidFill>
                          <a:effectLst/>
                        </a:rPr>
                        <a:t>0.980</a:t>
                      </a:r>
                      <a:endParaRPr lang="pl-PL" sz="1400" b="0" i="0" u="none" strike="noStrike">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400" u="none" strike="noStrike" dirty="0">
                          <a:solidFill>
                            <a:schemeClr val="tx1"/>
                          </a:solidFill>
                          <a:effectLst/>
                        </a:rPr>
                        <a:t>Nie</a:t>
                      </a:r>
                      <a:endParaRPr lang="pl-PL" sz="1400" b="0" i="0" u="none" strike="noStrike" dirty="0">
                        <a:solidFill>
                          <a:schemeClr val="tx1"/>
                        </a:solidFill>
                        <a:effectLst/>
                        <a:latin typeface="Calibri" panose="020F0502020204030204" pitchFamily="34" charset="0"/>
                      </a:endParaRPr>
                    </a:p>
                  </a:txBody>
                  <a:tcPr marL="9155" marR="9155" marT="915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4644009"/>
                  </a:ext>
                </a:extLst>
              </a:tr>
            </a:tbl>
          </a:graphicData>
        </a:graphic>
      </p:graphicFrame>
    </p:spTree>
    <p:extLst>
      <p:ext uri="{BB962C8B-B14F-4D97-AF65-F5344CB8AC3E}">
        <p14:creationId xmlns:p14="http://schemas.microsoft.com/office/powerpoint/2010/main" val="251376276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1">
            <a:extLst>
              <a:ext uri="{FF2B5EF4-FFF2-40B4-BE49-F238E27FC236}">
                <a16:creationId xmlns:a16="http://schemas.microsoft.com/office/drawing/2014/main" id="{9C758EDE-0F9C-47E4-8BF5-B629FE18C00C}"/>
              </a:ext>
            </a:extLst>
          </p:cNvPr>
          <p:cNvSpPr>
            <a:spLocks noGrp="1"/>
          </p:cNvSpPr>
          <p:nvPr>
            <p:ph type="title"/>
          </p:nvPr>
        </p:nvSpPr>
        <p:spPr>
          <a:xfrm>
            <a:off x="377059" y="-155030"/>
            <a:ext cx="11437881" cy="1507067"/>
          </a:xfrm>
        </p:spPr>
        <p:txBody>
          <a:bodyPr/>
          <a:lstStyle/>
          <a:p>
            <a:r>
              <a:rPr lang="pl-PL" sz="2800" dirty="0"/>
              <a:t>Interpretacja Reguł – determinanty opadów deszczu drzewo decyzyjne</a:t>
            </a:r>
          </a:p>
        </p:txBody>
      </p:sp>
      <p:pic>
        <p:nvPicPr>
          <p:cNvPr id="5" name="Obraz 4">
            <a:extLst>
              <a:ext uri="{FF2B5EF4-FFF2-40B4-BE49-F238E27FC236}">
                <a16:creationId xmlns:a16="http://schemas.microsoft.com/office/drawing/2014/main" id="{5B822299-F849-4C8C-B49F-95ED8A50FF53}"/>
              </a:ext>
            </a:extLst>
          </p:cNvPr>
          <p:cNvPicPr>
            <a:picLocks noChangeAspect="1"/>
          </p:cNvPicPr>
          <p:nvPr/>
        </p:nvPicPr>
        <p:blipFill>
          <a:blip r:embed="rId2"/>
          <a:stretch>
            <a:fillRect/>
          </a:stretch>
        </p:blipFill>
        <p:spPr>
          <a:xfrm>
            <a:off x="95251" y="2069198"/>
            <a:ext cx="7210731" cy="4223808"/>
          </a:xfrm>
          <a:prstGeom prst="rect">
            <a:avLst/>
          </a:prstGeom>
        </p:spPr>
      </p:pic>
      <p:sp>
        <p:nvSpPr>
          <p:cNvPr id="4" name="pole tekstowe 3">
            <a:extLst>
              <a:ext uri="{FF2B5EF4-FFF2-40B4-BE49-F238E27FC236}">
                <a16:creationId xmlns:a16="http://schemas.microsoft.com/office/drawing/2014/main" id="{D19240F1-D4C0-4190-94F4-2A3859833B71}"/>
              </a:ext>
            </a:extLst>
          </p:cNvPr>
          <p:cNvSpPr txBox="1"/>
          <p:nvPr/>
        </p:nvSpPr>
        <p:spPr>
          <a:xfrm>
            <a:off x="6252973" y="2520325"/>
            <a:ext cx="6306548" cy="4512945"/>
          </a:xfrm>
          <a:prstGeom prst="rect">
            <a:avLst/>
          </a:prstGeom>
        </p:spPr>
        <p:txBody>
          <a:bodyPr vert="horz" lIns="91440" tIns="45720" rIns="91440" bIns="45720" rtlCol="0">
            <a:normAutofit/>
          </a:bodyPr>
          <a:lstStyle/>
          <a:p>
            <a:pPr defTabSz="914400">
              <a:lnSpc>
                <a:spcPct val="90000"/>
              </a:lnSpc>
              <a:spcAft>
                <a:spcPts val="600"/>
              </a:spcAft>
              <a:buClr>
                <a:schemeClr val="tx1"/>
              </a:buClr>
            </a:pPr>
            <a:endParaRPr lang="pl-PL" sz="2000" dirty="0">
              <a:solidFill>
                <a:schemeClr val="bg1"/>
              </a:solidFill>
            </a:endParaRPr>
          </a:p>
        </p:txBody>
      </p:sp>
      <p:sp>
        <p:nvSpPr>
          <p:cNvPr id="8" name="pole tekstowe 7">
            <a:extLst>
              <a:ext uri="{FF2B5EF4-FFF2-40B4-BE49-F238E27FC236}">
                <a16:creationId xmlns:a16="http://schemas.microsoft.com/office/drawing/2014/main" id="{42BBD2C6-A171-4C20-BA3F-60B38FEA024E}"/>
              </a:ext>
            </a:extLst>
          </p:cNvPr>
          <p:cNvSpPr txBox="1"/>
          <p:nvPr/>
        </p:nvSpPr>
        <p:spPr>
          <a:xfrm>
            <a:off x="7499758" y="1991819"/>
            <a:ext cx="4596991" cy="4512945"/>
          </a:xfrm>
          <a:prstGeom prst="rect">
            <a:avLst/>
          </a:prstGeom>
        </p:spPr>
        <p:txBody>
          <a:bodyPr vert="horz" lIns="91440" tIns="45720" rIns="91440" bIns="45720" rtlCol="0">
            <a:normAutofit lnSpcReduction="10000"/>
          </a:bodyPr>
          <a:lstStyle/>
          <a:p>
            <a:pPr marL="285750" indent="-285750" defTabSz="914400">
              <a:lnSpc>
                <a:spcPct val="90000"/>
              </a:lnSpc>
              <a:spcAft>
                <a:spcPts val="600"/>
              </a:spcAft>
              <a:buClr>
                <a:schemeClr val="tx1"/>
              </a:buClr>
              <a:buFont typeface="Arial" panose="020B0604020202020204" pitchFamily="34" charset="0"/>
              <a:buChar char="•"/>
            </a:pPr>
            <a:r>
              <a:rPr lang="pl-PL" dirty="0"/>
              <a:t>Zmienną z największą siłą dyskryminacyjną jest </a:t>
            </a:r>
            <a:r>
              <a:rPr lang="pl-PL" b="1" dirty="0"/>
              <a:t>Humidity3pm</a:t>
            </a:r>
            <a:r>
              <a:rPr lang="pl-PL" dirty="0"/>
              <a:t>, a następnie </a:t>
            </a:r>
            <a:r>
              <a:rPr lang="pl-PL" b="1" dirty="0" err="1"/>
              <a:t>WindGustSpeed</a:t>
            </a:r>
            <a:r>
              <a:rPr lang="pl-PL" dirty="0"/>
              <a:t>, </a:t>
            </a:r>
            <a:r>
              <a:rPr lang="pl-PL" b="1" dirty="0"/>
              <a:t>Pressure3pm</a:t>
            </a:r>
            <a:r>
              <a:rPr lang="pl-PL" dirty="0"/>
              <a:t> oraz </a:t>
            </a:r>
            <a:r>
              <a:rPr lang="pl-PL" b="1" dirty="0"/>
              <a:t>Temp3pm</a:t>
            </a:r>
            <a:r>
              <a:rPr lang="pl-PL" dirty="0"/>
              <a:t> (potwierdza to wnioski wyciągane na podstawie wartości statystyki Chi-kwadrat).</a:t>
            </a:r>
          </a:p>
          <a:p>
            <a:pPr marL="285750" indent="-285750" defTabSz="914400">
              <a:lnSpc>
                <a:spcPct val="90000"/>
              </a:lnSpc>
              <a:spcAft>
                <a:spcPts val="600"/>
              </a:spcAft>
              <a:buClr>
                <a:schemeClr val="tx1"/>
              </a:buClr>
              <a:buFont typeface="Arial" panose="020B0604020202020204" pitchFamily="34" charset="0"/>
              <a:buChar char="•"/>
            </a:pPr>
            <a:r>
              <a:rPr lang="pl-PL" dirty="0"/>
              <a:t>Wraz ze wzrostem wilgotności powietrza wzrasta również prawdopodobieństwo opadów następnego dnia. Podobnie w przypadku wzrostu wartości zmiennej </a:t>
            </a:r>
            <a:r>
              <a:rPr lang="pl-PL" dirty="0" err="1"/>
              <a:t>WindGustSpeed</a:t>
            </a:r>
            <a:r>
              <a:rPr lang="pl-PL" dirty="0"/>
              <a:t>.</a:t>
            </a:r>
          </a:p>
          <a:p>
            <a:pPr marL="285750" indent="-285750" defTabSz="914400">
              <a:lnSpc>
                <a:spcPct val="90000"/>
              </a:lnSpc>
              <a:spcAft>
                <a:spcPts val="600"/>
              </a:spcAft>
              <a:buClr>
                <a:schemeClr val="tx1"/>
              </a:buClr>
              <a:buFont typeface="Arial" panose="020B0604020202020204" pitchFamily="34" charset="0"/>
              <a:buChar char="•"/>
            </a:pPr>
            <a:r>
              <a:rPr lang="pl-PL" dirty="0"/>
              <a:t>W przypadku zmiennych Pressure3pm oraz Temp3pm teoretycznie możemy mówić o wzroście prawdopodobieństwa wystąpienia opadów deszczu następnego dnia przy spadku ciśnienia atmosferycznego oraz spadku prawdopodobieństwa przy wzroście temperatury.</a:t>
            </a:r>
          </a:p>
        </p:txBody>
      </p:sp>
    </p:spTree>
    <p:extLst>
      <p:ext uri="{BB962C8B-B14F-4D97-AF65-F5344CB8AC3E}">
        <p14:creationId xmlns:p14="http://schemas.microsoft.com/office/powerpoint/2010/main" val="175974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1">
            <a:extLst>
              <a:ext uri="{FF2B5EF4-FFF2-40B4-BE49-F238E27FC236}">
                <a16:creationId xmlns:a16="http://schemas.microsoft.com/office/drawing/2014/main" id="{9C758EDE-0F9C-47E4-8BF5-B629FE18C00C}"/>
              </a:ext>
            </a:extLst>
          </p:cNvPr>
          <p:cNvSpPr>
            <a:spLocks noGrp="1"/>
          </p:cNvSpPr>
          <p:nvPr>
            <p:ph type="title"/>
          </p:nvPr>
        </p:nvSpPr>
        <p:spPr>
          <a:xfrm>
            <a:off x="377059" y="-155030"/>
            <a:ext cx="11437881" cy="1507067"/>
          </a:xfrm>
        </p:spPr>
        <p:txBody>
          <a:bodyPr/>
          <a:lstStyle/>
          <a:p>
            <a:r>
              <a:rPr lang="pl-PL" sz="2800" dirty="0"/>
              <a:t>Interpretacja reguł – determinanty opadów deszczu drzewo decyzyjne</a:t>
            </a:r>
          </a:p>
        </p:txBody>
      </p:sp>
      <p:pic>
        <p:nvPicPr>
          <p:cNvPr id="5" name="Obraz 4">
            <a:extLst>
              <a:ext uri="{FF2B5EF4-FFF2-40B4-BE49-F238E27FC236}">
                <a16:creationId xmlns:a16="http://schemas.microsoft.com/office/drawing/2014/main" id="{5B822299-F849-4C8C-B49F-95ED8A50FF53}"/>
              </a:ext>
            </a:extLst>
          </p:cNvPr>
          <p:cNvPicPr>
            <a:picLocks noChangeAspect="1"/>
          </p:cNvPicPr>
          <p:nvPr/>
        </p:nvPicPr>
        <p:blipFill>
          <a:blip r:embed="rId2"/>
          <a:stretch>
            <a:fillRect/>
          </a:stretch>
        </p:blipFill>
        <p:spPr>
          <a:xfrm>
            <a:off x="95251" y="1991819"/>
            <a:ext cx="7210731" cy="4223808"/>
          </a:xfrm>
          <a:prstGeom prst="rect">
            <a:avLst/>
          </a:prstGeom>
        </p:spPr>
      </p:pic>
      <p:sp>
        <p:nvSpPr>
          <p:cNvPr id="4" name="pole tekstowe 3">
            <a:extLst>
              <a:ext uri="{FF2B5EF4-FFF2-40B4-BE49-F238E27FC236}">
                <a16:creationId xmlns:a16="http://schemas.microsoft.com/office/drawing/2014/main" id="{D19240F1-D4C0-4190-94F4-2A3859833B71}"/>
              </a:ext>
            </a:extLst>
          </p:cNvPr>
          <p:cNvSpPr txBox="1"/>
          <p:nvPr/>
        </p:nvSpPr>
        <p:spPr>
          <a:xfrm>
            <a:off x="6252973" y="2520325"/>
            <a:ext cx="6306548" cy="4512945"/>
          </a:xfrm>
          <a:prstGeom prst="rect">
            <a:avLst/>
          </a:prstGeom>
        </p:spPr>
        <p:txBody>
          <a:bodyPr vert="horz" lIns="91440" tIns="45720" rIns="91440" bIns="45720" rtlCol="0">
            <a:normAutofit/>
          </a:bodyPr>
          <a:lstStyle/>
          <a:p>
            <a:pPr defTabSz="914400">
              <a:lnSpc>
                <a:spcPct val="90000"/>
              </a:lnSpc>
              <a:spcAft>
                <a:spcPts val="600"/>
              </a:spcAft>
              <a:buClr>
                <a:schemeClr val="tx1"/>
              </a:buClr>
            </a:pPr>
            <a:endParaRPr lang="pl-PL" sz="2000" dirty="0">
              <a:solidFill>
                <a:schemeClr val="bg1"/>
              </a:solidFill>
            </a:endParaRPr>
          </a:p>
        </p:txBody>
      </p:sp>
      <p:sp>
        <p:nvSpPr>
          <p:cNvPr id="8" name="pole tekstowe 7">
            <a:extLst>
              <a:ext uri="{FF2B5EF4-FFF2-40B4-BE49-F238E27FC236}">
                <a16:creationId xmlns:a16="http://schemas.microsoft.com/office/drawing/2014/main" id="{42BBD2C6-A171-4C20-BA3F-60B38FEA024E}"/>
              </a:ext>
            </a:extLst>
          </p:cNvPr>
          <p:cNvSpPr txBox="1"/>
          <p:nvPr/>
        </p:nvSpPr>
        <p:spPr>
          <a:xfrm>
            <a:off x="7499758" y="1991819"/>
            <a:ext cx="4596991" cy="4512945"/>
          </a:xfrm>
          <a:prstGeom prst="rect">
            <a:avLst/>
          </a:prstGeom>
        </p:spPr>
        <p:txBody>
          <a:bodyPr vert="horz" lIns="91440" tIns="45720" rIns="91440" bIns="45720" rtlCol="0">
            <a:normAutofit lnSpcReduction="10000"/>
          </a:bodyPr>
          <a:lstStyle/>
          <a:p>
            <a:pPr marL="285750" indent="-285750" defTabSz="914400">
              <a:lnSpc>
                <a:spcPct val="90000"/>
              </a:lnSpc>
              <a:spcAft>
                <a:spcPts val="600"/>
              </a:spcAft>
              <a:buClr>
                <a:schemeClr val="tx1"/>
              </a:buClr>
              <a:buFont typeface="Arial" panose="020B0604020202020204" pitchFamily="34" charset="0"/>
              <a:buChar char="•"/>
            </a:pPr>
            <a:r>
              <a:rPr lang="pl-PL" sz="1800" dirty="0"/>
              <a:t>Drzewo wygenerowało 9 reguł decyzyjnych (9 liści) na podstawie których można zaprognozować, czy następnego dnia wystąpią opady deszczu.</a:t>
            </a:r>
          </a:p>
          <a:p>
            <a:pPr marL="285750" indent="-285750" defTabSz="914400">
              <a:lnSpc>
                <a:spcPct val="90000"/>
              </a:lnSpc>
              <a:spcAft>
                <a:spcPts val="600"/>
              </a:spcAft>
              <a:buClr>
                <a:schemeClr val="tx1"/>
              </a:buClr>
              <a:buFont typeface="Arial" panose="020B0604020202020204" pitchFamily="34" charset="0"/>
              <a:buChar char="•"/>
            </a:pPr>
            <a:r>
              <a:rPr lang="pl-PL" sz="1800" dirty="0"/>
              <a:t>Przykładowo jeśli wilgotność powietrza danego dnia będzie należeć do przedziału &lt;71.5; 88.5) to prognozujemy, że następnego dnia wystąpią opady (dla standardowego poziomu </a:t>
            </a:r>
            <a:r>
              <a:rPr lang="pl-PL" sz="1800" dirty="0" err="1"/>
              <a:t>cut</a:t>
            </a:r>
            <a:r>
              <a:rPr lang="pl-PL" sz="1800" dirty="0"/>
              <a:t>-off równego 0,5).</a:t>
            </a:r>
          </a:p>
          <a:p>
            <a:pPr marL="285750" indent="-285750" defTabSz="914400">
              <a:lnSpc>
                <a:spcPct val="90000"/>
              </a:lnSpc>
              <a:spcAft>
                <a:spcPts val="600"/>
              </a:spcAft>
              <a:buClr>
                <a:schemeClr val="tx1"/>
              </a:buClr>
              <a:buFont typeface="Arial" panose="020B0604020202020204" pitchFamily="34" charset="0"/>
              <a:buChar char="•"/>
            </a:pPr>
            <a:r>
              <a:rPr lang="pl-PL" sz="1800" dirty="0"/>
              <a:t>Kolejny przykład interpretacji: jeśli wilgotność powietrza należy do przedziału &lt;55.5; 71.5), prędkość najsilniejszego wiatru jest większa lub równa 49 km/h oraz ciśnienie atmosferyczne </a:t>
            </a:r>
            <a:r>
              <a:rPr lang="pl-PL" dirty="0"/>
              <a:t>jest </a:t>
            </a:r>
            <a:r>
              <a:rPr lang="pl-PL" sz="1800" dirty="0"/>
              <a:t>większe lub równe 1011.25 to następnego dnia nie wystąpi opad (dla standardowego poziomu </a:t>
            </a:r>
            <a:r>
              <a:rPr lang="pl-PL" sz="1800" dirty="0" err="1"/>
              <a:t>cut</a:t>
            </a:r>
            <a:r>
              <a:rPr lang="pl-PL" sz="1800" dirty="0"/>
              <a:t>-off równego 0,5</a:t>
            </a:r>
            <a:r>
              <a:rPr lang="pl-PL" dirty="0"/>
              <a:t>)</a:t>
            </a:r>
            <a:endParaRPr lang="pl-PL" sz="1800" dirty="0"/>
          </a:p>
          <a:p>
            <a:pPr marL="285750" indent="-285750" defTabSz="914400">
              <a:lnSpc>
                <a:spcPct val="90000"/>
              </a:lnSpc>
              <a:spcAft>
                <a:spcPts val="600"/>
              </a:spcAft>
              <a:buClr>
                <a:schemeClr val="tx1"/>
              </a:buClr>
              <a:buFont typeface="Arial" panose="020B0604020202020204" pitchFamily="34" charset="0"/>
              <a:buChar char="•"/>
            </a:pPr>
            <a:endParaRPr lang="pl-PL" sz="1800" dirty="0"/>
          </a:p>
        </p:txBody>
      </p:sp>
    </p:spTree>
    <p:extLst>
      <p:ext uri="{BB962C8B-B14F-4D97-AF65-F5344CB8AC3E}">
        <p14:creationId xmlns:p14="http://schemas.microsoft.com/office/powerpoint/2010/main" val="109978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DFA1A8-5792-4785-AE8B-4CBAE5558C43}"/>
              </a:ext>
            </a:extLst>
          </p:cNvPr>
          <p:cNvSpPr>
            <a:spLocks noGrp="1"/>
          </p:cNvSpPr>
          <p:nvPr>
            <p:ph type="title"/>
          </p:nvPr>
        </p:nvSpPr>
        <p:spPr/>
        <p:txBody>
          <a:bodyPr/>
          <a:lstStyle/>
          <a:p>
            <a:r>
              <a:rPr lang="pl-PL" dirty="0"/>
              <a:t>Porównanie modeli</a:t>
            </a:r>
            <a:endParaRPr lang="en-US" dirty="0"/>
          </a:p>
        </p:txBody>
      </p:sp>
      <p:pic>
        <p:nvPicPr>
          <p:cNvPr id="5" name="Obraz 4">
            <a:extLst>
              <a:ext uri="{FF2B5EF4-FFF2-40B4-BE49-F238E27FC236}">
                <a16:creationId xmlns:a16="http://schemas.microsoft.com/office/drawing/2014/main" id="{8F8D3D7B-D9BA-49CA-A879-ACF4F302932F}"/>
              </a:ext>
            </a:extLst>
          </p:cNvPr>
          <p:cNvPicPr>
            <a:picLocks noChangeAspect="1"/>
          </p:cNvPicPr>
          <p:nvPr/>
        </p:nvPicPr>
        <p:blipFill>
          <a:blip r:embed="rId2"/>
          <a:stretch>
            <a:fillRect/>
          </a:stretch>
        </p:blipFill>
        <p:spPr>
          <a:xfrm>
            <a:off x="290474" y="2127080"/>
            <a:ext cx="6022188" cy="2853293"/>
          </a:xfrm>
          <a:prstGeom prst="rect">
            <a:avLst/>
          </a:prstGeom>
        </p:spPr>
      </p:pic>
      <p:graphicFrame>
        <p:nvGraphicFramePr>
          <p:cNvPr id="6" name="Tabela 6">
            <a:extLst>
              <a:ext uri="{FF2B5EF4-FFF2-40B4-BE49-F238E27FC236}">
                <a16:creationId xmlns:a16="http://schemas.microsoft.com/office/drawing/2014/main" id="{D7025CBE-09B1-4DBB-822F-930B122FA381}"/>
              </a:ext>
            </a:extLst>
          </p:cNvPr>
          <p:cNvGraphicFramePr>
            <a:graphicFrameLocks noGrp="1"/>
          </p:cNvGraphicFramePr>
          <p:nvPr>
            <p:extLst>
              <p:ext uri="{D42A27DB-BD31-4B8C-83A1-F6EECF244321}">
                <p14:modId xmlns:p14="http://schemas.microsoft.com/office/powerpoint/2010/main" val="2726548855"/>
              </p:ext>
            </p:extLst>
          </p:nvPr>
        </p:nvGraphicFramePr>
        <p:xfrm>
          <a:off x="292616" y="5088701"/>
          <a:ext cx="6020046" cy="756198"/>
        </p:xfrm>
        <a:graphic>
          <a:graphicData uri="http://schemas.openxmlformats.org/drawingml/2006/table">
            <a:tbl>
              <a:tblPr firstRow="1" bandRow="1">
                <a:tableStyleId>{5C22544A-7EE6-4342-B048-85BDC9FD1C3A}</a:tableStyleId>
              </a:tblPr>
              <a:tblGrid>
                <a:gridCol w="2006682">
                  <a:extLst>
                    <a:ext uri="{9D8B030D-6E8A-4147-A177-3AD203B41FA5}">
                      <a16:colId xmlns:a16="http://schemas.microsoft.com/office/drawing/2014/main" val="1583093033"/>
                    </a:ext>
                  </a:extLst>
                </a:gridCol>
                <a:gridCol w="2006682">
                  <a:extLst>
                    <a:ext uri="{9D8B030D-6E8A-4147-A177-3AD203B41FA5}">
                      <a16:colId xmlns:a16="http://schemas.microsoft.com/office/drawing/2014/main" val="199381699"/>
                    </a:ext>
                  </a:extLst>
                </a:gridCol>
                <a:gridCol w="2006682">
                  <a:extLst>
                    <a:ext uri="{9D8B030D-6E8A-4147-A177-3AD203B41FA5}">
                      <a16:colId xmlns:a16="http://schemas.microsoft.com/office/drawing/2014/main" val="2296748492"/>
                    </a:ext>
                  </a:extLst>
                </a:gridCol>
              </a:tblGrid>
              <a:tr h="390438">
                <a:tc>
                  <a:txBody>
                    <a:bodyPr/>
                    <a:lstStyle/>
                    <a:p>
                      <a:endParaRPr lang="pl-PL" dirty="0"/>
                    </a:p>
                  </a:txBody>
                  <a:tcPr/>
                </a:tc>
                <a:tc>
                  <a:txBody>
                    <a:bodyPr/>
                    <a:lstStyle/>
                    <a:p>
                      <a:r>
                        <a:rPr lang="pl-PL" sz="1600" dirty="0"/>
                        <a:t>Regresja logistyczna</a:t>
                      </a:r>
                    </a:p>
                  </a:txBody>
                  <a:tcPr/>
                </a:tc>
                <a:tc>
                  <a:txBody>
                    <a:bodyPr/>
                    <a:lstStyle/>
                    <a:p>
                      <a:r>
                        <a:rPr lang="pl-PL" sz="1600" dirty="0"/>
                        <a:t>Drzewo decyzyjne</a:t>
                      </a:r>
                    </a:p>
                  </a:txBody>
                  <a:tcPr/>
                </a:tc>
                <a:extLst>
                  <a:ext uri="{0D108BD9-81ED-4DB2-BD59-A6C34878D82A}">
                    <a16:rowId xmlns:a16="http://schemas.microsoft.com/office/drawing/2014/main" val="1599617358"/>
                  </a:ext>
                </a:extLst>
              </a:tr>
              <a:tr h="226206">
                <a:tc>
                  <a:txBody>
                    <a:bodyPr/>
                    <a:lstStyle/>
                    <a:p>
                      <a:r>
                        <a:rPr lang="pl-PL" dirty="0"/>
                        <a:t>AUC</a:t>
                      </a:r>
                    </a:p>
                  </a:txBody>
                  <a:tcPr/>
                </a:tc>
                <a:tc>
                  <a:txBody>
                    <a:bodyPr/>
                    <a:lstStyle/>
                    <a:p>
                      <a:r>
                        <a:rPr lang="pl-PL" dirty="0"/>
                        <a:t>0.86</a:t>
                      </a:r>
                    </a:p>
                  </a:txBody>
                  <a:tcPr/>
                </a:tc>
                <a:tc>
                  <a:txBody>
                    <a:bodyPr/>
                    <a:lstStyle/>
                    <a:p>
                      <a:r>
                        <a:rPr lang="pl-PL" dirty="0"/>
                        <a:t>0.79</a:t>
                      </a:r>
                    </a:p>
                  </a:txBody>
                  <a:tcPr/>
                </a:tc>
                <a:extLst>
                  <a:ext uri="{0D108BD9-81ED-4DB2-BD59-A6C34878D82A}">
                    <a16:rowId xmlns:a16="http://schemas.microsoft.com/office/drawing/2014/main" val="75368844"/>
                  </a:ext>
                </a:extLst>
              </a:tr>
            </a:tbl>
          </a:graphicData>
        </a:graphic>
      </p:graphicFrame>
      <p:sp>
        <p:nvSpPr>
          <p:cNvPr id="9" name="pole tekstowe 8">
            <a:extLst>
              <a:ext uri="{FF2B5EF4-FFF2-40B4-BE49-F238E27FC236}">
                <a16:creationId xmlns:a16="http://schemas.microsoft.com/office/drawing/2014/main" id="{30A58DFF-6037-4765-8B75-4CB4BB9D05E5}"/>
              </a:ext>
            </a:extLst>
          </p:cNvPr>
          <p:cNvSpPr txBox="1"/>
          <p:nvPr/>
        </p:nvSpPr>
        <p:spPr>
          <a:xfrm>
            <a:off x="6596109" y="2127080"/>
            <a:ext cx="5193437" cy="3693319"/>
          </a:xfrm>
          <a:prstGeom prst="rect">
            <a:avLst/>
          </a:prstGeom>
          <a:noFill/>
        </p:spPr>
        <p:txBody>
          <a:bodyPr wrap="square" rtlCol="0">
            <a:spAutoFit/>
          </a:bodyPr>
          <a:lstStyle/>
          <a:p>
            <a:r>
              <a:rPr lang="pl-PL" dirty="0"/>
              <a:t>Oba modele posiadają wysoką siłę dyskryminacyjną. Jednakże lepszym wyborem okazuje się regresja logistyczna, która od </a:t>
            </a:r>
            <a:r>
              <a:rPr lang="pl-PL" dirty="0" err="1"/>
              <a:t>cut</a:t>
            </a:r>
            <a:r>
              <a:rPr lang="pl-PL" dirty="0"/>
              <a:t>-off point równego około 50% i więcej osiąga lepsze rezultaty przy predykcji opadów deszczu następnego dnia. </a:t>
            </a:r>
          </a:p>
          <a:p>
            <a:endParaRPr lang="pl-PL" dirty="0"/>
          </a:p>
          <a:p>
            <a:r>
              <a:rPr lang="pl-PL" dirty="0"/>
              <a:t>Dla zbioru testowego i walidacyjnego odsetek błędnych klasyfikacji wyniósł około 15% dla regresji logistycznej oraz 16% dla drzewa decyzyjnego (dla wyznaczonego </a:t>
            </a:r>
            <a:r>
              <a:rPr lang="pl-PL" dirty="0" err="1"/>
              <a:t>cut</a:t>
            </a:r>
            <a:r>
              <a:rPr lang="pl-PL" dirty="0"/>
              <a:t>-off point w SAS Minerze). Różnica jest niewielka, jednak z wykresu ROC widać, że regresja logistyczna pozwala na lepszy trade-off pomiędzy predykcją klasy pozytywnej i negatywnej.</a:t>
            </a:r>
          </a:p>
        </p:txBody>
      </p:sp>
    </p:spTree>
    <p:extLst>
      <p:ext uri="{BB962C8B-B14F-4D97-AF65-F5344CB8AC3E}">
        <p14:creationId xmlns:p14="http://schemas.microsoft.com/office/powerpoint/2010/main" val="3230931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8BA2FE-2AD0-40CF-AEC1-934238842FA0}"/>
              </a:ext>
            </a:extLst>
          </p:cNvPr>
          <p:cNvSpPr>
            <a:spLocks noGrp="1"/>
          </p:cNvSpPr>
          <p:nvPr>
            <p:ph type="title"/>
          </p:nvPr>
        </p:nvSpPr>
        <p:spPr/>
        <p:txBody>
          <a:bodyPr/>
          <a:lstStyle/>
          <a:p>
            <a:r>
              <a:rPr lang="pl-PL"/>
              <a:t>Podsumowanie</a:t>
            </a:r>
            <a:endParaRPr lang="en-US"/>
          </a:p>
        </p:txBody>
      </p:sp>
      <p:sp>
        <p:nvSpPr>
          <p:cNvPr id="3" name="Symbol zastępczy zawartości 2">
            <a:extLst>
              <a:ext uri="{FF2B5EF4-FFF2-40B4-BE49-F238E27FC236}">
                <a16:creationId xmlns:a16="http://schemas.microsoft.com/office/drawing/2014/main" id="{E2163409-4CAF-4212-85B6-4A84123CC8FB}"/>
              </a:ext>
            </a:extLst>
          </p:cNvPr>
          <p:cNvSpPr>
            <a:spLocks noGrp="1"/>
          </p:cNvSpPr>
          <p:nvPr>
            <p:ph idx="1"/>
          </p:nvPr>
        </p:nvSpPr>
        <p:spPr/>
        <p:txBody>
          <a:bodyPr/>
          <a:lstStyle/>
          <a:p>
            <a:r>
              <a:rPr lang="pl-PL" dirty="0"/>
              <a:t>Determinantami wystąpienia opadów deszczu są: kierunek wiatru o 3 po południu, wilgotność powietrza o 3 po południu, prędkość najsilniejszego wiatru w ciągu dnia, ciśnienie atmosferyczne o 3 po południu, a także temperatura o 3 po południu (większość zmiennych istotnych w modelowaniu zjawiska pokrywa się w dwóch proponowanych modelach). </a:t>
            </a:r>
          </a:p>
          <a:p>
            <a:r>
              <a:rPr lang="pl-PL" dirty="0"/>
              <a:t>Model regresji logistycznej z efektami głównymi posiada większą siłę dyskryminacyjną niż model drzewa decyzyjnego z maksymalną głębią równą 4. W związku z tym model regresji logistycznej z efektami głównymi byłby rekomendowany w przypadku prognozowania zjawiska wystąpienia opadów deszczu.</a:t>
            </a:r>
          </a:p>
        </p:txBody>
      </p:sp>
    </p:spTree>
    <p:extLst>
      <p:ext uri="{BB962C8B-B14F-4D97-AF65-F5344CB8AC3E}">
        <p14:creationId xmlns:p14="http://schemas.microsoft.com/office/powerpoint/2010/main" val="379051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ymbol zastępczy zawartości 2">
            <a:extLst>
              <a:ext uri="{FF2B5EF4-FFF2-40B4-BE49-F238E27FC236}">
                <a16:creationId xmlns:a16="http://schemas.microsoft.com/office/drawing/2014/main" id="{7AAA70B2-B917-4B34-AA71-E83ECFBA7052}"/>
              </a:ext>
            </a:extLst>
          </p:cNvPr>
          <p:cNvSpPr>
            <a:spLocks noGrp="1"/>
          </p:cNvSpPr>
          <p:nvPr>
            <p:ph idx="1"/>
          </p:nvPr>
        </p:nvSpPr>
        <p:spPr>
          <a:xfrm>
            <a:off x="886659" y="960699"/>
            <a:ext cx="8118691" cy="5171160"/>
          </a:xfrm>
        </p:spPr>
        <p:txBody>
          <a:bodyPr anchor="t">
            <a:normAutofit/>
          </a:bodyPr>
          <a:lstStyle/>
          <a:p>
            <a:r>
              <a:rPr lang="pl-PL" dirty="0"/>
              <a:t>Zbiór zawiera dzienne dane z 10 lat, z wielu stacji pogodowych rozmieszczonych w całej Australii. </a:t>
            </a:r>
          </a:p>
          <a:p>
            <a:r>
              <a:rPr lang="pl-PL" dirty="0"/>
              <a:t>Pierwsze obserwacje pochodzą z 2007 roku, natomiast ostatnie z 2017.</a:t>
            </a:r>
          </a:p>
          <a:p>
            <a:r>
              <a:rPr lang="pl-PL" dirty="0"/>
              <a:t>Liczba rekordów w zbiorze wynosi 145460, natomiast liczba kolumn wynosi 23.</a:t>
            </a:r>
          </a:p>
          <a:p>
            <a:r>
              <a:rPr lang="pl-PL" dirty="0"/>
              <a:t>Zmienna celu – </a:t>
            </a:r>
            <a:r>
              <a:rPr lang="pl-PL" b="1" dirty="0" err="1"/>
              <a:t>RainTomorrow</a:t>
            </a:r>
            <a:r>
              <a:rPr lang="pl-PL" dirty="0"/>
              <a:t>. Jest to zmienna binarna, przyjmuje wartość </a:t>
            </a:r>
            <a:r>
              <a:rPr lang="pl-PL" dirty="0" err="1"/>
              <a:t>Yes</a:t>
            </a:r>
            <a:r>
              <a:rPr lang="pl-PL" dirty="0"/>
              <a:t>, jeśli następnego dnia padał deszcz, No w przeciwnym przypadku</a:t>
            </a:r>
          </a:p>
          <a:p>
            <a:r>
              <a:rPr lang="pl-PL" dirty="0"/>
              <a:t>Pytanie badawcze: jakie są determinanty wystąpienia opadów deszczu?</a:t>
            </a:r>
          </a:p>
          <a:p>
            <a:r>
              <a:rPr lang="pl-PL" dirty="0"/>
              <a:t>Źródło danych: </a:t>
            </a:r>
            <a:r>
              <a:rPr lang="pl-PL" dirty="0">
                <a:hlinkClick r:id="rId2"/>
              </a:rPr>
              <a:t>https://www.kaggle.com/jsphyg/weather-dataset-rattle-package</a:t>
            </a:r>
            <a:endParaRPr lang="pl-PL" dirty="0"/>
          </a:p>
          <a:p>
            <a:endParaRPr lang="pl-PL" dirty="0"/>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06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183114-9070-4802-94D5-0DB6217F61C8}"/>
              </a:ext>
            </a:extLst>
          </p:cNvPr>
          <p:cNvSpPr>
            <a:spLocks noGrp="1"/>
          </p:cNvSpPr>
          <p:nvPr>
            <p:ph type="title"/>
          </p:nvPr>
        </p:nvSpPr>
        <p:spPr>
          <a:xfrm>
            <a:off x="238642" y="341745"/>
            <a:ext cx="11714716" cy="277091"/>
          </a:xfrm>
        </p:spPr>
        <p:txBody>
          <a:bodyPr>
            <a:normAutofit fontScale="90000"/>
          </a:bodyPr>
          <a:lstStyle/>
          <a:p>
            <a:r>
              <a:rPr lang="pl-PL" sz="2400"/>
              <a:t>Nazwy dostępnych zmiennych wraz z opisem</a:t>
            </a:r>
            <a:endParaRPr lang="pl-PL" sz="2400" dirty="0"/>
          </a:p>
        </p:txBody>
      </p:sp>
      <p:graphicFrame>
        <p:nvGraphicFramePr>
          <p:cNvPr id="8" name="Symbol zastępczy zawartości 2">
            <a:extLst>
              <a:ext uri="{FF2B5EF4-FFF2-40B4-BE49-F238E27FC236}">
                <a16:creationId xmlns:a16="http://schemas.microsoft.com/office/drawing/2014/main" id="{FC70FD15-02D1-4BA5-B8A7-D76E1350AED5}"/>
              </a:ext>
            </a:extLst>
          </p:cNvPr>
          <p:cNvGraphicFramePr>
            <a:graphicFrameLocks noGrp="1"/>
          </p:cNvGraphicFramePr>
          <p:nvPr>
            <p:ph idx="1"/>
            <p:extLst>
              <p:ext uri="{D42A27DB-BD31-4B8C-83A1-F6EECF244321}">
                <p14:modId xmlns:p14="http://schemas.microsoft.com/office/powerpoint/2010/main" val="838509880"/>
              </p:ext>
            </p:extLst>
          </p:nvPr>
        </p:nvGraphicFramePr>
        <p:xfrm>
          <a:off x="238642" y="799158"/>
          <a:ext cx="10928122" cy="5943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4137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ela 10">
            <a:extLst>
              <a:ext uri="{FF2B5EF4-FFF2-40B4-BE49-F238E27FC236}">
                <a16:creationId xmlns:a16="http://schemas.microsoft.com/office/drawing/2014/main" id="{2D8D9B76-2B5E-4F85-A4B2-64074A34FE8F}"/>
              </a:ext>
            </a:extLst>
          </p:cNvPr>
          <p:cNvGraphicFramePr>
            <a:graphicFrameLocks noGrp="1"/>
          </p:cNvGraphicFramePr>
          <p:nvPr>
            <p:extLst>
              <p:ext uri="{D42A27DB-BD31-4B8C-83A1-F6EECF244321}">
                <p14:modId xmlns:p14="http://schemas.microsoft.com/office/powerpoint/2010/main" val="3932910377"/>
              </p:ext>
            </p:extLst>
          </p:nvPr>
        </p:nvGraphicFramePr>
        <p:xfrm>
          <a:off x="390598" y="1265902"/>
          <a:ext cx="5824784" cy="5470152"/>
        </p:xfrm>
        <a:graphic>
          <a:graphicData uri="http://schemas.openxmlformats.org/drawingml/2006/table">
            <a:tbl>
              <a:tblPr firstCol="1">
                <a:tableStyleId>{D113A9D2-9D6B-4929-AA2D-F23B5EE8CBE7}</a:tableStyleId>
              </a:tblPr>
              <a:tblGrid>
                <a:gridCol w="1627802">
                  <a:extLst>
                    <a:ext uri="{9D8B030D-6E8A-4147-A177-3AD203B41FA5}">
                      <a16:colId xmlns:a16="http://schemas.microsoft.com/office/drawing/2014/main" val="3803851177"/>
                    </a:ext>
                  </a:extLst>
                </a:gridCol>
                <a:gridCol w="2098491">
                  <a:extLst>
                    <a:ext uri="{9D8B030D-6E8A-4147-A177-3AD203B41FA5}">
                      <a16:colId xmlns:a16="http://schemas.microsoft.com/office/drawing/2014/main" val="655460096"/>
                    </a:ext>
                  </a:extLst>
                </a:gridCol>
                <a:gridCol w="2098491">
                  <a:extLst>
                    <a:ext uri="{9D8B030D-6E8A-4147-A177-3AD203B41FA5}">
                      <a16:colId xmlns:a16="http://schemas.microsoft.com/office/drawing/2014/main" val="2621167770"/>
                    </a:ext>
                  </a:extLst>
                </a:gridCol>
              </a:tblGrid>
              <a:tr h="399401">
                <a:tc>
                  <a:txBody>
                    <a:bodyPr/>
                    <a:lstStyle/>
                    <a:p>
                      <a:pPr algn="ctr" fontAlgn="b"/>
                      <a:r>
                        <a:rPr lang="pl-PL" sz="1800" b="1" u="none" strike="noStrike" dirty="0">
                          <a:solidFill>
                            <a:schemeClr val="bg1"/>
                          </a:solidFill>
                          <a:effectLst/>
                        </a:rPr>
                        <a:t>Nazwa zmiennej</a:t>
                      </a:r>
                      <a:endParaRPr lang="pl-PL" sz="1800" b="1"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800" b="1" u="none" strike="noStrike" dirty="0">
                          <a:solidFill>
                            <a:schemeClr val="bg1"/>
                          </a:solidFill>
                          <a:effectLst/>
                        </a:rPr>
                        <a:t>Liczba braków danych</a:t>
                      </a:r>
                      <a:endParaRPr lang="pl-PL" sz="1800" b="1"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800" b="1" i="0" u="none" strike="noStrike" dirty="0">
                          <a:solidFill>
                            <a:schemeClr val="bg1"/>
                          </a:solidFill>
                          <a:effectLst/>
                          <a:latin typeface="Calibri" panose="020F0502020204030204" pitchFamily="34" charset="0"/>
                        </a:rPr>
                        <a:t>Procentowy udział braków danych</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207892"/>
                  </a:ext>
                </a:extLst>
              </a:tr>
              <a:tr h="232142">
                <a:tc>
                  <a:txBody>
                    <a:bodyPr/>
                    <a:lstStyle/>
                    <a:p>
                      <a:pPr algn="ctr" fontAlgn="b"/>
                      <a:r>
                        <a:rPr lang="pl-PL" sz="1400" b="0" u="none" strike="noStrike" dirty="0" err="1">
                          <a:solidFill>
                            <a:schemeClr val="bg1"/>
                          </a:solidFill>
                          <a:effectLst/>
                        </a:rPr>
                        <a:t>Date</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a:solidFill>
                            <a:schemeClr val="bg1"/>
                          </a:solidFill>
                          <a:effectLst/>
                        </a:rPr>
                        <a:t>0</a:t>
                      </a:r>
                      <a:endParaRPr lang="pl-PL" sz="1400" b="0" i="0" u="none" strike="noStrike">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0%</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577469"/>
                  </a:ext>
                </a:extLst>
              </a:tr>
              <a:tr h="232142">
                <a:tc>
                  <a:txBody>
                    <a:bodyPr/>
                    <a:lstStyle/>
                    <a:p>
                      <a:pPr algn="ctr" fontAlgn="b"/>
                      <a:r>
                        <a:rPr lang="pl-PL" sz="1400" b="0" u="none" strike="noStrike" dirty="0" err="1">
                          <a:solidFill>
                            <a:schemeClr val="bg1"/>
                          </a:solidFill>
                          <a:effectLst/>
                        </a:rPr>
                        <a:t>Location</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a:solidFill>
                            <a:schemeClr val="bg1"/>
                          </a:solidFill>
                          <a:effectLst/>
                        </a:rPr>
                        <a:t>0</a:t>
                      </a:r>
                      <a:endParaRPr lang="pl-PL" sz="1400" b="0" i="0" u="none" strike="noStrike">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0%</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6163724"/>
                  </a:ext>
                </a:extLst>
              </a:tr>
              <a:tr h="232142">
                <a:tc>
                  <a:txBody>
                    <a:bodyPr/>
                    <a:lstStyle/>
                    <a:p>
                      <a:pPr algn="ctr" fontAlgn="b"/>
                      <a:r>
                        <a:rPr lang="pl-PL" sz="1400" b="0" u="none" strike="noStrike" dirty="0" err="1">
                          <a:solidFill>
                            <a:schemeClr val="bg1"/>
                          </a:solidFill>
                          <a:effectLst/>
                        </a:rPr>
                        <a:t>MinTemp</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1485</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1%</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25999"/>
                  </a:ext>
                </a:extLst>
              </a:tr>
              <a:tr h="232142">
                <a:tc>
                  <a:txBody>
                    <a:bodyPr/>
                    <a:lstStyle/>
                    <a:p>
                      <a:pPr algn="ctr" fontAlgn="b"/>
                      <a:r>
                        <a:rPr lang="pl-PL" sz="1400" b="0" u="none" strike="noStrike" dirty="0" err="1">
                          <a:solidFill>
                            <a:schemeClr val="bg1"/>
                          </a:solidFill>
                          <a:effectLst/>
                        </a:rPr>
                        <a:t>MaxTemp</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1261</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0,8%</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8323228"/>
                  </a:ext>
                </a:extLst>
              </a:tr>
              <a:tr h="232142">
                <a:tc>
                  <a:txBody>
                    <a:bodyPr/>
                    <a:lstStyle/>
                    <a:p>
                      <a:pPr algn="ctr" fontAlgn="b"/>
                      <a:r>
                        <a:rPr lang="pl-PL" sz="1400" b="0" u="none" strike="noStrike" dirty="0" err="1">
                          <a:solidFill>
                            <a:schemeClr val="bg1"/>
                          </a:solidFill>
                          <a:effectLst/>
                        </a:rPr>
                        <a:t>Rainfall</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3261</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2,2%</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3791245"/>
                  </a:ext>
                </a:extLst>
              </a:tr>
              <a:tr h="232142">
                <a:tc>
                  <a:txBody>
                    <a:bodyPr/>
                    <a:lstStyle/>
                    <a:p>
                      <a:pPr algn="ctr" fontAlgn="b"/>
                      <a:r>
                        <a:rPr lang="pl-PL" sz="1400" b="0" u="none" strike="noStrike" dirty="0" err="1">
                          <a:solidFill>
                            <a:schemeClr val="bg1"/>
                          </a:solidFill>
                          <a:effectLst/>
                        </a:rPr>
                        <a:t>WindGustDir</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10326</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7%</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269634"/>
                  </a:ext>
                </a:extLst>
              </a:tr>
              <a:tr h="399401">
                <a:tc>
                  <a:txBody>
                    <a:bodyPr/>
                    <a:lstStyle/>
                    <a:p>
                      <a:pPr algn="ctr" fontAlgn="b"/>
                      <a:r>
                        <a:rPr lang="pl-PL" sz="1400" b="0" u="none" strike="noStrike" dirty="0" err="1">
                          <a:solidFill>
                            <a:schemeClr val="bg1"/>
                          </a:solidFill>
                          <a:effectLst/>
                        </a:rPr>
                        <a:t>WindGustSpeed</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10263</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7%</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3906319"/>
                  </a:ext>
                </a:extLst>
              </a:tr>
              <a:tr h="232142">
                <a:tc>
                  <a:txBody>
                    <a:bodyPr/>
                    <a:lstStyle/>
                    <a:p>
                      <a:pPr algn="ctr" fontAlgn="b"/>
                      <a:r>
                        <a:rPr lang="pl-PL" sz="1400" b="0" u="none" strike="noStrike">
                          <a:solidFill>
                            <a:schemeClr val="bg1"/>
                          </a:solidFill>
                          <a:effectLst/>
                        </a:rPr>
                        <a:t>WindDir9am</a:t>
                      </a:r>
                      <a:endParaRPr lang="pl-PL" sz="1400" b="0" i="0" u="none" strike="noStrike">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10566</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7,2%</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7596733"/>
                  </a:ext>
                </a:extLst>
              </a:tr>
              <a:tr h="232142">
                <a:tc>
                  <a:txBody>
                    <a:bodyPr/>
                    <a:lstStyle/>
                    <a:p>
                      <a:pPr algn="ctr" fontAlgn="b"/>
                      <a:r>
                        <a:rPr lang="pl-PL" sz="1400" b="0" u="none" strike="noStrike">
                          <a:solidFill>
                            <a:schemeClr val="bg1"/>
                          </a:solidFill>
                          <a:effectLst/>
                        </a:rPr>
                        <a:t>WindDir3am</a:t>
                      </a:r>
                      <a:endParaRPr lang="pl-PL" sz="1400" b="0" i="0" u="none" strike="noStrike">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4228</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2,9%</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754117"/>
                  </a:ext>
                </a:extLst>
              </a:tr>
              <a:tr h="399401">
                <a:tc>
                  <a:txBody>
                    <a:bodyPr/>
                    <a:lstStyle/>
                    <a:p>
                      <a:pPr algn="ctr" fontAlgn="b"/>
                      <a:r>
                        <a:rPr lang="pl-PL" sz="1400" b="0" u="none" strike="noStrike" dirty="0">
                          <a:solidFill>
                            <a:schemeClr val="bg1"/>
                          </a:solidFill>
                          <a:effectLst/>
                        </a:rPr>
                        <a:t>WindSpeed9am</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1767</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1,2%</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986147"/>
                  </a:ext>
                </a:extLst>
              </a:tr>
              <a:tr h="399401">
                <a:tc>
                  <a:txBody>
                    <a:bodyPr/>
                    <a:lstStyle/>
                    <a:p>
                      <a:pPr algn="ctr" fontAlgn="b"/>
                      <a:r>
                        <a:rPr lang="pl-PL" sz="1400" b="0" u="none" strike="noStrike" dirty="0">
                          <a:solidFill>
                            <a:schemeClr val="bg1"/>
                          </a:solidFill>
                          <a:effectLst/>
                        </a:rPr>
                        <a:t>WindSpeed3pm</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3062</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2,1%</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766034"/>
                  </a:ext>
                </a:extLst>
              </a:tr>
              <a:tr h="232142">
                <a:tc>
                  <a:txBody>
                    <a:bodyPr/>
                    <a:lstStyle/>
                    <a:p>
                      <a:pPr algn="ctr" fontAlgn="b"/>
                      <a:r>
                        <a:rPr lang="pl-PL" sz="1400" b="0" u="none" strike="noStrike">
                          <a:solidFill>
                            <a:schemeClr val="bg1"/>
                          </a:solidFill>
                          <a:effectLst/>
                        </a:rPr>
                        <a:t>Humidity9am</a:t>
                      </a:r>
                      <a:endParaRPr lang="pl-PL" sz="1400" b="0" i="0" u="none" strike="noStrike">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2654</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1,8%</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2661331"/>
                  </a:ext>
                </a:extLst>
              </a:tr>
              <a:tr h="232142">
                <a:tc>
                  <a:txBody>
                    <a:bodyPr/>
                    <a:lstStyle/>
                    <a:p>
                      <a:pPr algn="ctr" fontAlgn="b"/>
                      <a:r>
                        <a:rPr lang="pl-PL" sz="1400" b="0" u="none" strike="noStrike">
                          <a:solidFill>
                            <a:schemeClr val="bg1"/>
                          </a:solidFill>
                          <a:effectLst/>
                        </a:rPr>
                        <a:t>Humidity3pm</a:t>
                      </a:r>
                      <a:endParaRPr lang="pl-PL" sz="1400" b="0" i="0" u="none" strike="noStrike">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4507</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3%</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6106746"/>
                  </a:ext>
                </a:extLst>
              </a:tr>
              <a:tr h="232142">
                <a:tc>
                  <a:txBody>
                    <a:bodyPr/>
                    <a:lstStyle/>
                    <a:p>
                      <a:pPr algn="ctr" fontAlgn="b"/>
                      <a:r>
                        <a:rPr lang="pl-PL" sz="1400" b="0" u="none" strike="noStrike">
                          <a:solidFill>
                            <a:schemeClr val="bg1"/>
                          </a:solidFill>
                          <a:effectLst/>
                        </a:rPr>
                        <a:t>Pressure9am</a:t>
                      </a:r>
                      <a:endParaRPr lang="pl-PL" sz="1400" b="0" i="0" u="none" strike="noStrike">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15065</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10,4%</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1238954"/>
                  </a:ext>
                </a:extLst>
              </a:tr>
              <a:tr h="232142">
                <a:tc>
                  <a:txBody>
                    <a:bodyPr/>
                    <a:lstStyle/>
                    <a:p>
                      <a:pPr algn="ctr" fontAlgn="b"/>
                      <a:r>
                        <a:rPr lang="pl-PL" sz="1400" b="0" u="none" strike="noStrike">
                          <a:solidFill>
                            <a:schemeClr val="bg1"/>
                          </a:solidFill>
                          <a:effectLst/>
                        </a:rPr>
                        <a:t>Pressure3pm</a:t>
                      </a:r>
                      <a:endParaRPr lang="pl-PL" sz="1400" b="0" i="0" u="none" strike="noStrike">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15028</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10,3%</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315412"/>
                  </a:ext>
                </a:extLst>
              </a:tr>
              <a:tr h="232142">
                <a:tc>
                  <a:txBody>
                    <a:bodyPr/>
                    <a:lstStyle/>
                    <a:p>
                      <a:pPr algn="ctr" fontAlgn="b"/>
                      <a:r>
                        <a:rPr lang="pl-PL" sz="1400" b="0" u="none" strike="noStrike">
                          <a:solidFill>
                            <a:schemeClr val="bg1"/>
                          </a:solidFill>
                          <a:effectLst/>
                        </a:rPr>
                        <a:t>Temp9am</a:t>
                      </a:r>
                      <a:endParaRPr lang="pl-PL" sz="1400" b="0" i="0" u="none" strike="noStrike">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1767</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1,2%</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0768239"/>
                  </a:ext>
                </a:extLst>
              </a:tr>
              <a:tr h="232142">
                <a:tc>
                  <a:txBody>
                    <a:bodyPr/>
                    <a:lstStyle/>
                    <a:p>
                      <a:pPr algn="ctr" fontAlgn="b"/>
                      <a:r>
                        <a:rPr lang="pl-PL" sz="1400" b="0" u="none" strike="noStrike">
                          <a:solidFill>
                            <a:schemeClr val="bg1"/>
                          </a:solidFill>
                          <a:effectLst/>
                        </a:rPr>
                        <a:t>Temp3pm</a:t>
                      </a:r>
                      <a:endParaRPr lang="pl-PL" sz="1400" b="0" i="0" u="none" strike="noStrike">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3609</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2,5%</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3428456"/>
                  </a:ext>
                </a:extLst>
              </a:tr>
              <a:tr h="232142">
                <a:tc>
                  <a:txBody>
                    <a:bodyPr/>
                    <a:lstStyle/>
                    <a:p>
                      <a:pPr algn="ctr" fontAlgn="b"/>
                      <a:r>
                        <a:rPr lang="pl-PL" sz="1400" b="0" u="none" strike="noStrike">
                          <a:solidFill>
                            <a:schemeClr val="bg1"/>
                          </a:solidFill>
                          <a:effectLst/>
                        </a:rPr>
                        <a:t>RainToday</a:t>
                      </a:r>
                      <a:endParaRPr lang="pl-PL" sz="1400" b="0" i="0" u="none" strike="noStrike">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3261</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2,2%</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9060980"/>
                  </a:ext>
                </a:extLst>
              </a:tr>
              <a:tr h="232142">
                <a:tc>
                  <a:txBody>
                    <a:bodyPr/>
                    <a:lstStyle/>
                    <a:p>
                      <a:pPr algn="ctr" fontAlgn="b"/>
                      <a:r>
                        <a:rPr lang="pl-PL" sz="1400" b="0" u="none" strike="noStrike" dirty="0" err="1">
                          <a:solidFill>
                            <a:schemeClr val="bg1"/>
                          </a:solidFill>
                          <a:effectLst/>
                        </a:rPr>
                        <a:t>RainTommorow</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u="none" strike="noStrike" dirty="0">
                          <a:solidFill>
                            <a:schemeClr val="bg1"/>
                          </a:solidFill>
                          <a:effectLst/>
                        </a:rPr>
                        <a:t>3267</a:t>
                      </a:r>
                      <a:endParaRPr lang="pl-PL" sz="1400" b="0" i="0" u="none" strike="noStrike" dirty="0">
                        <a:solidFill>
                          <a:schemeClr val="bg1"/>
                        </a:solidFill>
                        <a:effectLst/>
                        <a:latin typeface="Calibri" panose="020F0502020204030204" pitchFamily="34" charset="0"/>
                      </a:endParaRP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l-PL" sz="1400" b="0" i="0" u="none" strike="noStrike" dirty="0">
                          <a:solidFill>
                            <a:schemeClr val="bg1"/>
                          </a:solidFill>
                          <a:effectLst/>
                          <a:latin typeface="Calibri" panose="020F0502020204030204" pitchFamily="34" charset="0"/>
                        </a:rPr>
                        <a:t>2,2%</a:t>
                      </a:r>
                    </a:p>
                  </a:txBody>
                  <a:tcPr marL="9037" marR="9037" marT="903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0127741"/>
                  </a:ext>
                </a:extLst>
              </a:tr>
            </a:tbl>
          </a:graphicData>
        </a:graphic>
      </p:graphicFrame>
      <p:sp>
        <p:nvSpPr>
          <p:cNvPr id="12" name="Tytuł 1">
            <a:extLst>
              <a:ext uri="{FF2B5EF4-FFF2-40B4-BE49-F238E27FC236}">
                <a16:creationId xmlns:a16="http://schemas.microsoft.com/office/drawing/2014/main" id="{342B66D3-B78F-4DAF-9992-93D55F3E94BF}"/>
              </a:ext>
            </a:extLst>
          </p:cNvPr>
          <p:cNvSpPr>
            <a:spLocks noGrp="1"/>
          </p:cNvSpPr>
          <p:nvPr>
            <p:ph type="title"/>
          </p:nvPr>
        </p:nvSpPr>
        <p:spPr>
          <a:xfrm>
            <a:off x="390598" y="150224"/>
            <a:ext cx="11801402" cy="990679"/>
          </a:xfrm>
        </p:spPr>
        <p:txBody>
          <a:bodyPr>
            <a:noAutofit/>
          </a:bodyPr>
          <a:lstStyle/>
          <a:p>
            <a:pPr algn="ctr"/>
            <a:r>
              <a:rPr lang="pl-PL" sz="2800"/>
              <a:t>Liczba braków danych w poszczególnych zmiennych</a:t>
            </a:r>
            <a:endParaRPr lang="pl-PL" sz="2800" dirty="0"/>
          </a:p>
        </p:txBody>
      </p:sp>
      <p:graphicFrame>
        <p:nvGraphicFramePr>
          <p:cNvPr id="15" name="Symbol zastępczy zawartości 2">
            <a:extLst>
              <a:ext uri="{FF2B5EF4-FFF2-40B4-BE49-F238E27FC236}">
                <a16:creationId xmlns:a16="http://schemas.microsoft.com/office/drawing/2014/main" id="{3476F363-3135-45D0-ABB0-C92CAE5EB68C}"/>
              </a:ext>
            </a:extLst>
          </p:cNvPr>
          <p:cNvGraphicFramePr>
            <a:graphicFrameLocks noGrp="1"/>
          </p:cNvGraphicFramePr>
          <p:nvPr>
            <p:ph idx="1"/>
            <p:extLst>
              <p:ext uri="{D42A27DB-BD31-4B8C-83A1-F6EECF244321}">
                <p14:modId xmlns:p14="http://schemas.microsoft.com/office/powerpoint/2010/main" val="1383834292"/>
              </p:ext>
            </p:extLst>
          </p:nvPr>
        </p:nvGraphicFramePr>
        <p:xfrm>
          <a:off x="6685934" y="1592200"/>
          <a:ext cx="5033485" cy="4389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558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62A292-A580-4CFF-9653-354667F3089E}"/>
              </a:ext>
            </a:extLst>
          </p:cNvPr>
          <p:cNvSpPr>
            <a:spLocks noGrp="1"/>
          </p:cNvSpPr>
          <p:nvPr>
            <p:ph type="title"/>
          </p:nvPr>
        </p:nvSpPr>
        <p:spPr>
          <a:xfrm>
            <a:off x="927411" y="286327"/>
            <a:ext cx="4527021" cy="688142"/>
          </a:xfrm>
        </p:spPr>
        <p:txBody>
          <a:bodyPr vert="horz" lIns="91440" tIns="45720" rIns="91440" bIns="45720" rtlCol="0" anchor="b">
            <a:normAutofit fontScale="90000"/>
          </a:bodyPr>
          <a:lstStyle/>
          <a:p>
            <a:pPr algn="ctr"/>
            <a:r>
              <a:rPr lang="en-US" sz="2400" dirty="0" err="1"/>
              <a:t>Statystyki</a:t>
            </a:r>
            <a:r>
              <a:rPr lang="en-US" sz="2400" dirty="0"/>
              <a:t> </a:t>
            </a:r>
            <a:r>
              <a:rPr lang="pl-PL" sz="2400" dirty="0"/>
              <a:t>z</a:t>
            </a:r>
            <a:r>
              <a:rPr lang="en-US" sz="2400" dirty="0"/>
              <a:t> </a:t>
            </a:r>
            <a:r>
              <a:rPr lang="en-US" sz="2400" dirty="0" err="1"/>
              <a:t>próby</a:t>
            </a:r>
            <a:r>
              <a:rPr lang="pl-PL" sz="2400" dirty="0"/>
              <a:t> po wykluczeniu braków danych</a:t>
            </a:r>
            <a:endParaRPr lang="en-US" sz="2400" dirty="0"/>
          </a:p>
        </p:txBody>
      </p:sp>
      <p:graphicFrame>
        <p:nvGraphicFramePr>
          <p:cNvPr id="83" name="Symbol zastępczy zawartości 2">
            <a:extLst>
              <a:ext uri="{FF2B5EF4-FFF2-40B4-BE49-F238E27FC236}">
                <a16:creationId xmlns:a16="http://schemas.microsoft.com/office/drawing/2014/main" id="{94FBD4B2-0DAB-4E72-BE54-2F30E4599977}"/>
              </a:ext>
            </a:extLst>
          </p:cNvPr>
          <p:cNvGraphicFramePr>
            <a:graphicFrameLocks noGrp="1"/>
          </p:cNvGraphicFramePr>
          <p:nvPr>
            <p:ph idx="1"/>
            <p:extLst>
              <p:ext uri="{D42A27DB-BD31-4B8C-83A1-F6EECF244321}">
                <p14:modId xmlns:p14="http://schemas.microsoft.com/office/powerpoint/2010/main" val="2905335999"/>
              </p:ext>
            </p:extLst>
          </p:nvPr>
        </p:nvGraphicFramePr>
        <p:xfrm>
          <a:off x="6477834" y="975815"/>
          <a:ext cx="5584595" cy="5401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3" name="Tabela 32">
            <a:extLst>
              <a:ext uri="{FF2B5EF4-FFF2-40B4-BE49-F238E27FC236}">
                <a16:creationId xmlns:a16="http://schemas.microsoft.com/office/drawing/2014/main" id="{856BEF45-9BB5-4575-B1CA-B2B779A00DF9}"/>
              </a:ext>
            </a:extLst>
          </p:cNvPr>
          <p:cNvGraphicFramePr>
            <a:graphicFrameLocks noGrp="1"/>
          </p:cNvGraphicFramePr>
          <p:nvPr>
            <p:extLst>
              <p:ext uri="{D42A27DB-BD31-4B8C-83A1-F6EECF244321}">
                <p14:modId xmlns:p14="http://schemas.microsoft.com/office/powerpoint/2010/main" val="2095863990"/>
              </p:ext>
            </p:extLst>
          </p:nvPr>
        </p:nvGraphicFramePr>
        <p:xfrm>
          <a:off x="129571" y="1210930"/>
          <a:ext cx="6122700" cy="4545058"/>
        </p:xfrm>
        <a:graphic>
          <a:graphicData uri="http://schemas.openxmlformats.org/drawingml/2006/table">
            <a:tbl>
              <a:tblPr firstRow="1" bandRow="1">
                <a:tableStyleId>{5C22544A-7EE6-4342-B048-85BDC9FD1C3A}</a:tableStyleId>
              </a:tblPr>
              <a:tblGrid>
                <a:gridCol w="1209093">
                  <a:extLst>
                    <a:ext uri="{9D8B030D-6E8A-4147-A177-3AD203B41FA5}">
                      <a16:colId xmlns:a16="http://schemas.microsoft.com/office/drawing/2014/main" val="3547715676"/>
                    </a:ext>
                  </a:extLst>
                </a:gridCol>
                <a:gridCol w="726346">
                  <a:extLst>
                    <a:ext uri="{9D8B030D-6E8A-4147-A177-3AD203B41FA5}">
                      <a16:colId xmlns:a16="http://schemas.microsoft.com/office/drawing/2014/main" val="765268615"/>
                    </a:ext>
                  </a:extLst>
                </a:gridCol>
                <a:gridCol w="737486">
                  <a:extLst>
                    <a:ext uri="{9D8B030D-6E8A-4147-A177-3AD203B41FA5}">
                      <a16:colId xmlns:a16="http://schemas.microsoft.com/office/drawing/2014/main" val="808614260"/>
                    </a:ext>
                  </a:extLst>
                </a:gridCol>
                <a:gridCol w="852603">
                  <a:extLst>
                    <a:ext uri="{9D8B030D-6E8A-4147-A177-3AD203B41FA5}">
                      <a16:colId xmlns:a16="http://schemas.microsoft.com/office/drawing/2014/main" val="2989522733"/>
                    </a:ext>
                  </a:extLst>
                </a:gridCol>
                <a:gridCol w="642795">
                  <a:extLst>
                    <a:ext uri="{9D8B030D-6E8A-4147-A177-3AD203B41FA5}">
                      <a16:colId xmlns:a16="http://schemas.microsoft.com/office/drawing/2014/main" val="1282161965"/>
                    </a:ext>
                  </a:extLst>
                </a:gridCol>
                <a:gridCol w="800615">
                  <a:extLst>
                    <a:ext uri="{9D8B030D-6E8A-4147-A177-3AD203B41FA5}">
                      <a16:colId xmlns:a16="http://schemas.microsoft.com/office/drawing/2014/main" val="1360675103"/>
                    </a:ext>
                  </a:extLst>
                </a:gridCol>
                <a:gridCol w="650222">
                  <a:extLst>
                    <a:ext uri="{9D8B030D-6E8A-4147-A177-3AD203B41FA5}">
                      <a16:colId xmlns:a16="http://schemas.microsoft.com/office/drawing/2014/main" val="3823826566"/>
                    </a:ext>
                  </a:extLst>
                </a:gridCol>
                <a:gridCol w="503540">
                  <a:extLst>
                    <a:ext uri="{9D8B030D-6E8A-4147-A177-3AD203B41FA5}">
                      <a16:colId xmlns:a16="http://schemas.microsoft.com/office/drawing/2014/main" val="507512946"/>
                    </a:ext>
                  </a:extLst>
                </a:gridCol>
              </a:tblGrid>
              <a:tr h="428780">
                <a:tc>
                  <a:txBody>
                    <a:bodyPr/>
                    <a:lstStyle/>
                    <a:p>
                      <a:pPr algn="l" fontAlgn="b"/>
                      <a:r>
                        <a:rPr lang="pl-PL" sz="1350" u="none" strike="noStrike" dirty="0">
                          <a:effectLst/>
                        </a:rPr>
                        <a:t>Nazwa zmiennej</a:t>
                      </a:r>
                      <a:endParaRPr lang="pl-PL" sz="1350" b="0" i="0" u="none" strike="noStrike" dirty="0">
                        <a:solidFill>
                          <a:srgbClr val="000000"/>
                        </a:solidFill>
                        <a:effectLst/>
                        <a:latin typeface="Calibri" panose="020F0502020204030204" pitchFamily="34" charset="0"/>
                      </a:endParaRPr>
                    </a:p>
                  </a:txBody>
                  <a:tcPr marL="9090" marR="9090" marT="9090" marB="0" anchor="b"/>
                </a:tc>
                <a:tc>
                  <a:txBody>
                    <a:bodyPr/>
                    <a:lstStyle/>
                    <a:p>
                      <a:pPr algn="l" fontAlgn="b"/>
                      <a:r>
                        <a:rPr lang="pl-PL" sz="1350" u="none" strike="noStrike" dirty="0">
                          <a:effectLst/>
                        </a:rPr>
                        <a:t>Typ zmiennej</a:t>
                      </a:r>
                      <a:endParaRPr lang="pl-PL" sz="1350" b="0" i="0" u="none" strike="noStrike" dirty="0">
                        <a:solidFill>
                          <a:srgbClr val="000000"/>
                        </a:solidFill>
                        <a:effectLst/>
                        <a:latin typeface="Calibri" panose="020F0502020204030204" pitchFamily="34" charset="0"/>
                      </a:endParaRPr>
                    </a:p>
                  </a:txBody>
                  <a:tcPr marL="9090" marR="9090" marT="9090" marB="0" anchor="b"/>
                </a:tc>
                <a:tc>
                  <a:txBody>
                    <a:bodyPr/>
                    <a:lstStyle/>
                    <a:p>
                      <a:pPr algn="l" fontAlgn="b"/>
                      <a:r>
                        <a:rPr lang="pl-PL" sz="1350" u="none" strike="noStrike" dirty="0">
                          <a:effectLst/>
                        </a:rPr>
                        <a:t>Minimum</a:t>
                      </a:r>
                      <a:endParaRPr lang="pl-PL" sz="1350" b="0" i="0" u="none" strike="noStrike" dirty="0">
                        <a:solidFill>
                          <a:srgbClr val="000000"/>
                        </a:solidFill>
                        <a:effectLst/>
                        <a:latin typeface="Calibri" panose="020F0502020204030204" pitchFamily="34" charset="0"/>
                      </a:endParaRPr>
                    </a:p>
                  </a:txBody>
                  <a:tcPr marL="9090" marR="9090" marT="9090" marB="0" anchor="b"/>
                </a:tc>
                <a:tc>
                  <a:txBody>
                    <a:bodyPr/>
                    <a:lstStyle/>
                    <a:p>
                      <a:pPr algn="l" fontAlgn="b"/>
                      <a:r>
                        <a:rPr lang="pl-PL" sz="1350" u="none" strike="noStrike" dirty="0">
                          <a:effectLst/>
                        </a:rPr>
                        <a:t>Maksimum</a:t>
                      </a:r>
                      <a:endParaRPr lang="pl-PL" sz="1350" b="0" i="0" u="none" strike="noStrike" dirty="0">
                        <a:solidFill>
                          <a:srgbClr val="000000"/>
                        </a:solidFill>
                        <a:effectLst/>
                        <a:latin typeface="Calibri" panose="020F0502020204030204" pitchFamily="34" charset="0"/>
                      </a:endParaRPr>
                    </a:p>
                  </a:txBody>
                  <a:tcPr marL="9090" marR="9090" marT="9090" marB="0" anchor="b"/>
                </a:tc>
                <a:tc>
                  <a:txBody>
                    <a:bodyPr/>
                    <a:lstStyle/>
                    <a:p>
                      <a:pPr algn="l" fontAlgn="b"/>
                      <a:r>
                        <a:rPr lang="pl-PL" sz="1350" u="none" strike="noStrike" dirty="0">
                          <a:effectLst/>
                        </a:rPr>
                        <a:t>Średnia</a:t>
                      </a:r>
                      <a:endParaRPr lang="pl-PL" sz="1350" b="0" i="0" u="none" strike="noStrike" dirty="0">
                        <a:solidFill>
                          <a:srgbClr val="000000"/>
                        </a:solidFill>
                        <a:effectLst/>
                        <a:latin typeface="Calibri" panose="020F0502020204030204" pitchFamily="34" charset="0"/>
                      </a:endParaRPr>
                    </a:p>
                  </a:txBody>
                  <a:tcPr marL="9090" marR="9090" marT="9090" marB="0" anchor="b"/>
                </a:tc>
                <a:tc>
                  <a:txBody>
                    <a:bodyPr/>
                    <a:lstStyle/>
                    <a:p>
                      <a:pPr algn="l" fontAlgn="b"/>
                      <a:r>
                        <a:rPr lang="pl-PL" sz="1350" u="none" strike="noStrike" dirty="0">
                          <a:effectLst/>
                        </a:rPr>
                        <a:t>Liczba poziomów</a:t>
                      </a:r>
                      <a:endParaRPr lang="pl-PL" sz="1350" b="0" i="0" u="none" strike="noStrike" dirty="0">
                        <a:solidFill>
                          <a:srgbClr val="000000"/>
                        </a:solidFill>
                        <a:effectLst/>
                        <a:latin typeface="Calibri" panose="020F0502020204030204" pitchFamily="34" charset="0"/>
                      </a:endParaRPr>
                    </a:p>
                  </a:txBody>
                  <a:tcPr marL="9090" marR="9090" marT="9090" marB="0" anchor="b"/>
                </a:tc>
                <a:tc>
                  <a:txBody>
                    <a:bodyPr/>
                    <a:lstStyle/>
                    <a:p>
                      <a:pPr algn="l" fontAlgn="b"/>
                      <a:r>
                        <a:rPr lang="pl-PL" sz="1350" u="none" strike="noStrike" dirty="0">
                          <a:effectLst/>
                        </a:rPr>
                        <a:t>Procent mody</a:t>
                      </a:r>
                      <a:endParaRPr lang="pl-PL" sz="1350" b="0" i="0" u="none" strike="noStrike" dirty="0">
                        <a:solidFill>
                          <a:srgbClr val="000000"/>
                        </a:solidFill>
                        <a:effectLst/>
                        <a:latin typeface="Calibri" panose="020F0502020204030204" pitchFamily="34" charset="0"/>
                      </a:endParaRPr>
                    </a:p>
                  </a:txBody>
                  <a:tcPr marL="9090" marR="9090" marT="9090" marB="0" anchor="b"/>
                </a:tc>
                <a:tc>
                  <a:txBody>
                    <a:bodyPr/>
                    <a:lstStyle/>
                    <a:p>
                      <a:pPr algn="l" fontAlgn="b"/>
                      <a:r>
                        <a:rPr lang="pl-PL" sz="1350" u="none" strike="noStrike" dirty="0">
                          <a:effectLst/>
                        </a:rPr>
                        <a:t>Moda</a:t>
                      </a:r>
                      <a:endParaRPr lang="pl-PL" sz="1350" b="0" i="0" u="none" strike="noStrike" dirty="0">
                        <a:solidFill>
                          <a:srgbClr val="000000"/>
                        </a:solidFill>
                        <a:effectLst/>
                        <a:latin typeface="Calibri" panose="020F0502020204030204" pitchFamily="34" charset="0"/>
                      </a:endParaRPr>
                    </a:p>
                  </a:txBody>
                  <a:tcPr marL="9090" marR="9090" marT="9090" marB="0" anchor="b"/>
                </a:tc>
                <a:extLst>
                  <a:ext uri="{0D108BD9-81ED-4DB2-BD59-A6C34878D82A}">
                    <a16:rowId xmlns:a16="http://schemas.microsoft.com/office/drawing/2014/main" val="2135980354"/>
                  </a:ext>
                </a:extLst>
              </a:tr>
              <a:tr h="242134">
                <a:tc>
                  <a:txBody>
                    <a:bodyPr/>
                    <a:lstStyle/>
                    <a:p>
                      <a:pPr algn="l" fontAlgn="ctr"/>
                      <a:r>
                        <a:rPr lang="pl-PL" sz="1350" u="none" strike="noStrike">
                          <a:effectLst/>
                        </a:rPr>
                        <a:t>RainToday</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CLASS</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dirty="0">
                          <a:effectLst/>
                        </a:rPr>
                        <a:t>2</a:t>
                      </a:r>
                      <a:endParaRPr lang="pl-PL" sz="1350" b="0" i="0" u="none" strike="noStrike" dirty="0">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79,6</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NO</a:t>
                      </a:r>
                      <a:endParaRPr lang="pl-PL" sz="1350" b="0" i="0" u="none" strike="noStrike">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848111696"/>
                  </a:ext>
                </a:extLst>
              </a:tr>
              <a:tr h="242134">
                <a:tc>
                  <a:txBody>
                    <a:bodyPr/>
                    <a:lstStyle/>
                    <a:p>
                      <a:pPr algn="l" fontAlgn="ctr"/>
                      <a:r>
                        <a:rPr lang="pl-PL" sz="1350" u="none" strike="noStrike">
                          <a:effectLst/>
                        </a:rPr>
                        <a:t>RainTomorrow</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CLASS</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dirty="0">
                          <a:effectLst/>
                        </a:rPr>
                        <a:t>-</a:t>
                      </a:r>
                      <a:endParaRPr lang="pl-PL" sz="1350" b="0" i="0" u="none" strike="noStrike" dirty="0">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2</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80,6</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NO</a:t>
                      </a:r>
                      <a:endParaRPr lang="pl-PL" sz="1350" b="0" i="0" u="none" strike="noStrike">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1254245829"/>
                  </a:ext>
                </a:extLst>
              </a:tr>
              <a:tr h="242134">
                <a:tc>
                  <a:txBody>
                    <a:bodyPr/>
                    <a:lstStyle/>
                    <a:p>
                      <a:pPr algn="l" fontAlgn="ctr"/>
                      <a:r>
                        <a:rPr lang="pl-PL" sz="1350" u="none" strike="noStrike">
                          <a:effectLst/>
                        </a:rPr>
                        <a:t>WindDir3pm</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CLASS</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dirty="0">
                          <a:effectLst/>
                        </a:rPr>
                        <a:t>-</a:t>
                      </a:r>
                      <a:endParaRPr lang="pl-PL" sz="1350" b="0" i="0" u="none" strike="noStrike" dirty="0">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dirty="0">
                          <a:effectLst/>
                        </a:rPr>
                        <a:t>-</a:t>
                      </a:r>
                      <a:endParaRPr lang="pl-PL" sz="1350" b="0" i="0" u="none" strike="noStrike" dirty="0">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dirty="0">
                          <a:effectLst/>
                        </a:rPr>
                        <a:t>-</a:t>
                      </a:r>
                      <a:endParaRPr lang="pl-PL" sz="1350" b="0" i="0" u="none" strike="noStrike" dirty="0">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dirty="0">
                          <a:effectLst/>
                        </a:rPr>
                        <a:t>16</a:t>
                      </a:r>
                      <a:endParaRPr lang="pl-PL" sz="1350" b="0" i="0" u="none" strike="noStrike" dirty="0">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9,2</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W</a:t>
                      </a:r>
                      <a:endParaRPr lang="pl-PL" sz="1350" b="0" i="0" u="none" strike="noStrike">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1463060182"/>
                  </a:ext>
                </a:extLst>
              </a:tr>
              <a:tr h="242134">
                <a:tc>
                  <a:txBody>
                    <a:bodyPr/>
                    <a:lstStyle/>
                    <a:p>
                      <a:pPr algn="l" fontAlgn="ctr"/>
                      <a:r>
                        <a:rPr lang="pl-PL" sz="1350" u="none" strike="noStrike">
                          <a:effectLst/>
                        </a:rPr>
                        <a:t>WindDir9am</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CLASS</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dirty="0">
                          <a:effectLst/>
                        </a:rPr>
                        <a:t>16</a:t>
                      </a:r>
                      <a:endParaRPr lang="pl-PL" sz="1350" b="0" i="0" u="none" strike="noStrike" dirty="0">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11,0</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SW</a:t>
                      </a:r>
                      <a:endParaRPr lang="pl-PL" sz="1350" b="0" i="0" u="none" strike="noStrike">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2708873873"/>
                  </a:ext>
                </a:extLst>
              </a:tr>
              <a:tr h="242134">
                <a:tc>
                  <a:txBody>
                    <a:bodyPr/>
                    <a:lstStyle/>
                    <a:p>
                      <a:pPr algn="l" fontAlgn="ctr"/>
                      <a:r>
                        <a:rPr lang="pl-PL" sz="1350" u="none" strike="noStrike">
                          <a:effectLst/>
                        </a:rPr>
                        <a:t>WindGustDir</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CLASS</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16</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10,0</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W</a:t>
                      </a:r>
                      <a:endParaRPr lang="pl-PL" sz="1350" b="0" i="0" u="none" strike="noStrike">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1130819497"/>
                  </a:ext>
                </a:extLst>
              </a:tr>
              <a:tr h="242134">
                <a:tc>
                  <a:txBody>
                    <a:bodyPr/>
                    <a:lstStyle/>
                    <a:p>
                      <a:pPr algn="l" fontAlgn="ctr"/>
                      <a:r>
                        <a:rPr lang="pl-PL" sz="1350" u="none" strike="noStrike">
                          <a:effectLst/>
                        </a:rPr>
                        <a:t>WindSpeed3pm</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VAR</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2</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56</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14,7</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endParaRPr lang="pl-PL" sz="1350" b="0" i="0" u="none" strike="noStrike">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3279618399"/>
                  </a:ext>
                </a:extLst>
              </a:tr>
              <a:tr h="242134">
                <a:tc>
                  <a:txBody>
                    <a:bodyPr/>
                    <a:lstStyle/>
                    <a:p>
                      <a:pPr algn="l" fontAlgn="ctr"/>
                      <a:r>
                        <a:rPr lang="pl-PL" sz="1350" u="none" strike="noStrike" dirty="0">
                          <a:effectLst/>
                        </a:rPr>
                        <a:t>WindSpeed9am</a:t>
                      </a:r>
                      <a:endParaRPr lang="pl-PL" sz="1350" b="0" i="0" u="none" strike="noStrike" dirty="0">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VAR</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2</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48</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10,4</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endParaRPr lang="pl-PL" sz="1350" b="0" i="0" u="none" strike="noStrike" dirty="0">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443073384"/>
                  </a:ext>
                </a:extLst>
              </a:tr>
              <a:tr h="242134">
                <a:tc>
                  <a:txBody>
                    <a:bodyPr/>
                    <a:lstStyle/>
                    <a:p>
                      <a:pPr algn="l" fontAlgn="ctr"/>
                      <a:r>
                        <a:rPr lang="pl-PL" sz="1350" u="none" strike="noStrike">
                          <a:effectLst/>
                        </a:rPr>
                        <a:t>WindGustSpeed</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VAR</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7</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107</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35,0</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endParaRPr lang="pl-PL" sz="1350" b="0" i="0" u="none" strike="noStrike">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48325444"/>
                  </a:ext>
                </a:extLst>
              </a:tr>
              <a:tr h="242134">
                <a:tc>
                  <a:txBody>
                    <a:bodyPr/>
                    <a:lstStyle/>
                    <a:p>
                      <a:pPr algn="l" fontAlgn="ctr"/>
                      <a:r>
                        <a:rPr lang="pl-PL" sz="1350" u="none" strike="noStrike">
                          <a:effectLst/>
                        </a:rPr>
                        <a:t>Humidity3pm</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VAR</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1</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100</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46,3</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endParaRPr lang="pl-PL" sz="1350" b="0" i="0" u="none" strike="noStrike">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3573890424"/>
                  </a:ext>
                </a:extLst>
              </a:tr>
              <a:tr h="242134">
                <a:tc>
                  <a:txBody>
                    <a:bodyPr/>
                    <a:lstStyle/>
                    <a:p>
                      <a:pPr algn="l" fontAlgn="ctr"/>
                      <a:r>
                        <a:rPr lang="pl-PL" sz="1350" u="none" strike="noStrike">
                          <a:effectLst/>
                        </a:rPr>
                        <a:t>Humidity9am</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VAR</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6</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100</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70,3</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endParaRPr lang="pl-PL" sz="1350" b="0" i="0" u="none" strike="noStrike">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742845385"/>
                  </a:ext>
                </a:extLst>
              </a:tr>
              <a:tr h="242134">
                <a:tc>
                  <a:txBody>
                    <a:bodyPr/>
                    <a:lstStyle/>
                    <a:p>
                      <a:pPr algn="l" fontAlgn="ctr"/>
                      <a:r>
                        <a:rPr lang="pl-PL" sz="1350" u="none" strike="noStrike">
                          <a:effectLst/>
                        </a:rPr>
                        <a:t>Pressure3pm</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dirty="0">
                          <a:effectLst/>
                        </a:rPr>
                        <a:t>VAR</a:t>
                      </a:r>
                      <a:endParaRPr lang="pl-PL" sz="1350" b="0" i="0" u="none" strike="noStrike" dirty="0">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982,9</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1036,8</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1015,2</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endParaRPr lang="pl-PL" sz="1350" b="0" i="0" u="none" strike="noStrike">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738161524"/>
                  </a:ext>
                </a:extLst>
              </a:tr>
              <a:tr h="242134">
                <a:tc>
                  <a:txBody>
                    <a:bodyPr/>
                    <a:lstStyle/>
                    <a:p>
                      <a:pPr algn="l" fontAlgn="ctr"/>
                      <a:r>
                        <a:rPr lang="pl-PL" sz="1350" u="none" strike="noStrike">
                          <a:effectLst/>
                        </a:rPr>
                        <a:t>Pressure9am</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VAR</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989,8</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1039,9</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1017,8</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endParaRPr lang="pl-PL" sz="1350" b="0" i="0" u="none" strike="noStrike" dirty="0">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345456960"/>
                  </a:ext>
                </a:extLst>
              </a:tr>
              <a:tr h="242134">
                <a:tc>
                  <a:txBody>
                    <a:bodyPr/>
                    <a:lstStyle/>
                    <a:p>
                      <a:pPr algn="l" fontAlgn="ctr"/>
                      <a:r>
                        <a:rPr lang="pl-PL" sz="1350" u="none" strike="noStrike">
                          <a:effectLst/>
                        </a:rPr>
                        <a:t>MaxTemp</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VAR</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6,8</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46,4</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24,1</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endParaRPr lang="pl-PL" sz="1350" b="0" i="0" u="none" strike="noStrike">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1132979563"/>
                  </a:ext>
                </a:extLst>
              </a:tr>
              <a:tr h="242134">
                <a:tc>
                  <a:txBody>
                    <a:bodyPr/>
                    <a:lstStyle/>
                    <a:p>
                      <a:pPr algn="l" fontAlgn="ctr"/>
                      <a:r>
                        <a:rPr lang="pl-PL" sz="1350" u="none" strike="noStrike">
                          <a:effectLst/>
                        </a:rPr>
                        <a:t>MinTemp</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VAR</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-2,8</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29,1</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11,4</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endParaRPr lang="pl-PL" sz="1350" b="0" i="0" u="none" strike="noStrike">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1650001975"/>
                  </a:ext>
                </a:extLst>
              </a:tr>
              <a:tr h="242134">
                <a:tc>
                  <a:txBody>
                    <a:bodyPr/>
                    <a:lstStyle/>
                    <a:p>
                      <a:pPr algn="l" fontAlgn="ctr"/>
                      <a:r>
                        <a:rPr lang="pl-PL" sz="1350" u="none" strike="noStrike">
                          <a:effectLst/>
                        </a:rPr>
                        <a:t>Rainfall</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VAR</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0</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116</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2,1</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endParaRPr lang="pl-PL" sz="1350" b="0" i="0" u="none" strike="noStrike">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904495228"/>
                  </a:ext>
                </a:extLst>
              </a:tr>
              <a:tr h="242134">
                <a:tc>
                  <a:txBody>
                    <a:bodyPr/>
                    <a:lstStyle/>
                    <a:p>
                      <a:pPr algn="l" fontAlgn="ctr"/>
                      <a:r>
                        <a:rPr lang="pl-PL" sz="1350" u="none" strike="noStrike">
                          <a:effectLst/>
                        </a:rPr>
                        <a:t>Temp3pm</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VAR</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6,4</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43,7</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22,7</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endParaRPr lang="pl-PL" sz="1350" b="0" i="0" u="none" strike="noStrike" dirty="0">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3939534333"/>
                  </a:ext>
                </a:extLst>
              </a:tr>
              <a:tr h="242134">
                <a:tc>
                  <a:txBody>
                    <a:bodyPr/>
                    <a:lstStyle/>
                    <a:p>
                      <a:pPr algn="l" fontAlgn="ctr"/>
                      <a:r>
                        <a:rPr lang="pl-PL" sz="1350" u="none" strike="noStrike">
                          <a:effectLst/>
                        </a:rPr>
                        <a:t>Temp9am</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VAR</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0,3</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37,6</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r" fontAlgn="ctr"/>
                      <a:r>
                        <a:rPr lang="pl-PL" sz="1350" u="none" strike="noStrike">
                          <a:effectLst/>
                        </a:rPr>
                        <a:t>16,5</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r>
                        <a:rPr lang="pl-PL" sz="1350" u="none" strike="noStrike">
                          <a:effectLst/>
                        </a:rPr>
                        <a:t>-</a:t>
                      </a:r>
                      <a:endParaRPr lang="pl-PL" sz="1350" b="0" i="0" u="none" strike="noStrike">
                        <a:solidFill>
                          <a:srgbClr val="000000"/>
                        </a:solidFill>
                        <a:effectLst/>
                        <a:latin typeface="Calibri" panose="020F0502020204030204" pitchFamily="34" charset="0"/>
                      </a:endParaRPr>
                    </a:p>
                  </a:txBody>
                  <a:tcPr marL="9090" marR="9090" marT="9090" marB="0" anchor="ctr"/>
                </a:tc>
                <a:tc>
                  <a:txBody>
                    <a:bodyPr/>
                    <a:lstStyle/>
                    <a:p>
                      <a:pPr algn="l" fontAlgn="ctr"/>
                      <a:endParaRPr lang="pl-PL" sz="1350" b="0" i="0" u="none" strike="noStrike" dirty="0">
                        <a:solidFill>
                          <a:srgbClr val="000000"/>
                        </a:solidFill>
                        <a:effectLst/>
                        <a:latin typeface="Calibri" panose="020F0502020204030204" pitchFamily="34" charset="0"/>
                      </a:endParaRPr>
                    </a:p>
                  </a:txBody>
                  <a:tcPr marL="9090" marR="9090" marT="9090" marB="0" anchor="ctr"/>
                </a:tc>
                <a:extLst>
                  <a:ext uri="{0D108BD9-81ED-4DB2-BD59-A6C34878D82A}">
                    <a16:rowId xmlns:a16="http://schemas.microsoft.com/office/drawing/2014/main" val="1871120828"/>
                  </a:ext>
                </a:extLst>
              </a:tr>
            </a:tbl>
          </a:graphicData>
        </a:graphic>
      </p:graphicFrame>
    </p:spTree>
    <p:extLst>
      <p:ext uri="{BB962C8B-B14F-4D97-AF65-F5344CB8AC3E}">
        <p14:creationId xmlns:p14="http://schemas.microsoft.com/office/powerpoint/2010/main" val="7744208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a:extLst>
              <a:ext uri="{FF2B5EF4-FFF2-40B4-BE49-F238E27FC236}">
                <a16:creationId xmlns:a16="http://schemas.microsoft.com/office/drawing/2014/main" id="{89E26D83-6E2A-4961-A7D0-77D0E32152E1}"/>
              </a:ext>
            </a:extLst>
          </p:cNvPr>
          <p:cNvSpPr>
            <a:spLocks noGrp="1"/>
          </p:cNvSpPr>
          <p:nvPr>
            <p:ph type="title"/>
          </p:nvPr>
        </p:nvSpPr>
        <p:spPr>
          <a:xfrm>
            <a:off x="226503" y="51382"/>
            <a:ext cx="10955847" cy="990679"/>
          </a:xfrm>
        </p:spPr>
        <p:txBody>
          <a:bodyPr>
            <a:noAutofit/>
          </a:bodyPr>
          <a:lstStyle/>
          <a:p>
            <a:pPr algn="ctr"/>
            <a:r>
              <a:rPr lang="pl-PL" sz="2800" dirty="0"/>
              <a:t>Eksploracja danych – </a:t>
            </a:r>
            <a:r>
              <a:rPr lang="pl-PL" sz="2800" dirty="0" err="1"/>
              <a:t>Rain</a:t>
            </a:r>
            <a:r>
              <a:rPr lang="pl-PL" sz="2800" dirty="0"/>
              <a:t> </a:t>
            </a:r>
            <a:r>
              <a:rPr lang="pl-PL" sz="2800" dirty="0" err="1"/>
              <a:t>tomorrow</a:t>
            </a:r>
            <a:r>
              <a:rPr lang="pl-PL" sz="2800" dirty="0"/>
              <a:t> = </a:t>
            </a:r>
            <a:r>
              <a:rPr lang="pl-PL" sz="2800" dirty="0" err="1"/>
              <a:t>Yes</a:t>
            </a:r>
            <a:endParaRPr lang="pl-PL" sz="2800" dirty="0"/>
          </a:p>
        </p:txBody>
      </p:sp>
      <p:pic>
        <p:nvPicPr>
          <p:cNvPr id="5" name="Obraz 4">
            <a:extLst>
              <a:ext uri="{FF2B5EF4-FFF2-40B4-BE49-F238E27FC236}">
                <a16:creationId xmlns:a16="http://schemas.microsoft.com/office/drawing/2014/main" id="{BBA3ECEA-A132-42A2-AC0D-6015206E5518}"/>
              </a:ext>
            </a:extLst>
          </p:cNvPr>
          <p:cNvPicPr>
            <a:picLocks noChangeAspect="1"/>
          </p:cNvPicPr>
          <p:nvPr/>
        </p:nvPicPr>
        <p:blipFill>
          <a:blip r:embed="rId2"/>
          <a:stretch>
            <a:fillRect/>
          </a:stretch>
        </p:blipFill>
        <p:spPr>
          <a:xfrm>
            <a:off x="226503" y="2522212"/>
            <a:ext cx="3306103" cy="1211771"/>
          </a:xfrm>
          <a:prstGeom prst="rect">
            <a:avLst/>
          </a:prstGeom>
        </p:spPr>
      </p:pic>
      <p:pic>
        <p:nvPicPr>
          <p:cNvPr id="6" name="Obraz 5">
            <a:extLst>
              <a:ext uri="{FF2B5EF4-FFF2-40B4-BE49-F238E27FC236}">
                <a16:creationId xmlns:a16="http://schemas.microsoft.com/office/drawing/2014/main" id="{D7A80D04-5006-474F-B7CE-0B612BE916E2}"/>
              </a:ext>
            </a:extLst>
          </p:cNvPr>
          <p:cNvPicPr>
            <a:picLocks noChangeAspect="1"/>
          </p:cNvPicPr>
          <p:nvPr/>
        </p:nvPicPr>
        <p:blipFill>
          <a:blip r:embed="rId3"/>
          <a:stretch>
            <a:fillRect/>
          </a:stretch>
        </p:blipFill>
        <p:spPr>
          <a:xfrm>
            <a:off x="226503" y="1234181"/>
            <a:ext cx="3306103" cy="1178698"/>
          </a:xfrm>
          <a:prstGeom prst="rect">
            <a:avLst/>
          </a:prstGeom>
        </p:spPr>
      </p:pic>
      <p:pic>
        <p:nvPicPr>
          <p:cNvPr id="7" name="Obraz 6">
            <a:extLst>
              <a:ext uri="{FF2B5EF4-FFF2-40B4-BE49-F238E27FC236}">
                <a16:creationId xmlns:a16="http://schemas.microsoft.com/office/drawing/2014/main" id="{50ADC9FE-DCFD-44A0-97B7-70E321796814}"/>
              </a:ext>
            </a:extLst>
          </p:cNvPr>
          <p:cNvPicPr>
            <a:picLocks noChangeAspect="1"/>
          </p:cNvPicPr>
          <p:nvPr/>
        </p:nvPicPr>
        <p:blipFill>
          <a:blip r:embed="rId4"/>
          <a:stretch>
            <a:fillRect/>
          </a:stretch>
        </p:blipFill>
        <p:spPr>
          <a:xfrm>
            <a:off x="3783039" y="1201109"/>
            <a:ext cx="3398865" cy="1211770"/>
          </a:xfrm>
          <a:prstGeom prst="rect">
            <a:avLst/>
          </a:prstGeom>
        </p:spPr>
      </p:pic>
      <p:pic>
        <p:nvPicPr>
          <p:cNvPr id="8" name="Obraz 7">
            <a:extLst>
              <a:ext uri="{FF2B5EF4-FFF2-40B4-BE49-F238E27FC236}">
                <a16:creationId xmlns:a16="http://schemas.microsoft.com/office/drawing/2014/main" id="{8328F551-E427-48C6-BFA4-F0CB62B593DE}"/>
              </a:ext>
            </a:extLst>
          </p:cNvPr>
          <p:cNvPicPr>
            <a:picLocks noChangeAspect="1"/>
          </p:cNvPicPr>
          <p:nvPr/>
        </p:nvPicPr>
        <p:blipFill>
          <a:blip r:embed="rId5"/>
          <a:stretch>
            <a:fillRect/>
          </a:stretch>
        </p:blipFill>
        <p:spPr>
          <a:xfrm>
            <a:off x="3783037" y="2522212"/>
            <a:ext cx="3398867" cy="1211770"/>
          </a:xfrm>
          <a:prstGeom prst="rect">
            <a:avLst/>
          </a:prstGeom>
        </p:spPr>
      </p:pic>
      <p:pic>
        <p:nvPicPr>
          <p:cNvPr id="9" name="Obraz 8">
            <a:extLst>
              <a:ext uri="{FF2B5EF4-FFF2-40B4-BE49-F238E27FC236}">
                <a16:creationId xmlns:a16="http://schemas.microsoft.com/office/drawing/2014/main" id="{44A0EBB8-0E28-47AE-A9E6-DEC037B8C867}"/>
              </a:ext>
            </a:extLst>
          </p:cNvPr>
          <p:cNvPicPr>
            <a:picLocks noChangeAspect="1"/>
          </p:cNvPicPr>
          <p:nvPr/>
        </p:nvPicPr>
        <p:blipFill>
          <a:blip r:embed="rId6"/>
          <a:stretch>
            <a:fillRect/>
          </a:stretch>
        </p:blipFill>
        <p:spPr>
          <a:xfrm>
            <a:off x="7549694" y="1201109"/>
            <a:ext cx="3398867" cy="1266130"/>
          </a:xfrm>
          <a:prstGeom prst="rect">
            <a:avLst/>
          </a:prstGeom>
        </p:spPr>
      </p:pic>
      <p:pic>
        <p:nvPicPr>
          <p:cNvPr id="10" name="Obraz 9">
            <a:extLst>
              <a:ext uri="{FF2B5EF4-FFF2-40B4-BE49-F238E27FC236}">
                <a16:creationId xmlns:a16="http://schemas.microsoft.com/office/drawing/2014/main" id="{99EE0467-0D36-427C-81E6-7AAE17393A4B}"/>
              </a:ext>
            </a:extLst>
          </p:cNvPr>
          <p:cNvPicPr>
            <a:picLocks noChangeAspect="1"/>
          </p:cNvPicPr>
          <p:nvPr/>
        </p:nvPicPr>
        <p:blipFill>
          <a:blip r:embed="rId7"/>
          <a:stretch>
            <a:fillRect/>
          </a:stretch>
        </p:blipFill>
        <p:spPr>
          <a:xfrm>
            <a:off x="7549694" y="2555283"/>
            <a:ext cx="3438827" cy="1178698"/>
          </a:xfrm>
          <a:prstGeom prst="rect">
            <a:avLst/>
          </a:prstGeom>
        </p:spPr>
      </p:pic>
      <p:sp>
        <p:nvSpPr>
          <p:cNvPr id="12" name="pole tekstowe 11">
            <a:extLst>
              <a:ext uri="{FF2B5EF4-FFF2-40B4-BE49-F238E27FC236}">
                <a16:creationId xmlns:a16="http://schemas.microsoft.com/office/drawing/2014/main" id="{F269A231-C5CF-4AA8-A13D-64560324F81D}"/>
              </a:ext>
            </a:extLst>
          </p:cNvPr>
          <p:cNvSpPr txBox="1"/>
          <p:nvPr/>
        </p:nvSpPr>
        <p:spPr>
          <a:xfrm>
            <a:off x="679681" y="4439627"/>
            <a:ext cx="9932392" cy="1477328"/>
          </a:xfrm>
          <a:prstGeom prst="rect">
            <a:avLst/>
          </a:prstGeom>
          <a:noFill/>
        </p:spPr>
        <p:txBody>
          <a:bodyPr wrap="square">
            <a:spAutoFit/>
          </a:bodyPr>
          <a:lstStyle/>
          <a:p>
            <a:pPr marL="285750" indent="-285750">
              <a:buFont typeface="Arial" panose="020B0604020202020204" pitchFamily="34" charset="0"/>
              <a:buChar char="•"/>
            </a:pPr>
            <a:r>
              <a:rPr lang="pl-PL" sz="1800" dirty="0">
                <a:solidFill>
                  <a:schemeClr val="tx1"/>
                </a:solidFill>
              </a:rPr>
              <a:t>Wilgotność powietrza zarówno o 3 po południu jak i o 9 rano ma duży wpływ na zmienną zależną – im wyższa wilgotność tym większe prawdopodobieństwo, że wystąpi opad następnego dnia.</a:t>
            </a:r>
          </a:p>
          <a:p>
            <a:pPr marL="285750" indent="-285750">
              <a:buFont typeface="Arial" panose="020B0604020202020204" pitchFamily="34" charset="0"/>
              <a:buChar char="•"/>
            </a:pPr>
            <a:r>
              <a:rPr lang="pl-PL" sz="1800" dirty="0" err="1">
                <a:solidFill>
                  <a:schemeClr val="tx1"/>
                </a:solidFill>
              </a:rPr>
              <a:t>RainToday</a:t>
            </a:r>
            <a:r>
              <a:rPr lang="pl-PL" sz="1800" dirty="0">
                <a:solidFill>
                  <a:schemeClr val="tx1"/>
                </a:solidFill>
              </a:rPr>
              <a:t> zwiększy siłę predykcyjną modelu – jeśli pada dzisiaj, to jutro prawdopodobnie również.</a:t>
            </a:r>
          </a:p>
          <a:p>
            <a:pPr marL="285750" indent="-285750">
              <a:buFont typeface="Arial" panose="020B0604020202020204" pitchFamily="34" charset="0"/>
              <a:buChar char="•"/>
            </a:pPr>
            <a:r>
              <a:rPr lang="pl-PL" sz="1800" dirty="0">
                <a:solidFill>
                  <a:schemeClr val="tx1"/>
                </a:solidFill>
              </a:rPr>
              <a:t>Uwzględnienie ciśnienia atmosferycznego również wpłynie pozytywnie na jakość modelu.</a:t>
            </a:r>
          </a:p>
          <a:p>
            <a:pPr marL="285750" indent="-285750">
              <a:buFont typeface="Arial" panose="020B0604020202020204" pitchFamily="34" charset="0"/>
              <a:buChar char="•"/>
            </a:pPr>
            <a:endParaRPr lang="pl-PL" sz="1800" dirty="0">
              <a:solidFill>
                <a:schemeClr val="tx1"/>
              </a:solidFill>
            </a:endParaRPr>
          </a:p>
        </p:txBody>
      </p:sp>
      <p:sp>
        <p:nvSpPr>
          <p:cNvPr id="13" name="Tytuł 1">
            <a:extLst>
              <a:ext uri="{FF2B5EF4-FFF2-40B4-BE49-F238E27FC236}">
                <a16:creationId xmlns:a16="http://schemas.microsoft.com/office/drawing/2014/main" id="{9B08F0BF-4321-4FF6-94BC-0CAF7C6420D7}"/>
              </a:ext>
            </a:extLst>
          </p:cNvPr>
          <p:cNvSpPr txBox="1">
            <a:spLocks/>
          </p:cNvSpPr>
          <p:nvPr/>
        </p:nvSpPr>
        <p:spPr>
          <a:xfrm>
            <a:off x="226503" y="3842158"/>
            <a:ext cx="12038202" cy="543109"/>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l-PL" sz="2800" dirty="0"/>
              <a:t>Wnioski</a:t>
            </a:r>
          </a:p>
        </p:txBody>
      </p:sp>
    </p:spTree>
    <p:extLst>
      <p:ext uri="{BB962C8B-B14F-4D97-AF65-F5344CB8AC3E}">
        <p14:creationId xmlns:p14="http://schemas.microsoft.com/office/powerpoint/2010/main" val="2545870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Obraz 10">
            <a:extLst>
              <a:ext uri="{FF2B5EF4-FFF2-40B4-BE49-F238E27FC236}">
                <a16:creationId xmlns:a16="http://schemas.microsoft.com/office/drawing/2014/main" id="{23F82969-7736-40DA-9837-D14E9D29163C}"/>
              </a:ext>
            </a:extLst>
          </p:cNvPr>
          <p:cNvPicPr>
            <a:picLocks noChangeAspect="1"/>
          </p:cNvPicPr>
          <p:nvPr/>
        </p:nvPicPr>
        <p:blipFill>
          <a:blip r:embed="rId2"/>
          <a:stretch>
            <a:fillRect/>
          </a:stretch>
        </p:blipFill>
        <p:spPr>
          <a:xfrm>
            <a:off x="830681" y="1066560"/>
            <a:ext cx="4696068" cy="1674251"/>
          </a:xfrm>
          <a:prstGeom prst="rect">
            <a:avLst/>
          </a:prstGeom>
        </p:spPr>
      </p:pic>
      <p:pic>
        <p:nvPicPr>
          <p:cNvPr id="13" name="Obraz 12">
            <a:extLst>
              <a:ext uri="{FF2B5EF4-FFF2-40B4-BE49-F238E27FC236}">
                <a16:creationId xmlns:a16="http://schemas.microsoft.com/office/drawing/2014/main" id="{AA0331BC-C92A-41F0-B4E3-522DA52D1C3B}"/>
              </a:ext>
            </a:extLst>
          </p:cNvPr>
          <p:cNvPicPr>
            <a:picLocks noChangeAspect="1"/>
          </p:cNvPicPr>
          <p:nvPr/>
        </p:nvPicPr>
        <p:blipFill>
          <a:blip r:embed="rId3"/>
          <a:stretch>
            <a:fillRect/>
          </a:stretch>
        </p:blipFill>
        <p:spPr>
          <a:xfrm>
            <a:off x="830682" y="2933189"/>
            <a:ext cx="4696067" cy="1674251"/>
          </a:xfrm>
          <a:prstGeom prst="rect">
            <a:avLst/>
          </a:prstGeom>
        </p:spPr>
      </p:pic>
      <p:pic>
        <p:nvPicPr>
          <p:cNvPr id="23" name="Obraz 22">
            <a:extLst>
              <a:ext uri="{FF2B5EF4-FFF2-40B4-BE49-F238E27FC236}">
                <a16:creationId xmlns:a16="http://schemas.microsoft.com/office/drawing/2014/main" id="{8E82A524-8C32-4E92-B6A6-CC98FC9E21A2}"/>
              </a:ext>
            </a:extLst>
          </p:cNvPr>
          <p:cNvPicPr>
            <a:picLocks noChangeAspect="1"/>
          </p:cNvPicPr>
          <p:nvPr/>
        </p:nvPicPr>
        <p:blipFill>
          <a:blip r:embed="rId4"/>
          <a:stretch>
            <a:fillRect/>
          </a:stretch>
        </p:blipFill>
        <p:spPr>
          <a:xfrm>
            <a:off x="6247002" y="1066560"/>
            <a:ext cx="4696071" cy="1674251"/>
          </a:xfrm>
          <a:prstGeom prst="rect">
            <a:avLst/>
          </a:prstGeom>
        </p:spPr>
      </p:pic>
      <p:pic>
        <p:nvPicPr>
          <p:cNvPr id="25" name="Obraz 24">
            <a:extLst>
              <a:ext uri="{FF2B5EF4-FFF2-40B4-BE49-F238E27FC236}">
                <a16:creationId xmlns:a16="http://schemas.microsoft.com/office/drawing/2014/main" id="{C3220E73-1EF8-4B62-B5E9-C9C1279E5CB9}"/>
              </a:ext>
            </a:extLst>
          </p:cNvPr>
          <p:cNvPicPr>
            <a:picLocks noChangeAspect="1"/>
          </p:cNvPicPr>
          <p:nvPr/>
        </p:nvPicPr>
        <p:blipFill>
          <a:blip r:embed="rId5"/>
          <a:stretch>
            <a:fillRect/>
          </a:stretch>
        </p:blipFill>
        <p:spPr>
          <a:xfrm>
            <a:off x="6247002" y="2933188"/>
            <a:ext cx="4696071" cy="1674251"/>
          </a:xfrm>
          <a:prstGeom prst="rect">
            <a:avLst/>
          </a:prstGeom>
        </p:spPr>
      </p:pic>
      <p:sp>
        <p:nvSpPr>
          <p:cNvPr id="30" name="Tytuł 1">
            <a:extLst>
              <a:ext uri="{FF2B5EF4-FFF2-40B4-BE49-F238E27FC236}">
                <a16:creationId xmlns:a16="http://schemas.microsoft.com/office/drawing/2014/main" id="{89B4FDAE-71CD-49CF-BA85-E001F5901228}"/>
              </a:ext>
            </a:extLst>
          </p:cNvPr>
          <p:cNvSpPr>
            <a:spLocks noGrp="1"/>
          </p:cNvSpPr>
          <p:nvPr>
            <p:ph type="title"/>
          </p:nvPr>
        </p:nvSpPr>
        <p:spPr>
          <a:xfrm>
            <a:off x="280691" y="240933"/>
            <a:ext cx="11010901" cy="543109"/>
          </a:xfrm>
        </p:spPr>
        <p:txBody>
          <a:bodyPr>
            <a:noAutofit/>
          </a:bodyPr>
          <a:lstStyle/>
          <a:p>
            <a:pPr algn="ctr"/>
            <a:r>
              <a:rPr lang="pl-PL" sz="2800" dirty="0"/>
              <a:t>Eksploracja danych – </a:t>
            </a:r>
            <a:r>
              <a:rPr lang="pl-PL" sz="2800" dirty="0" err="1"/>
              <a:t>Rain</a:t>
            </a:r>
            <a:r>
              <a:rPr lang="pl-PL" sz="2800" dirty="0"/>
              <a:t> </a:t>
            </a:r>
            <a:r>
              <a:rPr lang="pl-PL" sz="2800" dirty="0" err="1"/>
              <a:t>tomorrow</a:t>
            </a:r>
            <a:r>
              <a:rPr lang="pl-PL" sz="2800" dirty="0"/>
              <a:t> = </a:t>
            </a:r>
            <a:r>
              <a:rPr lang="pl-PL" sz="2800" dirty="0" err="1"/>
              <a:t>Yes</a:t>
            </a:r>
            <a:endParaRPr lang="pl-PL" sz="2800" dirty="0"/>
          </a:p>
        </p:txBody>
      </p:sp>
      <p:sp>
        <p:nvSpPr>
          <p:cNvPr id="18" name="pole tekstowe 17">
            <a:extLst>
              <a:ext uri="{FF2B5EF4-FFF2-40B4-BE49-F238E27FC236}">
                <a16:creationId xmlns:a16="http://schemas.microsoft.com/office/drawing/2014/main" id="{C15183DC-3D95-4F08-B7DF-60ADA8AD032D}"/>
              </a:ext>
            </a:extLst>
          </p:cNvPr>
          <p:cNvSpPr txBox="1"/>
          <p:nvPr/>
        </p:nvSpPr>
        <p:spPr>
          <a:xfrm>
            <a:off x="280691" y="5626691"/>
            <a:ext cx="9932392" cy="646331"/>
          </a:xfrm>
          <a:prstGeom prst="rect">
            <a:avLst/>
          </a:prstGeom>
          <a:noFill/>
        </p:spPr>
        <p:txBody>
          <a:bodyPr wrap="square">
            <a:spAutoFit/>
          </a:bodyPr>
          <a:lstStyle/>
          <a:p>
            <a:pPr marL="285750" indent="-285750">
              <a:buFont typeface="Arial" panose="020B0604020202020204" pitchFamily="34" charset="0"/>
              <a:buChar char="•"/>
            </a:pPr>
            <a:r>
              <a:rPr lang="pl-PL" sz="1800" dirty="0">
                <a:solidFill>
                  <a:schemeClr val="tx1"/>
                </a:solidFill>
              </a:rPr>
              <a:t>W zmiennych dotyczących temperatur widać pewne zależności ze zmienną zależną, jednakże ciężko ocenić, czy te zmienne będą wnosić wartość w procesie modelowania. </a:t>
            </a:r>
          </a:p>
        </p:txBody>
      </p:sp>
      <p:sp>
        <p:nvSpPr>
          <p:cNvPr id="20" name="Tytuł 1">
            <a:extLst>
              <a:ext uri="{FF2B5EF4-FFF2-40B4-BE49-F238E27FC236}">
                <a16:creationId xmlns:a16="http://schemas.microsoft.com/office/drawing/2014/main" id="{0ED133E8-883E-474E-89A1-BB58C1FBC8DF}"/>
              </a:ext>
            </a:extLst>
          </p:cNvPr>
          <p:cNvSpPr txBox="1">
            <a:spLocks/>
          </p:cNvSpPr>
          <p:nvPr/>
        </p:nvSpPr>
        <p:spPr>
          <a:xfrm>
            <a:off x="510787" y="4845511"/>
            <a:ext cx="10528688" cy="543109"/>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l-PL" sz="2800" dirty="0"/>
              <a:t>Wnioski</a:t>
            </a:r>
          </a:p>
        </p:txBody>
      </p:sp>
    </p:spTree>
    <p:extLst>
      <p:ext uri="{BB962C8B-B14F-4D97-AF65-F5344CB8AC3E}">
        <p14:creationId xmlns:p14="http://schemas.microsoft.com/office/powerpoint/2010/main" val="349011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a:extLst>
              <a:ext uri="{FF2B5EF4-FFF2-40B4-BE49-F238E27FC236}">
                <a16:creationId xmlns:a16="http://schemas.microsoft.com/office/drawing/2014/main" id="{ECA7EFB8-2764-4A81-93C9-EC20A0E255EE}"/>
              </a:ext>
            </a:extLst>
          </p:cNvPr>
          <p:cNvSpPr>
            <a:spLocks noGrp="1"/>
          </p:cNvSpPr>
          <p:nvPr>
            <p:ph type="title"/>
          </p:nvPr>
        </p:nvSpPr>
        <p:spPr>
          <a:xfrm>
            <a:off x="0" y="150224"/>
            <a:ext cx="12192000" cy="990679"/>
          </a:xfrm>
        </p:spPr>
        <p:txBody>
          <a:bodyPr>
            <a:noAutofit/>
          </a:bodyPr>
          <a:lstStyle/>
          <a:p>
            <a:pPr algn="ctr"/>
            <a:r>
              <a:rPr lang="pl-PL" sz="2800" dirty="0"/>
              <a:t>Eksploracja danych – </a:t>
            </a:r>
            <a:r>
              <a:rPr lang="pl-PL" sz="2800" dirty="0" err="1"/>
              <a:t>Rain</a:t>
            </a:r>
            <a:r>
              <a:rPr lang="pl-PL" sz="2800" dirty="0"/>
              <a:t> </a:t>
            </a:r>
            <a:r>
              <a:rPr lang="pl-PL" sz="2800" dirty="0" err="1"/>
              <a:t>tomorrow</a:t>
            </a:r>
            <a:r>
              <a:rPr lang="pl-PL" sz="2800" dirty="0"/>
              <a:t> = </a:t>
            </a:r>
            <a:r>
              <a:rPr lang="pl-PL" sz="2800" dirty="0" err="1"/>
              <a:t>Yes</a:t>
            </a:r>
            <a:endParaRPr lang="pl-PL" sz="2800" dirty="0"/>
          </a:p>
        </p:txBody>
      </p:sp>
      <p:sp>
        <p:nvSpPr>
          <p:cNvPr id="13" name="Symbol zastępczy zawartości 2">
            <a:extLst>
              <a:ext uri="{FF2B5EF4-FFF2-40B4-BE49-F238E27FC236}">
                <a16:creationId xmlns:a16="http://schemas.microsoft.com/office/drawing/2014/main" id="{DA9C038C-D98D-4BB4-83AF-F9EB56C1924E}"/>
              </a:ext>
            </a:extLst>
          </p:cNvPr>
          <p:cNvSpPr>
            <a:spLocks noGrp="1"/>
          </p:cNvSpPr>
          <p:nvPr>
            <p:ph idx="1"/>
          </p:nvPr>
        </p:nvSpPr>
        <p:spPr>
          <a:xfrm>
            <a:off x="0" y="5031777"/>
            <a:ext cx="11043751" cy="2085442"/>
          </a:xfrm>
        </p:spPr>
        <p:txBody>
          <a:bodyPr>
            <a:normAutofit/>
          </a:bodyPr>
          <a:lstStyle/>
          <a:p>
            <a:pPr>
              <a:buFont typeface="Arial" panose="020B0604020202020204" pitchFamily="34" charset="0"/>
              <a:buChar char="•"/>
            </a:pPr>
            <a:r>
              <a:rPr lang="pl-PL" sz="1800" dirty="0"/>
              <a:t>Wyniki</a:t>
            </a:r>
            <a:r>
              <a:rPr lang="pl-PL" sz="1800" dirty="0">
                <a:solidFill>
                  <a:schemeClr val="tx1"/>
                </a:solidFill>
              </a:rPr>
              <a:t> </a:t>
            </a:r>
            <a:r>
              <a:rPr lang="pl-PL" sz="1800" dirty="0"/>
              <a:t>YES</a:t>
            </a:r>
            <a:r>
              <a:rPr lang="pl-PL" sz="1800" dirty="0">
                <a:solidFill>
                  <a:schemeClr val="tx1"/>
                </a:solidFill>
              </a:rPr>
              <a:t> i NO odnoszących się do zmiennej zależnej rozkładają się dosyć równomiernie w przypadku zmiennych odnoszących się do kierunku wiatru, co oznacza, że te zmienne mogą okazać się nieistotne w modelowaniu.</a:t>
            </a:r>
          </a:p>
          <a:p>
            <a:pPr>
              <a:buFont typeface="Arial" panose="020B0604020202020204" pitchFamily="34" charset="0"/>
              <a:buChar char="•"/>
            </a:pPr>
            <a:r>
              <a:rPr lang="pl-PL" sz="1800" dirty="0">
                <a:solidFill>
                  <a:schemeClr val="tx1"/>
                </a:solidFill>
              </a:rPr>
              <a:t>Widać pewne zależności pomiędzy zmiennymi dotyczącymi siły wiatru a zmienną zależną, jednakże ciężko ocenić, czy te zmienne będą wnosić wartość w procesie modelowania. </a:t>
            </a:r>
          </a:p>
          <a:p>
            <a:pPr>
              <a:buFont typeface="Arial" panose="020B0604020202020204" pitchFamily="34" charset="0"/>
              <a:buChar char="•"/>
            </a:pPr>
            <a:endParaRPr lang="pl-PL" sz="1800" dirty="0">
              <a:solidFill>
                <a:schemeClr val="tx1"/>
              </a:solidFill>
            </a:endParaRPr>
          </a:p>
          <a:p>
            <a:pPr>
              <a:buFont typeface="Arial" panose="020B0604020202020204" pitchFamily="34" charset="0"/>
              <a:buChar char="•"/>
            </a:pPr>
            <a:endParaRPr lang="pl-PL" sz="1800" dirty="0">
              <a:solidFill>
                <a:schemeClr val="tx1"/>
              </a:solidFill>
            </a:endParaRPr>
          </a:p>
          <a:p>
            <a:endParaRPr lang="pl-PL" sz="1800" dirty="0">
              <a:solidFill>
                <a:schemeClr val="tx1"/>
              </a:solidFill>
            </a:endParaRPr>
          </a:p>
        </p:txBody>
      </p:sp>
      <p:pic>
        <p:nvPicPr>
          <p:cNvPr id="8" name="Obraz 7">
            <a:extLst>
              <a:ext uri="{FF2B5EF4-FFF2-40B4-BE49-F238E27FC236}">
                <a16:creationId xmlns:a16="http://schemas.microsoft.com/office/drawing/2014/main" id="{CE15CE16-0BF6-43C6-A9D8-B0410BC9C34D}"/>
              </a:ext>
            </a:extLst>
          </p:cNvPr>
          <p:cNvPicPr>
            <a:picLocks noChangeAspect="1"/>
          </p:cNvPicPr>
          <p:nvPr/>
        </p:nvPicPr>
        <p:blipFill>
          <a:blip r:embed="rId2"/>
          <a:stretch>
            <a:fillRect/>
          </a:stretch>
        </p:blipFill>
        <p:spPr>
          <a:xfrm>
            <a:off x="3967399" y="2575337"/>
            <a:ext cx="3624916" cy="1292362"/>
          </a:xfrm>
          <a:prstGeom prst="rect">
            <a:avLst/>
          </a:prstGeom>
        </p:spPr>
      </p:pic>
      <p:pic>
        <p:nvPicPr>
          <p:cNvPr id="10" name="Obraz 9">
            <a:extLst>
              <a:ext uri="{FF2B5EF4-FFF2-40B4-BE49-F238E27FC236}">
                <a16:creationId xmlns:a16="http://schemas.microsoft.com/office/drawing/2014/main" id="{6606BCD7-A39C-497D-A012-519B56214A72}"/>
              </a:ext>
            </a:extLst>
          </p:cNvPr>
          <p:cNvPicPr>
            <a:picLocks noChangeAspect="1"/>
          </p:cNvPicPr>
          <p:nvPr/>
        </p:nvPicPr>
        <p:blipFill>
          <a:blip r:embed="rId3"/>
          <a:stretch>
            <a:fillRect/>
          </a:stretch>
        </p:blipFill>
        <p:spPr>
          <a:xfrm>
            <a:off x="171242" y="2550097"/>
            <a:ext cx="3668640" cy="1307950"/>
          </a:xfrm>
          <a:prstGeom prst="rect">
            <a:avLst/>
          </a:prstGeom>
        </p:spPr>
      </p:pic>
      <p:pic>
        <p:nvPicPr>
          <p:cNvPr id="12" name="Obraz 11">
            <a:extLst>
              <a:ext uri="{FF2B5EF4-FFF2-40B4-BE49-F238E27FC236}">
                <a16:creationId xmlns:a16="http://schemas.microsoft.com/office/drawing/2014/main" id="{628B52C4-3522-4C59-B89E-58E0F3009410}"/>
              </a:ext>
            </a:extLst>
          </p:cNvPr>
          <p:cNvPicPr>
            <a:picLocks noChangeAspect="1"/>
          </p:cNvPicPr>
          <p:nvPr/>
        </p:nvPicPr>
        <p:blipFill>
          <a:blip r:embed="rId4"/>
          <a:stretch>
            <a:fillRect/>
          </a:stretch>
        </p:blipFill>
        <p:spPr>
          <a:xfrm>
            <a:off x="7763560" y="2517123"/>
            <a:ext cx="3624916" cy="1292362"/>
          </a:xfrm>
          <a:prstGeom prst="rect">
            <a:avLst/>
          </a:prstGeom>
        </p:spPr>
      </p:pic>
      <p:sp>
        <p:nvSpPr>
          <p:cNvPr id="14" name="Tytuł 1">
            <a:extLst>
              <a:ext uri="{FF2B5EF4-FFF2-40B4-BE49-F238E27FC236}">
                <a16:creationId xmlns:a16="http://schemas.microsoft.com/office/drawing/2014/main" id="{7D97A607-487B-4969-8F3D-E0979002A2C3}"/>
              </a:ext>
            </a:extLst>
          </p:cNvPr>
          <p:cNvSpPr txBox="1">
            <a:spLocks/>
          </p:cNvSpPr>
          <p:nvPr/>
        </p:nvSpPr>
        <p:spPr>
          <a:xfrm>
            <a:off x="-171250" y="4155097"/>
            <a:ext cx="12192000" cy="451766"/>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l-PL" sz="2800" dirty="0"/>
              <a:t>Wnioski</a:t>
            </a:r>
          </a:p>
        </p:txBody>
      </p:sp>
      <p:pic>
        <p:nvPicPr>
          <p:cNvPr id="9" name="Obraz 8">
            <a:extLst>
              <a:ext uri="{FF2B5EF4-FFF2-40B4-BE49-F238E27FC236}">
                <a16:creationId xmlns:a16="http://schemas.microsoft.com/office/drawing/2014/main" id="{E83DBA8A-085B-459B-AFEF-7167179A5FDD}"/>
              </a:ext>
            </a:extLst>
          </p:cNvPr>
          <p:cNvPicPr>
            <a:picLocks noChangeAspect="1"/>
          </p:cNvPicPr>
          <p:nvPr/>
        </p:nvPicPr>
        <p:blipFill>
          <a:blip r:embed="rId5"/>
          <a:stretch>
            <a:fillRect/>
          </a:stretch>
        </p:blipFill>
        <p:spPr>
          <a:xfrm>
            <a:off x="171242" y="1121735"/>
            <a:ext cx="3624915" cy="1334645"/>
          </a:xfrm>
          <a:prstGeom prst="rect">
            <a:avLst/>
          </a:prstGeom>
        </p:spPr>
      </p:pic>
      <p:pic>
        <p:nvPicPr>
          <p:cNvPr id="11" name="Obraz 10">
            <a:extLst>
              <a:ext uri="{FF2B5EF4-FFF2-40B4-BE49-F238E27FC236}">
                <a16:creationId xmlns:a16="http://schemas.microsoft.com/office/drawing/2014/main" id="{ECE27710-8AD4-4168-852C-D59F199F1DBD}"/>
              </a:ext>
            </a:extLst>
          </p:cNvPr>
          <p:cNvPicPr>
            <a:picLocks noChangeAspect="1"/>
          </p:cNvPicPr>
          <p:nvPr/>
        </p:nvPicPr>
        <p:blipFill>
          <a:blip r:embed="rId6"/>
          <a:stretch>
            <a:fillRect/>
          </a:stretch>
        </p:blipFill>
        <p:spPr>
          <a:xfrm>
            <a:off x="3967401" y="1140903"/>
            <a:ext cx="3624914" cy="1331803"/>
          </a:xfrm>
          <a:prstGeom prst="rect">
            <a:avLst/>
          </a:prstGeom>
        </p:spPr>
      </p:pic>
      <p:pic>
        <p:nvPicPr>
          <p:cNvPr id="15" name="Obraz 14">
            <a:extLst>
              <a:ext uri="{FF2B5EF4-FFF2-40B4-BE49-F238E27FC236}">
                <a16:creationId xmlns:a16="http://schemas.microsoft.com/office/drawing/2014/main" id="{669693C8-38BC-479D-9B51-71BDD965434C}"/>
              </a:ext>
            </a:extLst>
          </p:cNvPr>
          <p:cNvPicPr>
            <a:picLocks noChangeAspect="1"/>
          </p:cNvPicPr>
          <p:nvPr/>
        </p:nvPicPr>
        <p:blipFill>
          <a:blip r:embed="rId7"/>
          <a:stretch>
            <a:fillRect/>
          </a:stretch>
        </p:blipFill>
        <p:spPr>
          <a:xfrm>
            <a:off x="7763559" y="1140903"/>
            <a:ext cx="3624915" cy="1292362"/>
          </a:xfrm>
          <a:prstGeom prst="rect">
            <a:avLst/>
          </a:prstGeom>
        </p:spPr>
      </p:pic>
    </p:spTree>
    <p:extLst>
      <p:ext uri="{BB962C8B-B14F-4D97-AF65-F5344CB8AC3E}">
        <p14:creationId xmlns:p14="http://schemas.microsoft.com/office/powerpoint/2010/main" val="415972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3BB850D-3200-4296-A93F-802B020816E1}"/>
              </a:ext>
            </a:extLst>
          </p:cNvPr>
          <p:cNvSpPr>
            <a:spLocks noGrp="1"/>
          </p:cNvSpPr>
          <p:nvPr>
            <p:ph type="title"/>
          </p:nvPr>
        </p:nvSpPr>
        <p:spPr>
          <a:xfrm>
            <a:off x="222200" y="78962"/>
            <a:ext cx="11747600" cy="1507067"/>
          </a:xfrm>
        </p:spPr>
        <p:txBody>
          <a:bodyPr/>
          <a:lstStyle/>
          <a:p>
            <a:r>
              <a:rPr lang="pl-PL" dirty="0"/>
              <a:t>Wybór zmiennych na podstawie wartości CHI-Kwadrat</a:t>
            </a:r>
          </a:p>
        </p:txBody>
      </p:sp>
      <p:sp>
        <p:nvSpPr>
          <p:cNvPr id="30" name="Symbol zastępczy zawartości 2">
            <a:extLst>
              <a:ext uri="{FF2B5EF4-FFF2-40B4-BE49-F238E27FC236}">
                <a16:creationId xmlns:a16="http://schemas.microsoft.com/office/drawing/2014/main" id="{09B0B4BC-84C1-4A79-88A1-901B78E35E9D}"/>
              </a:ext>
            </a:extLst>
          </p:cNvPr>
          <p:cNvSpPr>
            <a:spLocks noGrp="1"/>
          </p:cNvSpPr>
          <p:nvPr>
            <p:ph idx="1"/>
          </p:nvPr>
        </p:nvSpPr>
        <p:spPr>
          <a:xfrm>
            <a:off x="122975" y="4391053"/>
            <a:ext cx="9823822" cy="2241241"/>
          </a:xfrm>
        </p:spPr>
        <p:txBody>
          <a:bodyPr>
            <a:normAutofit/>
          </a:bodyPr>
          <a:lstStyle/>
          <a:p>
            <a:pPr>
              <a:buFont typeface="Arial" panose="020B0604020202020204" pitchFamily="34" charset="0"/>
              <a:buChar char="•"/>
            </a:pPr>
            <a:r>
              <a:rPr lang="pl-PL" sz="1800" dirty="0">
                <a:solidFill>
                  <a:schemeClr val="tx1"/>
                </a:solidFill>
              </a:rPr>
              <a:t>Na podstawie wartości testu Chi-kwadrat odrzucono następujące zmienne zależne – Humidity9am, </a:t>
            </a:r>
            <a:r>
              <a:rPr lang="pl-PL" sz="1800" dirty="0" err="1">
                <a:solidFill>
                  <a:schemeClr val="tx1"/>
                </a:solidFill>
              </a:rPr>
              <a:t>Rainfall</a:t>
            </a:r>
            <a:r>
              <a:rPr lang="pl-PL" sz="1800" dirty="0">
                <a:solidFill>
                  <a:schemeClr val="tx1"/>
                </a:solidFill>
              </a:rPr>
              <a:t>, Temp9am, WindDir9am, WindSpeed3am, WindSpeed9am, </a:t>
            </a:r>
            <a:r>
              <a:rPr lang="pl-PL" sz="1800" dirty="0" err="1">
                <a:solidFill>
                  <a:schemeClr val="tx1"/>
                </a:solidFill>
              </a:rPr>
              <a:t>WindGustDir</a:t>
            </a:r>
            <a:r>
              <a:rPr lang="pl-PL" sz="1800" dirty="0">
                <a:solidFill>
                  <a:schemeClr val="tx1"/>
                </a:solidFill>
              </a:rPr>
              <a:t>, </a:t>
            </a:r>
            <a:r>
              <a:rPr lang="pl-PL" sz="1800" dirty="0" err="1">
                <a:solidFill>
                  <a:schemeClr val="tx1"/>
                </a:solidFill>
              </a:rPr>
              <a:t>MaxTemp</a:t>
            </a:r>
            <a:r>
              <a:rPr lang="pl-PL" sz="1800" dirty="0">
                <a:solidFill>
                  <a:schemeClr val="tx1"/>
                </a:solidFill>
              </a:rPr>
              <a:t>, Pressure9am.</a:t>
            </a:r>
          </a:p>
          <a:p>
            <a:pPr>
              <a:buFont typeface="Arial" panose="020B0604020202020204" pitchFamily="34" charset="0"/>
              <a:buChar char="•"/>
            </a:pPr>
            <a:r>
              <a:rPr lang="pl-PL" sz="1800" dirty="0">
                <a:solidFill>
                  <a:schemeClr val="tx1"/>
                </a:solidFill>
              </a:rPr>
              <a:t>Istnieje zależność pomiędzy zmiennymi Humidity3pm, </a:t>
            </a:r>
            <a:r>
              <a:rPr lang="pl-PL" sz="1800" dirty="0" err="1">
                <a:solidFill>
                  <a:schemeClr val="tx1"/>
                </a:solidFill>
              </a:rPr>
              <a:t>WindGustSpeed</a:t>
            </a:r>
            <a:r>
              <a:rPr lang="pl-PL" sz="1800" dirty="0">
                <a:solidFill>
                  <a:schemeClr val="tx1"/>
                </a:solidFill>
              </a:rPr>
              <a:t>, Pressure3pm, </a:t>
            </a:r>
            <a:r>
              <a:rPr lang="pl-PL" sz="1800" dirty="0" err="1">
                <a:solidFill>
                  <a:schemeClr val="tx1"/>
                </a:solidFill>
              </a:rPr>
              <a:t>RainToday</a:t>
            </a:r>
            <a:r>
              <a:rPr lang="pl-PL" sz="1800" dirty="0">
                <a:solidFill>
                  <a:schemeClr val="tx1"/>
                </a:solidFill>
              </a:rPr>
              <a:t>, WindDir3pm, </a:t>
            </a:r>
            <a:r>
              <a:rPr lang="pl-PL" sz="1800" dirty="0" err="1">
                <a:solidFill>
                  <a:schemeClr val="tx1"/>
                </a:solidFill>
              </a:rPr>
              <a:t>MinTemp</a:t>
            </a:r>
            <a:r>
              <a:rPr lang="pl-PL" sz="1800" dirty="0">
                <a:solidFill>
                  <a:schemeClr val="tx1"/>
                </a:solidFill>
              </a:rPr>
              <a:t>, Temp3pm, a zmienną zależną </a:t>
            </a:r>
            <a:r>
              <a:rPr lang="pl-PL" sz="1800" dirty="0" err="1">
                <a:solidFill>
                  <a:schemeClr val="tx1"/>
                </a:solidFill>
              </a:rPr>
              <a:t>RainTomorrow</a:t>
            </a:r>
            <a:r>
              <a:rPr lang="pl-PL" sz="1800" dirty="0">
                <a:solidFill>
                  <a:schemeClr val="tx1"/>
                </a:solidFill>
              </a:rPr>
              <a:t> </a:t>
            </a:r>
          </a:p>
          <a:p>
            <a:pPr>
              <a:buFont typeface="Arial" panose="020B0604020202020204" pitchFamily="34" charset="0"/>
              <a:buChar char="•"/>
            </a:pPr>
            <a:endParaRPr lang="pl-PL" sz="1800" dirty="0">
              <a:solidFill>
                <a:schemeClr val="tx1"/>
              </a:solidFill>
            </a:endParaRPr>
          </a:p>
        </p:txBody>
      </p:sp>
      <p:pic>
        <p:nvPicPr>
          <p:cNvPr id="6" name="Obraz 5">
            <a:extLst>
              <a:ext uri="{FF2B5EF4-FFF2-40B4-BE49-F238E27FC236}">
                <a16:creationId xmlns:a16="http://schemas.microsoft.com/office/drawing/2014/main" id="{E19E95E1-1C77-424A-8481-1583463D4B6A}"/>
              </a:ext>
            </a:extLst>
          </p:cNvPr>
          <p:cNvPicPr>
            <a:picLocks noChangeAspect="1"/>
          </p:cNvPicPr>
          <p:nvPr/>
        </p:nvPicPr>
        <p:blipFill>
          <a:blip r:embed="rId2"/>
          <a:stretch>
            <a:fillRect/>
          </a:stretch>
        </p:blipFill>
        <p:spPr>
          <a:xfrm>
            <a:off x="2011622" y="1456470"/>
            <a:ext cx="8569292" cy="2545262"/>
          </a:xfrm>
          <a:prstGeom prst="rect">
            <a:avLst/>
          </a:prstGeom>
        </p:spPr>
      </p:pic>
    </p:spTree>
    <p:extLst>
      <p:ext uri="{BB962C8B-B14F-4D97-AF65-F5344CB8AC3E}">
        <p14:creationId xmlns:p14="http://schemas.microsoft.com/office/powerpoint/2010/main" val="2413928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ski">
  <a:themeElements>
    <a:clrScheme name="Paski">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Paski">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Paski">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32d72bc7-a21e-4a90-9dd4-7e2db4b874f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120323C5E1398848B790DEF462ABB8D6" ma:contentTypeVersion="3" ma:contentTypeDescription="Utwórz nowy dokument." ma:contentTypeScope="" ma:versionID="1c46cf33345a58700a54b25cb1eed8e3">
  <xsd:schema xmlns:xsd="http://www.w3.org/2001/XMLSchema" xmlns:xs="http://www.w3.org/2001/XMLSchema" xmlns:p="http://schemas.microsoft.com/office/2006/metadata/properties" xmlns:ns2="32d72bc7-a21e-4a90-9dd4-7e2db4b874f5" targetNamespace="http://schemas.microsoft.com/office/2006/metadata/properties" ma:root="true" ma:fieldsID="09c1e3009c5b9f3a461c4eafc9829a67" ns2:_="">
    <xsd:import namespace="32d72bc7-a21e-4a90-9dd4-7e2db4b874f5"/>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d72bc7-a21e-4a90-9dd4-7e2db4b874f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148391-2C78-4318-8AD9-2A6A501B29C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196D2C9-21C2-4904-842B-1FEEAAE1CC04}">
  <ds:schemaRefs>
    <ds:schemaRef ds:uri="http://schemas.microsoft.com/sharepoint/v3/contenttype/forms"/>
  </ds:schemaRefs>
</ds:datastoreItem>
</file>

<file path=customXml/itemProps3.xml><?xml version="1.0" encoding="utf-8"?>
<ds:datastoreItem xmlns:ds="http://schemas.openxmlformats.org/officeDocument/2006/customXml" ds:itemID="{61F8121A-AC1A-4AF4-9A95-8C56F5FF2581}"/>
</file>

<file path=docProps/app.xml><?xml version="1.0" encoding="utf-8"?>
<Properties xmlns="http://schemas.openxmlformats.org/officeDocument/2006/extended-properties" xmlns:vt="http://schemas.openxmlformats.org/officeDocument/2006/docPropsVTypes">
  <Template>TM03090430[[fn=Paski]]</Template>
  <TotalTime>3457</TotalTime>
  <Words>2250</Words>
  <Application>Microsoft Office PowerPoint</Application>
  <PresentationFormat>Panoramiczny</PresentationFormat>
  <Paragraphs>460</Paragraphs>
  <Slides>18</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18</vt:i4>
      </vt:variant>
    </vt:vector>
  </HeadingPairs>
  <TitlesOfParts>
    <vt:vector size="23" baseType="lpstr">
      <vt:lpstr>Arial</vt:lpstr>
      <vt:lpstr>Calibri</vt:lpstr>
      <vt:lpstr>Corbel</vt:lpstr>
      <vt:lpstr>Wingdings</vt:lpstr>
      <vt:lpstr>Paski</vt:lpstr>
      <vt:lpstr>Determinanty opadów deszczu w Australii</vt:lpstr>
      <vt:lpstr>Prezentacja programu PowerPoint</vt:lpstr>
      <vt:lpstr>Nazwy dostępnych zmiennych wraz z opisem</vt:lpstr>
      <vt:lpstr>Liczba braków danych w poszczególnych zmiennych</vt:lpstr>
      <vt:lpstr>Statystyki z próby po wykluczeniu braków danych</vt:lpstr>
      <vt:lpstr>Eksploracja danych – Rain tomorrow = Yes</vt:lpstr>
      <vt:lpstr>Eksploracja danych – Rain tomorrow = Yes</vt:lpstr>
      <vt:lpstr>Eksploracja danych – Rain tomorrow = Yes</vt:lpstr>
      <vt:lpstr>Wybór zmiennych na podstawie wartości CHI-Kwadrat</vt:lpstr>
      <vt:lpstr>Prezentacja programu PowerPoint</vt:lpstr>
      <vt:lpstr>Wybór modeli – regresja logistyczna</vt:lpstr>
      <vt:lpstr>Wybór modeli – drzewo klasyfikacyjne</vt:lpstr>
      <vt:lpstr>Interpretacja parametrów – determinanty opadów deszczu regresja logistyczna</vt:lpstr>
      <vt:lpstr>Interpretacja parametrów – determinanty opadów deszczu regresja logistyczna</vt:lpstr>
      <vt:lpstr>Interpretacja Reguł – determinanty opadów deszczu drzewo decyzyjne</vt:lpstr>
      <vt:lpstr>Interpretacja reguł – determinanty opadów deszczu drzewo decyzyjne</vt:lpstr>
      <vt:lpstr>Porównanie modeli</vt:lpstr>
      <vt:lpstr>Podsumowanie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Predykcja opadów deszczu w Australii</dc:title>
  <dc:creator>Kacper Kalinowski</dc:creator>
  <cp:lastModifiedBy>Kacper Kalinowski</cp:lastModifiedBy>
  <cp:revision>183</cp:revision>
  <dcterms:created xsi:type="dcterms:W3CDTF">2021-04-01T19:56:19Z</dcterms:created>
  <dcterms:modified xsi:type="dcterms:W3CDTF">2021-06-05T15:09:56Z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0x010100120323C5E1398848B790DEF462ABB8D6</vt:lpwstr>
  </property>
</Properties>
</file>