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71"/>
  </p:notesMasterIdLst>
  <p:handoutMasterIdLst>
    <p:handoutMasterId r:id="rId72"/>
  </p:handoutMasterIdLst>
  <p:sldIdLst>
    <p:sldId id="294" r:id="rId2"/>
    <p:sldId id="388" r:id="rId3"/>
    <p:sldId id="457" r:id="rId4"/>
    <p:sldId id="372" r:id="rId5"/>
    <p:sldId id="389" r:id="rId6"/>
    <p:sldId id="407" r:id="rId7"/>
    <p:sldId id="366" r:id="rId8"/>
    <p:sldId id="413" r:id="rId9"/>
    <p:sldId id="416" r:id="rId10"/>
    <p:sldId id="414" r:id="rId11"/>
    <p:sldId id="417" r:id="rId12"/>
    <p:sldId id="425" r:id="rId13"/>
    <p:sldId id="426" r:id="rId14"/>
    <p:sldId id="418" r:id="rId15"/>
    <p:sldId id="408" r:id="rId16"/>
    <p:sldId id="419" r:id="rId17"/>
    <p:sldId id="420" r:id="rId18"/>
    <p:sldId id="459" r:id="rId19"/>
    <p:sldId id="421" r:id="rId20"/>
    <p:sldId id="390" r:id="rId21"/>
    <p:sldId id="427" r:id="rId22"/>
    <p:sldId id="429" r:id="rId23"/>
    <p:sldId id="430" r:id="rId24"/>
    <p:sldId id="422" r:id="rId25"/>
    <p:sldId id="423" r:id="rId26"/>
    <p:sldId id="424" r:id="rId27"/>
    <p:sldId id="431" r:id="rId28"/>
    <p:sldId id="432" r:id="rId29"/>
    <p:sldId id="409" r:id="rId30"/>
    <p:sldId id="433" r:id="rId31"/>
    <p:sldId id="434" r:id="rId32"/>
    <p:sldId id="435" r:id="rId33"/>
    <p:sldId id="436" r:id="rId34"/>
    <p:sldId id="460" r:id="rId35"/>
    <p:sldId id="438" r:id="rId36"/>
    <p:sldId id="439" r:id="rId37"/>
    <p:sldId id="440" r:id="rId38"/>
    <p:sldId id="441" r:id="rId39"/>
    <p:sldId id="442" r:id="rId40"/>
    <p:sldId id="443" r:id="rId41"/>
    <p:sldId id="444" r:id="rId42"/>
    <p:sldId id="446" r:id="rId43"/>
    <p:sldId id="447" r:id="rId44"/>
    <p:sldId id="461" r:id="rId45"/>
    <p:sldId id="448" r:id="rId46"/>
    <p:sldId id="449" r:id="rId47"/>
    <p:sldId id="450" r:id="rId48"/>
    <p:sldId id="462" r:id="rId49"/>
    <p:sldId id="452" r:id="rId50"/>
    <p:sldId id="453" r:id="rId51"/>
    <p:sldId id="454" r:id="rId52"/>
    <p:sldId id="455" r:id="rId53"/>
    <p:sldId id="456" r:id="rId54"/>
    <p:sldId id="458" r:id="rId55"/>
    <p:sldId id="463" r:id="rId56"/>
    <p:sldId id="467" r:id="rId57"/>
    <p:sldId id="468" r:id="rId58"/>
    <p:sldId id="469" r:id="rId59"/>
    <p:sldId id="470" r:id="rId60"/>
    <p:sldId id="471" r:id="rId61"/>
    <p:sldId id="464" r:id="rId62"/>
    <p:sldId id="465" r:id="rId63"/>
    <p:sldId id="466" r:id="rId64"/>
    <p:sldId id="474" r:id="rId65"/>
    <p:sldId id="475" r:id="rId66"/>
    <p:sldId id="476" r:id="rId67"/>
    <p:sldId id="472" r:id="rId68"/>
    <p:sldId id="477" r:id="rId69"/>
    <p:sldId id="386" r:id="rId7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99FFCC"/>
    <a:srgbClr val="0000FF"/>
    <a:srgbClr val="CC3300"/>
    <a:srgbClr val="F0E6D8"/>
    <a:srgbClr val="FFFF99"/>
    <a:srgbClr val="CC00CC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92" autoAdjust="0"/>
  </p:normalViewPr>
  <p:slideViewPr>
    <p:cSldViewPr>
      <p:cViewPr varScale="1">
        <p:scale>
          <a:sx n="85" d="100"/>
          <a:sy n="85" d="100"/>
        </p:scale>
        <p:origin x="3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E5B9A240-3CCF-4DCA-8FB2-1EEA5DBF01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744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4A39272D-C73F-4BEF-919E-5F2157392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95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2852936"/>
            <a:ext cx="6656784" cy="278586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833438"/>
            <a:ext cx="1944688" cy="5251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438" y="833438"/>
            <a:ext cx="5681662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438" y="833438"/>
            <a:ext cx="7778750" cy="996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04800"/>
            <a:ext cx="8663880" cy="8199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99592" y="1268760"/>
            <a:ext cx="8015808" cy="4752528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9750" y="1905000"/>
            <a:ext cx="4111625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3775" y="1905000"/>
            <a:ext cx="4111625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3775" y="4229100"/>
            <a:ext cx="4111625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339975" y="6400800"/>
            <a:ext cx="4392613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http://hopelive.hope.ac.uk/computing/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228600" y="6400800"/>
            <a:ext cx="685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2410A-D215-456B-919F-69A24A3A28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778750" cy="996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2776"/>
            <a:ext cx="7691438" cy="4672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778750" cy="996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84784"/>
            <a:ext cx="3768725" cy="4600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325" y="1484784"/>
            <a:ext cx="3770313" cy="4600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56207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00808"/>
            <a:ext cx="4040188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00808"/>
            <a:ext cx="4041775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778750" cy="7920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3438" y="833438"/>
            <a:ext cx="7778750" cy="996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1438" cy="3722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  <a:cs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  <a:cs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4138" y="6242050"/>
            <a:ext cx="585787" cy="487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1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>
                <a:solidFill>
                  <a:srgbClr val="000000"/>
                </a:solidFill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41AA8617-9FBC-482E-A1F0-7FAA02865B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6" cstate="print">
            <a:lum bright="52000" contrast="-56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283325"/>
            <a:ext cx="1042988" cy="574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835150" y="1989138"/>
            <a:ext cx="5761038" cy="519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  <a:cs typeface="Times New Roman" pitchFamily="18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116013" y="6308725"/>
            <a:ext cx="8027987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990000"/>
                </a:solidFill>
                <a:ea typeface="SimSun" charset="0"/>
                <a:cs typeface="Times New Roman" pitchFamily="18" charset="0"/>
              </a:rPr>
              <a:t>www.</a:t>
            </a:r>
            <a:r>
              <a:rPr lang="en-US" b="1" dirty="0">
                <a:solidFill>
                  <a:srgbClr val="990000"/>
                </a:solidFill>
                <a:ea typeface="SimSun" charset="0"/>
                <a:cs typeface="Times New Roman" pitchFamily="18" charset="0"/>
              </a:rPr>
              <a:t>hope</a:t>
            </a:r>
            <a:r>
              <a:rPr lang="en-US" dirty="0">
                <a:solidFill>
                  <a:srgbClr val="990000"/>
                </a:solidFill>
                <a:ea typeface="SimSun" charset="0"/>
                <a:cs typeface="Times New Roman" pitchFamily="18" charset="0"/>
              </a:rPr>
              <a:t>.ac.uk </a:t>
            </a:r>
            <a:r>
              <a:rPr lang="en-US" dirty="0">
                <a:solidFill>
                  <a:srgbClr val="003366"/>
                </a:solidFill>
                <a:ea typeface="SimSun" charset="0"/>
                <a:cs typeface="Times New Roman" pitchFamily="18" charset="0"/>
              </a:rPr>
              <a:t>		</a:t>
            </a:r>
            <a:r>
              <a:rPr lang="en-US" sz="1600" b="1" dirty="0">
                <a:solidFill>
                  <a:srgbClr val="003366"/>
                </a:solidFill>
                <a:ea typeface="SimSun" charset="0"/>
                <a:cs typeface="Times New Roman" pitchFamily="18" charset="0"/>
              </a:rPr>
              <a:t>Faculty of Sciences and Social Sciences </a:t>
            </a:r>
            <a:endParaRPr lang="en-US" b="1" dirty="0">
              <a:solidFill>
                <a:srgbClr val="003366"/>
              </a:solidFill>
              <a:ea typeface="SimSun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990000"/>
                </a:solidFill>
                <a:ea typeface="SimSun" charset="0"/>
                <a:cs typeface="Times New Roman" pitchFamily="18" charset="0"/>
              </a:rPr>
              <a:t>		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1116013" y="6308725"/>
            <a:ext cx="7812087" cy="1588"/>
          </a:xfrm>
          <a:prstGeom prst="line">
            <a:avLst/>
          </a:prstGeom>
          <a:noFill/>
          <a:ln w="38160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  <a:cs typeface="Times New Roman" pitchFamily="18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 rot="16200000">
            <a:off x="-2391568" y="2763043"/>
            <a:ext cx="5638800" cy="1312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5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8000" b="1">
                <a:solidFill>
                  <a:srgbClr val="FFFFFF"/>
                </a:solidFill>
                <a:ea typeface="SimSun" charset="0"/>
                <a:cs typeface="Times New Roman" pitchFamily="18" charset="0"/>
              </a:rPr>
              <a:t>HOPE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hf sldNum="0" hdr="0" dt="0"/>
  <p:txStyles>
    <p:titleStyle>
      <a:lvl1pPr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3366"/>
          </a:solidFill>
          <a:latin typeface="+mj-lt"/>
          <a:ea typeface="+mj-ea"/>
          <a:cs typeface="+mj-cs"/>
        </a:defRPr>
      </a:lvl1pPr>
      <a:lvl2pPr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3366"/>
          </a:solidFill>
          <a:latin typeface="Arial" charset="0"/>
          <a:ea typeface="SimSun" charset="0"/>
          <a:cs typeface="SimSun" charset="0"/>
        </a:defRPr>
      </a:lvl2pPr>
      <a:lvl3pPr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3366"/>
          </a:solidFill>
          <a:latin typeface="Arial" charset="0"/>
          <a:ea typeface="SimSun" charset="0"/>
          <a:cs typeface="SimSun" charset="0"/>
        </a:defRPr>
      </a:lvl3pPr>
      <a:lvl4pPr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3366"/>
          </a:solidFill>
          <a:latin typeface="Arial" charset="0"/>
          <a:ea typeface="SimSun" charset="0"/>
          <a:cs typeface="SimSun" charset="0"/>
        </a:defRPr>
      </a:lvl4pPr>
      <a:lvl5pPr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3366"/>
          </a:solidFill>
          <a:latin typeface="Arial" charset="0"/>
          <a:ea typeface="SimSun" charset="0"/>
          <a:cs typeface="SimSun" charset="0"/>
        </a:defRPr>
      </a:lvl5pPr>
      <a:lvl6pPr marL="2514600" indent="-228600" algn="l" defTabSz="44926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3366"/>
          </a:solidFill>
          <a:latin typeface="Arial" charset="0"/>
          <a:ea typeface="SimSun" charset="0"/>
          <a:cs typeface="SimSun" charset="0"/>
        </a:defRPr>
      </a:lvl6pPr>
      <a:lvl7pPr marL="2971800" indent="-228600" algn="l" defTabSz="44926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3366"/>
          </a:solidFill>
          <a:latin typeface="Arial" charset="0"/>
          <a:ea typeface="SimSun" charset="0"/>
          <a:cs typeface="SimSun" charset="0"/>
        </a:defRPr>
      </a:lvl7pPr>
      <a:lvl8pPr marL="3429000" indent="-228600" algn="l" defTabSz="44926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3366"/>
          </a:solidFill>
          <a:latin typeface="Arial" charset="0"/>
          <a:ea typeface="SimSun" charset="0"/>
          <a:cs typeface="SimSun" charset="0"/>
        </a:defRPr>
      </a:lvl8pPr>
      <a:lvl9pPr marL="3886200" indent="-228600" algn="l" defTabSz="44926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3366"/>
          </a:solidFill>
          <a:latin typeface="Arial" charset="0"/>
          <a:ea typeface="SimSun" charset="0"/>
          <a:cs typeface="SimSun" charset="0"/>
        </a:defRPr>
      </a:lvl9pPr>
    </p:titleStyle>
    <p:bodyStyle>
      <a:lvl1pPr marL="342900" indent="-34290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8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400">
          <a:solidFill>
            <a:srgbClr val="003366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3366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3366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366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366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366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36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836613"/>
            <a:ext cx="7772400" cy="1470025"/>
          </a:xfrm>
        </p:spPr>
        <p:txBody>
          <a:bodyPr/>
          <a:lstStyle/>
          <a:p>
            <a:br>
              <a:rPr lang="en-GB" sz="4000" dirty="0"/>
            </a:br>
            <a:br>
              <a:rPr lang="en-GB" sz="4000" dirty="0"/>
            </a:br>
            <a:r>
              <a:rPr lang="en-GB" sz="4000" dirty="0"/>
              <a:t>Website Development</a:t>
            </a:r>
            <a:br>
              <a:rPr lang="en-GB" sz="4000" dirty="0"/>
            </a:br>
            <a:r>
              <a:rPr lang="en-GB" sz="3200" dirty="0"/>
              <a:t>Different Users</a:t>
            </a:r>
            <a:endParaRPr lang="en-US" sz="3200" dirty="0"/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2852738"/>
            <a:ext cx="6656387" cy="2786062"/>
          </a:xfrm>
        </p:spPr>
        <p:txBody>
          <a:bodyPr/>
          <a:lstStyle/>
          <a:p>
            <a:r>
              <a:rPr lang="en-GB" dirty="0"/>
              <a:t>Neil Buckley</a:t>
            </a:r>
          </a:p>
          <a:p>
            <a:r>
              <a:rPr lang="en-GB" dirty="0"/>
              <a:t>FML308B</a:t>
            </a:r>
          </a:p>
          <a:p>
            <a:r>
              <a:rPr lang="en-GB" dirty="0"/>
              <a:t>bucklen@hope.ac.uk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7778750" cy="996950"/>
          </a:xfrm>
        </p:spPr>
        <p:txBody>
          <a:bodyPr/>
          <a:lstStyle/>
          <a:p>
            <a:r>
              <a:rPr lang="en-GB" dirty="0"/>
              <a:t>Alternatively:  Our Database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57224" y="1714488"/>
            <a:ext cx="4578872" cy="4522824"/>
          </a:xfrm>
          <a:prstGeom prst="rect">
            <a:avLst/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aceTraining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GB" sz="1800" dirty="0">
              <a:solidFill>
                <a:srgbClr val="FF0000"/>
              </a:solidFill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GB" sz="1800" dirty="0">
              <a:solidFill>
                <a:srgbClr val="FF0000"/>
              </a:solidFill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" name="Flowchart: Decision 1"/>
          <p:cNvSpPr/>
          <p:nvPr/>
        </p:nvSpPr>
        <p:spPr bwMode="auto">
          <a:xfrm>
            <a:off x="3375224" y="2893785"/>
            <a:ext cx="432048" cy="360040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91248" y="2204864"/>
            <a:ext cx="1628824" cy="2088232"/>
          </a:xfrm>
          <a:prstGeom prst="rect">
            <a:avLst/>
          </a:prstGeom>
          <a:solidFill>
            <a:srgbClr val="F0E6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course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GB" sz="1800" dirty="0"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courseId</a:t>
            </a: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 (</a:t>
            </a: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pk</a:t>
            </a: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>
                <a:latin typeface="Arial" charset="0"/>
              </a:rPr>
              <a:t>name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creditValue</a:t>
            </a:r>
            <a:endParaRPr kumimoji="0" lang="en-GB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 err="1">
                <a:latin typeface="Arial" charset="0"/>
              </a:rPr>
              <a:t>userId</a:t>
            </a:r>
            <a:r>
              <a:rPr lang="en-GB" sz="1800" dirty="0">
                <a:latin typeface="Arial" charset="0"/>
              </a:rPr>
              <a:t> (</a:t>
            </a:r>
            <a:r>
              <a:rPr lang="en-GB" sz="1800" dirty="0" err="1">
                <a:latin typeface="Arial" charset="0"/>
              </a:rPr>
              <a:t>fk</a:t>
            </a:r>
            <a:r>
              <a:rPr lang="en-GB" sz="1800" dirty="0">
                <a:latin typeface="Arial" charset="0"/>
              </a:rPr>
              <a:t>)</a:t>
            </a:r>
            <a:endParaRPr kumimoji="0" lang="en-GB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5" name="Straight Connector 4"/>
          <p:cNvCxnSpPr>
            <a:stCxn id="2" idx="1"/>
          </p:cNvCxnSpPr>
          <p:nvPr/>
        </p:nvCxnSpPr>
        <p:spPr bwMode="auto">
          <a:xfrm flipH="1">
            <a:off x="2555776" y="3073805"/>
            <a:ext cx="81944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Flowchart: Decision 11"/>
          <p:cNvSpPr/>
          <p:nvPr/>
        </p:nvSpPr>
        <p:spPr bwMode="auto">
          <a:xfrm>
            <a:off x="3923928" y="5085184"/>
            <a:ext cx="432048" cy="360040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Flowchart: Decision 12"/>
          <p:cNvSpPr/>
          <p:nvPr/>
        </p:nvSpPr>
        <p:spPr bwMode="auto">
          <a:xfrm>
            <a:off x="2077463" y="5085184"/>
            <a:ext cx="432048" cy="360040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" name="Elbow Connector 8"/>
          <p:cNvCxnSpPr>
            <a:stCxn id="13" idx="1"/>
          </p:cNvCxnSpPr>
          <p:nvPr/>
        </p:nvCxnSpPr>
        <p:spPr bwMode="auto">
          <a:xfrm rot="10800000">
            <a:off x="1861439" y="4293096"/>
            <a:ext cx="216024" cy="972108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Elbow Connector 14"/>
          <p:cNvCxnSpPr>
            <a:stCxn id="12" idx="3"/>
            <a:endCxn id="6" idx="2"/>
          </p:cNvCxnSpPr>
          <p:nvPr/>
        </p:nvCxnSpPr>
        <p:spPr bwMode="auto">
          <a:xfrm flipV="1">
            <a:off x="4355976" y="4293096"/>
            <a:ext cx="49684" cy="972108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2267744" y="4653136"/>
            <a:ext cx="1863824" cy="1440160"/>
          </a:xfrm>
          <a:prstGeom prst="rect">
            <a:avLst/>
          </a:prstGeom>
          <a:solidFill>
            <a:srgbClr val="F0E6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b="1" dirty="0" err="1">
                <a:latin typeface="Arial" charset="0"/>
              </a:rPr>
              <a:t>studentTaking</a:t>
            </a:r>
            <a:endParaRPr kumimoji="0" lang="en-GB" sz="1800" b="1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GB" sz="1800" dirty="0"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id (</a:t>
            </a:r>
            <a:r>
              <a:rPr lang="en-GB" sz="1800" dirty="0" err="1">
                <a:latin typeface="Arial" charset="0"/>
              </a:rPr>
              <a:t>f</a:t>
            </a: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k</a:t>
            </a: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 err="1">
                <a:latin typeface="Arial" charset="0"/>
              </a:rPr>
              <a:t>courseId</a:t>
            </a:r>
            <a:r>
              <a:rPr lang="en-GB" sz="1800" dirty="0">
                <a:latin typeface="Arial" charset="0"/>
              </a:rPr>
              <a:t> (</a:t>
            </a:r>
            <a:r>
              <a:rPr lang="en-GB" sz="1800" dirty="0" err="1">
                <a:latin typeface="Arial" charset="0"/>
              </a:rPr>
              <a:t>fk</a:t>
            </a:r>
            <a:r>
              <a:rPr lang="en-GB" sz="1800" dirty="0">
                <a:latin typeface="Arial" charset="0"/>
              </a:rPr>
              <a:t>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dateEnrolled</a:t>
            </a:r>
            <a:endParaRPr kumimoji="0" lang="en-GB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2976" y="2214554"/>
            <a:ext cx="1412800" cy="2294566"/>
          </a:xfrm>
          <a:prstGeom prst="rect">
            <a:avLst/>
          </a:prstGeom>
          <a:solidFill>
            <a:srgbClr val="F0E6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user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GB" sz="1800" dirty="0"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id (</a:t>
            </a: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pk</a:t>
            </a: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>
                <a:latin typeface="Arial" charset="0"/>
              </a:rPr>
              <a:t>forename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surname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>
                <a:latin typeface="Arial" charset="0"/>
              </a:rPr>
              <a:t>email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Password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b="1" dirty="0" err="1">
                <a:solidFill>
                  <a:srgbClr val="FF0000"/>
                </a:solidFill>
                <a:latin typeface="Arial" charset="0"/>
              </a:rPr>
              <a:t>userType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37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 Criteria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5852" y="1643612"/>
            <a:ext cx="72866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Ace training requires a new system for students that enrol onto their course(s).  There will typically be three methods of enrolment: from a list, by a tutor, or by a student.  </a:t>
            </a:r>
            <a:r>
              <a:rPr lang="en-GB" sz="2000" dirty="0">
                <a:solidFill>
                  <a:srgbClr val="008000"/>
                </a:solidFill>
              </a:rPr>
              <a:t>Students that register themselves require authorising by the tutor. Tutors are created by administrator(s) after the credentials of the tutor has been checked.  To become a course tutor the individual will register as a tutor.</a:t>
            </a:r>
          </a:p>
          <a:p>
            <a:r>
              <a:rPr lang="en-GB" sz="2000" dirty="0"/>
              <a:t>  </a:t>
            </a:r>
          </a:p>
          <a:p>
            <a:r>
              <a:rPr lang="en-GB" sz="2000" dirty="0"/>
              <a:t>The tutor will have the facility of uploading various resources, such as </a:t>
            </a:r>
            <a:r>
              <a:rPr lang="en-GB" sz="2000" dirty="0" err="1"/>
              <a:t>powerpoint</a:t>
            </a:r>
            <a:r>
              <a:rPr lang="en-GB" sz="2000" dirty="0"/>
              <a:t> presentations and documents.  Once uploaded they should either: be made available to the student, not available or available within a specified date range. 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809570" y="3341041"/>
            <a:ext cx="3714778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/>
              <a:t>Satisfactory</a:t>
            </a:r>
          </a:p>
        </p:txBody>
      </p:sp>
    </p:spTree>
    <p:extLst>
      <p:ext uri="{BB962C8B-B14F-4D97-AF65-F5344CB8AC3E}">
        <p14:creationId xmlns:p14="http://schemas.microsoft.com/office/powerpoint/2010/main" val="627452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Authorised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Tutors are authorised by administrators</a:t>
            </a:r>
          </a:p>
          <a:p>
            <a:pPr lvl="1"/>
            <a:r>
              <a:rPr lang="en-GB" dirty="0"/>
              <a:t>Fairly straight forward</a:t>
            </a:r>
          </a:p>
          <a:p>
            <a:r>
              <a:rPr lang="en-GB" dirty="0"/>
              <a:t>Students are authorised by tutors</a:t>
            </a:r>
          </a:p>
          <a:p>
            <a:pPr lvl="1"/>
            <a:r>
              <a:rPr lang="en-GB" dirty="0"/>
              <a:t>Leads to interesting questions:</a:t>
            </a:r>
          </a:p>
          <a:p>
            <a:pPr lvl="2"/>
            <a:r>
              <a:rPr lang="en-GB" dirty="0"/>
              <a:t>Can a tutor authorise a student they are not teaching?</a:t>
            </a:r>
          </a:p>
          <a:p>
            <a:pPr lvl="2"/>
            <a:r>
              <a:rPr lang="en-GB" dirty="0"/>
              <a:t>When authorised can they then enrol onto courses?</a:t>
            </a:r>
          </a:p>
          <a:p>
            <a:pPr lvl="2"/>
            <a:r>
              <a:rPr lang="en-GB" dirty="0"/>
              <a:t>OR Do they enrol onto a course and then the tutor authorise the student onto their course?</a:t>
            </a:r>
          </a:p>
          <a:p>
            <a:r>
              <a:rPr lang="en-GB" dirty="0"/>
              <a:t>Very ambiguous, so we will account for all</a:t>
            </a:r>
          </a:p>
        </p:txBody>
      </p:sp>
    </p:spTree>
    <p:extLst>
      <p:ext uri="{BB962C8B-B14F-4D97-AF65-F5344CB8AC3E}">
        <p14:creationId xmlns:p14="http://schemas.microsoft.com/office/powerpoint/2010/main" val="124965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When a student registers they are automatically authorised</a:t>
            </a:r>
          </a:p>
          <a:p>
            <a:pPr lvl="1"/>
            <a:r>
              <a:rPr lang="en-GB" sz="1800" dirty="0"/>
              <a:t>This will only change if the student fails to comply with Ace Training’s policies, for example:</a:t>
            </a:r>
          </a:p>
          <a:p>
            <a:pPr lvl="2"/>
            <a:r>
              <a:rPr lang="en-GB" sz="1600" dirty="0"/>
              <a:t>Unpaid tuition fees</a:t>
            </a:r>
          </a:p>
          <a:p>
            <a:pPr lvl="2"/>
            <a:r>
              <a:rPr lang="en-GB" sz="1600" dirty="0"/>
              <a:t>Plagiarism</a:t>
            </a:r>
          </a:p>
          <a:p>
            <a:pPr lvl="1"/>
            <a:r>
              <a:rPr lang="en-GB" sz="1800" dirty="0"/>
              <a:t>Or natural completion</a:t>
            </a:r>
          </a:p>
          <a:p>
            <a:pPr lvl="2"/>
            <a:r>
              <a:rPr lang="en-GB" sz="1600" dirty="0"/>
              <a:t>Student finishes study</a:t>
            </a:r>
          </a:p>
          <a:p>
            <a:r>
              <a:rPr lang="en-GB" sz="2000" dirty="0"/>
              <a:t>A student will enrol onto a course, once enrolled before being given access to course materials they will need to be authorised by the relevant course tutor</a:t>
            </a:r>
          </a:p>
          <a:p>
            <a:r>
              <a:rPr lang="en-GB" sz="2000" dirty="0"/>
              <a:t>Tutors are not automatically authorised and can only be authorised by administrators</a:t>
            </a:r>
          </a:p>
          <a:p>
            <a:pPr marL="342900" lvl="2" indent="-342900">
              <a:spcBef>
                <a:spcPts val="70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695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7778750" cy="996950"/>
          </a:xfrm>
        </p:spPr>
        <p:txBody>
          <a:bodyPr/>
          <a:lstStyle/>
          <a:p>
            <a:r>
              <a:rPr lang="en-GB" dirty="0"/>
              <a:t>Our Database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57224" y="1714488"/>
            <a:ext cx="7459192" cy="4522824"/>
          </a:xfrm>
          <a:prstGeom prst="rect">
            <a:avLst/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aceTraining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GB" sz="1800" dirty="0">
              <a:solidFill>
                <a:srgbClr val="FF0000"/>
              </a:solidFill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GB" sz="1800" dirty="0">
              <a:solidFill>
                <a:srgbClr val="FF0000"/>
              </a:solidFill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" name="Flowchart: Decision 1"/>
          <p:cNvSpPr/>
          <p:nvPr/>
        </p:nvSpPr>
        <p:spPr bwMode="auto">
          <a:xfrm>
            <a:off x="6228184" y="2893785"/>
            <a:ext cx="432048" cy="360040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444208" y="2204864"/>
            <a:ext cx="1628824" cy="2088232"/>
          </a:xfrm>
          <a:prstGeom prst="rect">
            <a:avLst/>
          </a:prstGeom>
          <a:solidFill>
            <a:srgbClr val="F0E6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course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GB" sz="1800" dirty="0"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courseId</a:t>
            </a: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 (</a:t>
            </a: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pk</a:t>
            </a: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>
                <a:latin typeface="Arial" charset="0"/>
              </a:rPr>
              <a:t>name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creditValue</a:t>
            </a:r>
            <a:endParaRPr kumimoji="0" lang="en-GB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>
                <a:latin typeface="Arial" charset="0"/>
              </a:rPr>
              <a:t>owner (</a:t>
            </a:r>
            <a:r>
              <a:rPr lang="en-GB" sz="1800" dirty="0" err="1">
                <a:latin typeface="Arial" charset="0"/>
              </a:rPr>
              <a:t>fk</a:t>
            </a:r>
            <a:r>
              <a:rPr lang="en-GB" sz="1800" dirty="0">
                <a:latin typeface="Arial" charset="0"/>
              </a:rPr>
              <a:t>)</a:t>
            </a:r>
            <a:endParaRPr kumimoji="0" lang="en-GB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5" name="Straight Connector 4"/>
          <p:cNvCxnSpPr>
            <a:stCxn id="2" idx="1"/>
          </p:cNvCxnSpPr>
          <p:nvPr/>
        </p:nvCxnSpPr>
        <p:spPr bwMode="auto">
          <a:xfrm flipH="1">
            <a:off x="2555776" y="3073805"/>
            <a:ext cx="367240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Flowchart: Decision 11"/>
          <p:cNvSpPr/>
          <p:nvPr/>
        </p:nvSpPr>
        <p:spPr bwMode="auto">
          <a:xfrm>
            <a:off x="5292080" y="5063765"/>
            <a:ext cx="432048" cy="360040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Flowchart: Decision 12"/>
          <p:cNvSpPr/>
          <p:nvPr/>
        </p:nvSpPr>
        <p:spPr bwMode="auto">
          <a:xfrm>
            <a:off x="3465496" y="5243785"/>
            <a:ext cx="432048" cy="360040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" name="Elbow Connector 8"/>
          <p:cNvCxnSpPr/>
          <p:nvPr/>
        </p:nvCxnSpPr>
        <p:spPr bwMode="auto">
          <a:xfrm rot="10800000">
            <a:off x="1869951" y="4581129"/>
            <a:ext cx="1616120" cy="842677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Elbow Connector 14"/>
          <p:cNvCxnSpPr>
            <a:stCxn id="12" idx="3"/>
            <a:endCxn id="6" idx="2"/>
          </p:cNvCxnSpPr>
          <p:nvPr/>
        </p:nvCxnSpPr>
        <p:spPr bwMode="auto">
          <a:xfrm flipV="1">
            <a:off x="5724128" y="4293096"/>
            <a:ext cx="1534492" cy="950689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3681520" y="4293096"/>
            <a:ext cx="1863824" cy="1728192"/>
          </a:xfrm>
          <a:prstGeom prst="rect">
            <a:avLst/>
          </a:prstGeom>
          <a:solidFill>
            <a:srgbClr val="F0E6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b="1" dirty="0" err="1">
                <a:latin typeface="Arial" charset="0"/>
              </a:rPr>
              <a:t>studentTaking</a:t>
            </a:r>
            <a:endParaRPr kumimoji="0" lang="en-GB" sz="1800" b="1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GB" sz="1800" dirty="0"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id (</a:t>
            </a:r>
            <a:r>
              <a:rPr lang="en-GB" sz="1800" dirty="0" err="1">
                <a:latin typeface="Arial" charset="0"/>
              </a:rPr>
              <a:t>f</a:t>
            </a: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k</a:t>
            </a: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 err="1">
                <a:latin typeface="Arial" charset="0"/>
              </a:rPr>
              <a:t>courseId</a:t>
            </a:r>
            <a:r>
              <a:rPr lang="en-GB" sz="1800" dirty="0">
                <a:latin typeface="Arial" charset="0"/>
              </a:rPr>
              <a:t> (</a:t>
            </a:r>
            <a:r>
              <a:rPr lang="en-GB" sz="1800" dirty="0" err="1">
                <a:latin typeface="Arial" charset="0"/>
              </a:rPr>
              <a:t>fk</a:t>
            </a:r>
            <a:r>
              <a:rPr lang="en-GB" sz="1800" dirty="0">
                <a:latin typeface="Arial" charset="0"/>
              </a:rPr>
              <a:t>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dateEnrolled</a:t>
            </a:r>
            <a:endParaRPr kumimoji="0" lang="en-GB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  <a:p>
            <a:pPr defTabSz="449263" eaLnBrk="0" hangingPunct="0">
              <a:buClr>
                <a:srgbClr val="000000"/>
              </a:buClr>
              <a:buSzPct val="100000"/>
            </a:pPr>
            <a:r>
              <a:rPr lang="en-GB" sz="1800" b="1" dirty="0">
                <a:solidFill>
                  <a:srgbClr val="FF0000"/>
                </a:solidFill>
                <a:latin typeface="Arial" charset="0"/>
              </a:rPr>
              <a:t>authorised</a:t>
            </a:r>
            <a:endParaRPr kumimoji="0" lang="en-GB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2976" y="2214553"/>
            <a:ext cx="1412800" cy="2654607"/>
          </a:xfrm>
          <a:prstGeom prst="rect">
            <a:avLst/>
          </a:prstGeom>
          <a:solidFill>
            <a:srgbClr val="F0E6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user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GB" sz="1800" dirty="0"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id (</a:t>
            </a: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pk</a:t>
            </a: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>
                <a:latin typeface="Arial" charset="0"/>
              </a:rPr>
              <a:t>forename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surname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>
                <a:latin typeface="Arial" charset="0"/>
              </a:rPr>
              <a:t>email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Password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b="1" dirty="0" err="1">
                <a:solidFill>
                  <a:srgbClr val="FF0000"/>
                </a:solidFill>
                <a:latin typeface="Arial" charset="0"/>
              </a:rPr>
              <a:t>userType</a:t>
            </a:r>
            <a:endParaRPr lang="en-GB" sz="1800" b="1" dirty="0">
              <a:solidFill>
                <a:srgbClr val="FF0000"/>
              </a:solidFill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b="1" dirty="0">
                <a:solidFill>
                  <a:srgbClr val="FF0000"/>
                </a:solidFill>
                <a:latin typeface="Arial" charset="0"/>
              </a:rPr>
              <a:t>authorised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95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createDatabase.php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Update to allow for:</a:t>
            </a:r>
          </a:p>
          <a:p>
            <a:pPr lvl="1"/>
            <a:r>
              <a:rPr lang="en-GB" dirty="0"/>
              <a:t>a type of user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= ("</a:t>
            </a:r>
          </a:p>
          <a:p>
            <a:pPr marL="457200" lvl="1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CREATE TABLE user (</a:t>
            </a:r>
          </a:p>
          <a:p>
            <a:pPr marL="457200" lvl="1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id 			INT AUTO_INCREMENT,</a:t>
            </a:r>
          </a:p>
          <a:p>
            <a:pPr marL="457200" lvl="1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forename		VARCHAR(50) 	NOT NULL,</a:t>
            </a:r>
          </a:p>
          <a:p>
            <a:pPr marL="457200" lvl="1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surname 		VARCHAR(50) 	NOT NULL,</a:t>
            </a:r>
          </a:p>
          <a:p>
            <a:pPr marL="457200" lvl="1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email 		VARCHAR(50) 	NOT NULL,</a:t>
            </a:r>
          </a:p>
          <a:p>
            <a:pPr marL="457200" lvl="1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password 	VARCHAR(50) 	NOT NULL,</a:t>
            </a:r>
          </a:p>
          <a:p>
            <a:pPr marL="457200" lvl="1" indent="0">
              <a:buNone/>
            </a:pPr>
            <a:r>
              <a:rPr lang="en-GB" sz="1400" b="1" dirty="0" err="1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userType</a:t>
            </a:r>
            <a:r>
              <a:rPr lang="en-GB" sz="1400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		VARCHAR(15) 	NOT NULL,</a:t>
            </a:r>
          </a:p>
          <a:p>
            <a:pPr marL="457200" lvl="1" indent="0">
              <a:buNone/>
            </a:pPr>
            <a:r>
              <a:rPr lang="en-GB" sz="1400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authorised 	BOOLEAN,</a:t>
            </a:r>
          </a:p>
          <a:p>
            <a:pPr marL="457200" lvl="1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PRIMARY KEY (id)</a:t>
            </a:r>
          </a:p>
          <a:p>
            <a:pPr marL="457200" lvl="1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)");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372200" y="764704"/>
            <a:ext cx="2232248" cy="1656184"/>
          </a:xfrm>
          <a:prstGeom prst="wedgeRoundRectCallou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400" dirty="0">
                <a:latin typeface="Arial" charset="0"/>
              </a:rPr>
              <a:t>Did you know </a:t>
            </a:r>
            <a:r>
              <a:rPr lang="en-GB" sz="1400" dirty="0" err="1">
                <a:latin typeface="Arial" charset="0"/>
              </a:rPr>
              <a:t>mySQL</a:t>
            </a:r>
            <a:r>
              <a:rPr lang="en-GB" sz="1400" dirty="0">
                <a:latin typeface="Arial" charset="0"/>
              </a:rPr>
              <a:t> does not actually have a </a:t>
            </a:r>
            <a:r>
              <a:rPr lang="en-GB" sz="1400" dirty="0" err="1">
                <a:latin typeface="Arial" charset="0"/>
              </a:rPr>
              <a:t>boolean</a:t>
            </a:r>
            <a:r>
              <a:rPr lang="en-GB" sz="1400" dirty="0">
                <a:latin typeface="Arial" charset="0"/>
              </a:rPr>
              <a:t> data type?  The </a:t>
            </a:r>
            <a:r>
              <a:rPr lang="en-GB" sz="1400" dirty="0" err="1">
                <a:latin typeface="Arial" charset="0"/>
              </a:rPr>
              <a:t>boolean</a:t>
            </a:r>
            <a:r>
              <a:rPr lang="en-GB" sz="1400" dirty="0">
                <a:latin typeface="Arial" charset="0"/>
              </a:rPr>
              <a:t> will become a </a:t>
            </a:r>
            <a:r>
              <a:rPr lang="en-GB" sz="1400" dirty="0" err="1">
                <a:latin typeface="Arial" charset="0"/>
              </a:rPr>
              <a:t>tinyint</a:t>
            </a:r>
            <a:r>
              <a:rPr lang="en-GB" sz="1400" dirty="0">
                <a:latin typeface="Arial" charset="0"/>
              </a:rPr>
              <a:t>(1).  n=0 is false, n&gt;0 true</a:t>
            </a:r>
            <a:endParaRPr kumimoji="0" lang="en-GB" sz="14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42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createDatabase.php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= "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CREATE TABLE course (</a:t>
            </a:r>
          </a:p>
          <a:p>
            <a:pPr marL="0" indent="0">
              <a:buNone/>
            </a:pP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courseId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		INT AUTO_INCREMENT,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name			VARCHAR(50) NOT NULL,</a:t>
            </a:r>
          </a:p>
          <a:p>
            <a:pPr marL="0" indent="0">
              <a:buNone/>
            </a:pP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creditValue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	VARCHAR(50) NOT NULL,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owner	 		INT,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FOREIGN KEY (owner) REFERENCES user(id)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ON UPDATE CASCADE ON DELETE RESTRICT,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PRIMARY KEY (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courseId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)";</a:t>
            </a:r>
          </a:p>
          <a:p>
            <a:pPr marL="0" indent="0">
              <a:buNone/>
            </a:pPr>
            <a:endParaRPr lang="en-GB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50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createDatabase.php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= "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studentTaking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id 				INT,</a:t>
            </a:r>
          </a:p>
          <a:p>
            <a:pPr marL="0" indent="0">
              <a:buNone/>
            </a:pP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courseId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		INT,	</a:t>
            </a:r>
          </a:p>
          <a:p>
            <a:pPr marL="0" indent="0">
              <a:buNone/>
            </a:pP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dateEnrolled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DATE,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authorised	BOOLEAN,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FOREIGN KEY (id) REFERENCES user(id)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ON UPDATE CASCADE ON DELETE RESTRICT,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courseId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) REFERENCES course(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courseId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ON UPDATE RESTRICT ON DELETE RESTRICT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)";</a:t>
            </a:r>
          </a:p>
          <a:p>
            <a:pPr marL="0" indent="0">
              <a:buNone/>
            </a:pPr>
            <a:endParaRPr lang="en-GB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874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did 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Created a </a:t>
            </a:r>
            <a:r>
              <a:rPr lang="en-GB" dirty="0" err="1"/>
              <a:t>register.php</a:t>
            </a:r>
            <a:r>
              <a:rPr lang="en-GB" dirty="0"/>
              <a:t> file</a:t>
            </a:r>
          </a:p>
          <a:p>
            <a:pPr lvl="1"/>
            <a:r>
              <a:rPr lang="en-GB" dirty="0" err="1"/>
              <a:t>showRegister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doRegister</a:t>
            </a:r>
            <a:r>
              <a:rPr lang="en-GB" dirty="0"/>
              <a:t>()</a:t>
            </a:r>
          </a:p>
          <a:p>
            <a:pPr lvl="1"/>
            <a:endParaRPr lang="en-GB" dirty="0"/>
          </a:p>
          <a:p>
            <a:r>
              <a:rPr lang="en-GB" dirty="0"/>
              <a:t>We need to update these two files to account for what type of user is registering</a:t>
            </a:r>
          </a:p>
        </p:txBody>
      </p:sp>
    </p:spTree>
    <p:extLst>
      <p:ext uri="{BB962C8B-B14F-4D97-AF65-F5344CB8AC3E}">
        <p14:creationId xmlns:p14="http://schemas.microsoft.com/office/powerpoint/2010/main" val="2486804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Currently:  Getting user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File called </a:t>
            </a:r>
            <a:r>
              <a:rPr lang="en-GB" dirty="0" err="1"/>
              <a:t>register.php</a:t>
            </a:r>
            <a:endParaRPr lang="en-GB" dirty="0"/>
          </a:p>
          <a:p>
            <a:pPr lvl="1"/>
            <a:r>
              <a:rPr lang="en-GB" dirty="0" err="1"/>
              <a:t>showRegister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doRegister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/>
              <a:t>We need to incorporate</a:t>
            </a:r>
            <a:br>
              <a:rPr lang="en-GB" dirty="0"/>
            </a:br>
            <a:r>
              <a:rPr lang="en-GB" dirty="0"/>
              <a:t>a user type, i.e. who is</a:t>
            </a:r>
            <a:br>
              <a:rPr lang="en-GB" dirty="0"/>
            </a:br>
            <a:r>
              <a:rPr lang="en-GB" dirty="0"/>
              <a:t>registering, a tutor or</a:t>
            </a:r>
            <a:br>
              <a:rPr lang="en-GB" dirty="0"/>
            </a:br>
            <a:r>
              <a:rPr lang="en-GB" dirty="0"/>
              <a:t>a student?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422477"/>
            <a:ext cx="295275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819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 Criteria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5852" y="1643612"/>
            <a:ext cx="72866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8000"/>
                </a:solidFill>
              </a:rPr>
              <a:t>Ace training requires a new system for students that enrol </a:t>
            </a:r>
            <a:r>
              <a:rPr lang="en-GB" sz="2000" dirty="0">
                <a:solidFill>
                  <a:srgbClr val="CC3300"/>
                </a:solidFill>
              </a:rPr>
              <a:t>onto their course(s).</a:t>
            </a:r>
            <a:r>
              <a:rPr lang="en-GB" sz="2000" dirty="0"/>
              <a:t>  There will typically be three methods of enrolment: from a list, </a:t>
            </a:r>
            <a:r>
              <a:rPr lang="en-GB" sz="2000" dirty="0">
                <a:solidFill>
                  <a:srgbClr val="008000"/>
                </a:solidFill>
              </a:rPr>
              <a:t>by a tutor</a:t>
            </a:r>
            <a:r>
              <a:rPr lang="en-GB" sz="2000" dirty="0"/>
              <a:t>, or </a:t>
            </a:r>
            <a:r>
              <a:rPr lang="en-GB" sz="2000" dirty="0">
                <a:solidFill>
                  <a:srgbClr val="008000"/>
                </a:solidFill>
              </a:rPr>
              <a:t>by a student</a:t>
            </a:r>
            <a:r>
              <a:rPr lang="en-GB" sz="2000" dirty="0"/>
              <a:t>.  </a:t>
            </a:r>
            <a:r>
              <a:rPr lang="en-GB" sz="2000" dirty="0">
                <a:solidFill>
                  <a:srgbClr val="008000"/>
                </a:solidFill>
              </a:rPr>
              <a:t>Students that register themselves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C00000"/>
                </a:solidFill>
              </a:rPr>
              <a:t>require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C00000"/>
                </a:solidFill>
              </a:rPr>
              <a:t>authorising by the tutor</a:t>
            </a:r>
            <a:r>
              <a:rPr lang="en-GB" sz="2000" dirty="0"/>
              <a:t>. Tutors are created by administrator(s) after the credentials of the tutor has been checked.  </a:t>
            </a:r>
            <a:r>
              <a:rPr lang="en-GB" sz="2000" dirty="0">
                <a:solidFill>
                  <a:srgbClr val="C00000"/>
                </a:solidFill>
              </a:rPr>
              <a:t>To become a course tutor the individual will register as a tutor</a:t>
            </a:r>
            <a:r>
              <a:rPr lang="en-GB" sz="2000" dirty="0"/>
              <a:t>.</a:t>
            </a:r>
          </a:p>
          <a:p>
            <a:r>
              <a:rPr lang="en-GB" sz="2000" dirty="0"/>
              <a:t>  </a:t>
            </a:r>
          </a:p>
          <a:p>
            <a:r>
              <a:rPr lang="en-GB" sz="2000" dirty="0"/>
              <a:t>The tutor will have the facility of uploading various resources, such as </a:t>
            </a:r>
            <a:r>
              <a:rPr lang="en-GB" sz="2000" dirty="0" err="1"/>
              <a:t>powerpoint</a:t>
            </a:r>
            <a:r>
              <a:rPr lang="en-GB" sz="2000" dirty="0"/>
              <a:t> presentations and documents.  Once uploaded they should either: be made available to the student, not available or available within a specified date range. 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809570" y="3341041"/>
            <a:ext cx="3714778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/>
              <a:t>Satisfactory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showRegister</a:t>
            </a:r>
            <a:r>
              <a:rPr lang="en-GB" dirty="0"/>
              <a:t> and </a:t>
            </a:r>
            <a:r>
              <a:rPr lang="en-GB" dirty="0" err="1"/>
              <a:t>doRegister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Same as last time</a:t>
            </a:r>
          </a:p>
          <a:p>
            <a:pPr lvl="1"/>
            <a:r>
              <a:rPr lang="en-GB" dirty="0"/>
              <a:t>updated to include a dropdown list (tutor/student)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2066" y="3000372"/>
            <a:ext cx="3786214" cy="2062103"/>
          </a:xfrm>
          <a:prstGeom prst="rect">
            <a:avLst/>
          </a:prstGeom>
          <a:solidFill>
            <a:srgbClr val="F0E6D8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= ("INSERT INTO user 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(forename, surname, 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email, password, </a:t>
            </a:r>
          </a:p>
          <a:p>
            <a:r>
              <a:rPr lang="en-GB" sz="1600" b="1" dirty="0" err="1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userType</a:t>
            </a:r>
            <a:r>
              <a:rPr lang="en-GB" sz="1600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, authorised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VALUES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('$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fn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', '$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sn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', '$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ea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', '$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pw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', </a:t>
            </a:r>
          </a:p>
          <a:p>
            <a:r>
              <a:rPr lang="en-GB" sz="1600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‘ut’,0 or 1 ?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4536504" cy="2848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7057" y="5589240"/>
            <a:ext cx="8651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Problem here is that if the user registering is a tutor they should be set as not authorised, a student however should be set as authorised.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2776"/>
            <a:ext cx="8126288" cy="4752528"/>
          </a:xfrm>
        </p:spPr>
        <p:txBody>
          <a:bodyPr/>
          <a:lstStyle/>
          <a:p>
            <a:r>
              <a:rPr lang="en-GB" dirty="0"/>
              <a:t>We check the type of user by using the value selected in the drop down list</a:t>
            </a:r>
          </a:p>
          <a:p>
            <a:r>
              <a:rPr lang="en-GB" dirty="0"/>
              <a:t>We then select the appropriate SQL for that user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GB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($</a:t>
            </a:r>
            <a:r>
              <a:rPr lang="en-GB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ut</a:t>
            </a:r>
            <a:r>
              <a:rPr lang="en-GB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== 'student')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= ("INSERT INTO user (forename, surname, email, password,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userType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, authorised)</a:t>
            </a:r>
            <a:br>
              <a:rPr lang="en-GB" sz="1200" b="1" dirty="0">
                <a:latin typeface="Courier New" pitchFamily="49" charset="0"/>
                <a:cs typeface="Courier New" pitchFamily="49" charset="0"/>
              </a:rPr>
            </a:br>
            <a:r>
              <a:rPr lang="en-GB" sz="1200" b="1" dirty="0">
                <a:latin typeface="Courier New" pitchFamily="49" charset="0"/>
                <a:cs typeface="Courier New" pitchFamily="49" charset="0"/>
              </a:rPr>
              <a:t>VALUES ('$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fn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', '$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sn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', '$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ea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', '$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pw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', '$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ut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GB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)");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= ("INSERT INTO user (forename, surname, email, password,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userType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, authorised) 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VALUES ('$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fn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', '$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sn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', '$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ea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', '$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pw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', '$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ut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GB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)");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GB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809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have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Allowed a user to register</a:t>
            </a:r>
          </a:p>
          <a:p>
            <a:pPr lvl="1"/>
            <a:r>
              <a:rPr lang="en-GB" dirty="0"/>
              <a:t>They choose if they are a student or a tutor</a:t>
            </a:r>
          </a:p>
          <a:p>
            <a:r>
              <a:rPr lang="en-GB" dirty="0"/>
              <a:t>If they are a tutor</a:t>
            </a:r>
          </a:p>
          <a:p>
            <a:pPr lvl="1"/>
            <a:r>
              <a:rPr lang="en-GB" dirty="0"/>
              <a:t>Added to the database as a tutor</a:t>
            </a:r>
          </a:p>
          <a:p>
            <a:pPr lvl="1"/>
            <a:r>
              <a:rPr lang="en-GB" dirty="0"/>
              <a:t>Authorised set to 0 (false, no)</a:t>
            </a:r>
          </a:p>
          <a:p>
            <a:r>
              <a:rPr lang="en-GB" dirty="0"/>
              <a:t>If they are a student</a:t>
            </a:r>
          </a:p>
          <a:p>
            <a:pPr lvl="1"/>
            <a:r>
              <a:rPr lang="en-GB" dirty="0"/>
              <a:t>Added to the database as a student</a:t>
            </a:r>
          </a:p>
          <a:p>
            <a:pPr lvl="1"/>
            <a:r>
              <a:rPr lang="en-GB" dirty="0"/>
              <a:t>Authorised set to 1 (true, yes)</a:t>
            </a:r>
          </a:p>
        </p:txBody>
      </p:sp>
    </p:spTree>
    <p:extLst>
      <p:ext uri="{BB962C8B-B14F-4D97-AF65-F5344CB8AC3E}">
        <p14:creationId xmlns:p14="http://schemas.microsoft.com/office/powerpoint/2010/main" val="487113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Next:  Logging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When a user logs in their experience will differ depending on the type of user (</a:t>
            </a:r>
            <a:r>
              <a:rPr lang="en-GB" sz="2400" dirty="0" err="1"/>
              <a:t>userType</a:t>
            </a:r>
            <a:r>
              <a:rPr lang="en-GB" sz="2400" dirty="0"/>
              <a:t>).</a:t>
            </a:r>
          </a:p>
          <a:p>
            <a:pPr lvl="1"/>
            <a:r>
              <a:rPr lang="en-GB" sz="2000" dirty="0"/>
              <a:t>Students can not add courses</a:t>
            </a:r>
          </a:p>
          <a:p>
            <a:r>
              <a:rPr lang="en-GB" sz="2400" dirty="0"/>
              <a:t>If the user successfully logs in we need to check that the user is authorised to use the system.</a:t>
            </a:r>
          </a:p>
          <a:p>
            <a:pPr lvl="1"/>
            <a:r>
              <a:rPr lang="en-GB" sz="2000" dirty="0"/>
              <a:t>Tutors can not add courses until authorised</a:t>
            </a:r>
          </a:p>
          <a:p>
            <a:r>
              <a:rPr lang="en-GB" sz="2400" dirty="0"/>
              <a:t>We need to remember the user, and the type of user for the entire time ($_SESSION) that they use the system</a:t>
            </a:r>
          </a:p>
        </p:txBody>
      </p:sp>
    </p:spTree>
    <p:extLst>
      <p:ext uri="{BB962C8B-B14F-4D97-AF65-F5344CB8AC3E}">
        <p14:creationId xmlns:p14="http://schemas.microsoft.com/office/powerpoint/2010/main" val="96089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Currently once registered a user can login</a:t>
            </a:r>
          </a:p>
          <a:p>
            <a:pPr lvl="1"/>
            <a:r>
              <a:rPr lang="en-GB" dirty="0"/>
              <a:t>We need to change this so that a user can’t login if they have not yet been authorised</a:t>
            </a:r>
          </a:p>
        </p:txBody>
      </p:sp>
    </p:spTree>
    <p:extLst>
      <p:ext uri="{BB962C8B-B14F-4D97-AF65-F5344CB8AC3E}">
        <p14:creationId xmlns:p14="http://schemas.microsoft.com/office/powerpoint/2010/main" val="22369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Currently: </a:t>
            </a:r>
            <a:r>
              <a:rPr lang="en-GB" dirty="0" err="1"/>
              <a:t>doLogin</a:t>
            </a:r>
            <a:r>
              <a:rPr lang="en-GB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$conn = 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mysqli_connect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("localhost","root","root","aceTraining");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ea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= $_POST['email'];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pw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= $_POST['password'];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= "SELECT * FROM user WHERE (email = '$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ea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' AND password = '$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pw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')";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$result = 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($conn, $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) or die(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mysqli_error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($conn));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$record = 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mysqli_fetch_array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($result);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if ($record['id'] == "")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	echo ("login failed...");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GB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GB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echo ("login ok...");</a:t>
            </a:r>
          </a:p>
          <a:p>
            <a:pPr marL="0" indent="0">
              <a:buNone/>
            </a:pPr>
            <a:r>
              <a:rPr lang="en-GB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$_SESSION['</a:t>
            </a:r>
            <a:r>
              <a:rPr lang="en-GB" sz="1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r>
              <a:rPr lang="en-GB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'] = $record['id'];</a:t>
            </a:r>
          </a:p>
          <a:p>
            <a:pPr marL="0" indent="0">
              <a:buNone/>
            </a:pPr>
            <a:r>
              <a:rPr lang="en-GB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GB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232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Updated: </a:t>
            </a:r>
            <a:r>
              <a:rPr lang="en-GB" dirty="0" err="1"/>
              <a:t>doLogin</a:t>
            </a:r>
            <a:r>
              <a:rPr lang="en-GB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  echo ("login ok...");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  if ($record['authorised'] == 0)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     echo (“account not yet authorised”);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  else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     { 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     $_SESSION['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userId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'] = $record['id'];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     $_SESSION['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userType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'] = $record['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userType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'];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endParaRPr lang="en-GB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44208" y="188640"/>
            <a:ext cx="24400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$_SESSION[‘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userId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’]</a:t>
            </a:r>
          </a:p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$_SESSION[‘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userType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2688909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database currently has the following users for testing purposes: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200" dirty="0"/>
              <a:t>babbage@ace.com		Charles Babbage		Tutor		Authorised</a:t>
            </a:r>
          </a:p>
          <a:p>
            <a:pPr marL="0" indent="0">
              <a:buNone/>
            </a:pPr>
            <a:r>
              <a:rPr lang="en-GB" sz="1200" dirty="0"/>
              <a:t>turing@ace.com		Alan Turing			Tutor		Authorised</a:t>
            </a:r>
          </a:p>
          <a:p>
            <a:pPr marL="0" indent="0">
              <a:buNone/>
            </a:pPr>
            <a:r>
              <a:rPr lang="en-GB" sz="1200" dirty="0"/>
              <a:t>flowers@ace.com		Tommy Flowers		Tutor		Not yet authorised</a:t>
            </a:r>
          </a:p>
          <a:p>
            <a:pPr marL="0" indent="0">
              <a:buNone/>
            </a:pPr>
            <a:r>
              <a:rPr lang="en-GB" sz="1200" dirty="0"/>
              <a:t>neumann@ace.com	John von Neumann		Student	Authorised (not enrolled on any courses)</a:t>
            </a:r>
          </a:p>
          <a:p>
            <a:pPr marL="0" indent="0">
              <a:buNone/>
            </a:pPr>
            <a:r>
              <a:rPr lang="en-GB" sz="1200" dirty="0"/>
              <a:t>engelbart@ace.com	Douglas </a:t>
            </a:r>
            <a:r>
              <a:rPr lang="en-GB" sz="1200" dirty="0" err="1"/>
              <a:t>Engelbart</a:t>
            </a:r>
            <a:r>
              <a:rPr lang="en-GB" sz="1200" dirty="0"/>
              <a:t>		Student	Authorised (not enrolled on any courses)</a:t>
            </a:r>
          </a:p>
          <a:p>
            <a:pPr marL="0" indent="0">
              <a:buNone/>
            </a:pPr>
            <a:r>
              <a:rPr lang="en-GB" sz="1200" dirty="0"/>
              <a:t>jobs@ace.com		Steve Jobs			Student	Authorised (not enrolled on any courses)</a:t>
            </a:r>
          </a:p>
          <a:p>
            <a:pPr marL="0" indent="0">
              <a:buNone/>
            </a:pPr>
            <a:r>
              <a:rPr lang="en-GB" sz="1200" dirty="0"/>
              <a:t>estridge@ace.com		Phillip Don </a:t>
            </a:r>
            <a:r>
              <a:rPr lang="en-GB" sz="1200" dirty="0" err="1"/>
              <a:t>Estridge</a:t>
            </a:r>
            <a:r>
              <a:rPr lang="en-GB" sz="1200" dirty="0"/>
              <a:t>		Student	Authorised (not enrolled on any courses)</a:t>
            </a:r>
          </a:p>
          <a:p>
            <a:pPr marL="0" indent="0">
              <a:buNone/>
            </a:pPr>
            <a:r>
              <a:rPr lang="en-GB" sz="1200" dirty="0"/>
              <a:t>moore@ace.com		Gordon Moore		Student	Not Authorised</a:t>
            </a:r>
          </a:p>
          <a:p>
            <a:pPr marL="0" indent="0">
              <a:buNone/>
            </a:pPr>
            <a:r>
              <a:rPr lang="en-GB" sz="1200" dirty="0"/>
              <a:t>gates@ace.com		Bill Gates			Student	Authorised (not enrolled on any courses)</a:t>
            </a:r>
          </a:p>
          <a:p>
            <a:pPr marL="0" indent="0">
              <a:buNone/>
            </a:pPr>
            <a:r>
              <a:rPr lang="en-GB" sz="1200" dirty="0"/>
              <a:t>Bernes-lee@ace.com	Tim </a:t>
            </a:r>
            <a:r>
              <a:rPr lang="en-GB" sz="1200" dirty="0" err="1"/>
              <a:t>Bernes</a:t>
            </a:r>
            <a:r>
              <a:rPr lang="en-GB" sz="1200" dirty="0"/>
              <a:t>-Lee		Student	Authorised (not enrolled on any courses)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6216" y="5924753"/>
            <a:ext cx="2366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default password is: </a:t>
            </a:r>
            <a:r>
              <a:rPr lang="en-GB" sz="1200" b="1" dirty="0" err="1"/>
              <a:t>mypass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3438926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Success!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a user logs in you should direct them to a webpage based on the type of user they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4208" y="188640"/>
            <a:ext cx="24400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$_SESSION[‘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userId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’]</a:t>
            </a:r>
          </a:p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$_SESSION[‘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userType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3450310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login.php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isset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($_POST['email']))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showLogin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();	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doLogin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 ($_SESSION['</a:t>
            </a:r>
            <a:r>
              <a:rPr lang="en-GB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userType</a:t>
            </a:r>
            <a:r>
              <a:rPr lang="en-GB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'] == "tutor") 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   header('Location: </a:t>
            </a:r>
            <a:r>
              <a:rPr lang="en-GB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tutors.php</a:t>
            </a:r>
            <a:r>
              <a:rPr lang="en-GB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'); 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   }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endParaRPr lang="en-GB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44208" y="188640"/>
            <a:ext cx="24400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$_SESSION[‘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userId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’]</a:t>
            </a:r>
          </a:p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$_SESSION[‘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userType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406720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Add Course</a:t>
            </a:r>
          </a:p>
          <a:p>
            <a:r>
              <a:rPr lang="en-GB" sz="2400" dirty="0"/>
              <a:t>Add Student</a:t>
            </a:r>
          </a:p>
          <a:p>
            <a:r>
              <a:rPr lang="en-GB" sz="2400" dirty="0"/>
              <a:t>Add Tutor</a:t>
            </a:r>
          </a:p>
          <a:p>
            <a:r>
              <a:rPr lang="en-GB" sz="2400" dirty="0"/>
              <a:t>Student enrol Course</a:t>
            </a:r>
          </a:p>
          <a:p>
            <a:r>
              <a:rPr lang="en-GB" sz="2400" dirty="0"/>
              <a:t>Tutor Authorise Student</a:t>
            </a:r>
          </a:p>
        </p:txBody>
      </p:sp>
    </p:spTree>
    <p:extLst>
      <p:ext uri="{BB962C8B-B14F-4D97-AF65-F5344CB8AC3E}">
        <p14:creationId xmlns:p14="http://schemas.microsoft.com/office/powerpoint/2010/main" val="3908261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Currently:  </a:t>
            </a:r>
            <a:r>
              <a:rPr lang="en-GB" dirty="0" err="1"/>
              <a:t>tutors.php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isset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($_SESSION['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userId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']))</a:t>
            </a: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echo ("You are not authorised to view this page!");</a:t>
            </a: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die();   </a:t>
            </a: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echo ("hello - you are authorised to view this page");</a:t>
            </a: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endParaRPr lang="en-GB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1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437112"/>
            <a:ext cx="62007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44208" y="188640"/>
            <a:ext cx="24400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$_SESSION[‘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userId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’]</a:t>
            </a:r>
          </a:p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$_SESSION[‘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userType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3920076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Currently: </a:t>
            </a:r>
            <a:r>
              <a:rPr lang="en-GB" dirty="0" err="1"/>
              <a:t>tutors.php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Anybody logged in can access the tutors page</a:t>
            </a:r>
          </a:p>
          <a:p>
            <a:endParaRPr lang="en-GB" dirty="0"/>
          </a:p>
          <a:p>
            <a:pPr lvl="1"/>
            <a:r>
              <a:rPr lang="en-GB" dirty="0"/>
              <a:t>1.  Change so only Tutors can view this page</a:t>
            </a:r>
          </a:p>
          <a:p>
            <a:pPr lvl="1"/>
            <a:r>
              <a:rPr lang="en-GB" dirty="0"/>
              <a:t>2.  Give them some options</a:t>
            </a:r>
          </a:p>
        </p:txBody>
      </p:sp>
    </p:spTree>
    <p:extLst>
      <p:ext uri="{BB962C8B-B14F-4D97-AF65-F5344CB8AC3E}">
        <p14:creationId xmlns:p14="http://schemas.microsoft.com/office/powerpoint/2010/main" val="1910189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Updated: </a:t>
            </a:r>
            <a:r>
              <a:rPr lang="en-GB" dirty="0" err="1"/>
              <a:t>tutors.php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isset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($_SESSION['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userId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'])  OR $_SESSION['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userType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'] != 'tutor')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echo ("You are not authorised to view this page!");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die();   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showMenu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endParaRPr lang="en-GB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44208" y="188640"/>
            <a:ext cx="24400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$_SESSION[‘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userId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’]</a:t>
            </a:r>
          </a:p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$_SESSION[‘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userType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938404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showMenu</a:t>
            </a:r>
            <a:r>
              <a:rPr lang="en-GB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showMenu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echo ("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addCourse.php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' class='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btn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'&gt;Add a Course&lt;/a&gt; &lt;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/&gt;&lt;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GB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18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71247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684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addCourse.php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We show the form to get course information, then we process the details from the form</a:t>
            </a:r>
          </a:p>
          <a:p>
            <a:r>
              <a:rPr lang="en-GB" sz="2400" dirty="0"/>
              <a:t>Use our standard template as the structure is similar to what we have seen with:</a:t>
            </a:r>
          </a:p>
          <a:p>
            <a:pPr lvl="1"/>
            <a:r>
              <a:rPr lang="en-GB" sz="2000" dirty="0" err="1"/>
              <a:t>showRegister</a:t>
            </a:r>
            <a:r>
              <a:rPr lang="en-GB" sz="2000" dirty="0"/>
              <a:t>();   to 	</a:t>
            </a:r>
            <a:r>
              <a:rPr lang="en-GB" sz="2000" dirty="0" err="1"/>
              <a:t>doRegister</a:t>
            </a:r>
            <a:r>
              <a:rPr lang="en-GB" sz="2000" dirty="0"/>
              <a:t>()</a:t>
            </a:r>
          </a:p>
          <a:p>
            <a:pPr lvl="1"/>
            <a:r>
              <a:rPr lang="en-GB" sz="2000" dirty="0" err="1"/>
              <a:t>showLogin</a:t>
            </a:r>
            <a:r>
              <a:rPr lang="en-GB" sz="2000" dirty="0"/>
              <a:t>();		to	</a:t>
            </a:r>
            <a:r>
              <a:rPr lang="en-GB" sz="2000" dirty="0" err="1"/>
              <a:t>doLogin</a:t>
            </a:r>
            <a:r>
              <a:rPr lang="en-GB" sz="2000" dirty="0"/>
              <a:t>()</a:t>
            </a:r>
          </a:p>
          <a:p>
            <a:r>
              <a:rPr lang="en-GB" sz="2400" dirty="0"/>
              <a:t>We need to be a little careful, a student could find </a:t>
            </a:r>
            <a:r>
              <a:rPr lang="en-GB" sz="2400" dirty="0" err="1"/>
              <a:t>addCourse.php</a:t>
            </a:r>
            <a:r>
              <a:rPr lang="en-GB" sz="2400" dirty="0"/>
              <a:t>, so we also need to ensure that the user accessing this page is a tutor</a:t>
            </a:r>
          </a:p>
          <a:p>
            <a:pPr lvl="1"/>
            <a:r>
              <a:rPr lang="en-GB" sz="2000" dirty="0"/>
              <a:t>We do this check several times so it makes sense to do this check as an include (later)</a:t>
            </a:r>
          </a:p>
        </p:txBody>
      </p:sp>
    </p:spTree>
    <p:extLst>
      <p:ext uri="{BB962C8B-B14F-4D97-AF65-F5344CB8AC3E}">
        <p14:creationId xmlns:p14="http://schemas.microsoft.com/office/powerpoint/2010/main" val="3258774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addCourse.php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Because of the similarity in structure with </a:t>
            </a:r>
            <a:r>
              <a:rPr lang="en-GB" dirty="0" err="1"/>
              <a:t>register.php</a:t>
            </a:r>
            <a:endParaRPr lang="en-GB" dirty="0"/>
          </a:p>
          <a:p>
            <a:pPr lvl="1"/>
            <a:r>
              <a:rPr lang="en-GB" dirty="0"/>
              <a:t>Open </a:t>
            </a:r>
            <a:r>
              <a:rPr lang="en-GB" dirty="0" err="1"/>
              <a:t>register.php</a:t>
            </a:r>
            <a:endParaRPr lang="en-GB" dirty="0"/>
          </a:p>
          <a:p>
            <a:pPr lvl="1"/>
            <a:r>
              <a:rPr lang="en-GB" dirty="0"/>
              <a:t>Save as </a:t>
            </a:r>
            <a:r>
              <a:rPr lang="en-GB" dirty="0" err="1"/>
              <a:t>addCourse.php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1432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register.php</a:t>
            </a:r>
            <a:r>
              <a:rPr lang="en-GB" sz="3200" dirty="0"/>
              <a:t> saved as </a:t>
            </a:r>
            <a:r>
              <a:rPr lang="en-GB" sz="3200" dirty="0" err="1"/>
              <a:t>addCourse.php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000" dirty="0">
                <a:latin typeface="Courier New" pitchFamily="49" charset="0"/>
                <a:cs typeface="Courier New" pitchFamily="49" charset="0"/>
              </a:rPr>
              <a:t>&lt;html&gt;&lt;head&gt;&lt;title&gt;Register User&lt;/title&gt;</a:t>
            </a:r>
          </a:p>
          <a:p>
            <a:pPr marL="0" indent="0">
              <a:buNone/>
            </a:pPr>
            <a:r>
              <a:rPr lang="en-GB" sz="1000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="includes/myStyle.css"&gt;&lt;/head&gt;</a:t>
            </a:r>
          </a:p>
          <a:p>
            <a:pPr marL="0" indent="0">
              <a:buNone/>
            </a:pPr>
            <a:r>
              <a:rPr lang="en-GB" sz="10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include("includes/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head.php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&lt;div id="content"&gt;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GB" sz="11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isset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($_POST['forename']))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{  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1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showRegister</a:t>
            </a:r>
            <a:r>
              <a:rPr lang="en-GB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1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doRegister</a:t>
            </a:r>
            <a:r>
              <a:rPr lang="en-GB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 marL="0" indent="0">
              <a:buNone/>
            </a:pPr>
            <a:r>
              <a:rPr lang="en-GB" sz="1000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GB" sz="10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GB" sz="1000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6096" y="2328244"/>
            <a:ext cx="28803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We change </a:t>
            </a:r>
            <a:r>
              <a:rPr lang="en-GB" sz="1800" dirty="0" err="1"/>
              <a:t>showRegister</a:t>
            </a:r>
            <a:r>
              <a:rPr lang="en-GB" sz="1800" dirty="0"/>
              <a:t>(); to </a:t>
            </a:r>
            <a:r>
              <a:rPr lang="en-GB" sz="1800" dirty="0" err="1"/>
              <a:t>showCourse</a:t>
            </a:r>
            <a:r>
              <a:rPr lang="en-GB" sz="1800" dirty="0"/>
              <a:t>(); and </a:t>
            </a:r>
            <a:r>
              <a:rPr lang="en-GB" sz="1800" dirty="0" err="1"/>
              <a:t>doRegister</a:t>
            </a:r>
            <a:r>
              <a:rPr lang="en-GB" sz="1800" dirty="0"/>
              <a:t>(); to </a:t>
            </a:r>
            <a:r>
              <a:rPr lang="en-GB" sz="1800" dirty="0" err="1"/>
              <a:t>doCourse</a:t>
            </a:r>
            <a:r>
              <a:rPr lang="en-GB" sz="1800" dirty="0"/>
              <a:t>(); </a:t>
            </a:r>
            <a:r>
              <a:rPr lang="en-GB" sz="1800" dirty="0" err="1"/>
              <a:t>o.e</a:t>
            </a:r>
            <a:r>
              <a:rPr lang="en-GB" sz="1800" dirty="0"/>
              <a:t>.</a:t>
            </a:r>
          </a:p>
          <a:p>
            <a:pPr algn="ctr"/>
            <a:endParaRPr lang="en-GB" sz="1800" dirty="0"/>
          </a:p>
          <a:p>
            <a:pPr algn="ctr"/>
            <a:r>
              <a:rPr lang="en-GB" sz="1800" dirty="0"/>
              <a:t>We also need to update the code in our functions, but this is nothing new, we still use the same techniques to get and do</a:t>
            </a:r>
          </a:p>
        </p:txBody>
      </p:sp>
    </p:spTree>
    <p:extLst>
      <p:ext uri="{BB962C8B-B14F-4D97-AF65-F5344CB8AC3E}">
        <p14:creationId xmlns:p14="http://schemas.microsoft.com/office/powerpoint/2010/main" val="785466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showCourse</a:t>
            </a:r>
            <a:r>
              <a:rPr lang="en-GB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echo ("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	&lt;form id='form1' name='form1' method='post' action='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addCourse.php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'&gt;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	  &lt;table&gt;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		  &lt;td&gt;Course Name&lt;/td&gt;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		  &lt;td&gt;&lt;input type='text' </a:t>
            </a:r>
            <a:r>
              <a:rPr lang="en-GB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name='name' 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id='name' /&gt;&lt;/td&gt;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		&lt;/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		  &lt;td&gt;Credit Value&lt;/td&gt;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		  &lt;td&gt;&lt;input type='text' </a:t>
            </a:r>
            <a:r>
              <a:rPr lang="en-GB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name='</a:t>
            </a:r>
            <a:r>
              <a:rPr lang="en-GB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creditValue</a:t>
            </a:r>
            <a:r>
              <a:rPr lang="en-GB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 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id='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creditValue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' /&gt;&lt;/td&gt;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		&lt;/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	  &lt;/table&gt;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	  &lt;input type='submit' name='button' id='button' value='Submit' /&gt;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	&lt;/form&gt;	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	");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513" y="260648"/>
            <a:ext cx="28670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546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doCourse</a:t>
            </a:r>
            <a:r>
              <a:rPr lang="en-GB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$conn =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mysqli_connect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("localhost","root",“root","aceTraining");</a:t>
            </a: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cn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= $_POST['name'];</a:t>
            </a: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$cv = $_POST['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creditValue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'];</a:t>
            </a: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ow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= $_SESSION['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userId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'];</a:t>
            </a:r>
          </a:p>
          <a:p>
            <a:pPr marL="0" indent="0">
              <a:buNone/>
            </a:pPr>
            <a:endParaRPr lang="en-GB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= "INSERT INTO course (name,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creditValue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, owner) </a:t>
            </a: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			VALUES ('$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cn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', '$cv', '$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ow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')";</a:t>
            </a:r>
          </a:p>
          <a:p>
            <a:pPr marL="0" indent="0">
              <a:buNone/>
            </a:pPr>
            <a:endParaRPr lang="en-GB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$result =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($conn, $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) or die(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mysqli_error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($conn));</a:t>
            </a: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	if ($result)</a:t>
            </a: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		echo ("Course added successfully");</a:t>
            </a: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	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4208" y="156538"/>
            <a:ext cx="244009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$_POST[‘name’]</a:t>
            </a:r>
          </a:p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$_POST[‘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creditValue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’]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44208" y="764704"/>
            <a:ext cx="24400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$_SESSION[‘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userId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’]</a:t>
            </a:r>
          </a:p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$_SESSION[‘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userType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’]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331227" y="4293096"/>
            <a:ext cx="1628824" cy="1800200"/>
          </a:xfrm>
          <a:prstGeom prst="rect">
            <a:avLst/>
          </a:prstGeom>
          <a:solidFill>
            <a:srgbClr val="F0E6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course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GB" sz="1800" dirty="0"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courseId</a:t>
            </a: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 (</a:t>
            </a: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pk</a:t>
            </a: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>
                <a:latin typeface="Arial" charset="0"/>
              </a:rPr>
              <a:t>name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creditValue</a:t>
            </a:r>
            <a:endParaRPr kumimoji="0" lang="en-GB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>
                <a:latin typeface="Arial" charset="0"/>
              </a:rPr>
              <a:t>owner (</a:t>
            </a:r>
            <a:r>
              <a:rPr lang="en-GB" sz="1800" dirty="0" err="1">
                <a:latin typeface="Arial" charset="0"/>
              </a:rPr>
              <a:t>fk</a:t>
            </a:r>
            <a:r>
              <a:rPr lang="en-GB" sz="1800" dirty="0">
                <a:latin typeface="Arial" charset="0"/>
              </a:rPr>
              <a:t>)</a:t>
            </a:r>
            <a:endParaRPr kumimoji="0" lang="en-GB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2333625"/>
            <a:ext cx="62293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85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addCourse.php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still need to restrict access to this page</a:t>
            </a:r>
          </a:p>
          <a:p>
            <a:pPr lvl="1"/>
            <a:r>
              <a:rPr lang="en-GB" dirty="0"/>
              <a:t>And all other pages that should only be accessed by the tutor</a:t>
            </a:r>
          </a:p>
          <a:p>
            <a:pPr lvl="2"/>
            <a:r>
              <a:rPr lang="en-GB" dirty="0"/>
              <a:t>Update course</a:t>
            </a:r>
          </a:p>
          <a:p>
            <a:pPr lvl="2"/>
            <a:r>
              <a:rPr lang="en-GB" dirty="0"/>
              <a:t>Add resource</a:t>
            </a:r>
          </a:p>
          <a:p>
            <a:pPr lvl="2"/>
            <a:r>
              <a:rPr lang="en-GB" dirty="0"/>
              <a:t>Update resource</a:t>
            </a:r>
          </a:p>
          <a:p>
            <a:pPr lvl="2"/>
            <a:r>
              <a:rPr lang="en-GB" dirty="0"/>
              <a:t>Delete resource</a:t>
            </a:r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04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7778750" cy="996950"/>
          </a:xfrm>
        </p:spPr>
        <p:txBody>
          <a:bodyPr/>
          <a:lstStyle/>
          <a:p>
            <a:r>
              <a:rPr lang="en-GB" dirty="0"/>
              <a:t>What we have done</a:t>
            </a:r>
            <a:endParaRPr lang="en-US" dirty="0"/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412875"/>
            <a:ext cx="7691438" cy="4672013"/>
          </a:xfrm>
        </p:spPr>
        <p:txBody>
          <a:bodyPr/>
          <a:lstStyle/>
          <a:p>
            <a:r>
              <a:rPr lang="en-GB" sz="1600" dirty="0"/>
              <a:t>Database</a:t>
            </a:r>
          </a:p>
          <a:p>
            <a:pPr lvl="1"/>
            <a:r>
              <a:rPr lang="en-GB" sz="1400" dirty="0"/>
              <a:t>Created a database</a:t>
            </a:r>
          </a:p>
          <a:p>
            <a:pPr lvl="1"/>
            <a:r>
              <a:rPr lang="en-GB" sz="1400" dirty="0"/>
              <a:t>Table (user)</a:t>
            </a:r>
          </a:p>
          <a:p>
            <a:pPr lvl="1"/>
            <a:r>
              <a:rPr lang="en-GB" sz="1400" dirty="0"/>
              <a:t>Fields (id, forename, surname, email, password)</a:t>
            </a:r>
          </a:p>
          <a:p>
            <a:r>
              <a:rPr lang="en-GB" sz="1600" dirty="0"/>
              <a:t>Inserted Data</a:t>
            </a:r>
          </a:p>
          <a:p>
            <a:pPr lvl="1"/>
            <a:r>
              <a:rPr lang="en-GB" sz="1400" dirty="0"/>
              <a:t>Registration (this could be a student or tutor)</a:t>
            </a:r>
          </a:p>
          <a:p>
            <a:r>
              <a:rPr lang="en-GB" sz="1600" dirty="0"/>
              <a:t>Selected Data</a:t>
            </a:r>
          </a:p>
          <a:p>
            <a:pPr lvl="1"/>
            <a:r>
              <a:rPr lang="en-GB" sz="1400" dirty="0"/>
              <a:t>Used as part of the authentication process</a:t>
            </a:r>
          </a:p>
          <a:p>
            <a:r>
              <a:rPr lang="en-GB" sz="1600" dirty="0"/>
              <a:t>Session Variables</a:t>
            </a:r>
          </a:p>
          <a:p>
            <a:pPr lvl="1"/>
            <a:r>
              <a:rPr lang="en-GB" sz="1400" dirty="0"/>
              <a:t>If the authentication process was successful</a:t>
            </a:r>
          </a:p>
          <a:p>
            <a:r>
              <a:rPr lang="en-GB" sz="1600" dirty="0"/>
              <a:t>The include statement</a:t>
            </a:r>
          </a:p>
          <a:p>
            <a:pPr lvl="1"/>
            <a:r>
              <a:rPr lang="en-GB" sz="1200" dirty="0"/>
              <a:t>Makes our job much easier</a:t>
            </a:r>
          </a:p>
          <a:p>
            <a:r>
              <a:rPr lang="en-GB" sz="1600" dirty="0"/>
              <a:t>Functions</a:t>
            </a:r>
          </a:p>
          <a:p>
            <a:pPr lvl="1"/>
            <a:r>
              <a:rPr lang="en-GB" sz="1200" dirty="0"/>
              <a:t>Helps keep code simple</a:t>
            </a:r>
          </a:p>
          <a:p>
            <a:r>
              <a:rPr lang="en-GB" sz="1600" dirty="0"/>
              <a:t>Files, Folders and Structure</a:t>
            </a:r>
          </a:p>
          <a:p>
            <a:endParaRPr lang="en-GB" sz="1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includes/</a:t>
            </a:r>
            <a:r>
              <a:rPr lang="en-GB" dirty="0" err="1"/>
              <a:t>checkTutor.php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isset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($_SESSION['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userType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']) or $_SESSION['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userType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'] != 'tutor')</a:t>
            </a:r>
          </a:p>
          <a:p>
            <a:pPr marL="0" indent="0"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  header('Location: 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notAuthorised.php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'); </a:t>
            </a:r>
          </a:p>
          <a:p>
            <a:pPr marL="0" indent="0"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795463"/>
            <a:ext cx="678180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96404" y="116632"/>
            <a:ext cx="24400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$_SESSION[‘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userId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’]</a:t>
            </a:r>
          </a:p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$_SESSION[‘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userType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246603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Tutor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single tutor page can now perform a quick check to ensure the user is authorised to view/access that page</a:t>
            </a:r>
          </a:p>
          <a:p>
            <a:r>
              <a:rPr lang="en-GB" dirty="0"/>
              <a:t>We include the check at the very start of the page (1</a:t>
            </a:r>
            <a:r>
              <a:rPr lang="en-GB" baseline="30000" dirty="0"/>
              <a:t>st</a:t>
            </a:r>
            <a:r>
              <a:rPr lang="en-GB" dirty="0"/>
              <a:t> line).</a:t>
            </a:r>
          </a:p>
          <a:p>
            <a:r>
              <a:rPr lang="en-GB" dirty="0"/>
              <a:t>If the user is not a tutor they will automatically be redirected to a </a:t>
            </a:r>
            <a:r>
              <a:rPr lang="en-GB" dirty="0" err="1"/>
              <a:t>notAuthorised.php</a:t>
            </a:r>
            <a:r>
              <a:rPr lang="en-GB" dirty="0"/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153990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Currently: </a:t>
            </a:r>
            <a:r>
              <a:rPr lang="en-GB" dirty="0" err="1"/>
              <a:t>tutors.php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GB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isset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($_SESSION['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userId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'])  OR $_SESSION['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userType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'] != 'tutor')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echo ("You are not authorised to view this page!");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die();   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showMenu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 marL="0" indent="0">
              <a:buNone/>
            </a:pPr>
            <a:endParaRPr lang="en-GB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44208" y="188640"/>
            <a:ext cx="24400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$_SESSION[‘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userId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’]</a:t>
            </a:r>
          </a:p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$_SESSION[‘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userType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2755564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Updated: </a:t>
            </a:r>
            <a:r>
              <a:rPr lang="en-GB" dirty="0" err="1"/>
              <a:t>tutors.php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GB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include ("includes/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checkTutor.php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showMenu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endParaRPr lang="en-GB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 marL="0" indent="0">
              <a:buNone/>
            </a:pPr>
            <a:endParaRPr lang="en-GB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3717032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If </a:t>
            </a:r>
            <a:r>
              <a:rPr lang="en-GB" sz="1800" b="1" dirty="0" err="1"/>
              <a:t>checkTutor.php</a:t>
            </a:r>
            <a:r>
              <a:rPr lang="en-GB" sz="1800" b="1" dirty="0"/>
              <a:t> fails, </a:t>
            </a:r>
            <a:r>
              <a:rPr lang="en-GB" sz="1800" b="1" dirty="0" err="1"/>
              <a:t>showMenu</a:t>
            </a:r>
            <a:r>
              <a:rPr lang="en-GB" sz="1800" b="1" dirty="0"/>
              <a:t>(); will never happen</a:t>
            </a:r>
          </a:p>
        </p:txBody>
      </p:sp>
    </p:spTree>
    <p:extLst>
      <p:ext uri="{BB962C8B-B14F-4D97-AF65-F5344CB8AC3E}">
        <p14:creationId xmlns:p14="http://schemas.microsoft.com/office/powerpoint/2010/main" val="36289867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What we have done</a:t>
            </a:r>
          </a:p>
          <a:p>
            <a:pPr lvl="1"/>
            <a:r>
              <a:rPr lang="en-GB" sz="2000" dirty="0"/>
              <a:t>Created a </a:t>
            </a:r>
            <a:r>
              <a:rPr lang="en-GB" sz="2000" dirty="0" err="1"/>
              <a:t>addCourse.php</a:t>
            </a:r>
            <a:r>
              <a:rPr lang="en-GB" sz="2000" dirty="0"/>
              <a:t> page</a:t>
            </a:r>
          </a:p>
          <a:p>
            <a:pPr lvl="1"/>
            <a:r>
              <a:rPr lang="en-GB" sz="2000" dirty="0"/>
              <a:t>Ensure the user accessing this page is a tutor</a:t>
            </a:r>
          </a:p>
          <a:p>
            <a:pPr lvl="1"/>
            <a:r>
              <a:rPr lang="en-GB" sz="2000" dirty="0"/>
              <a:t>Allowed the tutor to enter course details</a:t>
            </a:r>
          </a:p>
          <a:p>
            <a:pPr lvl="1"/>
            <a:r>
              <a:rPr lang="en-GB" sz="2000" dirty="0"/>
              <a:t>Added the course details to the database</a:t>
            </a:r>
          </a:p>
          <a:p>
            <a:r>
              <a:rPr lang="en-GB" sz="2400" dirty="0"/>
              <a:t>Next</a:t>
            </a:r>
          </a:p>
          <a:p>
            <a:pPr lvl="1"/>
            <a:r>
              <a:rPr lang="en-GB" sz="2000" dirty="0"/>
              <a:t>Once student logs in redirect to their page</a:t>
            </a:r>
          </a:p>
          <a:p>
            <a:pPr lvl="1"/>
            <a:r>
              <a:rPr lang="en-GB" sz="2000" dirty="0"/>
              <a:t>Allow students to enrol on a course</a:t>
            </a:r>
          </a:p>
          <a:p>
            <a:pPr lvl="1"/>
            <a:r>
              <a:rPr lang="en-GB" sz="2000" dirty="0"/>
              <a:t>Allow tutors to authorise students</a:t>
            </a:r>
          </a:p>
          <a:p>
            <a:pPr lvl="1"/>
            <a:r>
              <a:rPr lang="en-GB" sz="2000" dirty="0"/>
              <a:t>Allow tutors to enter student details directly</a:t>
            </a:r>
          </a:p>
          <a:p>
            <a:pPr lvl="1"/>
            <a:r>
              <a:rPr lang="en-GB" sz="2000" dirty="0"/>
              <a:t>Allow tutors to enrol student from file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59869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Redirect a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done this already for tutor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isset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($_POST['email']))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showLogin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();	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doLogin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 ($_SESSION['</a:t>
            </a:r>
            <a:r>
              <a:rPr lang="en-GB" sz="11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userType</a:t>
            </a:r>
            <a:r>
              <a:rPr lang="en-GB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'] == "tutor") </a:t>
            </a:r>
          </a:p>
          <a:p>
            <a:pPr marL="0" indent="0">
              <a:buNone/>
            </a:pPr>
            <a:r>
              <a:rPr lang="en-GB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marL="0" indent="0">
              <a:buNone/>
            </a:pPr>
            <a:r>
              <a:rPr lang="en-GB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   header('Location: </a:t>
            </a:r>
            <a:r>
              <a:rPr lang="en-GB" sz="11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tutors.php</a:t>
            </a:r>
            <a:r>
              <a:rPr lang="en-GB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'); </a:t>
            </a:r>
          </a:p>
          <a:p>
            <a:pPr marL="0" indent="0">
              <a:buNone/>
            </a:pPr>
            <a:r>
              <a:rPr lang="en-GB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   }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43971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Redirect a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done this already for tutor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isset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($_POST['email']))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showLogin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();	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doLogin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 if ($_SESSION['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userType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'] == "tutor") 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	   header('Location: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tutors.php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'); 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	   }</a:t>
            </a:r>
          </a:p>
          <a:p>
            <a:pPr marL="0" indent="0">
              <a:buNone/>
            </a:pPr>
            <a:r>
              <a:rPr lang="en-GB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 ($_SESSION['</a:t>
            </a:r>
            <a:r>
              <a:rPr lang="en-GB" sz="11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userType</a:t>
            </a:r>
            <a:r>
              <a:rPr lang="en-GB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'] == “student") </a:t>
            </a:r>
          </a:p>
          <a:p>
            <a:pPr marL="0" indent="0">
              <a:buNone/>
            </a:pPr>
            <a:r>
              <a:rPr lang="en-GB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marL="0" indent="0">
              <a:buNone/>
            </a:pPr>
            <a:r>
              <a:rPr lang="en-GB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   header('Location: </a:t>
            </a:r>
            <a:r>
              <a:rPr lang="en-GB" sz="11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students.php</a:t>
            </a:r>
            <a:r>
              <a:rPr lang="en-GB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'); </a:t>
            </a:r>
          </a:p>
          <a:p>
            <a:pPr marL="0" indent="0">
              <a:buNone/>
            </a:pPr>
            <a:r>
              <a:rPr lang="en-GB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   }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2777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students.php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Calls a function called </a:t>
            </a:r>
            <a:r>
              <a:rPr lang="en-GB" dirty="0" err="1"/>
              <a:t>showMenu</a:t>
            </a:r>
            <a:r>
              <a:rPr lang="en-GB" dirty="0"/>
              <a:t>();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showMenu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echo ("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selectCourse.php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' class='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btn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'&gt;Course Enrol&lt;/a&gt; &lt;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/&gt;&lt;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109788"/>
            <a:ext cx="61722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10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selectCourse.php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a list of available courses and allow the student to select one or more courses to enrol on</a:t>
            </a:r>
          </a:p>
          <a:p>
            <a:pPr lvl="1"/>
            <a:r>
              <a:rPr lang="en-GB" dirty="0" err="1"/>
              <a:t>showCourses</a:t>
            </a:r>
            <a:r>
              <a:rPr lang="en-GB" dirty="0"/>
              <a:t>();</a:t>
            </a:r>
          </a:p>
          <a:p>
            <a:r>
              <a:rPr lang="en-GB" dirty="0"/>
              <a:t>Process the </a:t>
            </a:r>
            <a:r>
              <a:rPr lang="en-GB" dirty="0" err="1"/>
              <a:t>enrolement</a:t>
            </a:r>
            <a:endParaRPr lang="en-GB" dirty="0"/>
          </a:p>
          <a:p>
            <a:pPr lvl="1"/>
            <a:r>
              <a:rPr lang="en-GB" dirty="0" err="1"/>
              <a:t>doEnrolement</a:t>
            </a:r>
            <a:r>
              <a:rPr lang="en-GB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588429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showCourses</a:t>
            </a:r>
            <a:r>
              <a:rPr lang="en-GB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2000" dirty="0"/>
              <a:t>Get courses from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Create a form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Create check box with course id and display name of course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Keep doing 3 until no more courses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95536" y="3933056"/>
            <a:ext cx="1628824" cy="2088232"/>
          </a:xfrm>
          <a:prstGeom prst="rect">
            <a:avLst/>
          </a:prstGeom>
          <a:solidFill>
            <a:srgbClr val="F0E6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course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GB" sz="1800" dirty="0"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courseId</a:t>
            </a: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 (</a:t>
            </a: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pk</a:t>
            </a: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>
                <a:latin typeface="Arial" charset="0"/>
              </a:rPr>
              <a:t>name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creditValue</a:t>
            </a:r>
            <a:endParaRPr kumimoji="0" lang="en-GB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>
                <a:latin typeface="Arial" charset="0"/>
              </a:rPr>
              <a:t>owner (</a:t>
            </a:r>
            <a:r>
              <a:rPr lang="en-GB" sz="1800" dirty="0" err="1">
                <a:latin typeface="Arial" charset="0"/>
              </a:rPr>
              <a:t>fk</a:t>
            </a:r>
            <a:r>
              <a:rPr lang="en-GB" sz="1800" dirty="0">
                <a:latin typeface="Arial" charset="0"/>
              </a:rPr>
              <a:t>)</a:t>
            </a:r>
            <a:endParaRPr kumimoji="0" lang="en-GB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573016"/>
            <a:ext cx="21240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urved Connector 5"/>
          <p:cNvCxnSpPr>
            <a:stCxn id="4" idx="3"/>
            <a:endCxn id="1026" idx="1"/>
          </p:cNvCxnSpPr>
          <p:nvPr/>
        </p:nvCxnSpPr>
        <p:spPr bwMode="auto">
          <a:xfrm flipV="1">
            <a:off x="2024360" y="4873179"/>
            <a:ext cx="4707880" cy="103993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8024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will we do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Create a courses table</a:t>
            </a:r>
          </a:p>
          <a:p>
            <a:r>
              <a:rPr lang="en-GB" sz="2000" dirty="0"/>
              <a:t>Applying user levels to the users table</a:t>
            </a:r>
          </a:p>
          <a:p>
            <a:pPr lvl="1"/>
            <a:r>
              <a:rPr lang="en-GB" sz="1800" dirty="0"/>
              <a:t>Registering as a tutor</a:t>
            </a:r>
          </a:p>
          <a:p>
            <a:pPr lvl="1"/>
            <a:r>
              <a:rPr lang="en-GB" sz="1800" dirty="0"/>
              <a:t>Registering as a student</a:t>
            </a:r>
          </a:p>
          <a:p>
            <a:r>
              <a:rPr lang="en-GB" sz="2000" dirty="0"/>
              <a:t>Redirecting a user to their page</a:t>
            </a:r>
          </a:p>
          <a:p>
            <a:r>
              <a:rPr lang="en-GB" sz="2000" dirty="0"/>
              <a:t>Dynamically displaying different menus/links dependent on the user</a:t>
            </a:r>
          </a:p>
          <a:p>
            <a:pPr lvl="1"/>
            <a:r>
              <a:rPr lang="en-GB" sz="1800" dirty="0"/>
              <a:t>the tutor</a:t>
            </a:r>
          </a:p>
          <a:p>
            <a:pPr lvl="1"/>
            <a:r>
              <a:rPr lang="en-GB" sz="1800" dirty="0"/>
              <a:t>Student</a:t>
            </a:r>
          </a:p>
          <a:p>
            <a:r>
              <a:rPr lang="en-GB" sz="2000" dirty="0"/>
              <a:t>Allowing tutors the ability to create a new course</a:t>
            </a:r>
          </a:p>
          <a:p>
            <a:r>
              <a:rPr lang="en-GB" sz="2000" dirty="0"/>
              <a:t>Allowing students the ability to register for a course</a:t>
            </a:r>
          </a:p>
          <a:p>
            <a:r>
              <a:rPr lang="en-GB" sz="2000" dirty="0"/>
              <a:t>Authorisation of the student(s)</a:t>
            </a:r>
          </a:p>
          <a:p>
            <a:endParaRPr lang="en-GB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doEnrolement</a:t>
            </a:r>
            <a:r>
              <a:rPr lang="en-GB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Put the checked course(s) into the table </a:t>
            </a:r>
            <a:r>
              <a:rPr lang="en-GB" dirty="0" err="1"/>
              <a:t>studentTaking</a:t>
            </a:r>
            <a:r>
              <a:rPr lang="en-GB" dirty="0"/>
              <a:t>, set authorised to false (tutors job to authorise the students for their course).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020272" y="4299942"/>
            <a:ext cx="1863824" cy="1728192"/>
          </a:xfrm>
          <a:prstGeom prst="rect">
            <a:avLst/>
          </a:prstGeom>
          <a:solidFill>
            <a:srgbClr val="F0E6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b="1" dirty="0" err="1">
                <a:latin typeface="Arial" charset="0"/>
              </a:rPr>
              <a:t>studentTaking</a:t>
            </a:r>
            <a:endParaRPr kumimoji="0" lang="en-GB" sz="1800" b="1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GB" sz="1800" dirty="0"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id (</a:t>
            </a:r>
            <a:r>
              <a:rPr lang="en-GB" sz="1800" dirty="0" err="1">
                <a:latin typeface="Arial" charset="0"/>
              </a:rPr>
              <a:t>f</a:t>
            </a: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k</a:t>
            </a: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 err="1">
                <a:latin typeface="Arial" charset="0"/>
              </a:rPr>
              <a:t>courseId</a:t>
            </a:r>
            <a:r>
              <a:rPr lang="en-GB" sz="1800" dirty="0">
                <a:latin typeface="Arial" charset="0"/>
              </a:rPr>
              <a:t> (</a:t>
            </a:r>
            <a:r>
              <a:rPr lang="en-GB" sz="1800" dirty="0" err="1">
                <a:latin typeface="Arial" charset="0"/>
              </a:rPr>
              <a:t>fk</a:t>
            </a:r>
            <a:r>
              <a:rPr lang="en-GB" sz="1800" dirty="0">
                <a:latin typeface="Arial" charset="0"/>
              </a:rPr>
              <a:t>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dateEnrolled</a:t>
            </a:r>
            <a:endParaRPr kumimoji="0" lang="en-GB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  <a:p>
            <a:pPr defTabSz="449263" eaLnBrk="0" hangingPunct="0">
              <a:buClr>
                <a:srgbClr val="000000"/>
              </a:buClr>
              <a:buSzPct val="100000"/>
            </a:pPr>
            <a:r>
              <a:rPr lang="en-GB" sz="1800" dirty="0">
                <a:latin typeface="Arial" charset="0"/>
              </a:rPr>
              <a:t>authorised</a:t>
            </a:r>
            <a:endParaRPr kumimoji="0" lang="en-GB" sz="180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59807"/>
            <a:ext cx="202882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urved Connector 5"/>
          <p:cNvCxnSpPr/>
          <p:nvPr/>
        </p:nvCxnSpPr>
        <p:spPr bwMode="auto">
          <a:xfrm>
            <a:off x="2051720" y="4266964"/>
            <a:ext cx="4968552" cy="1034244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306751" y="3140968"/>
            <a:ext cx="222528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$_SESSION[‘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userId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’]</a:t>
            </a:r>
          </a:p>
        </p:txBody>
      </p:sp>
      <p:cxnSp>
        <p:nvCxnSpPr>
          <p:cNvPr id="15" name="Curved Connector 14"/>
          <p:cNvCxnSpPr>
            <a:stCxn id="13" idx="2"/>
          </p:cNvCxnSpPr>
          <p:nvPr/>
        </p:nvCxnSpPr>
        <p:spPr bwMode="auto">
          <a:xfrm rot="16200000" flipH="1">
            <a:off x="4901615" y="2966526"/>
            <a:ext cx="1636439" cy="2600876"/>
          </a:xfrm>
          <a:prstGeom prst="curved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06751" y="5711874"/>
            <a:ext cx="1688283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date(“Y-m-d”);</a:t>
            </a:r>
          </a:p>
        </p:txBody>
      </p:sp>
      <p:cxnSp>
        <p:nvCxnSpPr>
          <p:cNvPr id="18" name="Curved Connector 17"/>
          <p:cNvCxnSpPr>
            <a:stCxn id="17" idx="3"/>
          </p:cNvCxnSpPr>
          <p:nvPr/>
        </p:nvCxnSpPr>
        <p:spPr bwMode="auto">
          <a:xfrm flipV="1">
            <a:off x="4995034" y="5589240"/>
            <a:ext cx="2025238" cy="276523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861619" y="5884664"/>
            <a:ext cx="29206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cxnSp>
        <p:nvCxnSpPr>
          <p:cNvPr id="22" name="Curved Connector 21"/>
          <p:cNvCxnSpPr>
            <a:stCxn id="21" idx="3"/>
          </p:cNvCxnSpPr>
          <p:nvPr/>
        </p:nvCxnSpPr>
        <p:spPr bwMode="auto">
          <a:xfrm flipV="1">
            <a:off x="6153687" y="5865762"/>
            <a:ext cx="866585" cy="172791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436430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showCourses</a:t>
            </a:r>
            <a:r>
              <a:rPr lang="en-GB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100" dirty="0">
                <a:latin typeface="Courier New" pitchFamily="49" charset="0"/>
                <a:cs typeface="Courier New" pitchFamily="49" charset="0"/>
              </a:rPr>
              <a:t>$conn =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mysqli_connect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("localhost","root","root","aceTraining");</a:t>
            </a:r>
          </a:p>
          <a:p>
            <a:pPr marL="0" indent="0">
              <a:buNone/>
            </a:pPr>
            <a:r>
              <a:rPr lang="en-GB" sz="11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= "SELECT * from course";	   </a:t>
            </a:r>
          </a:p>
          <a:p>
            <a:pPr marL="0" indent="0">
              <a:buNone/>
            </a:pPr>
            <a:r>
              <a:rPr lang="en-GB" sz="1100" dirty="0">
                <a:latin typeface="Courier New" pitchFamily="49" charset="0"/>
                <a:cs typeface="Courier New" pitchFamily="49" charset="0"/>
              </a:rPr>
              <a:t>$result =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($conn,$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);   </a:t>
            </a:r>
          </a:p>
          <a:p>
            <a:pPr marL="0" indent="0">
              <a:buNone/>
            </a:pPr>
            <a:r>
              <a:rPr lang="en-GB" sz="1100" dirty="0">
                <a:latin typeface="Courier New" pitchFamily="49" charset="0"/>
                <a:cs typeface="Courier New" pitchFamily="49" charset="0"/>
              </a:rPr>
              <a:t>echo ("&lt;form id='form1' name='form1' method='post' action='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selectCourse.php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'&gt;");</a:t>
            </a:r>
          </a:p>
          <a:p>
            <a:pPr marL="0" indent="0">
              <a:buNone/>
            </a:pP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while ($record =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mysqli_fetch_array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($result))</a:t>
            </a: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{  </a:t>
            </a: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echo ("&lt;input type='checkbox' name='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courseID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[]' </a:t>
            </a: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		  value='$record[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courseId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]'&gt;  $record[name] &lt;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/&gt;");</a:t>
            </a: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itchFamily="49" charset="0"/>
                <a:cs typeface="Courier New" pitchFamily="49" charset="0"/>
              </a:rPr>
              <a:t>echo ("&lt;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/&gt;&lt;input type='submit' name='button' id='button' value='Submit' /&gt;&lt;/form&gt;");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80728"/>
            <a:ext cx="634365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35696" y="1988840"/>
            <a:ext cx="3318537" cy="46166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latin typeface="Courier New" pitchFamily="49" charset="0"/>
                <a:cs typeface="Courier New" pitchFamily="49" charset="0"/>
              </a:rPr>
              <a:t>name='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courseID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[]'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256806" y="2450505"/>
            <a:ext cx="0" cy="330423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275945" y="5301208"/>
            <a:ext cx="4878288" cy="46166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latin typeface="Courier New" pitchFamily="49" charset="0"/>
                <a:cs typeface="Courier New" pitchFamily="49" charset="0"/>
              </a:rPr>
              <a:t>value='$record[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courseId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]'</a:t>
            </a:r>
          </a:p>
        </p:txBody>
      </p:sp>
      <p:cxnSp>
        <p:nvCxnSpPr>
          <p:cNvPr id="10" name="Curved Connector 9"/>
          <p:cNvCxnSpPr/>
          <p:nvPr/>
        </p:nvCxnSpPr>
        <p:spPr bwMode="auto">
          <a:xfrm flipV="1">
            <a:off x="275945" y="3429000"/>
            <a:ext cx="2783887" cy="1872208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Curved Connector 12"/>
          <p:cNvCxnSpPr/>
          <p:nvPr/>
        </p:nvCxnSpPr>
        <p:spPr bwMode="auto">
          <a:xfrm flipV="1">
            <a:off x="275945" y="4221088"/>
            <a:ext cx="2855895" cy="1080120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154233" y="3166715"/>
            <a:ext cx="2198038" cy="830997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courseID</a:t>
            </a:r>
            <a:r>
              <a:rPr lang="en-GB" dirty="0"/>
              <a:t>[0]=4</a:t>
            </a:r>
          </a:p>
          <a:p>
            <a:r>
              <a:rPr lang="en-GB" dirty="0" err="1"/>
              <a:t>courseID</a:t>
            </a:r>
            <a:r>
              <a:rPr lang="en-GB" dirty="0"/>
              <a:t>[1]=8</a:t>
            </a:r>
          </a:p>
        </p:txBody>
      </p:sp>
    </p:spTree>
    <p:extLst>
      <p:ext uri="{BB962C8B-B14F-4D97-AF65-F5344CB8AC3E}">
        <p14:creationId xmlns:p14="http://schemas.microsoft.com/office/powerpoint/2010/main" val="306724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doEnrolement</a:t>
            </a:r>
            <a:r>
              <a:rPr lang="en-GB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$conn =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mysqli_connect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("localhost","root", "root","aceTraining");</a:t>
            </a:r>
          </a:p>
          <a:p>
            <a:pPr marL="0" indent="0">
              <a:buNone/>
            </a:pPr>
            <a:endParaRPr lang="en-GB" sz="11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dateEnroled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= date("Y-m-d");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userId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= $_SESSION['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userId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'];</a:t>
            </a:r>
          </a:p>
          <a:p>
            <a:pPr marL="0" indent="0">
              <a:buNone/>
            </a:pPr>
            <a:endParaRPr lang="en-GB" sz="11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($_POST['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courseID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'] as </a:t>
            </a:r>
            <a:r>
              <a:rPr lang="en-GB" sz="1100" b="1" u="sng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sz="1100" b="1" u="sng" dirty="0" err="1">
                <a:latin typeface="Courier New" pitchFamily="49" charset="0"/>
                <a:cs typeface="Courier New" pitchFamily="49" charset="0"/>
              </a:rPr>
              <a:t>courseId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 $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= "INSERT INTO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studentTaking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GB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1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courseId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1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dateEnrolled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authorised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) VALUES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	('$userId','</a:t>
            </a:r>
            <a:r>
              <a:rPr lang="en-GB" sz="1100" b="1" u="sng" dirty="0">
                <a:latin typeface="Courier New" pitchFamily="49" charset="0"/>
                <a:cs typeface="Courier New" pitchFamily="49" charset="0"/>
              </a:rPr>
              <a:t>$courseId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','$dateEnroled',0)";</a:t>
            </a:r>
          </a:p>
          <a:p>
            <a:pPr marL="0" indent="0">
              <a:buNone/>
            </a:pPr>
            <a:endParaRPr lang="en-GB" sz="11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 $result =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($conn,$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) or die(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mysqli_error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($conn));</a:t>
            </a:r>
          </a:p>
          <a:p>
            <a:pPr marL="0" indent="0">
              <a:buNone/>
            </a:pPr>
            <a:endParaRPr lang="en-GB" sz="11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 if ($result)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    echo ("Successfully registered for course id " . $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courseId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. "&lt;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/&gt;");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5095" y="188640"/>
            <a:ext cx="2558078" cy="584775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$_POST[‘</a:t>
            </a:r>
            <a:r>
              <a:rPr lang="en-GB" sz="1600" dirty="0" err="1"/>
              <a:t>courseID</a:t>
            </a:r>
            <a:r>
              <a:rPr lang="en-GB" sz="1600" dirty="0"/>
              <a:t>[0]=4’]</a:t>
            </a:r>
          </a:p>
          <a:p>
            <a:r>
              <a:rPr lang="en-GB" sz="1600" dirty="0"/>
              <a:t>$_POST[‘</a:t>
            </a:r>
            <a:r>
              <a:rPr lang="en-GB" sz="1600" dirty="0" err="1"/>
              <a:t>courseID</a:t>
            </a:r>
            <a:r>
              <a:rPr lang="en-GB" sz="1600" dirty="0"/>
              <a:t>[1]=8’]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4134" y="4941168"/>
            <a:ext cx="1224136" cy="1224136"/>
          </a:xfrm>
          <a:prstGeom prst="rect">
            <a:avLst/>
          </a:prstGeom>
          <a:solidFill>
            <a:srgbClr val="F0E6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200" b="1" dirty="0" err="1">
                <a:latin typeface="Arial" charset="0"/>
              </a:rPr>
              <a:t>studentTaking</a:t>
            </a:r>
            <a:endParaRPr kumimoji="0" lang="en-GB" sz="1200" b="1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GB" sz="1200" dirty="0"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id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 (</a:t>
            </a:r>
            <a:r>
              <a:rPr lang="en-GB" sz="1200" dirty="0" err="1">
                <a:latin typeface="Arial" charset="0"/>
              </a:rPr>
              <a:t>f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k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200" dirty="0" err="1">
                <a:solidFill>
                  <a:srgbClr val="FFFF00"/>
                </a:solidFill>
                <a:latin typeface="Arial" charset="0"/>
              </a:rPr>
              <a:t>courseId</a:t>
            </a:r>
            <a:r>
              <a:rPr lang="en-GB" sz="1200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GB" sz="1200" dirty="0">
                <a:latin typeface="Arial" charset="0"/>
              </a:rPr>
              <a:t>(</a:t>
            </a:r>
            <a:r>
              <a:rPr lang="en-GB" sz="1200" dirty="0" err="1">
                <a:latin typeface="Arial" charset="0"/>
              </a:rPr>
              <a:t>fk</a:t>
            </a:r>
            <a:r>
              <a:rPr lang="en-GB" sz="1200" dirty="0">
                <a:latin typeface="Arial" charset="0"/>
              </a:rPr>
              <a:t>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</a:rPr>
              <a:t>dateEnrolled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charset="0"/>
            </a:endParaRPr>
          </a:p>
          <a:p>
            <a:pPr defTabSz="449263" eaLnBrk="0" hangingPunct="0">
              <a:buClr>
                <a:srgbClr val="000000"/>
              </a:buClr>
              <a:buSzPct val="100000"/>
            </a:pPr>
            <a:r>
              <a:rPr lang="en-GB" sz="1200" dirty="0">
                <a:solidFill>
                  <a:srgbClr val="7030A0"/>
                </a:solidFill>
                <a:latin typeface="Arial" charset="0"/>
              </a:rPr>
              <a:t>authorised</a:t>
            </a:r>
            <a:endParaRPr kumimoji="0" lang="en-GB" sz="120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2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1920" y="1916832"/>
            <a:ext cx="1473480" cy="523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dateEnroled</a:t>
            </a:r>
            <a:endParaRPr lang="en-GB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userId</a:t>
            </a:r>
            <a:endParaRPr lang="en-GB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9958" y="2708920"/>
            <a:ext cx="1151277" cy="3077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courseId</a:t>
            </a:r>
            <a:endParaRPr lang="en-GB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7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Students waiting to be authorised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Tutors should authorise students </a:t>
            </a:r>
            <a:r>
              <a:rPr lang="en-GB" dirty="0" err="1"/>
              <a:t>enroled</a:t>
            </a:r>
            <a:r>
              <a:rPr lang="en-GB" dirty="0"/>
              <a:t> for their course(s)</a:t>
            </a:r>
          </a:p>
          <a:p>
            <a:pPr lvl="1"/>
            <a:r>
              <a:rPr lang="en-GB" dirty="0"/>
              <a:t>Tutors should not authorise students not taking their course</a:t>
            </a:r>
          </a:p>
          <a:p>
            <a:r>
              <a:rPr lang="en-GB" dirty="0"/>
              <a:t>Begins to get a little tricky as we are dealing with multiple tables at the same time!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Show the tutor logged in students waiting to be authorised on their courses (use check boxes like before).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Do authorise</a:t>
            </a:r>
          </a:p>
        </p:txBody>
      </p:sp>
    </p:spTree>
    <p:extLst>
      <p:ext uri="{BB962C8B-B14F-4D97-AF65-F5344CB8AC3E}">
        <p14:creationId xmlns:p14="http://schemas.microsoft.com/office/powerpoint/2010/main" val="32764501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Show the tutor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 Select all the course id's that belong to the tutor that is logged in (course table)</a:t>
            </a:r>
          </a:p>
          <a:p>
            <a:r>
              <a:rPr lang="en-GB" dirty="0"/>
              <a:t>2.  Select all the student id's enrolled for those courses that are waiting to be authorised (</a:t>
            </a:r>
            <a:r>
              <a:rPr lang="en-GB" dirty="0" err="1"/>
              <a:t>studentTaking</a:t>
            </a:r>
            <a:r>
              <a:rPr lang="en-GB" dirty="0"/>
              <a:t> table)</a:t>
            </a:r>
          </a:p>
          <a:p>
            <a:r>
              <a:rPr lang="en-GB" dirty="0"/>
              <a:t>3.  Show the student details based on their id's (user table)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57224" y="1714488"/>
            <a:ext cx="7459192" cy="4522824"/>
            <a:chOff x="857224" y="1714488"/>
            <a:chExt cx="7459192" cy="4522824"/>
          </a:xfrm>
        </p:grpSpPr>
        <p:sp>
          <p:nvSpPr>
            <p:cNvPr id="4" name="Rectangle 3"/>
            <p:cNvSpPr/>
            <p:nvPr/>
          </p:nvSpPr>
          <p:spPr bwMode="auto">
            <a:xfrm>
              <a:off x="857224" y="1714488"/>
              <a:ext cx="7459192" cy="4522824"/>
            </a:xfrm>
            <a:prstGeom prst="rect">
              <a:avLst/>
            </a:prstGeom>
            <a:solidFill>
              <a:srgbClr val="99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GB" sz="1800" b="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aceTraining</a:t>
              </a:r>
              <a:endParaRPr kumimoji="0" lang="en-GB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lang="en-GB" sz="1800" dirty="0">
                <a:solidFill>
                  <a:srgbClr val="FF0000"/>
                </a:solidFill>
                <a:latin typeface="Arial" charset="0"/>
              </a:endParaRPr>
            </a:p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GB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lang="en-GB" sz="1800" dirty="0">
                <a:solidFill>
                  <a:srgbClr val="FF0000"/>
                </a:solidFill>
                <a:latin typeface="Arial" charset="0"/>
              </a:endParaRPr>
            </a:p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GB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lowchart: Decision 4"/>
            <p:cNvSpPr/>
            <p:nvPr/>
          </p:nvSpPr>
          <p:spPr bwMode="auto">
            <a:xfrm>
              <a:off x="6228184" y="2893785"/>
              <a:ext cx="432048" cy="360040"/>
            </a:xfrm>
            <a:prstGeom prst="flowChartDecision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GB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444208" y="2204864"/>
              <a:ext cx="1628824" cy="2088232"/>
            </a:xfrm>
            <a:prstGeom prst="rect">
              <a:avLst/>
            </a:prstGeom>
            <a:solidFill>
              <a:srgbClr val="F0E6D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GB" sz="1800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course</a:t>
              </a:r>
            </a:p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lang="en-GB" sz="1800" dirty="0">
                <a:latin typeface="Arial" charset="0"/>
              </a:endParaRPr>
            </a:p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GB" sz="1800" b="0" i="0" u="none" strike="noStrike" cap="none" normalizeH="0" baseline="0" dirty="0" err="1">
                  <a:ln>
                    <a:noFill/>
                  </a:ln>
                  <a:effectLst/>
                  <a:latin typeface="Arial" charset="0"/>
                </a:rPr>
                <a:t>courseId</a:t>
              </a:r>
              <a:r>
                <a:rPr kumimoji="0" lang="en-GB" sz="18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 (</a:t>
              </a:r>
              <a:r>
                <a:rPr kumimoji="0" lang="en-GB" sz="1800" b="0" i="0" u="none" strike="noStrike" cap="none" normalizeH="0" baseline="0" dirty="0" err="1">
                  <a:ln>
                    <a:noFill/>
                  </a:ln>
                  <a:effectLst/>
                  <a:latin typeface="Arial" charset="0"/>
                </a:rPr>
                <a:t>pk</a:t>
              </a:r>
              <a:r>
                <a:rPr kumimoji="0" lang="en-GB" sz="18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)</a:t>
              </a:r>
            </a:p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sz="1800" dirty="0">
                  <a:latin typeface="Arial" charset="0"/>
                </a:rPr>
                <a:t>name</a:t>
              </a:r>
            </a:p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GB" sz="1800" b="0" i="0" u="none" strike="noStrike" cap="none" normalizeH="0" baseline="0" dirty="0" err="1">
                  <a:ln>
                    <a:noFill/>
                  </a:ln>
                  <a:effectLst/>
                  <a:latin typeface="Arial" charset="0"/>
                </a:rPr>
                <a:t>creditValue</a:t>
              </a:r>
              <a:endPara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sz="1800" dirty="0">
                  <a:latin typeface="Arial" charset="0"/>
                </a:rPr>
                <a:t>owner (</a:t>
              </a:r>
              <a:r>
                <a:rPr lang="en-GB" sz="1800" dirty="0" err="1">
                  <a:latin typeface="Arial" charset="0"/>
                </a:rPr>
                <a:t>fk</a:t>
              </a:r>
              <a:r>
                <a:rPr lang="en-GB" sz="1800" dirty="0">
                  <a:latin typeface="Arial" charset="0"/>
                </a:rPr>
                <a:t>)</a:t>
              </a:r>
              <a:endPara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cxnSp>
          <p:nvCxnSpPr>
            <p:cNvPr id="7" name="Straight Connector 6"/>
            <p:cNvCxnSpPr>
              <a:stCxn id="5" idx="1"/>
            </p:cNvCxnSpPr>
            <p:nvPr/>
          </p:nvCxnSpPr>
          <p:spPr bwMode="auto">
            <a:xfrm flipH="1">
              <a:off x="2555776" y="3073805"/>
              <a:ext cx="3672408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Flowchart: Decision 7"/>
            <p:cNvSpPr/>
            <p:nvPr/>
          </p:nvSpPr>
          <p:spPr bwMode="auto">
            <a:xfrm>
              <a:off x="5292080" y="5063765"/>
              <a:ext cx="432048" cy="360040"/>
            </a:xfrm>
            <a:prstGeom prst="flowChartDecision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GB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Flowchart: Decision 8"/>
            <p:cNvSpPr/>
            <p:nvPr/>
          </p:nvSpPr>
          <p:spPr bwMode="auto">
            <a:xfrm>
              <a:off x="3465496" y="5243785"/>
              <a:ext cx="432048" cy="360040"/>
            </a:xfrm>
            <a:prstGeom prst="flowChartDecision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GB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Elbow Connector 9"/>
            <p:cNvCxnSpPr/>
            <p:nvPr/>
          </p:nvCxnSpPr>
          <p:spPr bwMode="auto">
            <a:xfrm rot="10800000">
              <a:off x="1869951" y="4581129"/>
              <a:ext cx="1616120" cy="842677"/>
            </a:xfrm>
            <a:prstGeom prst="bentConnector2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Elbow Connector 10"/>
            <p:cNvCxnSpPr>
              <a:stCxn id="8" idx="3"/>
              <a:endCxn id="6" idx="2"/>
            </p:cNvCxnSpPr>
            <p:nvPr/>
          </p:nvCxnSpPr>
          <p:spPr bwMode="auto">
            <a:xfrm flipV="1">
              <a:off x="5724128" y="4293096"/>
              <a:ext cx="1534492" cy="950689"/>
            </a:xfrm>
            <a:prstGeom prst="bentConnector2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ctangle 11"/>
            <p:cNvSpPr/>
            <p:nvPr/>
          </p:nvSpPr>
          <p:spPr bwMode="auto">
            <a:xfrm>
              <a:off x="3681520" y="4293096"/>
              <a:ext cx="1863824" cy="1728192"/>
            </a:xfrm>
            <a:prstGeom prst="rect">
              <a:avLst/>
            </a:prstGeom>
            <a:solidFill>
              <a:srgbClr val="F0E6D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sz="1800" b="1" dirty="0" err="1">
                  <a:latin typeface="Arial" charset="0"/>
                </a:rPr>
                <a:t>studentTaking</a:t>
              </a:r>
              <a:endParaRPr kumimoji="0" lang="en-GB" sz="1800" b="1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lang="en-GB" sz="1800" dirty="0">
                <a:latin typeface="Arial" charset="0"/>
              </a:endParaRPr>
            </a:p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GB" sz="18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id (</a:t>
              </a:r>
              <a:r>
                <a:rPr lang="en-GB" sz="1800" dirty="0" err="1">
                  <a:latin typeface="Arial" charset="0"/>
                </a:rPr>
                <a:t>f</a:t>
              </a:r>
              <a:r>
                <a:rPr kumimoji="0" lang="en-GB" sz="1800" b="0" i="0" u="none" strike="noStrike" cap="none" normalizeH="0" baseline="0" dirty="0" err="1">
                  <a:ln>
                    <a:noFill/>
                  </a:ln>
                  <a:effectLst/>
                  <a:latin typeface="Arial" charset="0"/>
                </a:rPr>
                <a:t>k</a:t>
              </a:r>
              <a:r>
                <a:rPr kumimoji="0" lang="en-GB" sz="18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)</a:t>
              </a:r>
            </a:p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sz="1800" dirty="0" err="1">
                  <a:latin typeface="Arial" charset="0"/>
                </a:rPr>
                <a:t>courseId</a:t>
              </a:r>
              <a:r>
                <a:rPr lang="en-GB" sz="1800" dirty="0">
                  <a:latin typeface="Arial" charset="0"/>
                </a:rPr>
                <a:t> (</a:t>
              </a:r>
              <a:r>
                <a:rPr lang="en-GB" sz="1800" dirty="0" err="1">
                  <a:latin typeface="Arial" charset="0"/>
                </a:rPr>
                <a:t>fk</a:t>
              </a:r>
              <a:r>
                <a:rPr lang="en-GB" sz="1800" dirty="0">
                  <a:latin typeface="Arial" charset="0"/>
                </a:rPr>
                <a:t>)</a:t>
              </a:r>
            </a:p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GB" sz="1800" b="0" i="0" u="none" strike="noStrike" cap="none" normalizeH="0" baseline="0" dirty="0" err="1">
                  <a:ln>
                    <a:noFill/>
                  </a:ln>
                  <a:effectLst/>
                  <a:latin typeface="Arial" charset="0"/>
                </a:rPr>
                <a:t>dateEnrolled</a:t>
              </a:r>
              <a:endPara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  <a:p>
              <a:pPr defTabSz="449263" eaLnBrk="0" hangingPunct="0">
                <a:buClr>
                  <a:srgbClr val="000000"/>
                </a:buClr>
                <a:buSzPct val="100000"/>
              </a:pPr>
              <a:r>
                <a:rPr lang="en-GB" sz="1800" dirty="0">
                  <a:latin typeface="Arial" charset="0"/>
                </a:rPr>
                <a:t>authorised</a:t>
              </a:r>
              <a:endParaRPr kumimoji="0" lang="en-GB" sz="180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142976" y="2214553"/>
              <a:ext cx="1412800" cy="2654607"/>
            </a:xfrm>
            <a:prstGeom prst="rect">
              <a:avLst/>
            </a:prstGeom>
            <a:solidFill>
              <a:srgbClr val="F0E6D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GB" sz="1800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user</a:t>
              </a:r>
            </a:p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lang="en-GB" sz="1800" dirty="0">
                <a:latin typeface="Arial" charset="0"/>
              </a:endParaRPr>
            </a:p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GB" sz="18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id (</a:t>
              </a:r>
              <a:r>
                <a:rPr kumimoji="0" lang="en-GB" sz="1800" b="0" i="0" u="none" strike="noStrike" cap="none" normalizeH="0" baseline="0" dirty="0" err="1">
                  <a:ln>
                    <a:noFill/>
                  </a:ln>
                  <a:effectLst/>
                  <a:latin typeface="Arial" charset="0"/>
                </a:rPr>
                <a:t>pk</a:t>
              </a:r>
              <a:r>
                <a:rPr kumimoji="0" lang="en-GB" sz="18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)</a:t>
              </a:r>
            </a:p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sz="1800" dirty="0">
                  <a:latin typeface="Arial" charset="0"/>
                </a:rPr>
                <a:t>forename</a:t>
              </a:r>
            </a:p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GB" sz="18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surname</a:t>
              </a:r>
            </a:p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sz="1800" dirty="0">
                  <a:latin typeface="Arial" charset="0"/>
                </a:rPr>
                <a:t>email</a:t>
              </a:r>
            </a:p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GB" sz="18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Password</a:t>
              </a:r>
            </a:p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sz="1800" dirty="0" err="1">
                  <a:latin typeface="Arial" charset="0"/>
                </a:rPr>
                <a:t>userType</a:t>
              </a:r>
              <a:endParaRPr lang="en-GB" sz="1800" dirty="0">
                <a:latin typeface="Arial" charset="0"/>
              </a:endParaRPr>
            </a:p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sz="1800" dirty="0">
                  <a:latin typeface="Arial" charset="0"/>
                </a:rPr>
                <a:t>authorised</a:t>
              </a:r>
            </a:p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GB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087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Courses that belong to tutor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$conn = 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mysqli_connect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("localhost","root","root","aceTraining");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= "SELECT * FROM course WHERE owner = $_SESSION[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userId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]";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$result = 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($conn,$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$options = "&lt;option&gt;Select a Course&lt;/option&gt;";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55576" y="3717032"/>
            <a:ext cx="1080120" cy="1296144"/>
          </a:xfrm>
          <a:prstGeom prst="rect">
            <a:avLst/>
          </a:prstGeom>
          <a:solidFill>
            <a:srgbClr val="F0E6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course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GB" sz="1200" dirty="0"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2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courseId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 (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pk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200" dirty="0">
                <a:latin typeface="Arial" charset="0"/>
              </a:rPr>
              <a:t>name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2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creditValue</a:t>
            </a:r>
            <a:endParaRPr kumimoji="0" lang="en-GB" sz="12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200" dirty="0">
                <a:latin typeface="Arial" charset="0"/>
              </a:rPr>
              <a:t>owner (</a:t>
            </a:r>
            <a:r>
              <a:rPr lang="en-GB" sz="1200" dirty="0" err="1">
                <a:latin typeface="Arial" charset="0"/>
              </a:rPr>
              <a:t>fk</a:t>
            </a:r>
            <a:r>
              <a:rPr lang="en-GB" sz="1200" dirty="0">
                <a:latin typeface="Arial" charset="0"/>
              </a:rPr>
              <a:t>)</a:t>
            </a:r>
            <a:endParaRPr kumimoji="0" lang="en-GB" sz="12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07646"/>
              </p:ext>
            </p:extLst>
          </p:nvPr>
        </p:nvGraphicFramePr>
        <p:xfrm>
          <a:off x="3635896" y="3717032"/>
          <a:ext cx="491723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/>
                        <a:t>courseId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/>
                        <a:t>creditValue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owner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Database Technology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Web Programming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Networks and Servers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Computer Security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Computer Forensics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44208" y="169476"/>
            <a:ext cx="24400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$_SESSION[‘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userId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’]</a:t>
            </a:r>
          </a:p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$_SESSION[‘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userType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’]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5896" y="3409712"/>
            <a:ext cx="797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$result</a:t>
            </a:r>
          </a:p>
        </p:txBody>
      </p:sp>
      <p:cxnSp>
        <p:nvCxnSpPr>
          <p:cNvPr id="9" name="Curved Connector 8"/>
          <p:cNvCxnSpPr>
            <a:stCxn id="5" idx="3"/>
          </p:cNvCxnSpPr>
          <p:nvPr/>
        </p:nvCxnSpPr>
        <p:spPr bwMode="auto">
          <a:xfrm flipV="1">
            <a:off x="1835696" y="3578989"/>
            <a:ext cx="1800200" cy="786115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85399" y="5903694"/>
            <a:ext cx="3090457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&lt;option&gt; Select a Course &lt;/option&gt;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4766" y="5615662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$options</a:t>
            </a:r>
          </a:p>
        </p:txBody>
      </p:sp>
    </p:spTree>
    <p:extLst>
      <p:ext uri="{BB962C8B-B14F-4D97-AF65-F5344CB8AC3E}">
        <p14:creationId xmlns:p14="http://schemas.microsoft.com/office/powerpoint/2010/main" val="14382648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Courses that belong to tutor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$conn = </a:t>
            </a:r>
            <a:r>
              <a:rPr lang="en-GB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mysqli_connect</a:t>
            </a: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("localhost","root","root","aceTraining");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GB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"SELECT * FROM course WHERE owner = $_SESSION[</a:t>
            </a:r>
            <a:r>
              <a:rPr lang="en-GB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userId</a:t>
            </a: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]";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$result = </a:t>
            </a:r>
            <a:r>
              <a:rPr lang="en-GB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($conn,$</a:t>
            </a:r>
            <a:r>
              <a:rPr lang="en-GB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$options = "&lt;option&gt;Select a Course&lt;/option&gt;";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while ($record = 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mysqli_fetch_array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($result))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$options .= "&lt;option value='$record[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courseId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]' &gt; $record[name] &lt;/option&gt; ";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	  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echo ("Please select the course you wish to enrol student on");  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echo ("&lt;form name='form1' method='post' action='</a:t>
            </a:r>
            <a:r>
              <a:rPr lang="en-GB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enrolStudent.php</a:t>
            </a: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' &gt;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&lt;select name='course' </a:t>
            </a:r>
            <a:r>
              <a:rPr lang="en-GB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onchange</a:t>
            </a: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='submit()' &gt;"); 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echo ($options);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echo ("&lt;/select&gt;&lt;/form&gt;");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52343"/>
              </p:ext>
            </p:extLst>
          </p:nvPr>
        </p:nvGraphicFramePr>
        <p:xfrm>
          <a:off x="158821" y="4768552"/>
          <a:ext cx="491723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/>
                        <a:t>courseId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/>
                        <a:t>creditValue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owner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Database Technology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Web Programming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Networks and Servers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Computer Security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Computer Forensics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8821" y="4413380"/>
            <a:ext cx="797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$result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194452"/>
              </p:ext>
            </p:extLst>
          </p:nvPr>
        </p:nvGraphicFramePr>
        <p:xfrm>
          <a:off x="1115616" y="1772816"/>
          <a:ext cx="4917235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/>
                        <a:t>courseId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/>
                        <a:t>creditValue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owner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Database Technology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19694" y="1434262"/>
            <a:ext cx="150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$record</a:t>
            </a:r>
          </a:p>
        </p:txBody>
      </p:sp>
      <p:cxnSp>
        <p:nvCxnSpPr>
          <p:cNvPr id="11" name="Curved Connector 10"/>
          <p:cNvCxnSpPr>
            <a:stCxn id="8" idx="0"/>
            <a:endCxn id="4" idx="1"/>
          </p:cNvCxnSpPr>
          <p:nvPr/>
        </p:nvCxnSpPr>
        <p:spPr bwMode="auto">
          <a:xfrm rot="5400000" flipH="1" flipV="1">
            <a:off x="-331170" y="2966595"/>
            <a:ext cx="2335764" cy="557807"/>
          </a:xfrm>
          <a:prstGeom prst="curved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716016" y="4149080"/>
            <a:ext cx="4248472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&lt;option&gt; Select a Course &lt;/option&gt;</a:t>
            </a:r>
          </a:p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&lt;option value=‘1’&gt; Database Technology &lt;/option&gt;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05383" y="3861048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$options</a:t>
            </a:r>
          </a:p>
        </p:txBody>
      </p:sp>
    </p:spTree>
    <p:extLst>
      <p:ext uri="{BB962C8B-B14F-4D97-AF65-F5344CB8AC3E}">
        <p14:creationId xmlns:p14="http://schemas.microsoft.com/office/powerpoint/2010/main" val="39996258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Courses that belong to tutor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$conn = </a:t>
            </a:r>
            <a:r>
              <a:rPr lang="en-GB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mysqli_connect</a:t>
            </a: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("localhost","root","root","aceTraining");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GB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"SELECT * FROM course WHERE owner = $_SESSION[</a:t>
            </a:r>
            <a:r>
              <a:rPr lang="en-GB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userId</a:t>
            </a: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]";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$result = </a:t>
            </a:r>
            <a:r>
              <a:rPr lang="en-GB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($conn,$</a:t>
            </a:r>
            <a:r>
              <a:rPr lang="en-GB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$options = "&lt;option&gt;Select a Course&lt;/option&gt;";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while ($record = 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mysqli_fetch_array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($result))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$options .= "&lt;option value='$record[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courseId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]' &gt; $record[name] &lt;/option&gt; ";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	  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echo ("Please select the course you wish to enrol student on");  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echo ("&lt;form name='form1' method='post' action='</a:t>
            </a:r>
            <a:r>
              <a:rPr lang="en-GB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enrolStudent.php</a:t>
            </a: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' &gt;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&lt;select name='course' </a:t>
            </a:r>
            <a:r>
              <a:rPr lang="en-GB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onchange</a:t>
            </a: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='submit()' &gt;"); 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echo ($options);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echo ("&lt;/select&gt;&lt;/form&gt;");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452292"/>
              </p:ext>
            </p:extLst>
          </p:nvPr>
        </p:nvGraphicFramePr>
        <p:xfrm>
          <a:off x="158821" y="4768552"/>
          <a:ext cx="491723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/>
                        <a:t>courseId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/>
                        <a:t>creditValue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owner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Database Technology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Web Programming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Networks and Servers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Computer Security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Computer Forensics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8821" y="4413380"/>
            <a:ext cx="797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$result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625180"/>
              </p:ext>
            </p:extLst>
          </p:nvPr>
        </p:nvGraphicFramePr>
        <p:xfrm>
          <a:off x="1115616" y="1772816"/>
          <a:ext cx="4917235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/>
                        <a:t>courseId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/>
                        <a:t>creditValue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owner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Web Programming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19694" y="1434262"/>
            <a:ext cx="150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$record</a:t>
            </a:r>
          </a:p>
        </p:txBody>
      </p:sp>
      <p:cxnSp>
        <p:nvCxnSpPr>
          <p:cNvPr id="11" name="Curved Connector 10"/>
          <p:cNvCxnSpPr>
            <a:stCxn id="8" idx="0"/>
            <a:endCxn id="4" idx="1"/>
          </p:cNvCxnSpPr>
          <p:nvPr/>
        </p:nvCxnSpPr>
        <p:spPr bwMode="auto">
          <a:xfrm rot="5400000" flipH="1" flipV="1">
            <a:off x="-331170" y="2966595"/>
            <a:ext cx="2335764" cy="557807"/>
          </a:xfrm>
          <a:prstGeom prst="curved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716016" y="4149080"/>
            <a:ext cx="4248472" cy="600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&lt;option&gt; Select a Course &lt;/option&gt;</a:t>
            </a:r>
          </a:p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&lt;option value=‘1’&gt; Database Technology &lt;/option&gt;</a:t>
            </a:r>
          </a:p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&lt;option value=‘2’&gt; Web Programming &lt;/option&gt;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05383" y="3861048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$options</a:t>
            </a:r>
          </a:p>
        </p:txBody>
      </p:sp>
    </p:spTree>
    <p:extLst>
      <p:ext uri="{BB962C8B-B14F-4D97-AF65-F5344CB8AC3E}">
        <p14:creationId xmlns:p14="http://schemas.microsoft.com/office/powerpoint/2010/main" val="26653078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process continues until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2232" y="1988840"/>
            <a:ext cx="4669888" cy="1107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&lt;option&gt; Select a Course &lt;/option&gt;</a:t>
            </a:r>
          </a:p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&lt;option value=‘1’&gt; Database Technology &lt;/option&gt;</a:t>
            </a:r>
          </a:p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&lt;option value=‘2’&gt; Web Programming &lt;/option&gt;</a:t>
            </a:r>
          </a:p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&lt;option value=‘3’&gt; Networking and Servers &lt;/option&gt;</a:t>
            </a:r>
          </a:p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&lt;option value=‘4’&gt; Computer Security &lt;/option&gt;</a:t>
            </a:r>
          </a:p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&lt;option value=‘5’&gt; Computer Forensics &lt;/option&gt;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1700808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$options</a:t>
            </a:r>
          </a:p>
        </p:txBody>
      </p:sp>
    </p:spTree>
    <p:extLst>
      <p:ext uri="{BB962C8B-B14F-4D97-AF65-F5344CB8AC3E}">
        <p14:creationId xmlns:p14="http://schemas.microsoft.com/office/powerpoint/2010/main" val="761361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Courses that belong to tutor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$conn = </a:t>
            </a:r>
            <a:r>
              <a:rPr lang="en-GB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mysqli_connect</a:t>
            </a: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("localhost","root","root","aceTraining");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GB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"SELECT * FROM course WHERE owner = $_SESSION[</a:t>
            </a:r>
            <a:r>
              <a:rPr lang="en-GB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userId</a:t>
            </a: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]";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$result = </a:t>
            </a:r>
            <a:r>
              <a:rPr lang="en-GB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($conn,$</a:t>
            </a:r>
            <a:r>
              <a:rPr lang="en-GB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$options = "&lt;option&gt;Select a Course&lt;/option&gt;";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while ($record = </a:t>
            </a:r>
            <a:r>
              <a:rPr lang="en-GB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mysqli_fetch_array</a:t>
            </a: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($result))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$options .= "&lt;option value='$record[</a:t>
            </a:r>
            <a:r>
              <a:rPr lang="en-GB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courseId</a:t>
            </a: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]' &gt; $record[name] &lt;/option&gt; ";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	  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echo ("Please select the course you wish to enrol student on");  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echo ("&lt;form name='form1' method='post' action='</a:t>
            </a:r>
            <a:r>
              <a:rPr lang="en-GB" sz="14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enrolStudent.php</a:t>
            </a:r>
            <a:r>
              <a:rPr lang="en-GB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 &gt;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&lt;select name='course' </a:t>
            </a:r>
            <a:r>
              <a:rPr lang="en-GB" sz="14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onchange</a:t>
            </a:r>
            <a:r>
              <a:rPr lang="en-GB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='submit()' &gt;"); 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echo ($options);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echo ("&lt;/select&gt;&lt;/form&gt;");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5875" y="1268760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$options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44" y="1533145"/>
            <a:ext cx="4669888" cy="1107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&lt;option&gt; Select a Course &lt;/option&gt;</a:t>
            </a:r>
          </a:p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&lt;option value=‘1’&gt; Database Technology &lt;/option&gt;</a:t>
            </a:r>
          </a:p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&lt;option value=‘2’&gt; Web Programming &lt;/option&gt;</a:t>
            </a:r>
          </a:p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&lt;option value=‘3’&gt; Networking and Servers &lt;/option&gt;</a:t>
            </a:r>
          </a:p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&lt;option value=‘4’&gt; Computer Security &lt;/option&gt;</a:t>
            </a:r>
          </a:p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&lt;option value=‘5’&gt; Computer Forensics &lt;/option&gt;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377828" cy="3884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47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7778750" cy="996950"/>
          </a:xfrm>
        </p:spPr>
        <p:txBody>
          <a:bodyPr/>
          <a:lstStyle/>
          <a:p>
            <a:r>
              <a:rPr lang="en-GB"/>
              <a:t>Recap</a:t>
            </a:r>
            <a:endParaRPr lang="en-US"/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424862" cy="4672013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GB" sz="2000" dirty="0"/>
              <a:t>Create a connection to the SQL Server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GB" sz="1400" b="1" dirty="0">
                <a:latin typeface="Courier New" pitchFamily="49" charset="0"/>
              </a:rPr>
              <a:t>$conn = </a:t>
            </a:r>
            <a:r>
              <a:rPr lang="en-GB" sz="1400" b="1" dirty="0" err="1">
                <a:latin typeface="Courier New" pitchFamily="49" charset="0"/>
              </a:rPr>
              <a:t>mysqli_connect</a:t>
            </a:r>
            <a:r>
              <a:rPr lang="en-GB" sz="1400" b="1" dirty="0">
                <a:latin typeface="Courier New" pitchFamily="49" charset="0"/>
              </a:rPr>
              <a:t> (“</a:t>
            </a:r>
            <a:r>
              <a:rPr lang="en-GB" sz="1400" b="1" dirty="0" err="1">
                <a:latin typeface="Courier New" pitchFamily="49" charset="0"/>
              </a:rPr>
              <a:t>localhost</a:t>
            </a:r>
            <a:r>
              <a:rPr lang="en-GB" sz="1400" b="1" dirty="0">
                <a:latin typeface="Courier New" pitchFamily="49" charset="0"/>
              </a:rPr>
              <a:t>”, “root”, “root”, “database”);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GB" sz="2000" dirty="0"/>
              <a:t>Construct the SQL statement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$</a:t>
            </a:r>
            <a:r>
              <a:rPr lang="en-GB" sz="1600" b="1" dirty="0" err="1">
                <a:latin typeface="Courier New" pitchFamily="49" charset="0"/>
              </a:rPr>
              <a:t>sql</a:t>
            </a:r>
            <a:r>
              <a:rPr lang="en-GB" sz="1600" b="1" dirty="0">
                <a:latin typeface="Courier New" pitchFamily="49" charset="0"/>
              </a:rPr>
              <a:t> = (“what I want to do with the database”);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GB" sz="2000" dirty="0"/>
              <a:t>Execute the SQL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GB" sz="1600" b="1" dirty="0" err="1">
                <a:latin typeface="Courier New" pitchFamily="49" charset="0"/>
              </a:rPr>
              <a:t>mysqli_query</a:t>
            </a:r>
            <a:r>
              <a:rPr lang="en-GB" sz="1600" b="1" dirty="0">
                <a:latin typeface="Courier New" pitchFamily="49" charset="0"/>
              </a:rPr>
              <a:t> ($conn, $</a:t>
            </a:r>
            <a:r>
              <a:rPr lang="en-GB" sz="1600" b="1" dirty="0" err="1">
                <a:latin typeface="Courier New" pitchFamily="49" charset="0"/>
              </a:rPr>
              <a:t>sql</a:t>
            </a:r>
            <a:r>
              <a:rPr lang="en-GB" sz="1600" b="1" dirty="0">
                <a:latin typeface="Courier New" pitchFamily="49" charset="0"/>
              </a:rPr>
              <a:t>);</a:t>
            </a:r>
          </a:p>
          <a:p>
            <a:pPr marL="990600" lvl="1" indent="-533400">
              <a:buFont typeface="Wingdings" pitchFamily="2" charset="2"/>
              <a:buNone/>
            </a:pPr>
            <a:endParaRPr lang="en-GB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316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Next: Process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user selects an option from the list</a:t>
            </a:r>
          </a:p>
          <a:p>
            <a:pPr lvl="1"/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&lt;select name='course' </a:t>
            </a:r>
            <a:r>
              <a:rPr lang="en-GB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onchange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='submit()' &gt;");</a:t>
            </a:r>
          </a:p>
          <a:p>
            <a:endParaRPr lang="en-GB" dirty="0"/>
          </a:p>
          <a:p>
            <a:r>
              <a:rPr lang="en-GB" dirty="0"/>
              <a:t>As soon as this select changes the information is submitted to be dealt with</a:t>
            </a:r>
          </a:p>
          <a:p>
            <a:r>
              <a:rPr lang="en-GB" dirty="0"/>
              <a:t>Remember each option has its own value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869160"/>
            <a:ext cx="4669888" cy="1107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&lt;option&gt; Select a Course &lt;/option&gt;</a:t>
            </a:r>
          </a:p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&lt;option </a:t>
            </a:r>
            <a:r>
              <a:rPr lang="en-GB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value=‘1’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&gt; Database Technology &lt;/option&gt;</a:t>
            </a:r>
          </a:p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&lt;option </a:t>
            </a:r>
            <a:r>
              <a:rPr lang="en-GB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value=‘2’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&gt; Web Programming &lt;/option&gt;</a:t>
            </a:r>
          </a:p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&lt;option </a:t>
            </a:r>
            <a:r>
              <a:rPr lang="en-GB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value=‘3’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&gt; Networking and Servers &lt;/option&gt;</a:t>
            </a:r>
          </a:p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&lt;option </a:t>
            </a:r>
            <a:r>
              <a:rPr lang="en-GB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value=‘4’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&gt; Computer Security &lt;/option&gt;</a:t>
            </a:r>
          </a:p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&lt;option </a:t>
            </a:r>
            <a:r>
              <a:rPr lang="en-GB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value=‘5’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&gt; Computer Forensics &lt;/option&gt;</a:t>
            </a:r>
          </a:p>
        </p:txBody>
      </p:sp>
      <p:cxnSp>
        <p:nvCxnSpPr>
          <p:cNvPr id="6" name="Curved Connector 5"/>
          <p:cNvCxnSpPr>
            <a:stCxn id="4" idx="3"/>
          </p:cNvCxnSpPr>
          <p:nvPr/>
        </p:nvCxnSpPr>
        <p:spPr bwMode="auto">
          <a:xfrm flipV="1">
            <a:off x="5065424" y="5157192"/>
            <a:ext cx="1162760" cy="265966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228184" y="5003303"/>
            <a:ext cx="190308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$_POST[‘course’]</a:t>
            </a:r>
          </a:p>
        </p:txBody>
      </p:sp>
    </p:spTree>
    <p:extLst>
      <p:ext uri="{BB962C8B-B14F-4D97-AF65-F5344CB8AC3E}">
        <p14:creationId xmlns:p14="http://schemas.microsoft.com/office/powerpoint/2010/main" val="40343965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showStudents.php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$conn =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mysqli_connect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("localhost","root","root","aceTraining");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cId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= $_POST['course'];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tId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= $_SESSION['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userId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'];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= "SELECT * FROM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studentTaking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courseId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= $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cId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AND authorised = 0";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$result =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($conn,$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) or die(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mysqli_error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($conn));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$students = "";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23528" y="4021480"/>
            <a:ext cx="1863824" cy="1728192"/>
          </a:xfrm>
          <a:prstGeom prst="rect">
            <a:avLst/>
          </a:prstGeom>
          <a:solidFill>
            <a:srgbClr val="F0E6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b="1" dirty="0" err="1">
                <a:latin typeface="Arial" charset="0"/>
              </a:rPr>
              <a:t>studentTaking</a:t>
            </a:r>
            <a:endParaRPr kumimoji="0" lang="en-GB" sz="1800" b="1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GB" sz="1800" dirty="0"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id (</a:t>
            </a:r>
            <a:r>
              <a:rPr lang="en-GB" sz="1800" dirty="0" err="1">
                <a:latin typeface="Arial" charset="0"/>
              </a:rPr>
              <a:t>f</a:t>
            </a: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k</a:t>
            </a: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 err="1">
                <a:latin typeface="Arial" charset="0"/>
              </a:rPr>
              <a:t>courseId</a:t>
            </a:r>
            <a:r>
              <a:rPr lang="en-GB" sz="1800" dirty="0">
                <a:latin typeface="Arial" charset="0"/>
              </a:rPr>
              <a:t> (</a:t>
            </a:r>
            <a:r>
              <a:rPr lang="en-GB" sz="1800" dirty="0" err="1">
                <a:latin typeface="Arial" charset="0"/>
              </a:rPr>
              <a:t>fk</a:t>
            </a:r>
            <a:r>
              <a:rPr lang="en-GB" sz="1800" dirty="0">
                <a:latin typeface="Arial" charset="0"/>
              </a:rPr>
              <a:t>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dateEnrolled</a:t>
            </a:r>
            <a:endParaRPr kumimoji="0" lang="en-GB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  <a:p>
            <a:pPr defTabSz="449263" eaLnBrk="0" hangingPunct="0">
              <a:buClr>
                <a:srgbClr val="000000"/>
              </a:buClr>
              <a:buSzPct val="100000"/>
            </a:pPr>
            <a:r>
              <a:rPr lang="en-GB" sz="1800" dirty="0">
                <a:latin typeface="Arial" charset="0"/>
              </a:rPr>
              <a:t>authorised</a:t>
            </a:r>
            <a:endParaRPr kumimoji="0" lang="en-GB" sz="180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79228"/>
              </p:ext>
            </p:extLst>
          </p:nvPr>
        </p:nvGraphicFramePr>
        <p:xfrm>
          <a:off x="3766512" y="4177888"/>
          <a:ext cx="469392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courseId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dateEnrolled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authorised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2013-02-16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2013-02-17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2013-02-17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07904" y="3762256"/>
            <a:ext cx="1107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$result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8264" y="116632"/>
            <a:ext cx="2117887" cy="3077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$_POST[‘course’]=2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3713" y="620688"/>
            <a:ext cx="24400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$_SESSION[‘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userId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’]</a:t>
            </a:r>
          </a:p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$_SESSION[‘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userType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’]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00392" y="3451015"/>
            <a:ext cx="18473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endParaRPr lang="en-GB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40859" y="3143238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$students</a:t>
            </a:r>
          </a:p>
        </p:txBody>
      </p:sp>
    </p:spTree>
    <p:extLst>
      <p:ext uri="{BB962C8B-B14F-4D97-AF65-F5344CB8AC3E}">
        <p14:creationId xmlns:p14="http://schemas.microsoft.com/office/powerpoint/2010/main" val="35940945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showStudents.php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062094" cy="4672112"/>
          </a:xfrm>
        </p:spPr>
        <p:txBody>
          <a:bodyPr/>
          <a:lstStyle/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while ($record = 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mysqli_fetch_array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($result))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$sql2 = "SELECT * FROM </a:t>
            </a:r>
            <a:r>
              <a:rPr lang="en-GB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user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WHERE id = </a:t>
            </a:r>
            <a:r>
              <a:rPr lang="en-GB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$record[id]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$result2 = 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($conn,$sql2);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$record2 = 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mysqli_fetch_array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($result2);</a:t>
            </a:r>
          </a:p>
          <a:p>
            <a:pPr marL="0" indent="0">
              <a:buNone/>
            </a:pPr>
            <a:endParaRPr lang="en-GB" sz="14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958666"/>
              </p:ext>
            </p:extLst>
          </p:nvPr>
        </p:nvGraphicFramePr>
        <p:xfrm>
          <a:off x="251520" y="3505944"/>
          <a:ext cx="3801745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6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/>
                        <a:t>courseId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/>
                        <a:t>dateEnrolled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Authorised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2013-02-16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2013-02-17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2013-02-17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512" y="3068960"/>
            <a:ext cx="87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$result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407672" y="198329"/>
            <a:ext cx="1412800" cy="2654607"/>
          </a:xfrm>
          <a:prstGeom prst="rect">
            <a:avLst/>
          </a:prstGeom>
          <a:solidFill>
            <a:srgbClr val="F0E6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</a:rPr>
              <a:t>user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GB" sz="1800" dirty="0"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id (</a:t>
            </a: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pk</a:t>
            </a: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>
                <a:latin typeface="Arial" charset="0"/>
              </a:rPr>
              <a:t>forename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surname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>
                <a:latin typeface="Arial" charset="0"/>
              </a:rPr>
              <a:t>email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Password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 err="1">
                <a:latin typeface="Arial" charset="0"/>
              </a:rPr>
              <a:t>userType</a:t>
            </a:r>
            <a:endParaRPr lang="en-GB" sz="1800" dirty="0"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>
                <a:latin typeface="Arial" charset="0"/>
              </a:rPr>
              <a:t>authorised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68354"/>
              </p:ext>
            </p:extLst>
          </p:nvPr>
        </p:nvGraphicFramePr>
        <p:xfrm>
          <a:off x="4788024" y="3611488"/>
          <a:ext cx="386207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6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forename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surname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email</a:t>
                      </a:r>
                      <a:r>
                        <a:rPr lang="en-GB" sz="1400" b="1" baseline="0" dirty="0"/>
                        <a:t> …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Simon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joness</a:t>
                      </a:r>
                      <a:r>
                        <a:rPr lang="en-GB" sz="1400" dirty="0"/>
                        <a:t>@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88024" y="32421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$result2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530223"/>
              </p:ext>
            </p:extLst>
          </p:nvPr>
        </p:nvGraphicFramePr>
        <p:xfrm>
          <a:off x="251520" y="5267672"/>
          <a:ext cx="3801745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6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/>
                        <a:t>courseId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/>
                        <a:t>dateEnrolled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authorised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2013-02-16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520" y="48890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$record</a:t>
            </a:r>
          </a:p>
        </p:txBody>
      </p:sp>
      <p:cxnSp>
        <p:nvCxnSpPr>
          <p:cNvPr id="12" name="Curved Connector 11"/>
          <p:cNvCxnSpPr/>
          <p:nvPr/>
        </p:nvCxnSpPr>
        <p:spPr bwMode="auto">
          <a:xfrm flipV="1">
            <a:off x="10116616" y="3374888"/>
            <a:ext cx="720080" cy="550004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15340"/>
              </p:ext>
            </p:extLst>
          </p:nvPr>
        </p:nvGraphicFramePr>
        <p:xfrm>
          <a:off x="4788024" y="5238492"/>
          <a:ext cx="386207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6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forename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surname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email</a:t>
                      </a:r>
                      <a:r>
                        <a:rPr lang="en-GB" sz="1400" b="1" baseline="0" dirty="0"/>
                        <a:t> …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Simon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joness</a:t>
                      </a:r>
                      <a:r>
                        <a:rPr lang="en-GB" sz="1400" dirty="0"/>
                        <a:t>@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88024" y="486916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$record2</a:t>
            </a:r>
          </a:p>
        </p:txBody>
      </p:sp>
    </p:spTree>
    <p:extLst>
      <p:ext uri="{BB962C8B-B14F-4D97-AF65-F5344CB8AC3E}">
        <p14:creationId xmlns:p14="http://schemas.microsoft.com/office/powerpoint/2010/main" val="28020615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showStudents.php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if ($record2['id'] != "")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	$students .= "&lt;input type='checkbox' name='id[]' value='$record2[id]'  &gt; " . 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                  $record2['surname'] . " " . $record2['forename'] . "&lt;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	  </a:t>
            </a:r>
          </a:p>
          <a:p>
            <a:pPr marL="0" indent="0">
              <a:buNone/>
            </a:pP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}  //end of the while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6696" y="2438890"/>
            <a:ext cx="87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$result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26077"/>
              </p:ext>
            </p:extLst>
          </p:nvPr>
        </p:nvGraphicFramePr>
        <p:xfrm>
          <a:off x="5004048" y="620688"/>
          <a:ext cx="386207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6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forename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surname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email</a:t>
                      </a:r>
                      <a:r>
                        <a:rPr lang="en-GB" sz="1400" b="1" baseline="0" dirty="0"/>
                        <a:t> …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Simon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joness</a:t>
                      </a:r>
                      <a:r>
                        <a:rPr lang="en-GB" sz="1400" dirty="0"/>
                        <a:t>@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4048" y="2513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$record2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4581128"/>
            <a:ext cx="514857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&lt;input type=‘checkbox’ name=‘id[]’ value=‘2’ &gt; Simon Jones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063" y="429309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$students</a:t>
            </a:r>
          </a:p>
        </p:txBody>
      </p:sp>
    </p:spTree>
    <p:extLst>
      <p:ext uri="{BB962C8B-B14F-4D97-AF65-F5344CB8AC3E}">
        <p14:creationId xmlns:p14="http://schemas.microsoft.com/office/powerpoint/2010/main" val="16863934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showStudents.php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062094" cy="4672112"/>
          </a:xfrm>
        </p:spPr>
        <p:txBody>
          <a:bodyPr/>
          <a:lstStyle/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while ($record = 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mysqli_fetch_array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($result))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$sql2 = "SELECT * FROM </a:t>
            </a:r>
            <a:r>
              <a:rPr lang="en-GB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user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WHERE id = </a:t>
            </a:r>
            <a:r>
              <a:rPr lang="en-GB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$record[id]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$result2 = 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($conn,$sql2);</a:t>
            </a:r>
          </a:p>
          <a:p>
            <a:pPr marL="0" indent="0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$record2 = 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mysqli_fetch_array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($result2);</a:t>
            </a:r>
          </a:p>
          <a:p>
            <a:pPr marL="0" indent="0">
              <a:buNone/>
            </a:pPr>
            <a:endParaRPr lang="en-GB" sz="14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42810"/>
              </p:ext>
            </p:extLst>
          </p:nvPr>
        </p:nvGraphicFramePr>
        <p:xfrm>
          <a:off x="251520" y="3505944"/>
          <a:ext cx="3801745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6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/>
                        <a:t>courseId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/>
                        <a:t>dateEnrolled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Authorised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2013-02-16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2013-02-17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2013-02-17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512" y="3068960"/>
            <a:ext cx="87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$result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407672" y="198329"/>
            <a:ext cx="1412800" cy="2654607"/>
          </a:xfrm>
          <a:prstGeom prst="rect">
            <a:avLst/>
          </a:prstGeom>
          <a:solidFill>
            <a:srgbClr val="F0E6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</a:rPr>
              <a:t>user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GB" sz="1800" dirty="0"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id (</a:t>
            </a: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pk</a:t>
            </a: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>
                <a:latin typeface="Arial" charset="0"/>
              </a:rPr>
              <a:t>forename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surname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>
                <a:latin typeface="Arial" charset="0"/>
              </a:rPr>
              <a:t>email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Password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 err="1">
                <a:latin typeface="Arial" charset="0"/>
              </a:rPr>
              <a:t>userType</a:t>
            </a:r>
            <a:endParaRPr lang="en-GB" sz="1800" dirty="0"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>
                <a:latin typeface="Arial" charset="0"/>
              </a:rPr>
              <a:t>authorised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615926"/>
              </p:ext>
            </p:extLst>
          </p:nvPr>
        </p:nvGraphicFramePr>
        <p:xfrm>
          <a:off x="4788024" y="3611488"/>
          <a:ext cx="386207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6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forename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surname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email</a:t>
                      </a:r>
                      <a:r>
                        <a:rPr lang="en-GB" sz="1400" b="1" baseline="0" dirty="0"/>
                        <a:t> …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panp</a:t>
                      </a:r>
                      <a:r>
                        <a:rPr lang="en-GB" sz="1400" dirty="0"/>
                        <a:t>@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88024" y="32421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$result2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93958"/>
              </p:ext>
            </p:extLst>
          </p:nvPr>
        </p:nvGraphicFramePr>
        <p:xfrm>
          <a:off x="251520" y="5267672"/>
          <a:ext cx="3801745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6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/>
                        <a:t>courseId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/>
                        <a:t>dateEnrolled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authorised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2013-02-16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520" y="48890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$record</a:t>
            </a:r>
          </a:p>
        </p:txBody>
      </p:sp>
      <p:cxnSp>
        <p:nvCxnSpPr>
          <p:cNvPr id="12" name="Curved Connector 11"/>
          <p:cNvCxnSpPr/>
          <p:nvPr/>
        </p:nvCxnSpPr>
        <p:spPr bwMode="auto">
          <a:xfrm flipV="1">
            <a:off x="10116616" y="3374888"/>
            <a:ext cx="720080" cy="550004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25581"/>
              </p:ext>
            </p:extLst>
          </p:nvPr>
        </p:nvGraphicFramePr>
        <p:xfrm>
          <a:off x="4788024" y="5238492"/>
          <a:ext cx="386207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6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forename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surname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email</a:t>
                      </a:r>
                      <a:r>
                        <a:rPr lang="en-GB" sz="1400" b="1" baseline="0" dirty="0"/>
                        <a:t> …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panp</a:t>
                      </a:r>
                      <a:r>
                        <a:rPr lang="en-GB" sz="1400" dirty="0"/>
                        <a:t>@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88024" y="486916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$record2</a:t>
            </a:r>
          </a:p>
        </p:txBody>
      </p:sp>
    </p:spTree>
    <p:extLst>
      <p:ext uri="{BB962C8B-B14F-4D97-AF65-F5344CB8AC3E}">
        <p14:creationId xmlns:p14="http://schemas.microsoft.com/office/powerpoint/2010/main" val="22251227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showStudents.php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if ($record2['id'] != "")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	$students .= "&lt;input type='checkbox' name='id[]' value='$record2[id]'  &gt; " . 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                    $record2['surname'] . " " . $record2['forename'] . "&lt;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	  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 }  //end of the while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6696" y="2438890"/>
            <a:ext cx="87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$result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4581128"/>
            <a:ext cx="5148572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&lt;input type=‘checkbox’ name=‘id[]’ value=‘2’ &gt; Simon Jones</a:t>
            </a:r>
          </a:p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&lt;input type=‘checkbox’ name=‘id[]’ value=‘3’ &gt; Peter Pan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063" y="429309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$students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926513"/>
              </p:ext>
            </p:extLst>
          </p:nvPr>
        </p:nvGraphicFramePr>
        <p:xfrm>
          <a:off x="5076056" y="476672"/>
          <a:ext cx="386207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6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forename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surname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email</a:t>
                      </a:r>
                      <a:r>
                        <a:rPr lang="en-GB" sz="1400" b="1" baseline="0" dirty="0"/>
                        <a:t> …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panp</a:t>
                      </a:r>
                      <a:r>
                        <a:rPr lang="en-GB" sz="1400" dirty="0"/>
                        <a:t>@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76056" y="10734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$record2</a:t>
            </a:r>
          </a:p>
        </p:txBody>
      </p:sp>
    </p:spTree>
    <p:extLst>
      <p:ext uri="{BB962C8B-B14F-4D97-AF65-F5344CB8AC3E}">
        <p14:creationId xmlns:p14="http://schemas.microsoft.com/office/powerpoint/2010/main" val="34332377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Continues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While there are students to process</a:t>
            </a:r>
          </a:p>
          <a:p>
            <a:r>
              <a:rPr lang="en-GB" dirty="0"/>
              <a:t>The while terminates and the program continues with the following script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Allowing the tutor to select the checkboxes</a:t>
            </a:r>
          </a:p>
          <a:p>
            <a:pPr lvl="1"/>
            <a:r>
              <a:rPr lang="en-GB" dirty="0"/>
              <a:t>Notice we retain the course id by using a hidden text box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82216" y="3041666"/>
            <a:ext cx="6758136" cy="13954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8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4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eaLnBrk="1" fontAlgn="base" hangingPunct="1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eaLnBrk="1" fontAlgn="base" hangingPunct="1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eaLnBrk="1" fontAlgn="base" hangingPunct="1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eaLnBrk="1" fontAlgn="base" hangingPunct="1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mes New Roman" pitchFamily="18" charset="0"/>
              <a:buNone/>
            </a:pPr>
            <a:r>
              <a:rPr lang="en-GB" sz="1100" b="1">
                <a:latin typeface="Courier New" pitchFamily="49" charset="0"/>
                <a:cs typeface="Courier New" pitchFamily="49" charset="0"/>
              </a:rPr>
              <a:t>echo ("Select the students that you wish to authorise.");</a:t>
            </a:r>
          </a:p>
          <a:p>
            <a:pPr marL="0" indent="0">
              <a:buFont typeface="Times New Roman" pitchFamily="18" charset="0"/>
              <a:buNone/>
            </a:pPr>
            <a:r>
              <a:rPr lang="en-GB" sz="1100" b="1">
                <a:latin typeface="Courier New" pitchFamily="49" charset="0"/>
                <a:cs typeface="Courier New" pitchFamily="49" charset="0"/>
              </a:rPr>
              <a:t>echo ("&lt;form name='form1' method='post' action='enrolStudent.php' &gt;");</a:t>
            </a:r>
          </a:p>
          <a:p>
            <a:pPr marL="0" indent="0">
              <a:buFont typeface="Times New Roman" pitchFamily="18" charset="0"/>
              <a:buNone/>
            </a:pPr>
            <a:r>
              <a:rPr lang="en-GB" sz="1100" b="1">
                <a:latin typeface="Courier New" pitchFamily="49" charset="0"/>
                <a:cs typeface="Courier New" pitchFamily="49" charset="0"/>
              </a:rPr>
              <a:t>echo ($students);</a:t>
            </a:r>
          </a:p>
          <a:p>
            <a:pPr marL="0" indent="0">
              <a:buFont typeface="Times New Roman" pitchFamily="18" charset="0"/>
              <a:buNone/>
            </a:pPr>
            <a:r>
              <a:rPr lang="en-GB" sz="1100" b="1">
                <a:latin typeface="Courier New" pitchFamily="49" charset="0"/>
                <a:cs typeface="Courier New" pitchFamily="49" charset="0"/>
              </a:rPr>
              <a:t>echo ("&lt;input type='hidden' name='courseId' value='$cId' /");</a:t>
            </a:r>
          </a:p>
          <a:p>
            <a:pPr marL="0" indent="0">
              <a:buFont typeface="Times New Roman" pitchFamily="18" charset="0"/>
              <a:buNone/>
            </a:pPr>
            <a:r>
              <a:rPr lang="en-GB" sz="1100" b="1">
                <a:latin typeface="Courier New" pitchFamily="49" charset="0"/>
                <a:cs typeface="Courier New" pitchFamily="49" charset="0"/>
              </a:rPr>
              <a:t>echo ("&lt;br /&gt;&lt;input type='submit' onclick='submit' value='Enrol' /&gt;&lt;/form&gt; ");</a:t>
            </a:r>
            <a:endParaRPr lang="en-GB" sz="11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1478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enrolStudents.php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2776"/>
            <a:ext cx="6758136" cy="1395446"/>
          </a:xfrm>
        </p:spPr>
        <p:txBody>
          <a:bodyPr/>
          <a:lstStyle/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($_POST['id'] as $id)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	  $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cId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= $_POST['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courseId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'];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	  echo ("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Enroled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user: " . $id . " for course Id: " . $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cId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. "&lt;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/&gt;");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	  $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= "UPDATE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studentTaking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SET authorised = 1 WHERE id = '$id' 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              AND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courseId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= $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cId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";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($conn,$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) or die(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mysqli_error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($conn));</a:t>
            </a:r>
          </a:p>
          <a:p>
            <a:pPr marL="0" indent="0">
              <a:buNone/>
            </a:pPr>
            <a:r>
              <a:rPr lang="en-GB" sz="1100" b="1" dirty="0">
                <a:latin typeface="Courier New" pitchFamily="49" charset="0"/>
                <a:cs typeface="Courier New" pitchFamily="49" charset="0"/>
              </a:rPr>
              <a:t>	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6696" y="2438890"/>
            <a:ext cx="87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$result</a:t>
            </a:r>
          </a:p>
        </p:txBody>
      </p:sp>
    </p:spTree>
    <p:extLst>
      <p:ext uri="{BB962C8B-B14F-4D97-AF65-F5344CB8AC3E}">
        <p14:creationId xmlns:p14="http://schemas.microsoft.com/office/powerpoint/2010/main" val="36367842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Created different users</a:t>
            </a:r>
          </a:p>
          <a:p>
            <a:r>
              <a:rPr lang="en-GB" dirty="0"/>
              <a:t>Created courses</a:t>
            </a:r>
          </a:p>
          <a:p>
            <a:r>
              <a:rPr lang="en-GB" dirty="0" err="1"/>
              <a:t>Enroled</a:t>
            </a:r>
            <a:r>
              <a:rPr lang="en-GB" dirty="0"/>
              <a:t> students</a:t>
            </a:r>
          </a:p>
          <a:p>
            <a:r>
              <a:rPr lang="en-GB" dirty="0"/>
              <a:t>Authorised students</a:t>
            </a:r>
          </a:p>
        </p:txBody>
      </p:sp>
    </p:spTree>
    <p:extLst>
      <p:ext uri="{BB962C8B-B14F-4D97-AF65-F5344CB8AC3E}">
        <p14:creationId xmlns:p14="http://schemas.microsoft.com/office/powerpoint/2010/main" val="41948061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7778750" cy="996950"/>
          </a:xfrm>
        </p:spPr>
        <p:txBody>
          <a:bodyPr/>
          <a:lstStyle/>
          <a:p>
            <a:r>
              <a:rPr lang="en-GB"/>
              <a:t>Any Questions?</a:t>
            </a:r>
            <a:endParaRPr lang="en-US"/>
          </a:p>
        </p:txBody>
      </p:sp>
      <p:sp>
        <p:nvSpPr>
          <p:cNvPr id="5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412875"/>
            <a:ext cx="7691438" cy="4672013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7778750" cy="996950"/>
          </a:xfrm>
        </p:spPr>
        <p:txBody>
          <a:bodyPr/>
          <a:lstStyle/>
          <a:p>
            <a:r>
              <a:rPr lang="en-GB" dirty="0"/>
              <a:t>Our Database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57224" y="1714488"/>
            <a:ext cx="7072362" cy="4000528"/>
          </a:xfrm>
          <a:prstGeom prst="rect">
            <a:avLst/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aceTraining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GB" sz="1800" dirty="0">
              <a:solidFill>
                <a:srgbClr val="FF0000"/>
              </a:solidFill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GB" sz="1800" dirty="0">
              <a:solidFill>
                <a:srgbClr val="FF0000"/>
              </a:solidFill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2976" y="2214554"/>
            <a:ext cx="1412800" cy="2078542"/>
          </a:xfrm>
          <a:prstGeom prst="rect">
            <a:avLst/>
          </a:prstGeom>
          <a:solidFill>
            <a:srgbClr val="F0E6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user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GB" sz="1800" dirty="0"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id (</a:t>
            </a: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pk</a:t>
            </a: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>
                <a:latin typeface="Arial" charset="0"/>
              </a:rPr>
              <a:t>forename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surname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>
                <a:latin typeface="Arial" charset="0"/>
              </a:rPr>
              <a:t>email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password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012160" y="1071546"/>
            <a:ext cx="2631806" cy="2285446"/>
          </a:xfrm>
          <a:prstGeom prst="wedgeRoundRectCallou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>
                <a:latin typeface="Arial" charset="0"/>
              </a:rPr>
              <a:t>The user table.  Other tables have been deliberately omitted to keep the process simple, but now we need  to begin to incorporate others.</a:t>
            </a:r>
            <a:endParaRPr kumimoji="0" lang="en-GB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7778750" cy="996950"/>
          </a:xfrm>
        </p:spPr>
        <p:txBody>
          <a:bodyPr/>
          <a:lstStyle/>
          <a:p>
            <a:r>
              <a:rPr lang="en-GB" dirty="0"/>
              <a:t>Our Database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57224" y="1714488"/>
            <a:ext cx="4578872" cy="4378808"/>
          </a:xfrm>
          <a:prstGeom prst="rect">
            <a:avLst/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aceTraining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GB" sz="1800" dirty="0">
              <a:solidFill>
                <a:srgbClr val="FF0000"/>
              </a:solidFill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GB" sz="1800" dirty="0">
              <a:solidFill>
                <a:srgbClr val="FF0000"/>
              </a:solidFill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2976" y="2214554"/>
            <a:ext cx="1412800" cy="2078542"/>
          </a:xfrm>
          <a:prstGeom prst="rect">
            <a:avLst/>
          </a:prstGeom>
          <a:solidFill>
            <a:srgbClr val="F0E6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user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GB" sz="1800" dirty="0"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id (</a:t>
            </a: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pk</a:t>
            </a: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>
                <a:latin typeface="Arial" charset="0"/>
              </a:rPr>
              <a:t>forename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surname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>
                <a:latin typeface="Arial" charset="0"/>
              </a:rPr>
              <a:t>email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password</a:t>
            </a:r>
          </a:p>
        </p:txBody>
      </p:sp>
      <p:sp>
        <p:nvSpPr>
          <p:cNvPr id="2" name="Flowchart: Decision 1"/>
          <p:cNvSpPr/>
          <p:nvPr/>
        </p:nvSpPr>
        <p:spPr bwMode="auto">
          <a:xfrm>
            <a:off x="3375224" y="2893785"/>
            <a:ext cx="432048" cy="360040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91248" y="2204864"/>
            <a:ext cx="1628824" cy="2088232"/>
          </a:xfrm>
          <a:prstGeom prst="rect">
            <a:avLst/>
          </a:prstGeom>
          <a:solidFill>
            <a:srgbClr val="F0E6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course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GB" sz="1800" dirty="0"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courseId</a:t>
            </a: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 (</a:t>
            </a: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pk</a:t>
            </a: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>
                <a:latin typeface="Arial" charset="0"/>
              </a:rPr>
              <a:t>name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creditValue</a:t>
            </a:r>
            <a:endParaRPr kumimoji="0" lang="en-GB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 err="1">
                <a:latin typeface="Arial" charset="0"/>
              </a:rPr>
              <a:t>userId</a:t>
            </a:r>
            <a:r>
              <a:rPr lang="en-GB" sz="1800" dirty="0">
                <a:latin typeface="Arial" charset="0"/>
              </a:rPr>
              <a:t> (</a:t>
            </a:r>
            <a:r>
              <a:rPr lang="en-GB" sz="1800" dirty="0" err="1">
                <a:latin typeface="Arial" charset="0"/>
              </a:rPr>
              <a:t>fk</a:t>
            </a:r>
            <a:r>
              <a:rPr lang="en-GB" sz="1800" dirty="0">
                <a:latin typeface="Arial" charset="0"/>
              </a:rPr>
              <a:t>)</a:t>
            </a:r>
            <a:endParaRPr kumimoji="0" lang="en-GB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5" name="Straight Connector 4"/>
          <p:cNvCxnSpPr>
            <a:stCxn id="2" idx="1"/>
          </p:cNvCxnSpPr>
          <p:nvPr/>
        </p:nvCxnSpPr>
        <p:spPr bwMode="auto">
          <a:xfrm flipH="1">
            <a:off x="2555776" y="3073805"/>
            <a:ext cx="81944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Flowchart: Decision 11"/>
          <p:cNvSpPr/>
          <p:nvPr/>
        </p:nvSpPr>
        <p:spPr bwMode="auto">
          <a:xfrm>
            <a:off x="3923928" y="5085184"/>
            <a:ext cx="432048" cy="360040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Flowchart: Decision 12"/>
          <p:cNvSpPr/>
          <p:nvPr/>
        </p:nvSpPr>
        <p:spPr bwMode="auto">
          <a:xfrm>
            <a:off x="2077463" y="5085184"/>
            <a:ext cx="432048" cy="360040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" name="Elbow Connector 8"/>
          <p:cNvCxnSpPr>
            <a:stCxn id="13" idx="1"/>
          </p:cNvCxnSpPr>
          <p:nvPr/>
        </p:nvCxnSpPr>
        <p:spPr bwMode="auto">
          <a:xfrm rot="10800000">
            <a:off x="1861439" y="4293096"/>
            <a:ext cx="216024" cy="972108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Elbow Connector 14"/>
          <p:cNvCxnSpPr>
            <a:stCxn id="12" idx="3"/>
            <a:endCxn id="6" idx="2"/>
          </p:cNvCxnSpPr>
          <p:nvPr/>
        </p:nvCxnSpPr>
        <p:spPr bwMode="auto">
          <a:xfrm flipV="1">
            <a:off x="4355976" y="4293096"/>
            <a:ext cx="49684" cy="972108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2267744" y="4509120"/>
            <a:ext cx="1863824" cy="1440160"/>
          </a:xfrm>
          <a:prstGeom prst="rect">
            <a:avLst/>
          </a:prstGeom>
          <a:solidFill>
            <a:srgbClr val="F0E6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b="1" dirty="0" err="1">
                <a:latin typeface="Arial" charset="0"/>
              </a:rPr>
              <a:t>studentTaking</a:t>
            </a:r>
            <a:endParaRPr kumimoji="0" lang="en-GB" sz="1800" b="1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GB" sz="1800" dirty="0"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id (</a:t>
            </a:r>
            <a:r>
              <a:rPr lang="en-GB" sz="1800" dirty="0" err="1">
                <a:latin typeface="Arial" charset="0"/>
              </a:rPr>
              <a:t>f</a:t>
            </a: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k</a:t>
            </a: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 err="1">
                <a:latin typeface="Arial" charset="0"/>
              </a:rPr>
              <a:t>courseId</a:t>
            </a:r>
            <a:r>
              <a:rPr lang="en-GB" sz="1800" dirty="0">
                <a:latin typeface="Arial" charset="0"/>
              </a:rPr>
              <a:t> (</a:t>
            </a:r>
            <a:r>
              <a:rPr lang="en-GB" sz="1800" dirty="0" err="1">
                <a:latin typeface="Arial" charset="0"/>
              </a:rPr>
              <a:t>fk</a:t>
            </a:r>
            <a:r>
              <a:rPr lang="en-GB" sz="1800" dirty="0">
                <a:latin typeface="Arial" charset="0"/>
              </a:rPr>
              <a:t>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dateEnrolled</a:t>
            </a:r>
            <a:endParaRPr kumimoji="0" lang="en-GB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0112" y="1714488"/>
            <a:ext cx="3384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 tutor can own many courses</a:t>
            </a:r>
          </a:p>
          <a:p>
            <a:r>
              <a:rPr lang="en-GB" sz="1600" dirty="0"/>
              <a:t>A course only has one owner</a:t>
            </a:r>
          </a:p>
          <a:p>
            <a:endParaRPr lang="en-GB" sz="1600" dirty="0"/>
          </a:p>
          <a:p>
            <a:r>
              <a:rPr lang="en-GB" sz="1600" dirty="0"/>
              <a:t>A student can take many courses</a:t>
            </a:r>
          </a:p>
          <a:p>
            <a:r>
              <a:rPr lang="en-GB" sz="1600" dirty="0"/>
              <a:t>A course can have many users</a:t>
            </a: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6012160" y="3522712"/>
            <a:ext cx="2016224" cy="1637374"/>
          </a:xfrm>
          <a:prstGeom prst="wedgeRoundRectCallou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>
                <a:latin typeface="Arial" charset="0"/>
              </a:rPr>
              <a:t>How do we know the type of user?</a:t>
            </a:r>
          </a:p>
          <a:p>
            <a:pPr marL="0" marR="0" indent="0" algn="just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  <a:p>
            <a:pPr marL="0" marR="0" indent="0" algn="just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>
                <a:latin typeface="Arial" charset="0"/>
              </a:rPr>
              <a:t>We don’t!</a:t>
            </a:r>
            <a:endParaRPr kumimoji="0" lang="en-GB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05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1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7778750" cy="996950"/>
          </a:xfrm>
        </p:spPr>
        <p:txBody>
          <a:bodyPr/>
          <a:lstStyle/>
          <a:p>
            <a:r>
              <a:rPr lang="en-GB" dirty="0"/>
              <a:t>One approach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57224" y="1714488"/>
            <a:ext cx="7531200" cy="4378808"/>
          </a:xfrm>
          <a:prstGeom prst="rect">
            <a:avLst/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aceTraining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GB" sz="1800" dirty="0">
              <a:solidFill>
                <a:srgbClr val="FF0000"/>
              </a:solidFill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GB" sz="1800" dirty="0">
              <a:solidFill>
                <a:srgbClr val="FF0000"/>
              </a:solidFill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2976" y="2214554"/>
            <a:ext cx="1412800" cy="2078542"/>
          </a:xfrm>
          <a:prstGeom prst="rect">
            <a:avLst/>
          </a:prstGeom>
          <a:solidFill>
            <a:srgbClr val="F0E6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user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GB" sz="1800" dirty="0"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id (</a:t>
            </a: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pk</a:t>
            </a: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>
                <a:latin typeface="Arial" charset="0"/>
              </a:rPr>
              <a:t>forename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surname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>
                <a:latin typeface="Arial" charset="0"/>
              </a:rPr>
              <a:t>email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password</a:t>
            </a:r>
          </a:p>
        </p:txBody>
      </p:sp>
      <p:sp>
        <p:nvSpPr>
          <p:cNvPr id="2" name="Flowchart: Decision 1"/>
          <p:cNvSpPr/>
          <p:nvPr/>
        </p:nvSpPr>
        <p:spPr bwMode="auto">
          <a:xfrm>
            <a:off x="6300192" y="2888940"/>
            <a:ext cx="432048" cy="360040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516216" y="2204864"/>
            <a:ext cx="1628824" cy="2088232"/>
          </a:xfrm>
          <a:prstGeom prst="rect">
            <a:avLst/>
          </a:prstGeom>
          <a:solidFill>
            <a:srgbClr val="F0E6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course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GB" sz="1800" dirty="0"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courseId</a:t>
            </a: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 (</a:t>
            </a: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pk</a:t>
            </a: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>
                <a:latin typeface="Arial" charset="0"/>
              </a:rPr>
              <a:t>name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creditValue</a:t>
            </a:r>
            <a:endParaRPr kumimoji="0" lang="en-GB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 err="1">
                <a:latin typeface="Arial" charset="0"/>
              </a:rPr>
              <a:t>userId</a:t>
            </a:r>
            <a:r>
              <a:rPr lang="en-GB" sz="1800" dirty="0">
                <a:latin typeface="Arial" charset="0"/>
              </a:rPr>
              <a:t> (</a:t>
            </a:r>
            <a:r>
              <a:rPr lang="en-GB" sz="1800" dirty="0" err="1">
                <a:latin typeface="Arial" charset="0"/>
              </a:rPr>
              <a:t>fk</a:t>
            </a:r>
            <a:r>
              <a:rPr lang="en-GB" sz="1800" dirty="0">
                <a:latin typeface="Arial" charset="0"/>
              </a:rPr>
              <a:t>)</a:t>
            </a:r>
            <a:endParaRPr kumimoji="0" lang="en-GB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" name="Flowchart: Decision 11"/>
          <p:cNvSpPr/>
          <p:nvPr/>
        </p:nvSpPr>
        <p:spPr bwMode="auto">
          <a:xfrm>
            <a:off x="5868144" y="5085184"/>
            <a:ext cx="432048" cy="360040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Flowchart: Decision 12"/>
          <p:cNvSpPr/>
          <p:nvPr/>
        </p:nvSpPr>
        <p:spPr bwMode="auto">
          <a:xfrm>
            <a:off x="3995936" y="5153190"/>
            <a:ext cx="432048" cy="360040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" name="Elbow Connector 8"/>
          <p:cNvCxnSpPr>
            <a:stCxn id="13" idx="1"/>
            <a:endCxn id="19" idx="3"/>
          </p:cNvCxnSpPr>
          <p:nvPr/>
        </p:nvCxnSpPr>
        <p:spPr bwMode="auto">
          <a:xfrm rot="10800000" flipV="1">
            <a:off x="2960464" y="5333210"/>
            <a:ext cx="1035472" cy="1062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Elbow Connector 14"/>
          <p:cNvCxnSpPr>
            <a:stCxn id="12" idx="3"/>
            <a:endCxn id="6" idx="2"/>
          </p:cNvCxnSpPr>
          <p:nvPr/>
        </p:nvCxnSpPr>
        <p:spPr bwMode="auto">
          <a:xfrm flipV="1">
            <a:off x="6300192" y="4293096"/>
            <a:ext cx="1030436" cy="972108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4211960" y="4365104"/>
            <a:ext cx="1863824" cy="1440160"/>
          </a:xfrm>
          <a:prstGeom prst="rect">
            <a:avLst/>
          </a:prstGeom>
          <a:solidFill>
            <a:srgbClr val="F0E6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b="1" dirty="0" err="1">
                <a:latin typeface="Arial" charset="0"/>
              </a:rPr>
              <a:t>studentTaking</a:t>
            </a:r>
            <a:endParaRPr kumimoji="0" lang="en-GB" sz="1800" b="1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GB" sz="1800" dirty="0"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id (</a:t>
            </a:r>
            <a:r>
              <a:rPr lang="en-GB" sz="1800" dirty="0" err="1">
                <a:latin typeface="Arial" charset="0"/>
              </a:rPr>
              <a:t>f</a:t>
            </a: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k</a:t>
            </a: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sz="1800" dirty="0" err="1">
                <a:latin typeface="Arial" charset="0"/>
              </a:rPr>
              <a:t>courseId</a:t>
            </a:r>
            <a:r>
              <a:rPr lang="en-GB" sz="1800" dirty="0">
                <a:latin typeface="Arial" charset="0"/>
              </a:rPr>
              <a:t> (</a:t>
            </a:r>
            <a:r>
              <a:rPr lang="en-GB" sz="1800" dirty="0" err="1">
                <a:latin typeface="Arial" charset="0"/>
              </a:rPr>
              <a:t>fk</a:t>
            </a:r>
            <a:r>
              <a:rPr lang="en-GB" sz="1800" dirty="0">
                <a:latin typeface="Arial" charset="0"/>
              </a:rPr>
              <a:t>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dateEnrolled</a:t>
            </a:r>
            <a:endParaRPr kumimoji="0" lang="en-GB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289536" y="2214553"/>
            <a:ext cx="1412800" cy="1039271"/>
          </a:xfrm>
          <a:prstGeom prst="rect">
            <a:avLst/>
          </a:prstGeom>
          <a:solidFill>
            <a:srgbClr val="F0E6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tutor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GB" sz="1800" dirty="0"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id (</a:t>
            </a: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pk</a:t>
            </a: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)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547664" y="4814636"/>
            <a:ext cx="1412800" cy="1039271"/>
          </a:xfrm>
          <a:prstGeom prst="rect">
            <a:avLst/>
          </a:prstGeom>
          <a:solidFill>
            <a:srgbClr val="F0E6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student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GB" sz="1800" dirty="0">
              <a:latin typeface="Arial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id (</a:t>
            </a:r>
            <a:r>
              <a:rPr kumimoji="0" lang="en-GB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pk</a:t>
            </a:r>
            <a:r>
              <a:rPr kumimoji="0" lang="en-GB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)</a:t>
            </a:r>
          </a:p>
        </p:txBody>
      </p:sp>
      <p:cxnSp>
        <p:nvCxnSpPr>
          <p:cNvPr id="20" name="Elbow Connector 19"/>
          <p:cNvCxnSpPr>
            <a:endCxn id="19" idx="0"/>
          </p:cNvCxnSpPr>
          <p:nvPr/>
        </p:nvCxnSpPr>
        <p:spPr bwMode="auto">
          <a:xfrm rot="16200000" flipH="1">
            <a:off x="1790950" y="4351522"/>
            <a:ext cx="521540" cy="404688"/>
          </a:xfrm>
          <a:prstGeom prst="bent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Elbow Connector 23"/>
          <p:cNvCxnSpPr>
            <a:endCxn id="17" idx="1"/>
          </p:cNvCxnSpPr>
          <p:nvPr/>
        </p:nvCxnSpPr>
        <p:spPr bwMode="auto">
          <a:xfrm flipV="1">
            <a:off x="2555776" y="2734189"/>
            <a:ext cx="733760" cy="694811"/>
          </a:xfrm>
          <a:prstGeom prst="bent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Elbow Connector 26"/>
          <p:cNvCxnSpPr>
            <a:stCxn id="17" idx="3"/>
            <a:endCxn id="2" idx="1"/>
          </p:cNvCxnSpPr>
          <p:nvPr/>
        </p:nvCxnSpPr>
        <p:spPr bwMode="auto">
          <a:xfrm>
            <a:off x="4702336" y="2734189"/>
            <a:ext cx="1597856" cy="334771"/>
          </a:xfrm>
          <a:prstGeom prst="bent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7860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1" grpId="0" animBg="1"/>
      <p:bldP spid="17" grpId="0" animBg="1"/>
      <p:bldP spid="19" grpId="0" animBg="1"/>
    </p:bldLst>
  </p:timing>
</p:sld>
</file>

<file path=ppt/theme/theme1.xml><?xml version="1.0" encoding="utf-8"?>
<a:theme xmlns:a="http://schemas.openxmlformats.org/drawingml/2006/main" name="LiverpoolHOP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Office Theme">
      <a:majorFont>
        <a:latin typeface="Arial"/>
        <a:ea typeface="SimSun"/>
        <a:cs typeface="SimSun"/>
      </a:majorFont>
      <a:minorFont>
        <a:latin typeface="Arial"/>
        <a:ea typeface="SimSun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LiverpoolHOPE</Template>
  <TotalTime>12697</TotalTime>
  <Words>5604</Words>
  <Application>Microsoft Office PowerPoint</Application>
  <PresentationFormat>On-screen Show (4:3)</PresentationFormat>
  <Paragraphs>1076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SimSun</vt:lpstr>
      <vt:lpstr>Arial</vt:lpstr>
      <vt:lpstr>Courier New</vt:lpstr>
      <vt:lpstr>Lucida Sans Unicode</vt:lpstr>
      <vt:lpstr>Tahoma</vt:lpstr>
      <vt:lpstr>Times New Roman</vt:lpstr>
      <vt:lpstr>Wingdings</vt:lpstr>
      <vt:lpstr>LiverpoolHOPE</vt:lpstr>
      <vt:lpstr>  Website Development Different Users</vt:lpstr>
      <vt:lpstr>Assessment Criteria</vt:lpstr>
      <vt:lpstr>Actions</vt:lpstr>
      <vt:lpstr>What we have done</vt:lpstr>
      <vt:lpstr>What will we do today?</vt:lpstr>
      <vt:lpstr>Recap</vt:lpstr>
      <vt:lpstr>Our Database</vt:lpstr>
      <vt:lpstr>Our Database</vt:lpstr>
      <vt:lpstr>One approach</vt:lpstr>
      <vt:lpstr>Alternatively:  Our Database</vt:lpstr>
      <vt:lpstr>Assessment Criteria</vt:lpstr>
      <vt:lpstr>Authorised</vt:lpstr>
      <vt:lpstr>Decision</vt:lpstr>
      <vt:lpstr>Our Database</vt:lpstr>
      <vt:lpstr>createDatabase.php</vt:lpstr>
      <vt:lpstr>createDatabase.php</vt:lpstr>
      <vt:lpstr>createDatabase.php</vt:lpstr>
      <vt:lpstr>What we did last time</vt:lpstr>
      <vt:lpstr>Currently:  Getting user details</vt:lpstr>
      <vt:lpstr>showRegister and doRegister</vt:lpstr>
      <vt:lpstr>Solution</vt:lpstr>
      <vt:lpstr>What we have done</vt:lpstr>
      <vt:lpstr>Next:  Logging In</vt:lpstr>
      <vt:lpstr>Authentication</vt:lpstr>
      <vt:lpstr>Currently: doLogin()</vt:lpstr>
      <vt:lpstr>Updated: doLogin()</vt:lpstr>
      <vt:lpstr>Users</vt:lpstr>
      <vt:lpstr>Login Success!</vt:lpstr>
      <vt:lpstr>login.php</vt:lpstr>
      <vt:lpstr>Currently:  tutors.php</vt:lpstr>
      <vt:lpstr>Currently: tutors.php</vt:lpstr>
      <vt:lpstr>Updated: tutors.php</vt:lpstr>
      <vt:lpstr>showMenu()</vt:lpstr>
      <vt:lpstr>addCourse.php</vt:lpstr>
      <vt:lpstr>addCourse.php</vt:lpstr>
      <vt:lpstr>register.php saved as addCourse.php</vt:lpstr>
      <vt:lpstr>showCourse()</vt:lpstr>
      <vt:lpstr>doCourse()</vt:lpstr>
      <vt:lpstr>addCourse.php</vt:lpstr>
      <vt:lpstr>includes/checkTutor.php</vt:lpstr>
      <vt:lpstr>Tutor Pages</vt:lpstr>
      <vt:lpstr>Currently: tutors.php</vt:lpstr>
      <vt:lpstr>Updated: tutors.php</vt:lpstr>
      <vt:lpstr>So far</vt:lpstr>
      <vt:lpstr>Redirect a User</vt:lpstr>
      <vt:lpstr>Redirect a User</vt:lpstr>
      <vt:lpstr>students.php</vt:lpstr>
      <vt:lpstr>selectCourse.php</vt:lpstr>
      <vt:lpstr>showCourses()</vt:lpstr>
      <vt:lpstr>doEnrolement()</vt:lpstr>
      <vt:lpstr>showCourses()</vt:lpstr>
      <vt:lpstr>doEnrolement()</vt:lpstr>
      <vt:lpstr>Students waiting to be authorised</vt:lpstr>
      <vt:lpstr>Show the tutor</vt:lpstr>
      <vt:lpstr>Courses that belong to tutor</vt:lpstr>
      <vt:lpstr>Courses that belong to tutor</vt:lpstr>
      <vt:lpstr>Courses that belong to tutor</vt:lpstr>
      <vt:lpstr>The process continues until</vt:lpstr>
      <vt:lpstr>Courses that belong to tutor</vt:lpstr>
      <vt:lpstr>Next: Process Selection</vt:lpstr>
      <vt:lpstr>showStudents.php</vt:lpstr>
      <vt:lpstr>showStudents.php</vt:lpstr>
      <vt:lpstr>showStudents.php</vt:lpstr>
      <vt:lpstr>showStudents.php</vt:lpstr>
      <vt:lpstr>showStudents.php</vt:lpstr>
      <vt:lpstr>Process Continues</vt:lpstr>
      <vt:lpstr>enrolStudents.php</vt:lpstr>
      <vt:lpstr>Summary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Stewart Blakeway</dc:creator>
  <cp:lastModifiedBy>Neil Buckley</cp:lastModifiedBy>
  <cp:revision>252</cp:revision>
  <dcterms:created xsi:type="dcterms:W3CDTF">1601-01-01T00:00:00Z</dcterms:created>
  <dcterms:modified xsi:type="dcterms:W3CDTF">2020-02-03T17:29:03Z</dcterms:modified>
</cp:coreProperties>
</file>