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HwobQjTB8VrJgzSPh5lAHpR8g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Introduction to Python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Google Colaboratory</a:t>
            </a:r>
            <a:endParaRPr/>
          </a:p>
        </p:txBody>
      </p:sp>
      <p:pic>
        <p:nvPicPr>
          <p:cNvPr id="142" name="Google Shape;142;p10"/>
          <p:cNvPicPr preferRelativeResize="0"/>
          <p:nvPr>
            <p:ph idx="1" type="body"/>
          </p:nvPr>
        </p:nvPicPr>
        <p:blipFill rotWithShape="1">
          <a:blip r:embed="rId3">
            <a:alphaModFix/>
          </a:blip>
          <a:srcRect b="0" l="0" r="0" t="0"/>
          <a:stretch/>
        </p:blipFill>
        <p:spPr>
          <a:xfrm>
            <a:off x="2114345" y="2445464"/>
            <a:ext cx="7963309" cy="31116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Google Colaboratory</a:t>
            </a:r>
            <a:endParaRPr/>
          </a:p>
        </p:txBody>
      </p:sp>
      <p:pic>
        <p:nvPicPr>
          <p:cNvPr id="148" name="Google Shape;148;p11"/>
          <p:cNvPicPr preferRelativeResize="0"/>
          <p:nvPr>
            <p:ph idx="1" type="body"/>
          </p:nvPr>
        </p:nvPicPr>
        <p:blipFill rotWithShape="1">
          <a:blip r:embed="rId3">
            <a:alphaModFix/>
          </a:blip>
          <a:srcRect b="0" l="0" r="0" t="0"/>
          <a:stretch/>
        </p:blipFill>
        <p:spPr>
          <a:xfrm>
            <a:off x="1575967" y="2441541"/>
            <a:ext cx="7760476" cy="3735421"/>
          </a:xfrm>
          <a:prstGeom prst="rect">
            <a:avLst/>
          </a:prstGeom>
          <a:noFill/>
          <a:ln>
            <a:noFill/>
          </a:ln>
        </p:spPr>
      </p:pic>
      <p:cxnSp>
        <p:nvCxnSpPr>
          <p:cNvPr id="149" name="Google Shape;149;p11"/>
          <p:cNvCxnSpPr/>
          <p:nvPr/>
        </p:nvCxnSpPr>
        <p:spPr>
          <a:xfrm rot="10800000">
            <a:off x="9274383" y="2665429"/>
            <a:ext cx="942681" cy="573775"/>
          </a:xfrm>
          <a:prstGeom prst="straightConnector1">
            <a:avLst/>
          </a:prstGeom>
          <a:noFill/>
          <a:ln cap="flat" cmpd="sng" w="9525">
            <a:solidFill>
              <a:schemeClr val="accent1"/>
            </a:solidFill>
            <a:prstDash val="solid"/>
            <a:miter lim="800000"/>
            <a:headEnd len="sm" w="sm" type="none"/>
            <a:tailEnd len="med" w="med" type="triangle"/>
          </a:ln>
        </p:spPr>
      </p:cxnSp>
      <p:sp>
        <p:nvSpPr>
          <p:cNvPr id="150" name="Google Shape;150;p11"/>
          <p:cNvSpPr txBox="1"/>
          <p:nvPr/>
        </p:nvSpPr>
        <p:spPr>
          <a:xfrm>
            <a:off x="9745723" y="3278426"/>
            <a:ext cx="189567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Sign in with your Farmingdale email account and password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Google Colaboratory</a:t>
            </a:r>
            <a:endParaRPr/>
          </a:p>
        </p:txBody>
      </p:sp>
      <p:pic>
        <p:nvPicPr>
          <p:cNvPr id="156" name="Google Shape;156;p12"/>
          <p:cNvPicPr preferRelativeResize="0"/>
          <p:nvPr>
            <p:ph idx="1" type="body"/>
          </p:nvPr>
        </p:nvPicPr>
        <p:blipFill rotWithShape="1">
          <a:blip r:embed="rId3">
            <a:alphaModFix/>
          </a:blip>
          <a:srcRect b="0" l="0" r="0" t="0"/>
          <a:stretch/>
        </p:blipFill>
        <p:spPr>
          <a:xfrm>
            <a:off x="1253765" y="1874884"/>
            <a:ext cx="7106884" cy="3821311"/>
          </a:xfrm>
          <a:prstGeom prst="rect">
            <a:avLst/>
          </a:prstGeom>
          <a:noFill/>
          <a:ln>
            <a:noFill/>
          </a:ln>
        </p:spPr>
      </p:pic>
      <p:cxnSp>
        <p:nvCxnSpPr>
          <p:cNvPr id="157" name="Google Shape;157;p12"/>
          <p:cNvCxnSpPr/>
          <p:nvPr/>
        </p:nvCxnSpPr>
        <p:spPr>
          <a:xfrm rot="10800000">
            <a:off x="6389782" y="4946716"/>
            <a:ext cx="2377146" cy="445416"/>
          </a:xfrm>
          <a:prstGeom prst="straightConnector1">
            <a:avLst/>
          </a:prstGeom>
          <a:noFill/>
          <a:ln cap="flat" cmpd="sng" w="9525">
            <a:solidFill>
              <a:schemeClr val="accent1"/>
            </a:solidFill>
            <a:prstDash val="solid"/>
            <a:miter lim="800000"/>
            <a:headEnd len="sm" w="sm" type="none"/>
            <a:tailEnd len="med" w="med" type="triangle"/>
          </a:ln>
        </p:spPr>
      </p:cxnSp>
      <p:sp>
        <p:nvSpPr>
          <p:cNvPr id="158" name="Google Shape;158;p12"/>
          <p:cNvSpPr txBox="1"/>
          <p:nvPr/>
        </p:nvSpPr>
        <p:spPr>
          <a:xfrm>
            <a:off x="8897311" y="5096030"/>
            <a:ext cx="18956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Click 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New notebook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Google Colaboratory</a:t>
            </a:r>
            <a:endParaRPr/>
          </a:p>
        </p:txBody>
      </p:sp>
      <p:pic>
        <p:nvPicPr>
          <p:cNvPr id="164" name="Google Shape;164;p13"/>
          <p:cNvPicPr preferRelativeResize="0"/>
          <p:nvPr>
            <p:ph idx="1" type="body"/>
          </p:nvPr>
        </p:nvPicPr>
        <p:blipFill rotWithShape="1">
          <a:blip r:embed="rId3">
            <a:alphaModFix/>
          </a:blip>
          <a:srcRect b="0" l="0" r="0" t="0"/>
          <a:stretch/>
        </p:blipFill>
        <p:spPr>
          <a:xfrm>
            <a:off x="838200" y="2819286"/>
            <a:ext cx="9934959" cy="2233481"/>
          </a:xfrm>
          <a:prstGeom prst="rect">
            <a:avLst/>
          </a:prstGeom>
          <a:noFill/>
          <a:ln>
            <a:noFill/>
          </a:ln>
        </p:spPr>
      </p:pic>
      <p:cxnSp>
        <p:nvCxnSpPr>
          <p:cNvPr id="165" name="Google Shape;165;p13"/>
          <p:cNvCxnSpPr/>
          <p:nvPr/>
        </p:nvCxnSpPr>
        <p:spPr>
          <a:xfrm flipH="1">
            <a:off x="1555423" y="2422689"/>
            <a:ext cx="886119" cy="396597"/>
          </a:xfrm>
          <a:prstGeom prst="straightConnector1">
            <a:avLst/>
          </a:prstGeom>
          <a:noFill/>
          <a:ln cap="flat" cmpd="sng" w="9525">
            <a:solidFill>
              <a:schemeClr val="accent1"/>
            </a:solidFill>
            <a:prstDash val="solid"/>
            <a:miter lim="800000"/>
            <a:headEnd len="sm" w="sm" type="none"/>
            <a:tailEnd len="med" w="med" type="triangle"/>
          </a:ln>
        </p:spPr>
      </p:cxnSp>
      <p:sp>
        <p:nvSpPr>
          <p:cNvPr id="166" name="Google Shape;166;p13"/>
          <p:cNvSpPr txBox="1"/>
          <p:nvPr/>
        </p:nvSpPr>
        <p:spPr>
          <a:xfrm>
            <a:off x="2441542" y="2168165"/>
            <a:ext cx="32258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 can rename your document </a:t>
            </a:r>
            <a:endParaRPr/>
          </a:p>
        </p:txBody>
      </p:sp>
      <p:sp>
        <p:nvSpPr>
          <p:cNvPr id="167" name="Google Shape;167;p13"/>
          <p:cNvSpPr txBox="1"/>
          <p:nvPr/>
        </p:nvSpPr>
        <p:spPr>
          <a:xfrm>
            <a:off x="1036948" y="5561815"/>
            <a:ext cx="88332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document saved as ipynb file extension which stands for “Interactive Python Notebook”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Google Colaboratory</a:t>
            </a:r>
            <a:endParaRPr/>
          </a:p>
        </p:txBody>
      </p:sp>
      <p:pic>
        <p:nvPicPr>
          <p:cNvPr id="173" name="Google Shape;173;p14"/>
          <p:cNvPicPr preferRelativeResize="0"/>
          <p:nvPr>
            <p:ph idx="1" type="body"/>
          </p:nvPr>
        </p:nvPicPr>
        <p:blipFill rotWithShape="1">
          <a:blip r:embed="rId3">
            <a:alphaModFix/>
          </a:blip>
          <a:srcRect b="0" l="0" r="0" t="0"/>
          <a:stretch/>
        </p:blipFill>
        <p:spPr>
          <a:xfrm>
            <a:off x="838200" y="2819286"/>
            <a:ext cx="9934959" cy="2233481"/>
          </a:xfrm>
          <a:prstGeom prst="rect">
            <a:avLst/>
          </a:prstGeom>
          <a:noFill/>
          <a:ln>
            <a:noFill/>
          </a:ln>
        </p:spPr>
      </p:pic>
      <p:cxnSp>
        <p:nvCxnSpPr>
          <p:cNvPr id="174" name="Google Shape;174;p14"/>
          <p:cNvCxnSpPr/>
          <p:nvPr/>
        </p:nvCxnSpPr>
        <p:spPr>
          <a:xfrm rot="10800000">
            <a:off x="2055045" y="3721901"/>
            <a:ext cx="405350" cy="699270"/>
          </a:xfrm>
          <a:prstGeom prst="straightConnector1">
            <a:avLst/>
          </a:prstGeom>
          <a:noFill/>
          <a:ln cap="flat" cmpd="sng" w="9525">
            <a:solidFill>
              <a:schemeClr val="accent1"/>
            </a:solidFill>
            <a:prstDash val="solid"/>
            <a:miter lim="800000"/>
            <a:headEnd len="sm" w="sm" type="none"/>
            <a:tailEnd len="med" w="med" type="triangle"/>
          </a:ln>
        </p:spPr>
      </p:cxnSp>
      <p:sp>
        <p:nvSpPr>
          <p:cNvPr id="175" name="Google Shape;175;p14"/>
          <p:cNvSpPr txBox="1"/>
          <p:nvPr/>
        </p:nvSpPr>
        <p:spPr>
          <a:xfrm>
            <a:off x="2460395" y="4421171"/>
            <a:ext cx="17312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is called cell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Google Colaboratory</a:t>
            </a:r>
            <a:endParaRPr/>
          </a:p>
        </p:txBody>
      </p:sp>
      <p:pic>
        <p:nvPicPr>
          <p:cNvPr id="181" name="Google Shape;181;p15"/>
          <p:cNvPicPr preferRelativeResize="0"/>
          <p:nvPr>
            <p:ph idx="1" type="body"/>
          </p:nvPr>
        </p:nvPicPr>
        <p:blipFill rotWithShape="1">
          <a:blip r:embed="rId3">
            <a:alphaModFix/>
          </a:blip>
          <a:srcRect b="0" l="0" r="0" t="0"/>
          <a:stretch/>
        </p:blipFill>
        <p:spPr>
          <a:xfrm>
            <a:off x="838200" y="2819286"/>
            <a:ext cx="9934959" cy="2233481"/>
          </a:xfrm>
          <a:prstGeom prst="rect">
            <a:avLst/>
          </a:prstGeom>
          <a:noFill/>
          <a:ln>
            <a:noFill/>
          </a:ln>
        </p:spPr>
      </p:pic>
      <p:cxnSp>
        <p:nvCxnSpPr>
          <p:cNvPr id="182" name="Google Shape;182;p15"/>
          <p:cNvCxnSpPr/>
          <p:nvPr/>
        </p:nvCxnSpPr>
        <p:spPr>
          <a:xfrm flipH="1">
            <a:off x="1291472" y="2168165"/>
            <a:ext cx="1791093" cy="1051506"/>
          </a:xfrm>
          <a:prstGeom prst="straightConnector1">
            <a:avLst/>
          </a:prstGeom>
          <a:noFill/>
          <a:ln cap="flat" cmpd="sng" w="9525">
            <a:solidFill>
              <a:schemeClr val="accent1"/>
            </a:solidFill>
            <a:prstDash val="solid"/>
            <a:miter lim="800000"/>
            <a:headEnd len="sm" w="sm" type="none"/>
            <a:tailEnd len="med" w="med" type="triangle"/>
          </a:ln>
        </p:spPr>
      </p:cxnSp>
      <p:sp>
        <p:nvSpPr>
          <p:cNvPr id="183" name="Google Shape;183;p15"/>
          <p:cNvSpPr txBox="1"/>
          <p:nvPr/>
        </p:nvSpPr>
        <p:spPr>
          <a:xfrm>
            <a:off x="3082565" y="1885655"/>
            <a:ext cx="41302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you want to add a new cell press + Code</a:t>
            </a:r>
            <a:endParaRPr/>
          </a:p>
        </p:txBody>
      </p:sp>
      <p:cxnSp>
        <p:nvCxnSpPr>
          <p:cNvPr id="184" name="Google Shape;184;p15"/>
          <p:cNvCxnSpPr/>
          <p:nvPr/>
        </p:nvCxnSpPr>
        <p:spPr>
          <a:xfrm rot="10800000">
            <a:off x="1677971" y="3289955"/>
            <a:ext cx="2603370" cy="1519286"/>
          </a:xfrm>
          <a:prstGeom prst="straightConnector1">
            <a:avLst/>
          </a:prstGeom>
          <a:noFill/>
          <a:ln cap="flat" cmpd="sng" w="9525">
            <a:solidFill>
              <a:schemeClr val="accent1"/>
            </a:solidFill>
            <a:prstDash val="solid"/>
            <a:miter lim="800000"/>
            <a:headEnd len="sm" w="sm" type="none"/>
            <a:tailEnd len="med" w="med" type="triangle"/>
          </a:ln>
        </p:spPr>
      </p:cxnSp>
      <p:sp>
        <p:nvSpPr>
          <p:cNvPr id="185" name="Google Shape;185;p15"/>
          <p:cNvSpPr txBox="1"/>
          <p:nvPr/>
        </p:nvSpPr>
        <p:spPr>
          <a:xfrm>
            <a:off x="4281341" y="4730504"/>
            <a:ext cx="53879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you want to add a text cell too take notes press + Text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Google Colaboratory</a:t>
            </a:r>
            <a:endParaRPr/>
          </a:p>
        </p:txBody>
      </p:sp>
      <p:pic>
        <p:nvPicPr>
          <p:cNvPr id="191" name="Google Shape;191;p16"/>
          <p:cNvPicPr preferRelativeResize="0"/>
          <p:nvPr>
            <p:ph idx="1" type="body"/>
          </p:nvPr>
        </p:nvPicPr>
        <p:blipFill rotWithShape="1">
          <a:blip r:embed="rId3">
            <a:alphaModFix/>
          </a:blip>
          <a:srcRect b="0" l="0" r="0" t="0"/>
          <a:stretch/>
        </p:blipFill>
        <p:spPr>
          <a:xfrm>
            <a:off x="838200" y="2819286"/>
            <a:ext cx="9934959" cy="2233481"/>
          </a:xfrm>
          <a:prstGeom prst="rect">
            <a:avLst/>
          </a:prstGeom>
          <a:noFill/>
          <a:ln>
            <a:noFill/>
          </a:ln>
        </p:spPr>
      </p:pic>
      <p:cxnSp>
        <p:nvCxnSpPr>
          <p:cNvPr id="192" name="Google Shape;192;p16"/>
          <p:cNvCxnSpPr/>
          <p:nvPr/>
        </p:nvCxnSpPr>
        <p:spPr>
          <a:xfrm rot="10800000">
            <a:off x="1310328" y="3586391"/>
            <a:ext cx="1150067" cy="1019446"/>
          </a:xfrm>
          <a:prstGeom prst="straightConnector1">
            <a:avLst/>
          </a:prstGeom>
          <a:noFill/>
          <a:ln cap="flat" cmpd="sng" w="9525">
            <a:solidFill>
              <a:schemeClr val="accent1"/>
            </a:solidFill>
            <a:prstDash val="solid"/>
            <a:miter lim="800000"/>
            <a:headEnd len="sm" w="sm" type="none"/>
            <a:tailEnd len="med" w="med" type="triangle"/>
          </a:ln>
        </p:spPr>
      </p:cxnSp>
      <p:sp>
        <p:nvSpPr>
          <p:cNvPr id="193" name="Google Shape;193;p16"/>
          <p:cNvSpPr txBox="1"/>
          <p:nvPr/>
        </p:nvSpPr>
        <p:spPr>
          <a:xfrm>
            <a:off x="2460395" y="4421171"/>
            <a:ext cx="59995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order to execute your code you need to press “play” button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Interpreter</a:t>
            </a:r>
            <a:endParaRPr/>
          </a:p>
        </p:txBody>
      </p:sp>
      <p:sp>
        <p:nvSpPr>
          <p:cNvPr id="91" name="Google Shape;91;p2"/>
          <p:cNvSpPr txBox="1"/>
          <p:nvPr>
            <p:ph idx="1" type="body"/>
          </p:nvPr>
        </p:nvSpPr>
        <p:spPr>
          <a:xfrm>
            <a:off x="1075393" y="2012494"/>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b="1" lang="en-US" u="sng"/>
              <a:t>Interpreter</a:t>
            </a:r>
            <a:r>
              <a:rPr b="1" lang="en-US"/>
              <a:t>: </a:t>
            </a:r>
            <a:r>
              <a:rPr lang="en-US"/>
              <a:t>translates and executes instructions in high-level language program</a:t>
            </a:r>
            <a:endParaRPr/>
          </a:p>
          <a:p>
            <a:pPr indent="-228600" lvl="1" marL="685800" rtl="0" algn="l">
              <a:lnSpc>
                <a:spcPct val="90000"/>
              </a:lnSpc>
              <a:spcBef>
                <a:spcPts val="500"/>
              </a:spcBef>
              <a:spcAft>
                <a:spcPts val="0"/>
              </a:spcAft>
              <a:buClr>
                <a:schemeClr val="dk1"/>
              </a:buClr>
              <a:buSzPts val="2400"/>
              <a:buChar char="•"/>
            </a:pPr>
            <a:r>
              <a:rPr lang="en-US"/>
              <a:t>Used by Python language</a:t>
            </a:r>
            <a:endParaRPr/>
          </a:p>
          <a:p>
            <a:pPr indent="-228600" lvl="1" marL="685800" rtl="0" algn="l">
              <a:lnSpc>
                <a:spcPct val="90000"/>
              </a:lnSpc>
              <a:spcBef>
                <a:spcPts val="500"/>
              </a:spcBef>
              <a:spcAft>
                <a:spcPts val="0"/>
              </a:spcAft>
              <a:buClr>
                <a:schemeClr val="dk1"/>
              </a:buClr>
              <a:buSzPts val="2400"/>
              <a:buChar char="•"/>
            </a:pPr>
            <a:r>
              <a:rPr lang="en-US"/>
              <a:t>Interprets one instruction at a time</a:t>
            </a:r>
            <a:endParaRPr/>
          </a:p>
          <a:p>
            <a:pPr indent="-228600" lvl="1" marL="685800" rtl="0" algn="l">
              <a:lnSpc>
                <a:spcPct val="90000"/>
              </a:lnSpc>
              <a:spcBef>
                <a:spcPts val="500"/>
              </a:spcBef>
              <a:spcAft>
                <a:spcPts val="0"/>
              </a:spcAft>
              <a:buClr>
                <a:schemeClr val="dk1"/>
              </a:buClr>
              <a:buSzPts val="2400"/>
              <a:buChar char="•"/>
            </a:pPr>
            <a:r>
              <a:rPr lang="en-US"/>
              <a:t>No separate machine language program</a:t>
            </a:r>
            <a:endParaRPr/>
          </a:p>
          <a:p>
            <a:pPr indent="-228600" lvl="0" marL="228600" rtl="0" algn="l">
              <a:lnSpc>
                <a:spcPct val="90000"/>
              </a:lnSpc>
              <a:spcBef>
                <a:spcPts val="1000"/>
              </a:spcBef>
              <a:spcAft>
                <a:spcPts val="0"/>
              </a:spcAft>
              <a:buClr>
                <a:schemeClr val="dk1"/>
              </a:buClr>
              <a:buSzPts val="2800"/>
              <a:buFont typeface="Calibri"/>
              <a:buChar char="•"/>
            </a:pPr>
            <a:r>
              <a:rPr b="1" lang="en-US" u="sng"/>
              <a:t>Source code</a:t>
            </a:r>
            <a:r>
              <a:rPr b="1" lang="en-US"/>
              <a:t>: </a:t>
            </a:r>
            <a:r>
              <a:rPr lang="en-US"/>
              <a:t>statements written by programmer</a:t>
            </a:r>
            <a:endParaRPr/>
          </a:p>
          <a:p>
            <a:pPr indent="-228600" lvl="1" marL="685800" rtl="0" algn="l">
              <a:lnSpc>
                <a:spcPct val="90000"/>
              </a:lnSpc>
              <a:spcBef>
                <a:spcPts val="500"/>
              </a:spcBef>
              <a:spcAft>
                <a:spcPts val="0"/>
              </a:spcAft>
              <a:buClr>
                <a:schemeClr val="dk1"/>
              </a:buClr>
              <a:buSzPts val="2400"/>
              <a:buChar char="•"/>
            </a:pPr>
            <a:r>
              <a:rPr lang="en-US" u="sng"/>
              <a:t>Syntax error</a:t>
            </a:r>
            <a:r>
              <a:rPr lang="en-US"/>
              <a:t>: prevents code from being translated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Compliers and Interpreters</a:t>
            </a:r>
            <a:endParaRPr/>
          </a:p>
        </p:txBody>
      </p:sp>
      <p:pic>
        <p:nvPicPr>
          <p:cNvPr descr="The process is as follows. The high level program reads as follows. print left parenthesis double quote hello Earthling double quote right parenthesis, and so forth. This program is sent to the interpreter. The interpreter converts the program to machine language instruction 1 0 1 0 0 0 0 1 and it is executed by central processing unit. The interpreter translates each high level instruction to its equivalent machine language instructions then immediately executes them. This process is repeated for each high level instruction. " id="97" name="Google Shape;97;p3"/>
          <p:cNvPicPr preferRelativeResize="0"/>
          <p:nvPr>
            <p:ph idx="1" type="body"/>
          </p:nvPr>
        </p:nvPicPr>
        <p:blipFill rotWithShape="1">
          <a:blip r:embed="rId3">
            <a:alphaModFix/>
          </a:blip>
          <a:srcRect b="0" l="0" r="0" t="0"/>
          <a:stretch/>
        </p:blipFill>
        <p:spPr>
          <a:xfrm>
            <a:off x="1557479" y="2543175"/>
            <a:ext cx="9227567" cy="35376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Download Python</a:t>
            </a:r>
            <a:endParaRPr/>
          </a:p>
        </p:txBody>
      </p:sp>
      <p:pic>
        <p:nvPicPr>
          <p:cNvPr id="103" name="Google Shape;103;p4"/>
          <p:cNvPicPr preferRelativeResize="0"/>
          <p:nvPr>
            <p:ph idx="1" type="body"/>
          </p:nvPr>
        </p:nvPicPr>
        <p:blipFill rotWithShape="1">
          <a:blip r:embed="rId3">
            <a:alphaModFix/>
          </a:blip>
          <a:srcRect b="0" l="0" r="0" t="0"/>
          <a:stretch/>
        </p:blipFill>
        <p:spPr>
          <a:xfrm>
            <a:off x="2064686" y="2372555"/>
            <a:ext cx="8062628" cy="4120320"/>
          </a:xfrm>
          <a:prstGeom prst="rect">
            <a:avLst/>
          </a:prstGeom>
          <a:noFill/>
          <a:ln>
            <a:noFill/>
          </a:ln>
        </p:spPr>
      </p:pic>
      <p:sp>
        <p:nvSpPr>
          <p:cNvPr id="104" name="Google Shape;104;p4"/>
          <p:cNvSpPr txBox="1"/>
          <p:nvPr/>
        </p:nvSpPr>
        <p:spPr>
          <a:xfrm>
            <a:off x="900296" y="1690688"/>
            <a:ext cx="91055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Go to the official Python webpage and download the latest version of Python to your computer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www.python.org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The IDLE Programming Environment</a:t>
            </a:r>
            <a:endParaRPr/>
          </a:p>
        </p:txBody>
      </p:sp>
      <p:sp>
        <p:nvSpPr>
          <p:cNvPr id="110" name="Google Shape;110;p5"/>
          <p:cNvSpPr txBox="1"/>
          <p:nvPr>
            <p:ph idx="1" type="body"/>
          </p:nvPr>
        </p:nvSpPr>
        <p:spPr>
          <a:xfrm>
            <a:off x="1222644" y="2542751"/>
            <a:ext cx="10131155" cy="36342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lang="en-US"/>
              <a:t>IDLE (Integrated Development Program): single program that provides tools to write, execute and test a program</a:t>
            </a:r>
            <a:endParaRPr/>
          </a:p>
          <a:p>
            <a:pPr indent="-228600" lvl="1" marL="685800" rtl="0" algn="l">
              <a:lnSpc>
                <a:spcPct val="90000"/>
              </a:lnSpc>
              <a:spcBef>
                <a:spcPts val="500"/>
              </a:spcBef>
              <a:spcAft>
                <a:spcPts val="0"/>
              </a:spcAft>
              <a:buClr>
                <a:schemeClr val="dk1"/>
              </a:buClr>
              <a:buSzPts val="2400"/>
              <a:buChar char="•"/>
            </a:pPr>
            <a:r>
              <a:rPr lang="en-US"/>
              <a:t>Automatically installed when Python language is installed</a:t>
            </a:r>
            <a:endParaRPr/>
          </a:p>
          <a:p>
            <a:pPr indent="-228600" lvl="1" marL="685800" rtl="0" algn="l">
              <a:lnSpc>
                <a:spcPct val="90000"/>
              </a:lnSpc>
              <a:spcBef>
                <a:spcPts val="500"/>
              </a:spcBef>
              <a:spcAft>
                <a:spcPts val="0"/>
              </a:spcAft>
              <a:buClr>
                <a:schemeClr val="dk1"/>
              </a:buClr>
              <a:buSzPts val="2400"/>
              <a:buChar char="•"/>
            </a:pPr>
            <a:r>
              <a:rPr lang="en-US"/>
              <a:t>Runs in interactive mode</a:t>
            </a:r>
            <a:endParaRPr/>
          </a:p>
          <a:p>
            <a:pPr indent="-228600" lvl="1" marL="685800" rtl="0" algn="l">
              <a:lnSpc>
                <a:spcPct val="90000"/>
              </a:lnSpc>
              <a:spcBef>
                <a:spcPts val="500"/>
              </a:spcBef>
              <a:spcAft>
                <a:spcPts val="0"/>
              </a:spcAft>
              <a:buClr>
                <a:schemeClr val="dk1"/>
              </a:buClr>
              <a:buSzPts val="2400"/>
              <a:buChar char="•"/>
            </a:pPr>
            <a:r>
              <a:rPr lang="en-US"/>
              <a:t>Has built-in text editor with features designed to help write Python programs</a:t>
            </a:r>
            <a:endParaRPr/>
          </a:p>
          <a:p>
            <a:pPr indent="-50800" lvl="0" marL="22860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Interactive Mode</a:t>
            </a:r>
            <a:endParaRPr/>
          </a:p>
        </p:txBody>
      </p:sp>
      <p:sp>
        <p:nvSpPr>
          <p:cNvPr id="116" name="Google Shape;116;p6"/>
          <p:cNvSpPr txBox="1"/>
          <p:nvPr>
            <p:ph idx="1" type="body"/>
          </p:nvPr>
        </p:nvSpPr>
        <p:spPr>
          <a:xfrm>
            <a:off x="1119322" y="2600033"/>
            <a:ext cx="10234478" cy="35769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lang="en-US"/>
              <a:t>When you start Python in interactive mode, you will see a prompt</a:t>
            </a:r>
            <a:endParaRPr/>
          </a:p>
          <a:p>
            <a:pPr indent="-228600" lvl="1" marL="685800" rtl="0" algn="l">
              <a:lnSpc>
                <a:spcPct val="90000"/>
              </a:lnSpc>
              <a:spcBef>
                <a:spcPts val="500"/>
              </a:spcBef>
              <a:spcAft>
                <a:spcPts val="0"/>
              </a:spcAft>
              <a:buClr>
                <a:schemeClr val="dk1"/>
              </a:buClr>
              <a:buSzPts val="2400"/>
              <a:buChar char="•"/>
            </a:pPr>
            <a:r>
              <a:rPr lang="en-US"/>
              <a:t>Indicates the interpreter is waiting for a Python statement to be typed</a:t>
            </a:r>
            <a:endParaRPr/>
          </a:p>
          <a:p>
            <a:pPr indent="-228600" lvl="1" marL="685800" rtl="0" algn="l">
              <a:lnSpc>
                <a:spcPct val="90000"/>
              </a:lnSpc>
              <a:spcBef>
                <a:spcPts val="500"/>
              </a:spcBef>
              <a:spcAft>
                <a:spcPts val="0"/>
              </a:spcAft>
              <a:buClr>
                <a:schemeClr val="dk1"/>
              </a:buClr>
              <a:buSzPts val="2400"/>
              <a:buChar char="•"/>
            </a:pPr>
            <a:r>
              <a:rPr lang="en-US"/>
              <a:t>Prompt reappears after previous statement is executed</a:t>
            </a:r>
            <a:endParaRPr/>
          </a:p>
          <a:p>
            <a:pPr indent="-228600" lvl="1" marL="685800" rtl="0" algn="l">
              <a:lnSpc>
                <a:spcPct val="90000"/>
              </a:lnSpc>
              <a:spcBef>
                <a:spcPts val="500"/>
              </a:spcBef>
              <a:spcAft>
                <a:spcPts val="0"/>
              </a:spcAft>
              <a:buClr>
                <a:schemeClr val="dk1"/>
              </a:buClr>
              <a:buSzPts val="2400"/>
              <a:buChar char="•"/>
            </a:pPr>
            <a:r>
              <a:rPr lang="en-US"/>
              <a:t>Error message displayed If you incorrectly type a statement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Python</a:t>
            </a: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is a language that someone can learn easily</a:t>
            </a:r>
            <a:endParaRPr/>
          </a:p>
          <a:p>
            <a:pPr indent="-228600" lvl="0" marL="228600" rtl="0" algn="l">
              <a:lnSpc>
                <a:spcPct val="90000"/>
              </a:lnSpc>
              <a:spcBef>
                <a:spcPts val="1000"/>
              </a:spcBef>
              <a:spcAft>
                <a:spcPts val="0"/>
              </a:spcAft>
              <a:buClr>
                <a:schemeClr val="dk1"/>
              </a:buClr>
              <a:buSzPts val="2800"/>
              <a:buChar char="•"/>
            </a:pPr>
            <a:r>
              <a:rPr lang="en-US"/>
              <a:t>Commands are English-like which helps to read the code and understand the code easily</a:t>
            </a:r>
            <a:endParaRPr/>
          </a:p>
          <a:p>
            <a:pPr indent="-228600" lvl="0" marL="228600" rtl="0" algn="l">
              <a:lnSpc>
                <a:spcPct val="90000"/>
              </a:lnSpc>
              <a:spcBef>
                <a:spcPts val="1000"/>
              </a:spcBef>
              <a:spcAft>
                <a:spcPts val="0"/>
              </a:spcAft>
              <a:buClr>
                <a:schemeClr val="dk1"/>
              </a:buClr>
              <a:buSzPts val="2800"/>
              <a:buChar char="•"/>
            </a:pPr>
            <a:r>
              <a:rPr lang="en-US"/>
              <a:t>It is a language which you can write fast</a:t>
            </a:r>
            <a:endParaRPr/>
          </a:p>
          <a:p>
            <a:pPr indent="-228600" lvl="0" marL="228600" rtl="0" algn="l">
              <a:lnSpc>
                <a:spcPct val="90000"/>
              </a:lnSpc>
              <a:spcBef>
                <a:spcPts val="1000"/>
              </a:spcBef>
              <a:spcAft>
                <a:spcPts val="0"/>
              </a:spcAft>
              <a:buClr>
                <a:schemeClr val="dk1"/>
              </a:buClr>
              <a:buSzPts val="2800"/>
              <a:buChar char="•"/>
            </a:pPr>
            <a:r>
              <a:rPr lang="en-US"/>
              <a:t>Intuitive</a:t>
            </a:r>
            <a:endParaRPr/>
          </a:p>
          <a:p>
            <a:pPr indent="-228600" lvl="0" marL="228600" rtl="0" algn="l">
              <a:lnSpc>
                <a:spcPct val="90000"/>
              </a:lnSpc>
              <a:spcBef>
                <a:spcPts val="1000"/>
              </a:spcBef>
              <a:spcAft>
                <a:spcPts val="0"/>
              </a:spcAft>
              <a:buClr>
                <a:schemeClr val="dk1"/>
              </a:buClr>
              <a:buSzPts val="2800"/>
              <a:buChar char="•"/>
            </a:pPr>
            <a:r>
              <a:rPr lang="en-US"/>
              <a:t>Very popular in data science and applications</a:t>
            </a:r>
            <a:endParaRPr/>
          </a:p>
          <a:p>
            <a:pPr indent="-228600" lvl="0" marL="228600" rtl="0" algn="l">
              <a:lnSpc>
                <a:spcPct val="90000"/>
              </a:lnSpc>
              <a:spcBef>
                <a:spcPts val="1000"/>
              </a:spcBef>
              <a:spcAft>
                <a:spcPts val="0"/>
              </a:spcAft>
              <a:buClr>
                <a:schemeClr val="dk1"/>
              </a:buClr>
              <a:buSzPts val="2800"/>
              <a:buChar char="•"/>
            </a:pPr>
            <a:r>
              <a:rPr lang="en-US"/>
              <a:t>Consisting libraries for scientific computation, great applications for machine learning and natural language processing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Writing Python Programs and Running Them in Script Mode</a:t>
            </a:r>
            <a:endParaRPr/>
          </a:p>
        </p:txBody>
      </p:sp>
      <p:sp>
        <p:nvSpPr>
          <p:cNvPr id="128" name="Google Shape;128;p8"/>
          <p:cNvSpPr txBox="1"/>
          <p:nvPr>
            <p:ph idx="1" type="body"/>
          </p:nvPr>
        </p:nvSpPr>
        <p:spPr>
          <a:xfrm>
            <a:off x="1222644" y="2542751"/>
            <a:ext cx="10131155" cy="36342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lang="en-US"/>
              <a:t>Statements entered in interactive mode are not saved as a program</a:t>
            </a:r>
            <a:endParaRPr/>
          </a:p>
          <a:p>
            <a:pPr indent="-228600" lvl="0" marL="228600" rtl="0" algn="l">
              <a:lnSpc>
                <a:spcPct val="90000"/>
              </a:lnSpc>
              <a:spcBef>
                <a:spcPts val="1000"/>
              </a:spcBef>
              <a:spcAft>
                <a:spcPts val="0"/>
              </a:spcAft>
              <a:buClr>
                <a:schemeClr val="dk1"/>
              </a:buClr>
              <a:buSzPts val="2800"/>
              <a:buFont typeface="Calibri"/>
              <a:buChar char="•"/>
            </a:pPr>
            <a:r>
              <a:rPr lang="en-US"/>
              <a:t>To have a program use script mode</a:t>
            </a:r>
            <a:endParaRPr/>
          </a:p>
          <a:p>
            <a:pPr indent="-228600" lvl="1" marL="685800" rtl="0" algn="l">
              <a:lnSpc>
                <a:spcPct val="90000"/>
              </a:lnSpc>
              <a:spcBef>
                <a:spcPts val="500"/>
              </a:spcBef>
              <a:spcAft>
                <a:spcPts val="0"/>
              </a:spcAft>
              <a:buClr>
                <a:schemeClr val="dk1"/>
              </a:buClr>
              <a:buSzPts val="2400"/>
              <a:buChar char="•"/>
            </a:pPr>
            <a:r>
              <a:rPr lang="en-US"/>
              <a:t>Save a set of Python statements in a file</a:t>
            </a:r>
            <a:endParaRPr/>
          </a:p>
          <a:p>
            <a:pPr indent="-228600" lvl="1" marL="685800" rtl="0" algn="l">
              <a:lnSpc>
                <a:spcPct val="90000"/>
              </a:lnSpc>
              <a:spcBef>
                <a:spcPts val="500"/>
              </a:spcBef>
              <a:spcAft>
                <a:spcPts val="0"/>
              </a:spcAft>
              <a:buClr>
                <a:schemeClr val="dk1"/>
              </a:buClr>
              <a:buSzPts val="2400"/>
              <a:buChar char="•"/>
            </a:pPr>
            <a:r>
              <a:rPr lang="en-US"/>
              <a:t>The filename should have the </a:t>
            </a:r>
            <a:r>
              <a:rPr lang="en-US">
                <a:latin typeface="Courier New"/>
                <a:ea typeface="Courier New"/>
                <a:cs typeface="Courier New"/>
                <a:sym typeface="Courier New"/>
              </a:rPr>
              <a:t>.py</a:t>
            </a:r>
            <a:r>
              <a:rPr lang="en-US"/>
              <a:t> extension</a:t>
            </a:r>
            <a:endParaRPr/>
          </a:p>
          <a:p>
            <a:pPr indent="-228600" lvl="1" marL="685800" rtl="0" algn="l">
              <a:lnSpc>
                <a:spcPct val="90000"/>
              </a:lnSpc>
              <a:spcBef>
                <a:spcPts val="500"/>
              </a:spcBef>
              <a:spcAft>
                <a:spcPts val="0"/>
              </a:spcAft>
              <a:buClr>
                <a:schemeClr val="dk1"/>
              </a:buClr>
              <a:buSzPts val="2400"/>
              <a:buChar char="•"/>
            </a:pPr>
            <a:r>
              <a:rPr lang="en-US"/>
              <a:t>To run the file, or script, type </a:t>
            </a:r>
            <a:endParaRPr/>
          </a:p>
          <a:p>
            <a:pPr indent="-228600" lvl="1" marL="685800" rtl="0" algn="l">
              <a:lnSpc>
                <a:spcPct val="90000"/>
              </a:lnSpc>
              <a:spcBef>
                <a:spcPts val="500"/>
              </a:spcBef>
              <a:spcAft>
                <a:spcPts val="0"/>
              </a:spcAft>
              <a:buClr>
                <a:schemeClr val="dk1"/>
              </a:buClr>
              <a:buSzPts val="2400"/>
              <a:buNone/>
            </a:pPr>
            <a:r>
              <a:rPr lang="en-US"/>
              <a:t>	</a:t>
            </a:r>
            <a:r>
              <a:rPr lang="en-US">
                <a:latin typeface="Courier New"/>
                <a:ea typeface="Courier New"/>
                <a:cs typeface="Courier New"/>
                <a:sym typeface="Courier New"/>
              </a:rPr>
              <a:t>python </a:t>
            </a:r>
            <a:r>
              <a:rPr i="1" lang="en-US">
                <a:latin typeface="Courier New"/>
                <a:ea typeface="Courier New"/>
                <a:cs typeface="Courier New"/>
                <a:sym typeface="Courier New"/>
              </a:rPr>
              <a:t>filename</a:t>
            </a:r>
            <a:r>
              <a:rPr lang="en-US">
                <a:latin typeface="Courier New"/>
                <a:ea typeface="Courier New"/>
                <a:cs typeface="Courier New"/>
                <a:sym typeface="Courier New"/>
              </a:rPr>
              <a:t> </a:t>
            </a:r>
            <a:endParaRPr/>
          </a:p>
          <a:p>
            <a:pPr indent="-228600" lvl="1" marL="685800" rtl="0" algn="l">
              <a:lnSpc>
                <a:spcPct val="90000"/>
              </a:lnSpc>
              <a:spcBef>
                <a:spcPts val="500"/>
              </a:spcBef>
              <a:spcAft>
                <a:spcPts val="0"/>
              </a:spcAft>
              <a:buClr>
                <a:schemeClr val="dk1"/>
              </a:buClr>
              <a:buSzPts val="2400"/>
              <a:buNone/>
            </a:pPr>
            <a:r>
              <a:rPr lang="en-US"/>
              <a:t>	at the operating system command line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Python Shell and Editor</a:t>
            </a:r>
            <a:endParaRPr/>
          </a:p>
        </p:txBody>
      </p:sp>
      <p:pic>
        <p:nvPicPr>
          <p:cNvPr id="134" name="Google Shape;134;p9"/>
          <p:cNvPicPr preferRelativeResize="0"/>
          <p:nvPr>
            <p:ph idx="1" type="body"/>
          </p:nvPr>
        </p:nvPicPr>
        <p:blipFill rotWithShape="1">
          <a:blip r:embed="rId3">
            <a:alphaModFix/>
          </a:blip>
          <a:srcRect b="0" l="0" r="0" t="0"/>
          <a:stretch/>
        </p:blipFill>
        <p:spPr>
          <a:xfrm>
            <a:off x="1282046" y="1690688"/>
            <a:ext cx="8943489" cy="4874390"/>
          </a:xfrm>
          <a:prstGeom prst="rect">
            <a:avLst/>
          </a:prstGeom>
          <a:noFill/>
          <a:ln>
            <a:noFill/>
          </a:ln>
        </p:spPr>
      </p:pic>
      <p:sp>
        <p:nvSpPr>
          <p:cNvPr id="135" name="Google Shape;135;p9"/>
          <p:cNvSpPr txBox="1"/>
          <p:nvPr/>
        </p:nvSpPr>
        <p:spPr>
          <a:xfrm>
            <a:off x="1453031" y="4031768"/>
            <a:ext cx="379520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Editor window</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You need to write your code here</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and save it to your computer then Run</a:t>
            </a:r>
            <a:endParaRPr/>
          </a:p>
        </p:txBody>
      </p:sp>
      <p:sp>
        <p:nvSpPr>
          <p:cNvPr id="136" name="Google Shape;136;p9"/>
          <p:cNvSpPr txBox="1"/>
          <p:nvPr/>
        </p:nvSpPr>
        <p:spPr>
          <a:xfrm>
            <a:off x="5815802" y="3966983"/>
            <a:ext cx="440973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Output window</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Whatever you code on the editor the output </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will display on this window. This is called </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Shell window.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2023-07-12T12:55:38Z</dcterms:created>
  <dc:creator>Nur Dean</dc:creator>
</cp:coreProperties>
</file>