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0" autoAdjust="0"/>
    <p:restoredTop sz="94717" autoAdjust="0"/>
  </p:normalViewPr>
  <p:slideViewPr>
    <p:cSldViewPr>
      <p:cViewPr varScale="1">
        <p:scale>
          <a:sx n="103" d="100"/>
          <a:sy n="103" d="100"/>
        </p:scale>
        <p:origin x="-1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1635-C2C7-4E09-AACA-C89DA7F69924}" type="datetimeFigureOut">
              <a:rPr lang="pl-PL" smtClean="0"/>
              <a:pPr/>
              <a:t>20.11.2019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24C7-719A-4D69-81B3-F0A54F14CA13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1635-C2C7-4E09-AACA-C89DA7F69924}" type="datetimeFigureOut">
              <a:rPr lang="pl-PL" smtClean="0"/>
              <a:pPr/>
              <a:t>20.11.2019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24C7-719A-4D69-81B3-F0A54F14CA1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1635-C2C7-4E09-AACA-C89DA7F69924}" type="datetimeFigureOut">
              <a:rPr lang="pl-PL" smtClean="0"/>
              <a:pPr/>
              <a:t>20.11.2019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24C7-719A-4D69-81B3-F0A54F14CA1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1635-C2C7-4E09-AACA-C89DA7F69924}" type="datetimeFigureOut">
              <a:rPr lang="pl-PL" smtClean="0"/>
              <a:pPr/>
              <a:t>20.11.2019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24C7-719A-4D69-81B3-F0A54F14CA1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1635-C2C7-4E09-AACA-C89DA7F69924}" type="datetimeFigureOut">
              <a:rPr lang="pl-PL" smtClean="0"/>
              <a:pPr/>
              <a:t>20.11.2019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5A924C7-719A-4D69-81B3-F0A54F14CA1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1635-C2C7-4E09-AACA-C89DA7F69924}" type="datetimeFigureOut">
              <a:rPr lang="pl-PL" smtClean="0"/>
              <a:pPr/>
              <a:t>20.11.2019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24C7-719A-4D69-81B3-F0A54F14CA1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1635-C2C7-4E09-AACA-C89DA7F69924}" type="datetimeFigureOut">
              <a:rPr lang="pl-PL" smtClean="0"/>
              <a:pPr/>
              <a:t>20.11.2019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24C7-719A-4D69-81B3-F0A54F14CA1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1635-C2C7-4E09-AACA-C89DA7F69924}" type="datetimeFigureOut">
              <a:rPr lang="pl-PL" smtClean="0"/>
              <a:pPr/>
              <a:t>20.11.2019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24C7-719A-4D69-81B3-F0A54F14CA1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1635-C2C7-4E09-AACA-C89DA7F69924}" type="datetimeFigureOut">
              <a:rPr lang="pl-PL" smtClean="0"/>
              <a:pPr/>
              <a:t>20.11.2019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24C7-719A-4D69-81B3-F0A54F14CA1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1635-C2C7-4E09-AACA-C89DA7F69924}" type="datetimeFigureOut">
              <a:rPr lang="pl-PL" smtClean="0"/>
              <a:pPr/>
              <a:t>20.11.2019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24C7-719A-4D69-81B3-F0A54F14CA1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l-PL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Kliknij ikonę, aby dodać obraz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1635-C2C7-4E09-AACA-C89DA7F69924}" type="datetimeFigureOut">
              <a:rPr lang="pl-PL" smtClean="0"/>
              <a:pPr/>
              <a:t>20.11.2019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24C7-719A-4D69-81B3-F0A54F14CA1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6A61635-C2C7-4E09-AACA-C89DA7F69924}" type="datetimeFigureOut">
              <a:rPr lang="pl-PL" smtClean="0"/>
              <a:pPr/>
              <a:t>20.11.2019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5A924C7-719A-4D69-81B3-F0A54F14CA13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714348" y="207167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Instytucje oraz służby</a:t>
            </a:r>
            <a:r>
              <a:rPr lang="pl-PL" dirty="0" smtClean="0"/>
              <a:t> w zakresie prawa pracy i </a:t>
            </a:r>
            <a:r>
              <a:rPr lang="pl-PL" smtClean="0"/>
              <a:t>ochrony środowiska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Wykonał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Kacper Szczudło</a:t>
            </a:r>
            <a:r>
              <a:rPr lang="pl-PL" dirty="0" smtClean="0"/>
              <a:t> </a:t>
            </a:r>
            <a:r>
              <a:rPr lang="pl-PL" dirty="0" smtClean="0"/>
              <a:t>1TIP/G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czym traktuje kodeks pracy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l-PL" b="1" dirty="0"/>
              <a:t>Kodeks Pracy</a:t>
            </a:r>
            <a:r>
              <a:rPr lang="pl-PL" dirty="0"/>
              <a:t> </a:t>
            </a:r>
            <a:r>
              <a:rPr lang="pl-PL" b="1" dirty="0"/>
              <a:t>to najważniejszy akt prawny regulujący prawa i obowiązki zarówno pracowników, jak i pracodawców</a:t>
            </a:r>
            <a:r>
              <a:rPr lang="pl-PL" b="1" dirty="0" smtClean="0"/>
              <a:t>.</a:t>
            </a:r>
          </a:p>
          <a:p>
            <a:r>
              <a:rPr lang="pl-PL" b="1" dirty="0" smtClean="0"/>
              <a:t>Zawiera: </a:t>
            </a:r>
            <a:r>
              <a:rPr lang="pl-PL" dirty="0"/>
              <a:t>stosunek pracy,</a:t>
            </a:r>
          </a:p>
          <a:p>
            <a:r>
              <a:rPr lang="pl-PL" dirty="0"/>
              <a:t>wynagrodzenie za pracę i inne świadczenia,</a:t>
            </a:r>
          </a:p>
          <a:p>
            <a:r>
              <a:rPr lang="pl-PL" dirty="0"/>
              <a:t>o</a:t>
            </a:r>
            <a:r>
              <a:rPr lang="pl-PL" dirty="0" smtClean="0"/>
              <a:t>bowiązki pracownika</a:t>
            </a:r>
            <a:r>
              <a:rPr lang="pl-PL" dirty="0"/>
              <a:t> i pracodawcy,</a:t>
            </a:r>
          </a:p>
          <a:p>
            <a:r>
              <a:rPr lang="pl-PL" dirty="0"/>
              <a:t>o</a:t>
            </a:r>
            <a:r>
              <a:rPr lang="pl-PL" dirty="0" smtClean="0"/>
              <a:t>dpowiedzialność materialna</a:t>
            </a:r>
            <a:r>
              <a:rPr lang="pl-PL" dirty="0"/>
              <a:t> pracowników,</a:t>
            </a:r>
          </a:p>
          <a:p>
            <a:r>
              <a:rPr lang="pl-PL" dirty="0"/>
              <a:t>c</a:t>
            </a:r>
            <a:r>
              <a:rPr lang="pl-PL" dirty="0" smtClean="0"/>
              <a:t>zas pracy,</a:t>
            </a:r>
            <a:endParaRPr lang="pl-PL" dirty="0"/>
          </a:p>
          <a:p>
            <a:r>
              <a:rPr lang="pl-PL" dirty="0"/>
              <a:t>urlopy pracownicze,</a:t>
            </a:r>
          </a:p>
          <a:p>
            <a:r>
              <a:rPr lang="pl-PL" dirty="0"/>
              <a:t>uprawnienia pracowników związane z rodzicielstwem,</a:t>
            </a:r>
          </a:p>
          <a:p>
            <a:r>
              <a:rPr lang="pl-PL" dirty="0"/>
              <a:t>zatrudnianie młodocianych,</a:t>
            </a:r>
          </a:p>
          <a:p>
            <a:r>
              <a:rPr lang="pl-PL" dirty="0"/>
              <a:t>bezpieczeństwo i higiena pracy,</a:t>
            </a:r>
          </a:p>
          <a:p>
            <a:r>
              <a:rPr lang="pl-PL" dirty="0"/>
              <a:t>układy zbiorowe pracy,</a:t>
            </a:r>
          </a:p>
          <a:p>
            <a:r>
              <a:rPr lang="pl-PL" dirty="0"/>
              <a:t>rozpatrywanie sporów o roszczenia ze stosunku pracy,</a:t>
            </a:r>
          </a:p>
          <a:p>
            <a:r>
              <a:rPr lang="pl-PL" dirty="0"/>
              <a:t>odpowiedzialność za wykroczenia przeciwko prawom pracownika,</a:t>
            </a:r>
          </a:p>
          <a:p>
            <a:r>
              <a:rPr lang="pl-PL" dirty="0"/>
              <a:t>przedawnienie roszczeń.</a:t>
            </a:r>
          </a:p>
          <a:p>
            <a:endParaRPr lang="pl-PL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Zadania Państwowej Inspekcji Pracy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sz="1200" b="1" dirty="0"/>
              <a:t>Podstawowe zasady Państwowej Inspekcji Pracy zostały uregulowane w rozdziale 2 Ustawy o Państwowej Inspekcji Pracy. Do głównych zadań PIP należy nadzór i kontrola przestrzegania przepisów prawa pracy, w szczególności przepisów i zasad bezpieczeństwa i higieny pracy, przepisów dotyczących stosunku pracy, wynagrodzenia za pracę i innych świadczeń wynikających ze stosunku pracy, czasu pracy, urlopów, uprawnień pracowników związanych z rodzicielstwem, zatrudniania młodocianych i osób niepełnosprawnych</a:t>
            </a:r>
            <a:r>
              <a:rPr lang="pl-PL" sz="1200" b="1" dirty="0" smtClean="0"/>
              <a:t>.</a:t>
            </a:r>
          </a:p>
          <a:p>
            <a:r>
              <a:rPr lang="pl-PL" sz="1200" dirty="0"/>
              <a:t> kontrola legalności zatrudnienia, innej pracy zarobkowej, wykonywania działalności oraz kontrola szczegółowych obowiązków z tym związanych,</a:t>
            </a:r>
            <a:r>
              <a:rPr lang="pl-PL" sz="1200" dirty="0" smtClean="0"/>
              <a:t/>
            </a:r>
            <a:br>
              <a:rPr lang="pl-PL" sz="1200" dirty="0" smtClean="0"/>
            </a:br>
            <a:r>
              <a:rPr lang="pl-PL" sz="1200" dirty="0"/>
              <a:t>• kontrola przestrzegania przepisów bezpieczeństwa i higieny pracy przy projektowaniu budowy, przebudowy i modernizacji zakładów pracy oraz stanowiących ich wyposażenie maszyn i innych urządzeń technicznych oraz technologii,</a:t>
            </a:r>
            <a:r>
              <a:rPr lang="pl-PL" sz="1200" dirty="0" smtClean="0"/>
              <a:t/>
            </a:r>
            <a:br>
              <a:rPr lang="pl-PL" sz="1200" dirty="0" smtClean="0"/>
            </a:br>
            <a:r>
              <a:rPr lang="pl-PL" sz="1200" dirty="0"/>
              <a:t>• kontrola legalności zatrudnienia cudzoziemców,</a:t>
            </a:r>
            <a:r>
              <a:rPr lang="pl-PL" sz="1200" dirty="0" smtClean="0"/>
              <a:t/>
            </a:r>
            <a:br>
              <a:rPr lang="pl-PL" sz="1200" dirty="0" smtClean="0"/>
            </a:br>
            <a:r>
              <a:rPr lang="pl-PL" sz="1200" dirty="0"/>
              <a:t>• uczestnictwo w przejmowaniu do eksploatacji wybudowanych lub przebudowanych obiektów budowlanych albo ich części na zasadach ustalonych w przepisach prawa budowlanego,</a:t>
            </a:r>
            <a:r>
              <a:rPr lang="pl-PL" sz="1200" dirty="0" smtClean="0"/>
              <a:t/>
            </a:r>
            <a:br>
              <a:rPr lang="pl-PL" sz="1200" dirty="0" smtClean="0"/>
            </a:br>
            <a:r>
              <a:rPr lang="pl-PL" sz="1200" dirty="0"/>
              <a:t>• kontrola wyrobów wprowadzanych do obrotu pod względem spełniania wymagań BHP,</a:t>
            </a:r>
            <a:r>
              <a:rPr lang="pl-PL" sz="1200" dirty="0" smtClean="0"/>
              <a:t/>
            </a:r>
            <a:br>
              <a:rPr lang="pl-PL" sz="1200" dirty="0" smtClean="0"/>
            </a:br>
            <a:r>
              <a:rPr lang="pl-PL" sz="1200" dirty="0"/>
              <a:t>• kontrola przestrzegania przepisów bezpieczeństwa i higieny pracy przy projektowaniu budowy, przebudowy i modernizacji zakładów pracy oraz stanowiących ich wyposażenie maszyn i innych urządzeń technicznych oraz technologii,</a:t>
            </a:r>
            <a:r>
              <a:rPr lang="pl-PL" sz="1200" dirty="0" smtClean="0"/>
              <a:t/>
            </a:r>
            <a:br>
              <a:rPr lang="pl-PL" sz="1200" dirty="0" smtClean="0"/>
            </a:br>
            <a:r>
              <a:rPr lang="pl-PL" sz="1200" dirty="0"/>
              <a:t>• podejmowanie działań polegających na zapobieganiu i eliminowaniu zagrożeń w środowisku pracy, w szczególności analizowanie przyczyn wypadków przy pracy i chorób zawodowych,</a:t>
            </a:r>
            <a:r>
              <a:rPr lang="pl-PL" sz="1200" dirty="0" smtClean="0"/>
              <a:t/>
            </a:r>
            <a:br>
              <a:rPr lang="pl-PL" sz="1200" dirty="0" smtClean="0"/>
            </a:br>
            <a:r>
              <a:rPr lang="pl-PL" sz="1200" dirty="0"/>
              <a:t>• wnoszenie powództwa, a za zgodą zainteresowanej osoby uczestniczenie w postępowaniu przed sądem pracy w sprawach o ustalenie istnienia stosunku pracy</a:t>
            </a:r>
            <a:r>
              <a:rPr lang="pl-PL" sz="1200" dirty="0" smtClean="0"/>
              <a:t>,</a:t>
            </a:r>
          </a:p>
          <a:p>
            <a:r>
              <a:rPr lang="pl-PL" sz="1200" dirty="0"/>
              <a:t>• wydawanie i cofanie zezwoleń na wykonywanie pracy zarobkowej przez dzieci do lat 16,</a:t>
            </a:r>
            <a:r>
              <a:rPr lang="pl-PL" sz="1200" dirty="0" smtClean="0"/>
              <a:t/>
            </a:r>
            <a:br>
              <a:rPr lang="pl-PL" sz="1200" dirty="0" smtClean="0"/>
            </a:br>
            <a:r>
              <a:rPr lang="pl-PL" sz="1200" dirty="0"/>
              <a:t>• udzielanie informacji o minimalnych warunkach zatrudnienia pracowników skierowanych do pracy na terytorium RP z państwa będącego członkiem Unii Europejskiej, a także współpraca z urzędami państw członkowskich UE odpowiedzialnymi za nadzór nad warunkami pracy i zatrudnienia pracowników,</a:t>
            </a:r>
            <a:r>
              <a:rPr lang="pl-PL" sz="1200" dirty="0" smtClean="0"/>
              <a:t/>
            </a:r>
            <a:br>
              <a:rPr lang="pl-PL" sz="1200" dirty="0" smtClean="0"/>
            </a:br>
            <a:r>
              <a:rPr lang="pl-PL" sz="1200" dirty="0"/>
              <a:t>• nadzór i kontrola przestrzegania przez pracodawców obowiązku wyposażania stanowisk pracy w maszyny i inne urządzenia techniczne oraz dostarczania pracownikom środków ochrony indywidualnej, które spełniają wymagania dotyczące oceny zgodności określone w odrębnych przepisach,</a:t>
            </a:r>
            <a:r>
              <a:rPr lang="pl-PL" sz="1200" dirty="0" smtClean="0"/>
              <a:t/>
            </a:r>
            <a:br>
              <a:rPr lang="pl-PL" sz="1200" dirty="0" smtClean="0"/>
            </a:br>
            <a:r>
              <a:rPr lang="pl-PL" sz="1200" dirty="0"/>
              <a:t>• ściganie wykroczeń przeciwko prawom pracownika,</a:t>
            </a:r>
            <a:r>
              <a:rPr lang="pl-PL" sz="1200" dirty="0" smtClean="0"/>
              <a:t/>
            </a:r>
            <a:br>
              <a:rPr lang="pl-PL" sz="1200" dirty="0" smtClean="0"/>
            </a:br>
            <a:r>
              <a:rPr lang="pl-PL" sz="1200" dirty="0"/>
              <a:t>• współdziałanie z organami ochrony środowiska w kontroli przestrzegania przez pracodawców przepisów o przeciwdziałaniu zagrożeniom dla środowiska.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Zadania Państwowej Inspekcji Sanitarnej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100" b="1" dirty="0" smtClean="0"/>
              <a:t>Państwowa Inspekcja Pracy sprawuje nadzór i kontrolę przestrzegania prawa pracy, w tym przepisów i zasad bezpieczeństwa i higieny pracy. Inspekcja jest niezależnym od administracji publicznej organem państwowym, który podlega Sejmowi.</a:t>
            </a:r>
          </a:p>
          <a:p>
            <a:r>
              <a:rPr lang="pl-PL" sz="1100" dirty="0" smtClean="0"/>
              <a:t> nadzór i  kontrole przestrzegania przez pracodawców prawa pracy (w szczególności zasad bezpieczeństwa i higieny pracy względem pracowników jak i osób fizycznych wykonujących pracę na innej podstawie niż stosunek pracy w zakładzie pracy lub w miejscu wyznaczonym przez pracodawcę, przepisów dotyczących stosunku pracy, wynagrodzenia za pracę i innych świadczeń wynikających ze stosunku pracy, czasu pracy, urlopów, uprawnień pracowników związanych z rodzicielstwem, zatrudniania młodocianych i osób niepełnosprawnych),</a:t>
            </a:r>
          </a:p>
          <a:p>
            <a:r>
              <a:rPr lang="pl-PL" sz="1100" dirty="0" smtClean="0"/>
              <a:t> udział w badaniu okoliczności wypadków przy pracy i chorób zawodowych, kontrola stosowania środków im zapobiegającym,</a:t>
            </a:r>
          </a:p>
          <a:p>
            <a:r>
              <a:rPr lang="pl-PL" sz="1100" dirty="0" smtClean="0"/>
              <a:t> wnoszenie powództw, a za zgodą zainteresowanej osoby - uczestniczenie w postępowaniu przed sądem pracy, w sprawach o ustalenie istnienia stosunku pracy, jeżeli łączący strony stosunek prawny, wbrew zawartej między nimi umowie, ma cechy stosunku pracy.</a:t>
            </a:r>
          </a:p>
          <a:p>
            <a:endParaRPr lang="pl-PL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Czym zajmuje się Urząd Dozoru Technicznego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l-PL" dirty="0" smtClean="0"/>
              <a:t>Podstawowy zakres działania UDT określa art. 37 ustawy o dozorze technicznym:</a:t>
            </a:r>
          </a:p>
          <a:p>
            <a:r>
              <a:rPr lang="pl-PL" dirty="0" smtClean="0"/>
              <a:t>nadzór i kontrola przestrzegania przepisów o dozorze technicznym, a także przepisów i zasad z zakresu bezpieczeństwa techniki dotyczących urządzeń technicznych,</a:t>
            </a:r>
          </a:p>
          <a:p>
            <a:r>
              <a:rPr lang="pl-PL" dirty="0" smtClean="0"/>
              <a:t>wykonywanie dozoru technicznego nad urządzeniami technicznymi w zakresie określonym ustawą,</a:t>
            </a:r>
          </a:p>
          <a:p>
            <a:r>
              <a:rPr lang="pl-PL" dirty="0" smtClean="0"/>
              <a:t>wydawanie decyzji w sprawach wynikających z wykonywania dozoru technicznego,</a:t>
            </a:r>
          </a:p>
          <a:p>
            <a:r>
              <a:rPr lang="pl-PL" dirty="0" smtClean="0"/>
              <a:t>prowadzenie ewidencji eksploatowanych urządzeń technicznych,</a:t>
            </a:r>
          </a:p>
          <a:p>
            <a:r>
              <a:rPr lang="pl-PL" dirty="0" smtClean="0"/>
              <a:t>analizowanie przyczyn i skutków uszkodzeń urządzeń technicznych oraz stała ocena stopnia zagrożenia stwarzanego przez te urządzenia,</a:t>
            </a:r>
          </a:p>
          <a:p>
            <a:r>
              <a:rPr lang="pl-PL" dirty="0" smtClean="0"/>
              <a:t>inicjowanie działalności mającej na celu podnoszenie zawodowych kwalifikacji wytwórców oraz użytkowników w zakresie bezpiecznej pracy urządzeń technicznych,</a:t>
            </a:r>
          </a:p>
          <a:p>
            <a:r>
              <a:rPr lang="pl-PL" dirty="0" smtClean="0"/>
              <a:t>uzgadnianie programów szkolenia osób obsługujących i konserwujących urządzenia techniczne,</a:t>
            </a:r>
          </a:p>
          <a:p>
            <a:r>
              <a:rPr lang="pl-PL" dirty="0" smtClean="0"/>
              <a:t>sprawdzanie kwalifikacji osób wytwarzających, naprawiających, modernizujących, obsługujących i konserwujących urządzenia techniczne oraz osób wykonujących badania nieniszczące,</a:t>
            </a:r>
          </a:p>
          <a:p>
            <a:r>
              <a:rPr lang="pl-PL" dirty="0" smtClean="0"/>
              <a:t>certyfikowanie systemów jakości dotyczących urządzeń technicznych.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2800" dirty="0" smtClean="0"/>
              <a:t>Jakie organy sprawują społeczny nadzór nad warunkami pracy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– 1) zewnętrzne (państwowe): Państwowa Inspekcja Pracy, Państwowa Inspekcja Sanitarna, Państwowa Straż Pożarna, Państwowa Inspekcja Ochrony Środowiska, Urząd Dozoru Technicznego, Wyższy Urząd Górniczy, Państwowa Agencja Atomistyki; 2) wewnętrzne: służba bhp, społeczna inspekcja pracy. Według </a:t>
            </a:r>
            <a:r>
              <a:rPr lang="pl-PL" i="1" dirty="0" smtClean="0"/>
              <a:t>ustawy z dnia 26 czerwca 1974 r. Kodeks pracy (tekst jedn.: Dz. U. z 1998 r. Nr 21, poz. 94 z </a:t>
            </a:r>
            <a:r>
              <a:rPr lang="pl-PL" i="1" dirty="0" err="1" smtClean="0"/>
              <a:t>późn</a:t>
            </a:r>
            <a:r>
              <a:rPr lang="pl-PL" i="1" dirty="0" smtClean="0"/>
              <a:t>. zm.).</a:t>
            </a:r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500" dirty="0" smtClean="0"/>
              <a:t>Zadania służby Bezpieczeństwa i Higieny Pracy</a:t>
            </a:r>
            <a:endParaRPr lang="pl-PL" sz="25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sz="1100" dirty="0" smtClean="0"/>
              <a:t>Służba bhp ma za zadanie doradzać i kontrolować pracodawcę. Sprawowanie kontroli stanu bhp w zakładzie powinno być zadaniem służby bhp o charakterze ciągłym. Zakres czynności służby bhp został określony w § 2 rozporządzenia w sprawie służby bezpieczeństwa i higieny pracy, a także innych aktach prawnych. Obejmuje on działania o charakterze kontrolnym, doradczym, opiniodawczym, uczestnictwa w różnego rodzaju gremiach.</a:t>
            </a:r>
          </a:p>
          <a:p>
            <a:r>
              <a:rPr lang="pl-PL" sz="1100" b="1" dirty="0" smtClean="0"/>
              <a:t>Do podstawowych zadań służby bhp należy zaliczyć:</a:t>
            </a:r>
            <a:endParaRPr lang="pl-PL" sz="1100" dirty="0" smtClean="0"/>
          </a:p>
          <a:p>
            <a:r>
              <a:rPr lang="pl-PL" sz="1100" dirty="0" smtClean="0"/>
              <a:t>przeprowadzanie kontroli warunków pracy,</a:t>
            </a:r>
          </a:p>
          <a:p>
            <a:r>
              <a:rPr lang="pl-PL" sz="1100" dirty="0" smtClean="0"/>
              <a:t>bieżące informowanie pracodawcy o stwierdzonych zagrożeniach zawodowych, wraz z wnioskami zmierzającymi do usuwania tych zagrożeń,</a:t>
            </a:r>
          </a:p>
          <a:p>
            <a:r>
              <a:rPr lang="pl-PL" sz="1100" dirty="0" smtClean="0"/>
              <a:t>opiniowanie szczegółowych instrukcji dotyczących bezpieczeństwa i higieny pracy na poszczególnych stanowiskach pracy. Pracodawca jest zobowiązany udostępnić pracownikom do stałego korzystania aktualne instrukcje bezpieczeństwa i higieny pracy dotyczące:</a:t>
            </a:r>
            <a:br>
              <a:rPr lang="pl-PL" sz="1100" dirty="0" smtClean="0"/>
            </a:br>
            <a:r>
              <a:rPr lang="pl-PL" sz="1100" dirty="0" smtClean="0"/>
              <a:t>- stosowanych w zakładzie procesów technologicznych oraz wykonywania prac związanych z zagrożeniami wypadkowymi lub zagrożeniami zdrowia pracowników,</a:t>
            </a:r>
            <a:br>
              <a:rPr lang="pl-PL" sz="1100" dirty="0" smtClean="0"/>
            </a:br>
            <a:r>
              <a:rPr lang="pl-PL" sz="1100" dirty="0" smtClean="0"/>
              <a:t>- obsługi maszyn i innych urządzeń technicznych,</a:t>
            </a:r>
            <a:br>
              <a:rPr lang="pl-PL" sz="1100" dirty="0" smtClean="0"/>
            </a:br>
            <a:r>
              <a:rPr lang="pl-PL" sz="1100" dirty="0" smtClean="0"/>
              <a:t>- postępowania z materiałami szkodliwymi dla zdrowia i niebezpiecznymi,</a:t>
            </a:r>
            <a:br>
              <a:rPr lang="pl-PL" sz="1100" dirty="0" smtClean="0"/>
            </a:br>
            <a:r>
              <a:rPr lang="pl-PL" sz="1100" dirty="0" smtClean="0"/>
              <a:t>- udzielania pierwszej pomocy.</a:t>
            </a:r>
          </a:p>
          <a:p>
            <a:r>
              <a:rPr lang="pl-PL" sz="1100" dirty="0" smtClean="0"/>
              <a:t>udział w dokonywaniu oceny ryzyka zawodowego, które wiąże się z wykonywaną pracą,</a:t>
            </a:r>
          </a:p>
          <a:p>
            <a:r>
              <a:rPr lang="pl-PL" sz="1100" dirty="0" smtClean="0"/>
              <a:t>współpracę z właściwymi komórkami organizacyjnymi lub osobami w zakresie organizowania i zapewnienia odpowiedniego poziomu szkoleń w dziedzinie bezpieczeństwa i higieny pracy oraz zapewnienia właściwej adaptacji zawodowej nowo zatrudnionych pracowników,</a:t>
            </a:r>
          </a:p>
          <a:p>
            <a:r>
              <a:rPr lang="pl-PL" sz="1100" dirty="0" smtClean="0"/>
              <a:t>prowadzenie doradztwa w zakresie stosowania przepisów oraz zasad bezpieczeństwa i higieny pracy nie tylko dla pracodawcy, lecz również dla pracowników, osób wykonujących zadania społecznego inspektora pracy i zakładowych organizacji związkowych, jeżeli działają w zakładzie,</a:t>
            </a:r>
          </a:p>
          <a:p>
            <a:r>
              <a:rPr lang="pl-PL" sz="1100" dirty="0" smtClean="0"/>
              <a:t>sporządzanie i przedstawianie pracodawcy co najmniej raz w roku okresowych analiz, stanu bezpieczeństwa i higieny pracy zawierających propozycje przedsięwzięć technicznych i organizacyjnych mających na celu zapobieganie zagrożeniom życia i zdrowia pracowników oraz poprawę warunków pracy,</a:t>
            </a:r>
          </a:p>
          <a:p>
            <a:r>
              <a:rPr lang="pl-PL" sz="1100" dirty="0" smtClean="0"/>
              <a:t>udział w przekazywaniu do użytkowania nowo budowanych lub przebudowywanych obiektów budowlanych albo ich części, w których przewiduje się pomieszczenia pracy, urządzeń produkcyjnych oraz innych urządzeń mających wpływ na warunki pracy i bezpieczeństwo pracowników,</a:t>
            </a:r>
          </a:p>
          <a:p>
            <a:r>
              <a:rPr lang="pl-PL" sz="1100" dirty="0" smtClean="0"/>
              <a:t>zgłaszanie wniosków dotyczących wymagań bezpieczeństwa i higieny pracy w stosowanych oraz nowo wprowadzanych procesach produkcyjnych,</a:t>
            </a:r>
          </a:p>
          <a:p>
            <a:r>
              <a:rPr lang="pl-PL" sz="1100" dirty="0" smtClean="0"/>
              <a:t>uczestnictwo w pracach zakładowej komisji bezpieczeństwa i higieny pracy, powołanej przez pracodawcę zatrudniającego więcej niż 250 pracowników oraz innych zakładowych komisji zajmujących się problematyką bezpieczeństwa i higieny pracy, w tym zapobieganiem chorobom zawodowym i wypadkom przy pracy,</a:t>
            </a:r>
          </a:p>
          <a:p>
            <a:r>
              <a:rPr lang="pl-PL" sz="1100" dirty="0" smtClean="0"/>
              <a:t>prace w ramach zespołu badającego okoliczności i przyczyny wypadku przy pracy.</a:t>
            </a:r>
          </a:p>
          <a:p>
            <a:endParaRPr lang="pl-PL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Kto wchodzi w skład komisji BHP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l-PL" dirty="0" smtClean="0"/>
              <a:t>Liczebność komisji BHP nie została wprost ustalona przez przepisy prawa pracy, niemniej w podstawowym składzie komisji BHP musi po stronie pracodawcy być wskazany co najmniej jeden pracownik służby BHP i lekarz sprawujący profilaktyczną opiekę zdrowotną nad pracownikami pracodawcy.  W wyniku czego minimalny skład komisji BHP dopuszczalny przez przepisy kodeksu pracy to 4 osoby (2 przedstawicieli pracodawcy – pracownik służby BHP oraz lekarz oraz 2 przedstawicieli pracowników: SIP oraz inny pracownik wskazany przez Związki Zawodowe). Przepisy kodeksu pracy natomiast nie wprowadzają zastrzeżenia zgodnie z którym pracodawcy tworząc komisje BHP nie mogą określać dodatkowych funkcji poza przewodniczącym i wiceprzewodniczącym. Za dopuszczalne można uznać utworzenie dodatkowo funkcji np. Sprawozdawcy i Protokolanta. W tym zakresie istnieje swoboda określania osób sprawujących dodatkowe funkcje np. można przyjąć następujące zasady:</a:t>
            </a:r>
          </a:p>
          <a:p>
            <a:r>
              <a:rPr lang="pl-PL" dirty="0" smtClean="0"/>
              <a:t>wskazanie właściwych osób lub właściwych przedstawicieli stron przez pracodawcę,</a:t>
            </a:r>
          </a:p>
          <a:p>
            <a:r>
              <a:rPr lang="pl-PL" dirty="0" smtClean="0"/>
              <a:t>pozostawienie możliwości wyboru osób przez organizacje związkowe,</a:t>
            </a:r>
          </a:p>
          <a:p>
            <a:r>
              <a:rPr lang="pl-PL" dirty="0" smtClean="0"/>
              <a:t>wybór osób przez komisje w drodze głosowania z pośród jej członków.</a:t>
            </a:r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Jakimi karami można ukarać pracownika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l-PL" dirty="0" smtClean="0"/>
              <a:t>Obowiązkiem pracownika jest nie tylko znajomość przepisów bhp, ale też udział w szkoleniach bhp i przystępowanie do egzaminów sprawdzających. Znajomość tych przepisów obliguje do wykonywania pracy zgodnej z nimi, w tym między innymi dbałości o stanowisko pracy, stosowanie środków ochrony indywidualnej, zawiadamianie przełożonego o zagrożeniach i wypadku na terenie zakładu pracy, a także poddawania się kontrolnym badaniom lekarskim i stosowania się do zaleceń lekarza.</a:t>
            </a:r>
          </a:p>
          <a:p>
            <a:r>
              <a:rPr lang="pl-PL" dirty="0" smtClean="0"/>
              <a:t>W przypadku, gdy pracownik zachowa się w sposób naruszający przepisy bhp, może na niego zostać nałożona jedna z kar porządkowych przewidzianych w art. 108 Kodeksu pracy:</a:t>
            </a:r>
          </a:p>
          <a:p>
            <a:r>
              <a:rPr lang="pl-PL" dirty="0" smtClean="0"/>
              <a:t>upomnienie,</a:t>
            </a:r>
          </a:p>
          <a:p>
            <a:r>
              <a:rPr lang="pl-PL" dirty="0" smtClean="0"/>
              <a:t>nagana,</a:t>
            </a:r>
          </a:p>
          <a:p>
            <a:r>
              <a:rPr lang="pl-PL" dirty="0" smtClean="0"/>
              <a:t>kara pieniężna.</a:t>
            </a:r>
          </a:p>
          <a:p>
            <a:r>
              <a:rPr lang="pl-PL" dirty="0" smtClean="0"/>
              <a:t>Kara upomnienia i nagany może być zastosowana w przypadku nieprzestrzegania przez pracownika:</a:t>
            </a:r>
          </a:p>
          <a:p>
            <a:r>
              <a:rPr lang="pl-PL" dirty="0" smtClean="0"/>
              <a:t>ustalonej organizacji i porządku w procesie pracy,</a:t>
            </a:r>
          </a:p>
          <a:p>
            <a:r>
              <a:rPr lang="pl-PL" dirty="0" smtClean="0"/>
              <a:t>przepisów bhp lub przepisów przeciwpożarowych,</a:t>
            </a:r>
          </a:p>
          <a:p>
            <a:r>
              <a:rPr lang="pl-PL" dirty="0" smtClean="0"/>
              <a:t>przyjętego sposobu potwierdzania przybycia i obecności w pracy oraz usprawiedliwienia nieobecności w pracy.</a:t>
            </a:r>
          </a:p>
          <a:p>
            <a:r>
              <a:rPr lang="pl-PL" dirty="0" smtClean="0"/>
              <a:t>Kara pieniężna może być zastosowana w przypadkach:</a:t>
            </a:r>
          </a:p>
          <a:p>
            <a:r>
              <a:rPr lang="pl-PL" dirty="0" smtClean="0"/>
              <a:t>nieprzestrzegania przez pracownika przepisów bhp lub przepisów przeciwpożarowych,</a:t>
            </a:r>
          </a:p>
          <a:p>
            <a:r>
              <a:rPr lang="pl-PL" dirty="0" smtClean="0"/>
              <a:t>stawienia się do pracy w stanie nietrzeźwości,</a:t>
            </a:r>
          </a:p>
          <a:p>
            <a:r>
              <a:rPr lang="pl-PL" dirty="0" smtClean="0"/>
              <a:t>spożywania alkoholu w miejscu pracy,</a:t>
            </a:r>
          </a:p>
          <a:p>
            <a:r>
              <a:rPr lang="pl-PL" dirty="0" smtClean="0"/>
              <a:t>opuszczenia miejsca pracy bez usprawiedliwienia.</a:t>
            </a:r>
          </a:p>
          <a:p>
            <a:r>
              <a:rPr lang="pl-PL" b="1" dirty="0" smtClean="0"/>
              <a:t>Ważne! </a:t>
            </a:r>
            <a:r>
              <a:rPr lang="pl-PL" dirty="0" smtClean="0"/>
              <a:t>Za przesłankę odpowiedzialności porządkowej pracownika uznaje się zachowanie w sposób naruszający przepisy prawa oraz zawinienie, którym może być wina umyślna lub nieumyślna.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erzchołek">
  <a:themeElements>
    <a:clrScheme name="Wierzchołek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Wierzchołek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ierzchołek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</TotalTime>
  <Words>681</Words>
  <Application>Microsoft Office PowerPoint</Application>
  <PresentationFormat>Pokaz na ekranie (4:3)</PresentationFormat>
  <Paragraphs>75</Paragraphs>
  <Slides>10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Wierzchołek</vt:lpstr>
      <vt:lpstr>Instytucje oraz służby w zakresie prawa pracy i ochrony środowiska </vt:lpstr>
      <vt:lpstr>O czym traktuje kodeks pracy</vt:lpstr>
      <vt:lpstr>Zadania Państwowej Inspekcji Pracy</vt:lpstr>
      <vt:lpstr>Zadania Państwowej Inspekcji Sanitarnej</vt:lpstr>
      <vt:lpstr>Czym zajmuje się Urząd Dozoru Technicznego</vt:lpstr>
      <vt:lpstr>Jakie organy sprawują społeczny nadzór nad warunkami pracy </vt:lpstr>
      <vt:lpstr>Zadania służby Bezpieczeństwa i Higieny Pracy</vt:lpstr>
      <vt:lpstr>Kto wchodzi w skład komisji BHP</vt:lpstr>
      <vt:lpstr>Jakimi karami można ukarać pracownika</vt:lpstr>
      <vt:lpstr>Wykonał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Prawo pracy</dc:title>
  <dc:creator>student</dc:creator>
  <cp:lastModifiedBy>student</cp:lastModifiedBy>
  <cp:revision>3</cp:revision>
  <dcterms:created xsi:type="dcterms:W3CDTF">2019-11-17T15:07:21Z</dcterms:created>
  <dcterms:modified xsi:type="dcterms:W3CDTF">2019-11-20T08:23:08Z</dcterms:modified>
</cp:coreProperties>
</file>