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80" autoAdjust="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Arkusz_programu_Microsoft_Office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chart>
    <c:title>
      <c:layout/>
    </c:title>
    <c:plotArea>
      <c:layout>
        <c:manualLayout>
          <c:layoutTarget val="inner"/>
          <c:xMode val="edge"/>
          <c:yMode val="edge"/>
          <c:x val="0.13008398920138839"/>
          <c:y val="0.14409684745544765"/>
          <c:w val="0.78005244563794152"/>
          <c:h val="0.6295941880214222"/>
        </c:manualLayout>
      </c:layout>
      <c:scatterChart>
        <c:scatterStyle val="smoothMarker"/>
        <c:ser>
          <c:idx val="0"/>
          <c:order val="0"/>
          <c:tx>
            <c:strRef>
              <c:f>Arkusz1!$B$1</c:f>
              <c:strCache>
                <c:ptCount val="1"/>
                <c:pt idx="0">
                  <c:v>próg [%]</c:v>
                </c:pt>
              </c:strCache>
            </c:strRef>
          </c:tx>
          <c:dLbls>
            <c:delete val="1"/>
          </c:dLbls>
          <c:xVal>
            <c:numRef>
              <c:f>Arkusz1!$B$2:$B$13</c:f>
              <c:numCache>
                <c:formatCode>General</c:formatCode>
                <c:ptCount val="12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85</c:v>
                </c:pt>
                <c:pt idx="9">
                  <c:v>90</c:v>
                </c:pt>
                <c:pt idx="10">
                  <c:v>95</c:v>
                </c:pt>
                <c:pt idx="11">
                  <c:v>100</c:v>
                </c:pt>
              </c:numCache>
            </c:numRef>
          </c:xVal>
          <c:yVal>
            <c:numRef>
              <c:f>Arkusz1!$A$2:$A$13</c:f>
              <c:numCache>
                <c:formatCode>General</c:formatCode>
                <c:ptCount val="12"/>
                <c:pt idx="0">
                  <c:v>94</c:v>
                </c:pt>
                <c:pt idx="1">
                  <c:v>94</c:v>
                </c:pt>
                <c:pt idx="2">
                  <c:v>94</c:v>
                </c:pt>
                <c:pt idx="3">
                  <c:v>94</c:v>
                </c:pt>
                <c:pt idx="4">
                  <c:v>94</c:v>
                </c:pt>
                <c:pt idx="5">
                  <c:v>94</c:v>
                </c:pt>
                <c:pt idx="6">
                  <c:v>94</c:v>
                </c:pt>
                <c:pt idx="7">
                  <c:v>90</c:v>
                </c:pt>
                <c:pt idx="8">
                  <c:v>90</c:v>
                </c:pt>
                <c:pt idx="9">
                  <c:v>70</c:v>
                </c:pt>
                <c:pt idx="10">
                  <c:v>54</c:v>
                </c:pt>
                <c:pt idx="11">
                  <c:v>54</c:v>
                </c:pt>
              </c:numCache>
            </c:numRef>
          </c:yVal>
          <c:smooth val="1"/>
        </c:ser>
        <c:dLbls>
          <c:showVal val="1"/>
          <c:showCatName val="1"/>
        </c:dLbls>
        <c:axId val="44264832"/>
        <c:axId val="44963328"/>
      </c:scatterChart>
      <c:valAx>
        <c:axId val="442648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l-PL" dirty="0" smtClean="0"/>
                  <a:t>Skuteczność</a:t>
                </a:r>
                <a:r>
                  <a:rPr lang="pl-PL" baseline="0" dirty="0" smtClean="0"/>
                  <a:t> [%]</a:t>
                </a:r>
                <a:endParaRPr lang="pl-PL" dirty="0"/>
              </a:p>
            </c:rich>
          </c:tx>
          <c:layout/>
        </c:title>
        <c:numFmt formatCode="General" sourceLinked="1"/>
        <c:tickLblPos val="nextTo"/>
        <c:crossAx val="44963328"/>
        <c:crosses val="autoZero"/>
        <c:crossBetween val="midCat"/>
      </c:valAx>
      <c:valAx>
        <c:axId val="4496332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 dirty="0" smtClean="0"/>
                  <a:t>Próg</a:t>
                </a:r>
                <a:r>
                  <a:rPr lang="pl-PL" baseline="0" dirty="0" smtClean="0"/>
                  <a:t> „nieznana” [%]</a:t>
                </a:r>
                <a:endParaRPr lang="pl-PL" dirty="0"/>
              </a:p>
            </c:rich>
          </c:tx>
          <c:layout/>
        </c:title>
        <c:numFmt formatCode="General" sourceLinked="1"/>
        <c:tickLblPos val="nextTo"/>
        <c:crossAx val="4426483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1795040637632305"/>
          <c:y val="0.57521548452782312"/>
          <c:w val="0.22185861817766289"/>
          <c:h val="7.7881988871760566E-2"/>
        </c:manualLayout>
      </c:layout>
    </c:legend>
    <c:plotVisOnly val="1"/>
  </c:chart>
  <c:txPr>
    <a:bodyPr/>
    <a:lstStyle/>
    <a:p>
      <a:pPr>
        <a:defRPr sz="1800"/>
      </a:pPr>
      <a:endParaRPr lang="pl-PL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l-PL"/>
  <c:chart>
    <c:title>
      <c:layout/>
    </c:title>
    <c:plotArea>
      <c:layout/>
      <c:scatterChart>
        <c:scatterStyle val="smoothMarker"/>
        <c:ser>
          <c:idx val="0"/>
          <c:order val="0"/>
          <c:tx>
            <c:strRef>
              <c:f>Arkusz1!$B$1</c:f>
              <c:strCache>
                <c:ptCount val="1"/>
                <c:pt idx="0">
                  <c:v>Próg [%]</c:v>
                </c:pt>
              </c:strCache>
            </c:strRef>
          </c:tx>
          <c:xVal>
            <c:numRef>
              <c:f>Arkusz1!$A$2:$A$13</c:f>
              <c:numCache>
                <c:formatCode>General</c:formatCode>
                <c:ptCount val="12"/>
                <c:pt idx="0">
                  <c:v>94</c:v>
                </c:pt>
                <c:pt idx="1">
                  <c:v>94</c:v>
                </c:pt>
                <c:pt idx="2">
                  <c:v>94</c:v>
                </c:pt>
                <c:pt idx="3">
                  <c:v>94</c:v>
                </c:pt>
                <c:pt idx="4">
                  <c:v>94</c:v>
                </c:pt>
                <c:pt idx="5">
                  <c:v>94</c:v>
                </c:pt>
                <c:pt idx="6">
                  <c:v>94</c:v>
                </c:pt>
                <c:pt idx="7">
                  <c:v>90</c:v>
                </c:pt>
                <c:pt idx="8">
                  <c:v>90</c:v>
                </c:pt>
                <c:pt idx="9">
                  <c:v>70</c:v>
                </c:pt>
                <c:pt idx="10">
                  <c:v>54</c:v>
                </c:pt>
                <c:pt idx="11">
                  <c:v>54</c:v>
                </c:pt>
              </c:numCache>
            </c:numRef>
          </c:xVal>
          <c:yVal>
            <c:numRef>
              <c:f>Arkusz1!$B$2:$B$13</c:f>
              <c:numCache>
                <c:formatCode>General</c:formatCode>
                <c:ptCount val="12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85</c:v>
                </c:pt>
                <c:pt idx="9">
                  <c:v>90</c:v>
                </c:pt>
                <c:pt idx="10">
                  <c:v>95</c:v>
                </c:pt>
                <c:pt idx="11">
                  <c:v>100</c:v>
                </c:pt>
              </c:numCache>
            </c:numRef>
          </c:yVal>
          <c:smooth val="1"/>
        </c:ser>
        <c:dLbls/>
        <c:axId val="44792064"/>
        <c:axId val="44247680"/>
      </c:scatterChart>
      <c:valAx>
        <c:axId val="447920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l-PL" dirty="0" smtClean="0"/>
                  <a:t>Skuteczność</a:t>
                </a:r>
                <a:r>
                  <a:rPr lang="pl-PL" baseline="0" dirty="0" smtClean="0"/>
                  <a:t> [%]</a:t>
                </a:r>
                <a:endParaRPr lang="pl-PL" dirty="0"/>
              </a:p>
            </c:rich>
          </c:tx>
          <c:layout/>
        </c:title>
        <c:numFmt formatCode="General" sourceLinked="1"/>
        <c:majorTickMark val="none"/>
        <c:tickLblPos val="nextTo"/>
        <c:crossAx val="44247680"/>
        <c:crosses val="autoZero"/>
        <c:crossBetween val="midCat"/>
      </c:valAx>
      <c:valAx>
        <c:axId val="4424768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pl-PL" dirty="0" smtClean="0"/>
                  <a:t>Próg [%]</a:t>
                </a:r>
                <a:endParaRPr lang="pl-PL" dirty="0"/>
              </a:p>
            </c:rich>
          </c:tx>
          <c:layout/>
        </c:title>
        <c:numFmt formatCode="General" sourceLinked="1"/>
        <c:majorTickMark val="none"/>
        <c:tickLblPos val="nextTo"/>
        <c:crossAx val="44792064"/>
        <c:crosses val="autoZero"/>
        <c:crossBetween val="midCat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pl-PL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18-12-2013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18-12-2013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18-12-2013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18-12-2013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18-12-2013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18-12-2013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18-12-2013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18-12-2013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18-12-2013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18-12-2013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18-12-2013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18-12-2013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Projektowanie systemów z dostępem w j. </a:t>
            </a:r>
            <a:r>
              <a:rPr lang="pl-PL" dirty="0" err="1" smtClean="0"/>
              <a:t>nat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Widma </a:t>
            </a:r>
            <a:r>
              <a:rPr lang="pl-PL" dirty="0" err="1" smtClean="0"/>
              <a:t>cepstralne</a:t>
            </a:r>
            <a:r>
              <a:rPr lang="pl-PL" dirty="0" smtClean="0"/>
              <a:t> komendy „włącz”</a:t>
            </a:r>
            <a:endParaRPr lang="pl-P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62086"/>
            <a:ext cx="8477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1500174"/>
            <a:ext cx="103822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1528749"/>
            <a:ext cx="10668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8" y="1547799"/>
            <a:ext cx="105727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72264" y="1533511"/>
            <a:ext cx="11049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Widma </a:t>
            </a:r>
            <a:r>
              <a:rPr lang="pl-PL" dirty="0" err="1" smtClean="0"/>
              <a:t>cepstralne</a:t>
            </a:r>
            <a:r>
              <a:rPr lang="pl-PL" dirty="0" smtClean="0"/>
              <a:t> komendy „wyłącz”</a:t>
            </a:r>
            <a:endParaRPr lang="pl-PL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50181"/>
            <a:ext cx="103822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1588281"/>
            <a:ext cx="10668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44" y="1535893"/>
            <a:ext cx="119062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1597806"/>
            <a:ext cx="9810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86578" y="1545418"/>
            <a:ext cx="10001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Widma </a:t>
            </a:r>
            <a:r>
              <a:rPr lang="pl-PL" dirty="0" err="1" smtClean="0"/>
              <a:t>cepstralne</a:t>
            </a:r>
            <a:r>
              <a:rPr lang="pl-PL" dirty="0" smtClean="0"/>
              <a:t> komendy „</a:t>
            </a:r>
            <a:r>
              <a:rPr lang="pl-PL" dirty="0" err="1" smtClean="0"/>
              <a:t>podgłoś</a:t>
            </a:r>
            <a:r>
              <a:rPr lang="pl-PL" dirty="0" smtClean="0"/>
              <a:t>”</a:t>
            </a:r>
            <a:endParaRPr lang="pl-P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9699"/>
            <a:ext cx="10668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1500174"/>
            <a:ext cx="100965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1514461"/>
            <a:ext cx="10096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1504936"/>
            <a:ext cx="9620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86578" y="1543036"/>
            <a:ext cx="10382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Klasyfikacja komendy jako „nieznana”</a:t>
            </a:r>
            <a:endParaRPr lang="pl-PL" dirty="0"/>
          </a:p>
        </p:txBody>
      </p:sp>
      <p:graphicFrame>
        <p:nvGraphicFramePr>
          <p:cNvPr id="8" name="Symbol zastępczy zawartości 7"/>
          <p:cNvGraphicFramePr>
            <a:graphicFrameLocks noGrp="1"/>
          </p:cNvGraphicFramePr>
          <p:nvPr>
            <p:ph idx="1"/>
          </p:nvPr>
        </p:nvGraphicFramePr>
        <p:xfrm>
          <a:off x="285720" y="1600200"/>
          <a:ext cx="840108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48</Words>
  <PresentationFormat>Pokaz na ekranie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Motyw pakietu Office</vt:lpstr>
      <vt:lpstr>Projektowanie systemów z dostępem w j. nat.</vt:lpstr>
      <vt:lpstr>Widma cepstralne komendy „włącz”</vt:lpstr>
      <vt:lpstr>Widma cepstralne komendy „wyłącz”</vt:lpstr>
      <vt:lpstr>Widma cepstralne komendy „podgłoś”</vt:lpstr>
      <vt:lpstr>Klasyfikacja komendy jako „nieznana”</vt:lpstr>
      <vt:lpstr>Slajd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Tenac</dc:creator>
  <cp:lastModifiedBy>Tenac</cp:lastModifiedBy>
  <cp:revision>15</cp:revision>
  <dcterms:created xsi:type="dcterms:W3CDTF">2013-12-18T12:54:26Z</dcterms:created>
  <dcterms:modified xsi:type="dcterms:W3CDTF">2013-12-18T13:58:47Z</dcterms:modified>
</cp:coreProperties>
</file>